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6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9" r:id="rId5"/>
    <p:sldId id="284" r:id="rId6"/>
    <p:sldId id="263" r:id="rId7"/>
    <p:sldId id="285" r:id="rId8"/>
    <p:sldId id="261" r:id="rId9"/>
    <p:sldId id="298" r:id="rId10"/>
    <p:sldId id="286" r:id="rId11"/>
    <p:sldId id="262" r:id="rId12"/>
    <p:sldId id="287" r:id="rId13"/>
    <p:sldId id="299" r:id="rId14"/>
    <p:sldId id="300" r:id="rId15"/>
    <p:sldId id="295" r:id="rId16"/>
    <p:sldId id="309" r:id="rId17"/>
    <p:sldId id="308" r:id="rId18"/>
    <p:sldId id="296" r:id="rId19"/>
    <p:sldId id="288" r:id="rId20"/>
  </p:sldIdLst>
  <p:sldSz cx="9144000" cy="5143500" type="screen16x9"/>
  <p:notesSz cx="6858000" cy="9144000"/>
  <p:custDataLst>
    <p:tags r:id="rId27"/>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C89"/>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7" d="100"/>
          <a:sy n="77" d="100"/>
        </p:scale>
        <p:origin x="-96" y="-1590"/>
      </p:cViewPr>
      <p:guideLst>
        <p:guide orient="horz" pos="1786"/>
        <p:guide pos="286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62.xml"/><Relationship Id="rId26" Type="http://schemas.openxmlformats.org/officeDocument/2006/relationships/customXml" Target="../customXml/item1.xml"/><Relationship Id="rId25" Type="http://schemas.openxmlformats.org/officeDocument/2006/relationships/customXmlProps" Target="../customXml/itemProps6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5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5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6.png"/><Relationship Id="rId7" Type="http://schemas.openxmlformats.org/officeDocument/2006/relationships/tags" Target="../tags/tag10.xml"/><Relationship Id="rId6" Type="http://schemas.openxmlformats.org/officeDocument/2006/relationships/image" Target="../media/image5.png"/><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4" Type="http://schemas.openxmlformats.org/officeDocument/2006/relationships/notesSlide" Target="../notesSlides/notesSlide4.xml"/><Relationship Id="rId13" Type="http://schemas.openxmlformats.org/officeDocument/2006/relationships/slideLayout" Target="../slideLayouts/slideLayout2.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notesSlide" Target="../notesSlides/notesSlide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0" Type="http://schemas.openxmlformats.org/officeDocument/2006/relationships/notesSlide" Target="../notesSlides/notesSlide7.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1" Type="http://schemas.openxmlformats.org/officeDocument/2006/relationships/notesSlide" Target="../notesSlides/notesSlide9.xml"/><Relationship Id="rId30" Type="http://schemas.openxmlformats.org/officeDocument/2006/relationships/slideLayout" Target="../slideLayouts/slideLayout2.xml"/><Relationship Id="rId3" Type="http://schemas.openxmlformats.org/officeDocument/2006/relationships/tags" Target="../tags/tag32.xml"/><Relationship Id="rId29" Type="http://schemas.openxmlformats.org/officeDocument/2006/relationships/tags" Target="../tags/tag52.xml"/><Relationship Id="rId28" Type="http://schemas.openxmlformats.org/officeDocument/2006/relationships/tags" Target="../tags/tag51.xml"/><Relationship Id="rId27" Type="http://schemas.openxmlformats.org/officeDocument/2006/relationships/image" Target="../media/image13.svg"/><Relationship Id="rId26" Type="http://schemas.openxmlformats.org/officeDocument/2006/relationships/image" Target="../media/image12.png"/><Relationship Id="rId25" Type="http://schemas.openxmlformats.org/officeDocument/2006/relationships/tags" Target="../tags/tag50.xml"/><Relationship Id="rId24" Type="http://schemas.openxmlformats.org/officeDocument/2006/relationships/tags" Target="../tags/tag49.xml"/><Relationship Id="rId23" Type="http://schemas.openxmlformats.org/officeDocument/2006/relationships/tags" Target="../tags/tag48.xml"/><Relationship Id="rId22" Type="http://schemas.openxmlformats.org/officeDocument/2006/relationships/tags" Target="../tags/tag47.xml"/><Relationship Id="rId21" Type="http://schemas.openxmlformats.org/officeDocument/2006/relationships/image" Target="../media/image11.svg"/><Relationship Id="rId20" Type="http://schemas.openxmlformats.org/officeDocument/2006/relationships/image" Target="../media/image10.png"/><Relationship Id="rId2" Type="http://schemas.openxmlformats.org/officeDocument/2006/relationships/image" Target="../media/image7.png"/><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image" Target="../media/image9.svg"/><Relationship Id="rId13" Type="http://schemas.openxmlformats.org/officeDocument/2006/relationships/image" Target="../media/image8.png"/><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132965" y="1437640"/>
            <a:ext cx="7190105" cy="1259840"/>
          </a:xfrm>
          <a:prstGeom prst="rect">
            <a:avLst/>
          </a:prstGeom>
          <a:noFill/>
        </p:spPr>
        <p:txBody>
          <a:bodyPr wrap="square" lIns="68580" tIns="34290" rIns="68580" bIns="34290" rtlCol="0">
            <a:noAutofit/>
          </a:bodyPr>
          <a:lstStyle/>
          <a:p>
            <a:pPr algn="ctr">
              <a:defRPr/>
            </a:pPr>
            <a:r>
              <a:rPr lang="zh-CN" altLang="en-US" sz="2800" b="1" dirty="0">
                <a:solidFill>
                  <a:schemeClr val="tx1"/>
                </a:solidFill>
                <a:cs typeface="+mn-ea"/>
                <a:sym typeface="+mn-lt"/>
              </a:rPr>
              <a:t>基于</a:t>
            </a:r>
            <a:r>
              <a:rPr lang="en-US" altLang="zh-CN" sz="2800" b="1" dirty="0">
                <a:solidFill>
                  <a:schemeClr val="tx1"/>
                </a:solidFill>
                <a:cs typeface="+mn-ea"/>
                <a:sym typeface="+mn-lt"/>
              </a:rPr>
              <a:t>“</a:t>
            </a:r>
            <a:r>
              <a:rPr lang="zh-CN" altLang="en-US" sz="2800" b="1" dirty="0">
                <a:solidFill>
                  <a:schemeClr val="tx1"/>
                </a:solidFill>
                <a:cs typeface="+mn-ea"/>
                <a:sym typeface="+mn-lt"/>
              </a:rPr>
              <a:t>大单元</a:t>
            </a:r>
            <a:r>
              <a:rPr lang="en-US" altLang="zh-CN" sz="2800" b="1" dirty="0">
                <a:solidFill>
                  <a:schemeClr val="tx1"/>
                </a:solidFill>
                <a:cs typeface="+mn-ea"/>
                <a:sym typeface="+mn-lt"/>
              </a:rPr>
              <a:t>”</a:t>
            </a:r>
            <a:r>
              <a:rPr lang="zh-CN" altLang="en-US" sz="2800" b="1" dirty="0">
                <a:solidFill>
                  <a:schemeClr val="tx1"/>
                </a:solidFill>
                <a:cs typeface="+mn-ea"/>
                <a:sym typeface="+mn-lt"/>
              </a:rPr>
              <a:t>教学的</a:t>
            </a:r>
            <a:endParaRPr lang="zh-CN" altLang="en-US" sz="2800" b="1" dirty="0">
              <a:solidFill>
                <a:schemeClr val="tx1"/>
              </a:solidFill>
              <a:cs typeface="+mn-ea"/>
              <a:sym typeface="+mn-lt"/>
            </a:endParaRPr>
          </a:p>
          <a:p>
            <a:pPr algn="ctr">
              <a:defRPr/>
            </a:pPr>
            <a:r>
              <a:rPr lang="en-US" altLang="zh-CN" sz="2800" b="1" dirty="0">
                <a:solidFill>
                  <a:schemeClr val="tx1"/>
                </a:solidFill>
                <a:cs typeface="+mn-ea"/>
                <a:sym typeface="+mn-lt"/>
              </a:rPr>
              <a:t>“</a:t>
            </a:r>
            <a:r>
              <a:rPr lang="zh-CN" altLang="en-US" sz="2800" b="1" dirty="0">
                <a:solidFill>
                  <a:schemeClr val="tx1"/>
                </a:solidFill>
                <a:cs typeface="+mn-ea"/>
                <a:sym typeface="+mn-lt"/>
              </a:rPr>
              <a:t>信息系统的设计与开发</a:t>
            </a:r>
            <a:r>
              <a:rPr lang="en-US" altLang="zh-CN" sz="2800" b="1" dirty="0">
                <a:solidFill>
                  <a:schemeClr val="tx1"/>
                </a:solidFill>
                <a:cs typeface="+mn-ea"/>
                <a:sym typeface="+mn-lt"/>
              </a:rPr>
              <a:t>”</a:t>
            </a:r>
            <a:r>
              <a:rPr lang="zh-CN" altLang="en-US" sz="2800" b="1" dirty="0">
                <a:solidFill>
                  <a:schemeClr val="tx1"/>
                </a:solidFill>
                <a:cs typeface="+mn-ea"/>
                <a:sym typeface="+mn-lt"/>
              </a:rPr>
              <a:t>数字资源建设</a:t>
            </a:r>
            <a:endParaRPr lang="zh-CN" altLang="en-US" sz="2800" b="1" dirty="0">
              <a:solidFill>
                <a:schemeClr val="tx1"/>
              </a:solidFill>
              <a:cs typeface="+mn-ea"/>
              <a:sym typeface="+mn-lt"/>
            </a:endParaRPr>
          </a:p>
        </p:txBody>
      </p:sp>
      <p:sp>
        <p:nvSpPr>
          <p:cNvPr id="3075" name="文本框 3074"/>
          <p:cNvSpPr txBox="1"/>
          <p:nvPr/>
        </p:nvSpPr>
        <p:spPr>
          <a:xfrm>
            <a:off x="6621145" y="3456305"/>
            <a:ext cx="1590675" cy="499110"/>
          </a:xfrm>
          <a:prstGeom prst="rect">
            <a:avLst/>
          </a:prstGeom>
          <a:noFill/>
          <a:ln w="9525">
            <a:noFill/>
            <a:miter/>
          </a:ln>
          <a:effectLst/>
        </p:spPr>
        <p:txBody>
          <a:bodyPr vert="horz" wrap="square" lIns="68580" tIns="34290" rIns="68580" bIns="34290" anchor="t">
            <a:spAutoFit/>
          </a:bodyPr>
          <a:lstStyle/>
          <a:p>
            <a:pPr eaLnBrk="0" hangingPunct="0"/>
            <a:r>
              <a:rPr lang="zh-CN" altLang="en-US" dirty="0">
                <a:solidFill>
                  <a:schemeClr val="tx1">
                    <a:lumMod val="75000"/>
                    <a:lumOff val="25000"/>
                  </a:schemeClr>
                </a:solidFill>
                <a:cs typeface="+mn-ea"/>
                <a:sym typeface="+mn-lt"/>
              </a:rPr>
              <a:t>汇报人</a:t>
            </a:r>
            <a:r>
              <a:rPr lang="zh-CN" altLang="en-US" dirty="0" smtClean="0">
                <a:solidFill>
                  <a:schemeClr val="tx1">
                    <a:lumMod val="75000"/>
                    <a:lumOff val="25000"/>
                  </a:schemeClr>
                </a:solidFill>
                <a:cs typeface="+mn-ea"/>
                <a:sym typeface="+mn-lt"/>
              </a:rPr>
              <a:t>：</a:t>
            </a:r>
            <a:r>
              <a:rPr lang="zh-CN" dirty="0" smtClean="0">
                <a:solidFill>
                  <a:schemeClr val="tx1">
                    <a:lumMod val="75000"/>
                    <a:lumOff val="25000"/>
                  </a:schemeClr>
                </a:solidFill>
                <a:cs typeface="+mn-ea"/>
                <a:sym typeface="+mn-lt"/>
              </a:rPr>
              <a:t>王禄源</a:t>
            </a:r>
            <a:endParaRPr lang="zh-CN" dirty="0" smtClean="0">
              <a:solidFill>
                <a:schemeClr val="tx1">
                  <a:lumMod val="75000"/>
                  <a:lumOff val="25000"/>
                </a:schemeClr>
              </a:solidFill>
              <a:cs typeface="+mn-ea"/>
              <a:sym typeface="+mn-lt"/>
            </a:endParaRPr>
          </a:p>
          <a:p>
            <a:pPr eaLnBrk="0" hangingPunct="0"/>
            <a:r>
              <a:rPr lang="zh-CN" altLang="en-US" dirty="0" smtClean="0">
                <a:solidFill>
                  <a:schemeClr val="tx1">
                    <a:lumMod val="75000"/>
                    <a:lumOff val="25000"/>
                  </a:schemeClr>
                </a:solidFill>
                <a:cs typeface="+mn-ea"/>
                <a:sym typeface="+mn-lt"/>
              </a:rPr>
              <a:t> </a:t>
            </a:r>
            <a:r>
              <a:rPr lang="zh-CN" altLang="en-US" sz="1200" dirty="0" smtClean="0">
                <a:solidFill>
                  <a:schemeClr val="tx1">
                    <a:lumMod val="75000"/>
                    <a:lumOff val="25000"/>
                  </a:schemeClr>
                </a:solidFill>
                <a:cs typeface="+mn-ea"/>
                <a:sym typeface="+mn-lt"/>
              </a:rPr>
              <a:t>   </a:t>
            </a:r>
            <a:endParaRPr lang="zh-CN" altLang="en-US" sz="1200" dirty="0">
              <a:solidFill>
                <a:schemeClr val="tx1">
                  <a:lumMod val="75000"/>
                  <a:lumOff val="25000"/>
                </a:schemeClr>
              </a:solidFill>
              <a:cs typeface="+mn-ea"/>
              <a:sym typeface="+mn-lt"/>
            </a:endParaRPr>
          </a:p>
        </p:txBody>
      </p:sp>
      <p:sp>
        <p:nvSpPr>
          <p:cNvPr id="121" name="TextBox 120"/>
          <p:cNvSpPr txBox="1"/>
          <p:nvPr/>
        </p:nvSpPr>
        <p:spPr>
          <a:xfrm>
            <a:off x="4438650" y="2697480"/>
            <a:ext cx="2872105" cy="389106"/>
          </a:xfrm>
          <a:prstGeom prst="roundRect">
            <a:avLst/>
          </a:prstGeom>
          <a:solidFill>
            <a:srgbClr val="1B4367"/>
          </a:solidFill>
        </p:spPr>
        <p:txBody>
          <a:bodyPr wrap="square" rtlCol="0">
            <a:spAutoFit/>
          </a:bodyPr>
          <a:lstStyle/>
          <a:p>
            <a:pPr algn="ctr" fontAlgn="base">
              <a:lnSpc>
                <a:spcPct val="120000"/>
              </a:lnSpc>
              <a:spcBef>
                <a:spcPct val="0"/>
              </a:spcBef>
              <a:spcAft>
                <a:spcPct val="0"/>
              </a:spcAft>
              <a:buFont typeface="Arial" panose="020B0604020202020204" pitchFamily="34" charset="0"/>
              <a:buNone/>
            </a:pPr>
            <a:r>
              <a:rPr lang="zh-CN" altLang="en-US" sz="1200" dirty="0">
                <a:solidFill>
                  <a:schemeClr val="bg1"/>
                </a:solidFill>
                <a:cs typeface="+mn-ea"/>
                <a:sym typeface="+mn-lt"/>
              </a:rPr>
              <a:t>计算机科学技术学院</a:t>
            </a:r>
            <a:r>
              <a:rPr lang="en-US" altLang="zh-CN" sz="1200" dirty="0">
                <a:solidFill>
                  <a:schemeClr val="bg1"/>
                </a:solidFill>
                <a:cs typeface="+mn-ea"/>
                <a:sym typeface="+mn-lt"/>
              </a:rPr>
              <a:t>20</a:t>
            </a:r>
            <a:r>
              <a:rPr lang="zh-CN" altLang="en-US" sz="1200" dirty="0">
                <a:solidFill>
                  <a:schemeClr val="bg1"/>
                </a:solidFill>
                <a:cs typeface="+mn-ea"/>
                <a:sym typeface="+mn-lt"/>
              </a:rPr>
              <a:t>师范汉二班</a:t>
            </a:r>
            <a:endParaRPr lang="zh-CN" sz="1200" dirty="0">
              <a:solidFill>
                <a:schemeClr val="bg1"/>
              </a:solidFill>
              <a:cs typeface="+mn-ea"/>
              <a:sym typeface="+mn-lt"/>
            </a:endParaRPr>
          </a:p>
        </p:txBody>
      </p:sp>
      <p:pic>
        <p:nvPicPr>
          <p:cNvPr id="2" name="图片 6" descr="9a4b6327faa4f10da74118e7369469a"/>
          <p:cNvPicPr/>
          <p:nvPr/>
        </p:nvPicPr>
        <p:blipFill>
          <a:blip r:embed="rId2"/>
          <a:stretch>
            <a:fillRect/>
          </a:stretch>
        </p:blipFill>
        <p:spPr>
          <a:xfrm>
            <a:off x="7975600" y="157480"/>
            <a:ext cx="984885" cy="991870"/>
          </a:xfrm>
          <a:prstGeom prst="rect">
            <a:avLst/>
          </a:prstGeom>
          <a:noFill/>
          <a:ln w="9525">
            <a:noFill/>
          </a:ln>
        </p:spPr>
      </p:pic>
      <p:sp>
        <p:nvSpPr>
          <p:cNvPr id="3" name="文本框 2"/>
          <p:cNvSpPr txBox="1"/>
          <p:nvPr>
            <p:custDataLst>
              <p:tags r:id="rId3"/>
            </p:custDataLst>
          </p:nvPr>
        </p:nvSpPr>
        <p:spPr>
          <a:xfrm>
            <a:off x="3776345" y="3456305"/>
            <a:ext cx="1590675" cy="283845"/>
          </a:xfrm>
          <a:prstGeom prst="rect">
            <a:avLst/>
          </a:prstGeom>
          <a:noFill/>
          <a:ln w="9525">
            <a:noFill/>
            <a:miter/>
          </a:ln>
          <a:effectLst/>
        </p:spPr>
        <p:txBody>
          <a:bodyPr vert="horz" wrap="square" lIns="68580" tIns="34290" rIns="68580" bIns="34290" anchor="t">
            <a:spAutoFit/>
          </a:bodyPr>
          <a:p>
            <a:pPr eaLnBrk="0" hangingPunct="0"/>
            <a:r>
              <a:rPr lang="zh-CN" dirty="0" smtClean="0">
                <a:solidFill>
                  <a:schemeClr val="tx1">
                    <a:lumMod val="75000"/>
                    <a:lumOff val="25000"/>
                  </a:schemeClr>
                </a:solidFill>
                <a:cs typeface="+mn-ea"/>
                <a:sym typeface="+mn-lt"/>
              </a:rPr>
              <a:t>指导教师：王素坤</a:t>
            </a:r>
            <a:r>
              <a:rPr lang="zh-CN" altLang="en-US" dirty="0" smtClean="0">
                <a:solidFill>
                  <a:schemeClr val="tx1">
                    <a:lumMod val="75000"/>
                    <a:lumOff val="25000"/>
                  </a:schemeClr>
                </a:solidFill>
                <a:cs typeface="+mn-ea"/>
                <a:sym typeface="+mn-lt"/>
              </a:rPr>
              <a:t> </a:t>
            </a:r>
            <a:r>
              <a:rPr lang="zh-CN" altLang="en-US" sz="1200" dirty="0" smtClean="0">
                <a:solidFill>
                  <a:schemeClr val="tx1">
                    <a:lumMod val="75000"/>
                    <a:lumOff val="25000"/>
                  </a:schemeClr>
                </a:solidFill>
                <a:cs typeface="+mn-ea"/>
                <a:sym typeface="+mn-lt"/>
              </a:rPr>
              <a:t>   </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85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235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par>
                          <p:cTn id="21" fill="hold">
                            <p:stCondLst>
                              <p:cond delay="2850"/>
                            </p:stCondLst>
                            <p:childTnLst>
                              <p:par>
                                <p:cTn id="22" presetID="1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121" grpId="0" bldLvl="0" animBg="1"/>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研究方案</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09295" y="309880"/>
            <a:ext cx="2743200"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研究方案</a:t>
            </a:r>
            <a:r>
              <a:rPr lang="en-US" altLang="zh-CN" sz="2000" b="1" dirty="0">
                <a:solidFill>
                  <a:srgbClr val="1B4367"/>
                </a:solidFill>
                <a:cs typeface="+mn-ea"/>
                <a:sym typeface="+mn-lt"/>
              </a:rPr>
              <a:t>——</a:t>
            </a:r>
            <a:r>
              <a:rPr lang="zh-CN" altLang="en-US" sz="2000" b="1" dirty="0">
                <a:solidFill>
                  <a:srgbClr val="1B4367"/>
                </a:solidFill>
                <a:cs typeface="+mn-ea"/>
                <a:sym typeface="+mn-lt"/>
              </a:rPr>
              <a:t>单元设计</a:t>
            </a:r>
            <a:endParaRPr lang="zh-CN" altLang="en-US" sz="2000" b="1" dirty="0">
              <a:solidFill>
                <a:srgbClr val="1B4367"/>
              </a:solidFill>
              <a:cs typeface="+mn-ea"/>
              <a:sym typeface="+mn-lt"/>
            </a:endParaRP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ECB019B1-382A-4266-B25C-5B523AA43C14-2" descr="C:/Users/lenovo/AppData/Local/Temp/wps.aNxRDRwps"/>
          <p:cNvPicPr>
            <a:picLocks noChangeAspect="1"/>
          </p:cNvPicPr>
          <p:nvPr>
            <p:custDataLst>
              <p:tags r:id="rId1"/>
            </p:custDataLst>
          </p:nvPr>
        </p:nvPicPr>
        <p:blipFill>
          <a:blip r:embed="rId2"/>
          <a:stretch>
            <a:fillRect/>
          </a:stretch>
        </p:blipFill>
        <p:spPr>
          <a:xfrm>
            <a:off x="-99060" y="972185"/>
            <a:ext cx="9068435" cy="3528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949"/>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09295" y="309880"/>
            <a:ext cx="3643630"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研究方案</a:t>
            </a:r>
            <a:r>
              <a:rPr lang="en-US" altLang="zh-CN" sz="2000" b="1" dirty="0">
                <a:solidFill>
                  <a:srgbClr val="1B4367"/>
                </a:solidFill>
                <a:cs typeface="+mn-ea"/>
                <a:sym typeface="+mn-lt"/>
              </a:rPr>
              <a:t>——</a:t>
            </a:r>
            <a:r>
              <a:rPr lang="zh-CN" altLang="en-US" sz="2000" b="1" dirty="0">
                <a:solidFill>
                  <a:srgbClr val="1B4367"/>
                </a:solidFill>
                <a:cs typeface="+mn-ea"/>
                <a:sym typeface="+mn-lt"/>
              </a:rPr>
              <a:t>数字资源</a:t>
            </a:r>
            <a:r>
              <a:rPr lang="zh-CN" altLang="en-US" sz="2000" b="1" dirty="0">
                <a:solidFill>
                  <a:srgbClr val="1B4367"/>
                </a:solidFill>
                <a:cs typeface="+mn-ea"/>
                <a:sym typeface="+mn-lt"/>
              </a:rPr>
              <a:t>建设</a:t>
            </a:r>
            <a:endParaRPr lang="zh-CN" altLang="en-US" sz="2000" b="1" dirty="0">
              <a:solidFill>
                <a:srgbClr val="1B4367"/>
              </a:solidFill>
              <a:cs typeface="+mn-ea"/>
              <a:sym typeface="+mn-lt"/>
            </a:endParaRP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C9F754DE-2CAD-44b6-B708-469DEB6407EB-3" descr="C:/Users/lenovo/AppData/Local/Temp/wpp.zRXzyqwpp"/>
          <p:cNvPicPr>
            <a:picLocks noChangeAspect="1"/>
          </p:cNvPicPr>
          <p:nvPr>
            <p:custDataLst>
              <p:tags r:id="rId1"/>
            </p:custDataLst>
          </p:nvPr>
        </p:nvPicPr>
        <p:blipFill>
          <a:blip r:embed="rId2"/>
          <a:stretch>
            <a:fillRect/>
          </a:stretch>
        </p:blipFill>
        <p:spPr>
          <a:xfrm>
            <a:off x="709295" y="1082040"/>
            <a:ext cx="7653020" cy="3601085"/>
          </a:xfrm>
          <a:prstGeom prst="rect">
            <a:avLst/>
          </a:prstGeom>
          <a:effectLst>
            <a:softEdge rad="127000"/>
          </a:effectLst>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1049"/>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进度安排及预期</a:t>
            </a:r>
            <a:r>
              <a:rPr lang="zh-CN" altLang="en-US" sz="3400" b="1" dirty="0">
                <a:solidFill>
                  <a:srgbClr val="1B4367"/>
                </a:solidFill>
                <a:cs typeface="+mn-ea"/>
                <a:sym typeface="+mn-lt"/>
              </a:rPr>
              <a:t>目标</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295" y="309880"/>
            <a:ext cx="2484120"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进度安排及预期目标</a:t>
            </a:r>
            <a:endParaRPr lang="zh-CN" altLang="en-US" sz="2000" b="1" dirty="0">
              <a:solidFill>
                <a:srgbClr val="1B4367"/>
              </a:solidFill>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custDataLst>
              <p:tags r:id="rId1"/>
            </p:custDataLst>
          </p:nvPr>
        </p:nvGraphicFramePr>
        <p:xfrm>
          <a:off x="370205" y="839470"/>
          <a:ext cx="8006080" cy="3992880"/>
        </p:xfrm>
        <a:graphic>
          <a:graphicData uri="http://schemas.openxmlformats.org/drawingml/2006/table">
            <a:tbl>
              <a:tblPr/>
              <a:tblGrid>
                <a:gridCol w="4003040"/>
                <a:gridCol w="4003040"/>
              </a:tblGrid>
              <a:tr h="266065">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进度安排</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预期目标</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88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2023年9月-2023年10月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在教学教育相关的平台和网站进行资料搜集和学习整理，搜索一些相关的国内外论文进行阅读，并将重点标记摘录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819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2023年10月-2023年11月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对“信息系统的设计与开发”进行深度解析，对知识体系进行分析整合，构建出教学知识框架，完成单元设计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489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2023年11月-2023年12月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nSpc>
                          <a:spcPct val="130000"/>
                        </a:lnSpc>
                        <a:buNone/>
                      </a:pPr>
                      <a:r>
                        <a:rPr lang="en-US" sz="1600" b="0">
                          <a:latin typeface="宋体" panose="02010600030101010101" pitchFamily="2" charset="-122"/>
                          <a:ea typeface="宋体" panose="02010600030101010101" pitchFamily="2" charset="-122"/>
                          <a:cs typeface="宋体" panose="02010600030101010101" pitchFamily="2" charset="-122"/>
                        </a:rPr>
                        <a:t>分析分课时的课表依据、学情分析、目标叙写、评价任务、活动设计、时间预设、检测反馈和作业布置的实施。完成课时设计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8830">
                <a:tc>
                  <a:txBody>
                    <a:bodyPr/>
                    <a:p>
                      <a:pPr indent="0" algn="ctr">
                        <a:buNone/>
                      </a:pPr>
                      <a:endParaRPr lang="en-US" sz="16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2023年12月-2024年2月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nSpc>
                          <a:spcPct val="140000"/>
                        </a:lnSpc>
                        <a:buNone/>
                      </a:pPr>
                      <a:r>
                        <a:rPr lang="en-US" sz="1600" b="0">
                          <a:latin typeface="宋体" panose="02010600030101010101" pitchFamily="2" charset="-122"/>
                          <a:ea typeface="宋体" panose="02010600030101010101" pitchFamily="2" charset="-122"/>
                          <a:cs typeface="宋体" panose="02010600030101010101" pitchFamily="2" charset="-122"/>
                        </a:rPr>
                        <a:t>搜索整合相关资源，自制相关微课，建设共享数字资源，期间不断进行回顾和完善</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2024年2月-2024年4月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撰写毕业论文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99"/>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相关问题及</a:t>
            </a:r>
            <a:r>
              <a:rPr lang="zh-CN" altLang="en-US" sz="3400" b="1" dirty="0">
                <a:solidFill>
                  <a:srgbClr val="1B4367"/>
                </a:solidFill>
                <a:cs typeface="+mn-ea"/>
                <a:sym typeface="+mn-lt"/>
              </a:rPr>
              <a:t>对策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06</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295" y="309880"/>
            <a:ext cx="2484120"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相关问题及对策</a:t>
            </a:r>
            <a:endParaRPr lang="zh-CN" altLang="en-US" sz="2000" b="1" dirty="0">
              <a:solidFill>
                <a:srgbClr val="1B4367"/>
              </a:solidFill>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1"/>
            </p:custDataLst>
          </p:nvPr>
        </p:nvGraphicFramePr>
        <p:xfrm>
          <a:off x="398780" y="833755"/>
          <a:ext cx="8271510" cy="4052570"/>
        </p:xfrm>
        <a:graphic>
          <a:graphicData uri="http://schemas.openxmlformats.org/drawingml/2006/table">
            <a:tbl>
              <a:tblPr/>
              <a:tblGrid>
                <a:gridCol w="4135755"/>
                <a:gridCol w="4135755"/>
              </a:tblGrid>
              <a:tr h="675640">
                <a:tc>
                  <a:txBody>
                    <a:bodyPr/>
                    <a:p>
                      <a:pPr indent="0" algn="ctr">
                        <a:lnSpc>
                          <a:spcPct val="17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可能遇到的困难和问题</a:t>
                      </a:r>
                      <a:endParaRPr lang="en-US"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7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解决措施</a:t>
                      </a:r>
                      <a:endParaRPr lang="en-US"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5005">
                <a:tc>
                  <a:txBody>
                    <a:bodyPr/>
                    <a:p>
                      <a:pPr indent="0" algn="ctr">
                        <a:lnSpc>
                          <a:spcPct val="22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软件技术问题</a:t>
                      </a:r>
                      <a:endParaRPr lang="en-US"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7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网上搜索，向同学和老师请教</a:t>
                      </a:r>
                      <a:endParaRPr lang="en-US"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51280">
                <a:tc>
                  <a:txBody>
                    <a:bodyPr/>
                    <a:p>
                      <a:pPr indent="0" algn="ctr">
                        <a:lnSpc>
                          <a:spcPct val="22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单元设计和数字资源建设过程中所需的资源、素材</a:t>
                      </a:r>
                      <a:endParaRPr lang="en-US"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21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1.自制</a:t>
                      </a:r>
                      <a:endParaRPr 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p>
                      <a:pPr indent="0" algn="ctr">
                        <a:lnSpc>
                          <a:spcPct val="21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2.图书馆或网络查阅相关文献得到</a:t>
                      </a:r>
                      <a:endParaRPr lang="en-US"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50645">
                <a:tc>
                  <a:txBody>
                    <a:bodyPr/>
                    <a:p>
                      <a:pPr indent="0" algn="ctr">
                        <a:lnSpc>
                          <a:spcPct val="32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课标、目标等理解不到位</a:t>
                      </a:r>
                      <a:endParaRPr lang="en-US"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1</a:t>
                      </a:r>
                      <a:r>
                        <a:rPr lang="zh-CN" alt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a:t>
                      </a: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多参考优秀案例</a:t>
                      </a:r>
                      <a:endParaRPr 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p>
                      <a:pPr indent="0" algn="ctr">
                        <a:lnSpc>
                          <a:spcPct val="15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2.</a:t>
                      </a:r>
                      <a:r>
                        <a:rPr lang="zh-CN" alt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认真研读相关文献资料，</a:t>
                      </a: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深度解读</a:t>
                      </a:r>
                      <a:endParaRPr 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p>
                      <a:pPr indent="0" algn="ctr">
                        <a:lnSpc>
                          <a:spcPct val="150000"/>
                        </a:lnSpc>
                        <a:buNone/>
                      </a:pP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3</a:t>
                      </a:r>
                      <a:r>
                        <a:rPr lang="zh-CN" alt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、与</a:t>
                      </a:r>
                      <a:r>
                        <a:rPr 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老师</a:t>
                      </a:r>
                      <a:r>
                        <a:rPr lang="zh-CN" altLang="en-US" sz="1800" b="1">
                          <a:solidFill>
                            <a:srgbClr val="231F20"/>
                          </a:solidFill>
                          <a:latin typeface="宋体" panose="02010600030101010101" pitchFamily="2" charset="-122"/>
                          <a:ea typeface="宋体" panose="02010600030101010101" pitchFamily="2" charset="-122"/>
                          <a:cs typeface="宋体" panose="02010600030101010101" pitchFamily="2" charset="-122"/>
                        </a:rPr>
                        <a:t>多交流</a:t>
                      </a:r>
                      <a:endParaRPr lang="zh-CN" altLang="en-US" sz="1800" b="1">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977265" y="1599565"/>
            <a:ext cx="7190105" cy="1259840"/>
          </a:xfrm>
          <a:prstGeom prst="rect">
            <a:avLst/>
          </a:prstGeom>
          <a:noFill/>
        </p:spPr>
        <p:txBody>
          <a:bodyPr wrap="square" lIns="68580" tIns="34290" rIns="68580" bIns="34290" rtlCol="0">
            <a:noAutofit/>
          </a:bodyPr>
          <a:p>
            <a:pPr algn="ctr">
              <a:defRPr/>
            </a:pPr>
            <a:r>
              <a:rPr lang="zh-CN" altLang="en-US" sz="3600" b="1" dirty="0">
                <a:solidFill>
                  <a:schemeClr val="tx1"/>
                </a:solidFill>
                <a:cs typeface="+mn-ea"/>
                <a:sym typeface="+mn-lt"/>
              </a:rPr>
              <a:t>恳请各位老师批评指正</a:t>
            </a:r>
            <a:endParaRPr lang="zh-CN" altLang="en-US" sz="3600" b="1" dirty="0">
              <a:solidFill>
                <a:schemeClr val="tx1"/>
              </a:solidFill>
              <a:cs typeface="+mn-ea"/>
              <a:sym typeface="+mn-lt"/>
            </a:endParaRPr>
          </a:p>
        </p:txBody>
      </p:sp>
      <p:sp>
        <p:nvSpPr>
          <p:cNvPr id="3075" name="文本框 3074"/>
          <p:cNvSpPr txBox="1"/>
          <p:nvPr>
            <p:custDataLst>
              <p:tags r:id="rId3"/>
            </p:custDataLst>
          </p:nvPr>
        </p:nvSpPr>
        <p:spPr>
          <a:xfrm>
            <a:off x="5229225" y="3505200"/>
            <a:ext cx="1590675" cy="499110"/>
          </a:xfrm>
          <a:prstGeom prst="rect">
            <a:avLst/>
          </a:prstGeom>
          <a:noFill/>
          <a:ln w="9525">
            <a:noFill/>
            <a:miter/>
          </a:ln>
          <a:effectLst/>
        </p:spPr>
        <p:txBody>
          <a:bodyPr vert="horz" wrap="square" lIns="68580" tIns="34290" rIns="68580" bIns="34290" anchor="ctr" anchorCtr="0">
            <a:spAutoFit/>
          </a:bodyPr>
          <a:p>
            <a:pPr eaLnBrk="0" hangingPunct="0"/>
            <a:r>
              <a:rPr lang="zh-CN" altLang="en-US" dirty="0">
                <a:solidFill>
                  <a:schemeClr val="tx1">
                    <a:lumMod val="75000"/>
                    <a:lumOff val="25000"/>
                  </a:schemeClr>
                </a:solidFill>
                <a:cs typeface="+mn-ea"/>
                <a:sym typeface="+mn-lt"/>
              </a:rPr>
              <a:t>汇报人</a:t>
            </a:r>
            <a:r>
              <a:rPr lang="zh-CN" altLang="en-US" dirty="0" smtClean="0">
                <a:solidFill>
                  <a:schemeClr val="tx1">
                    <a:lumMod val="75000"/>
                    <a:lumOff val="25000"/>
                  </a:schemeClr>
                </a:solidFill>
                <a:cs typeface="+mn-ea"/>
                <a:sym typeface="+mn-lt"/>
              </a:rPr>
              <a:t>：</a:t>
            </a:r>
            <a:r>
              <a:rPr lang="zh-CN" dirty="0" smtClean="0">
                <a:solidFill>
                  <a:schemeClr val="tx1">
                    <a:lumMod val="75000"/>
                    <a:lumOff val="25000"/>
                  </a:schemeClr>
                </a:solidFill>
                <a:cs typeface="+mn-ea"/>
                <a:sym typeface="+mn-lt"/>
              </a:rPr>
              <a:t>王禄源</a:t>
            </a:r>
            <a:endParaRPr lang="zh-CN" dirty="0" smtClean="0">
              <a:solidFill>
                <a:schemeClr val="tx1">
                  <a:lumMod val="75000"/>
                  <a:lumOff val="25000"/>
                </a:schemeClr>
              </a:solidFill>
              <a:cs typeface="+mn-ea"/>
              <a:sym typeface="+mn-lt"/>
            </a:endParaRPr>
          </a:p>
          <a:p>
            <a:pPr eaLnBrk="0" hangingPunct="0"/>
            <a:r>
              <a:rPr lang="zh-CN" altLang="en-US" dirty="0" smtClean="0">
                <a:solidFill>
                  <a:schemeClr val="tx1">
                    <a:lumMod val="75000"/>
                    <a:lumOff val="25000"/>
                  </a:schemeClr>
                </a:solidFill>
                <a:cs typeface="+mn-ea"/>
                <a:sym typeface="+mn-lt"/>
              </a:rPr>
              <a:t> </a:t>
            </a:r>
            <a:r>
              <a:rPr lang="zh-CN" altLang="en-US" sz="1200" dirty="0" smtClean="0">
                <a:solidFill>
                  <a:schemeClr val="tx1">
                    <a:lumMod val="75000"/>
                    <a:lumOff val="25000"/>
                  </a:schemeClr>
                </a:solidFill>
                <a:cs typeface="+mn-ea"/>
                <a:sym typeface="+mn-lt"/>
              </a:rPr>
              <a:t>   </a:t>
            </a:r>
            <a:endParaRPr lang="zh-CN" altLang="en-US" sz="1200" dirty="0">
              <a:solidFill>
                <a:schemeClr val="tx1">
                  <a:lumMod val="75000"/>
                  <a:lumOff val="25000"/>
                </a:schemeClr>
              </a:solidFill>
              <a:cs typeface="+mn-ea"/>
              <a:sym typeface="+mn-lt"/>
            </a:endParaRPr>
          </a:p>
        </p:txBody>
      </p:sp>
      <p:sp>
        <p:nvSpPr>
          <p:cNvPr id="4" name="文本框 3"/>
          <p:cNvSpPr txBox="1"/>
          <p:nvPr>
            <p:custDataLst>
              <p:tags r:id="rId4"/>
            </p:custDataLst>
          </p:nvPr>
        </p:nvSpPr>
        <p:spPr>
          <a:xfrm>
            <a:off x="2384425" y="3505200"/>
            <a:ext cx="1590675" cy="283845"/>
          </a:xfrm>
          <a:prstGeom prst="rect">
            <a:avLst/>
          </a:prstGeom>
          <a:noFill/>
          <a:ln w="9525">
            <a:noFill/>
            <a:miter/>
          </a:ln>
          <a:effectLst/>
        </p:spPr>
        <p:txBody>
          <a:bodyPr vert="horz" wrap="square" lIns="68580" tIns="34290" rIns="68580" bIns="34290" anchor="ctr" anchorCtr="0">
            <a:spAutoFit/>
          </a:bodyPr>
          <a:p>
            <a:pPr eaLnBrk="0" hangingPunct="0"/>
            <a:r>
              <a:rPr lang="zh-CN" dirty="0" smtClean="0">
                <a:solidFill>
                  <a:schemeClr val="tx1">
                    <a:lumMod val="75000"/>
                    <a:lumOff val="25000"/>
                  </a:schemeClr>
                </a:solidFill>
                <a:cs typeface="+mn-ea"/>
                <a:sym typeface="+mn-lt"/>
              </a:rPr>
              <a:t>指导教师：王素坤</a:t>
            </a:r>
            <a:r>
              <a:rPr lang="zh-CN" altLang="en-US" dirty="0" smtClean="0">
                <a:solidFill>
                  <a:schemeClr val="tx1">
                    <a:lumMod val="75000"/>
                    <a:lumOff val="25000"/>
                  </a:schemeClr>
                </a:solidFill>
                <a:cs typeface="+mn-ea"/>
                <a:sym typeface="+mn-lt"/>
              </a:rPr>
              <a:t> </a:t>
            </a:r>
            <a:r>
              <a:rPr lang="zh-CN" altLang="en-US" sz="1200" dirty="0" smtClean="0">
                <a:solidFill>
                  <a:schemeClr val="tx1">
                    <a:lumMod val="75000"/>
                    <a:lumOff val="25000"/>
                  </a:schemeClr>
                </a:solidFill>
                <a:cs typeface="+mn-ea"/>
                <a:sym typeface="+mn-lt"/>
              </a:rPr>
              <a:t>   </a:t>
            </a:r>
            <a:endParaRPr lang="zh-CN" altLang="en-US" sz="1200" dirty="0">
              <a:solidFill>
                <a:schemeClr val="tx1">
                  <a:lumMod val="75000"/>
                  <a:lumOff val="25000"/>
                </a:schemeClr>
              </a:solidFill>
              <a:cs typeface="+mn-ea"/>
              <a:sym typeface="+mn-lt"/>
            </a:endParaRPr>
          </a:p>
        </p:txBody>
      </p:sp>
      <p:sp>
        <p:nvSpPr>
          <p:cNvPr id="121" name="TextBox 120"/>
          <p:cNvSpPr txBox="1"/>
          <p:nvPr>
            <p:custDataLst>
              <p:tags r:id="rId5"/>
            </p:custDataLst>
          </p:nvPr>
        </p:nvSpPr>
        <p:spPr>
          <a:xfrm>
            <a:off x="3135630" y="2614295"/>
            <a:ext cx="2872105" cy="389106"/>
          </a:xfrm>
          <a:prstGeom prst="roundRect">
            <a:avLst/>
          </a:prstGeom>
          <a:solidFill>
            <a:srgbClr val="1B4367"/>
          </a:solidFill>
        </p:spPr>
        <p:txBody>
          <a:bodyPr wrap="square" rtlCol="0">
            <a:spAutoFit/>
          </a:bodyPr>
          <a:p>
            <a:pPr algn="ctr" fontAlgn="base">
              <a:lnSpc>
                <a:spcPct val="120000"/>
              </a:lnSpc>
              <a:spcBef>
                <a:spcPct val="0"/>
              </a:spcBef>
              <a:spcAft>
                <a:spcPct val="0"/>
              </a:spcAft>
              <a:buFont typeface="Arial" panose="020B0604020202020204" pitchFamily="34" charset="0"/>
              <a:buNone/>
            </a:pPr>
            <a:r>
              <a:rPr lang="zh-CN" altLang="en-US" sz="1200" dirty="0">
                <a:solidFill>
                  <a:schemeClr val="bg1"/>
                </a:solidFill>
                <a:cs typeface="+mn-ea"/>
                <a:sym typeface="+mn-lt"/>
              </a:rPr>
              <a:t>计算机科学技术学院</a:t>
            </a:r>
            <a:r>
              <a:rPr lang="en-US" altLang="zh-CN" sz="1200" dirty="0">
                <a:solidFill>
                  <a:schemeClr val="bg1"/>
                </a:solidFill>
                <a:cs typeface="+mn-ea"/>
                <a:sym typeface="+mn-lt"/>
              </a:rPr>
              <a:t>20</a:t>
            </a:r>
            <a:r>
              <a:rPr lang="zh-CN" altLang="en-US" sz="1200" dirty="0">
                <a:solidFill>
                  <a:schemeClr val="bg1"/>
                </a:solidFill>
                <a:cs typeface="+mn-ea"/>
                <a:sym typeface="+mn-lt"/>
              </a:rPr>
              <a:t>师范汉二班</a:t>
            </a:r>
            <a:endParaRPr lang="zh-CN" sz="1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12" presetClass="entr" presetSubtype="8" fill="hold" grpId="0" nodeType="afterEffect">
                                  <p:stCondLst>
                                    <p:cond delay="0"/>
                                  </p:stCondLst>
                                  <p:childTnLst>
                                    <p:set>
                                      <p:cBhvr>
                                        <p:cTn id="14" dur="1" fill="hold">
                                          <p:stCondLst>
                                            <p:cond delay="0"/>
                                          </p:stCondLst>
                                        </p:cTn>
                                        <p:tgtEl>
                                          <p:spTgt spid="3075"/>
                                        </p:tgtEl>
                                        <p:attrNameLst>
                                          <p:attrName>style.visibility</p:attrName>
                                        </p:attrNameLst>
                                      </p:cBhvr>
                                      <p:to>
                                        <p:strVal val="visible"/>
                                      </p:to>
                                    </p:set>
                                    <p:anim calcmode="lin" valueType="num">
                                      <p:cBhvr additive="base">
                                        <p:cTn id="15" dur="500"/>
                                        <p:tgtEl>
                                          <p:spTgt spid="3075"/>
                                        </p:tgtEl>
                                        <p:attrNameLst>
                                          <p:attrName>ppt_x</p:attrName>
                                        </p:attrNameLst>
                                      </p:cBhvr>
                                      <p:tavLst>
                                        <p:tav tm="0">
                                          <p:val>
                                            <p:strVal val="#ppt_x-#ppt_w*1.125000"/>
                                          </p:val>
                                        </p:tav>
                                        <p:tav tm="100000">
                                          <p:val>
                                            <p:strVal val="#ppt_x"/>
                                          </p:val>
                                        </p:tav>
                                      </p:tavLst>
                                    </p:anim>
                                    <p:animEffect transition="in" filter="wipe(right)">
                                      <p:cBhvr>
                                        <p:cTn id="16" dur="500"/>
                                        <p:tgtEl>
                                          <p:spTgt spid="3075"/>
                                        </p:tgtEl>
                                      </p:cBhvr>
                                    </p:animEffect>
                                  </p:childTnLst>
                                </p:cTn>
                              </p:par>
                            </p:childTnLst>
                          </p:cTn>
                        </p:par>
                        <p:par>
                          <p:cTn id="17" fill="hold">
                            <p:stCondLst>
                              <p:cond delay="1449"/>
                            </p:stCondLst>
                            <p:childTnLst>
                              <p:par>
                                <p:cTn id="18" presetID="1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p:tgtEl>
                                          <p:spTgt spid="4"/>
                                        </p:tgtEl>
                                        <p:attrNameLst>
                                          <p:attrName>ppt_x</p:attrName>
                                        </p:attrNameLst>
                                      </p:cBhvr>
                                      <p:tavLst>
                                        <p:tav tm="0">
                                          <p:val>
                                            <p:strVal val="#ppt_x-#ppt_w*1.125000"/>
                                          </p:val>
                                        </p:tav>
                                        <p:tav tm="100000">
                                          <p:val>
                                            <p:strVal val="#ppt_x"/>
                                          </p:val>
                                        </p:tav>
                                      </p:tavLst>
                                    </p:anim>
                                    <p:animEffect transition="in" filter="wipe(right)">
                                      <p:cBhvr>
                                        <p:cTn id="21" dur="500"/>
                                        <p:tgtEl>
                                          <p:spTgt spid="4"/>
                                        </p:tgtEl>
                                      </p:cBhvr>
                                    </p:animEffect>
                                  </p:childTnLst>
                                </p:cTn>
                              </p:par>
                            </p:childTnLst>
                          </p:cTn>
                        </p:par>
                        <p:par>
                          <p:cTn id="22" fill="hold">
                            <p:stCondLst>
                              <p:cond delay="1949"/>
                            </p:stCondLst>
                            <p:childTnLst>
                              <p:par>
                                <p:cTn id="23" presetID="14" presetClass="entr" presetSubtype="10" fill="hold" grpId="0" nodeType="after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randombar(horizontal)">
                                      <p:cBhvr>
                                        <p:cTn id="2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4" grpId="0" bldLvl="0" animBg="1"/>
      <p:bldP spid="12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723890" y="474980"/>
            <a:ext cx="2390775"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选题背景与意义</a:t>
            </a:r>
            <a:endParaRPr lang="zh-CN" altLang="en-US" sz="1700" dirty="0">
              <a:solidFill>
                <a:schemeClr val="bg1"/>
              </a:solidFill>
              <a:cs typeface="+mn-ea"/>
              <a:sym typeface="+mn-lt"/>
            </a:endParaRPr>
          </a:p>
        </p:txBody>
      </p:sp>
      <p:grpSp>
        <p:nvGrpSpPr>
          <p:cNvPr id="2" name="组合 1"/>
          <p:cNvGrpSpPr/>
          <p:nvPr/>
        </p:nvGrpSpPr>
        <p:grpSpPr>
          <a:xfrm>
            <a:off x="5214495" y="455004"/>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723890" y="1192530"/>
            <a:ext cx="2391410"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国内外研究现状及分析</a:t>
            </a:r>
            <a:endParaRPr lang="zh-CN" altLang="en-US" sz="1700" dirty="0">
              <a:solidFill>
                <a:schemeClr val="bg1"/>
              </a:solidFill>
              <a:cs typeface="+mn-ea"/>
              <a:sym typeface="+mn-lt"/>
            </a:endParaRPr>
          </a:p>
        </p:txBody>
      </p:sp>
      <p:grpSp>
        <p:nvGrpSpPr>
          <p:cNvPr id="80" name="组合 79"/>
          <p:cNvGrpSpPr/>
          <p:nvPr/>
        </p:nvGrpSpPr>
        <p:grpSpPr>
          <a:xfrm>
            <a:off x="5214495" y="1172548"/>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723890" y="1910080"/>
            <a:ext cx="2390775"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主要研究内容</a:t>
            </a:r>
            <a:endParaRPr lang="zh-CN" altLang="en-US" sz="1700" dirty="0">
              <a:solidFill>
                <a:schemeClr val="bg1"/>
              </a:solidFill>
              <a:cs typeface="+mn-ea"/>
              <a:sym typeface="+mn-lt"/>
            </a:endParaRPr>
          </a:p>
        </p:txBody>
      </p:sp>
      <p:grpSp>
        <p:nvGrpSpPr>
          <p:cNvPr id="84" name="组合 83"/>
          <p:cNvGrpSpPr/>
          <p:nvPr/>
        </p:nvGrpSpPr>
        <p:grpSpPr>
          <a:xfrm>
            <a:off x="5214495" y="1890092"/>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723890" y="2627630"/>
            <a:ext cx="2390140"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研究方案</a:t>
            </a:r>
            <a:endParaRPr lang="zh-CN" altLang="en-US" sz="1700" dirty="0">
              <a:solidFill>
                <a:schemeClr val="bg1"/>
              </a:solidFill>
              <a:cs typeface="+mn-ea"/>
              <a:sym typeface="+mn-lt"/>
            </a:endParaRPr>
          </a:p>
        </p:txBody>
      </p:sp>
      <p:grpSp>
        <p:nvGrpSpPr>
          <p:cNvPr id="88" name="组合 87"/>
          <p:cNvGrpSpPr/>
          <p:nvPr/>
        </p:nvGrpSpPr>
        <p:grpSpPr>
          <a:xfrm>
            <a:off x="5214495" y="2607636"/>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248150" y="3316296"/>
            <a:ext cx="478533" cy="393570"/>
            <a:chOff x="5640108" y="966369"/>
            <a:chExt cx="476097" cy="391567"/>
          </a:xfrm>
        </p:grpSpPr>
        <p:sp>
          <p:nvSpPr>
            <p:cNvPr id="6" name="椭圆 5"/>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sp>
          <p:nvSpPr>
            <p:cNvPr id="7" name="文本框 17"/>
            <p:cNvSpPr txBox="1"/>
            <p:nvPr/>
          </p:nvSpPr>
          <p:spPr>
            <a:xfrm>
              <a:off x="5640108" y="975817"/>
              <a:ext cx="476097" cy="366426"/>
            </a:xfrm>
            <a:prstGeom prst="rect">
              <a:avLst/>
            </a:prstGeom>
            <a:noFill/>
          </p:spPr>
          <p:txBody>
            <a:bodyPr wrap="square" rtlCol="0">
              <a:spAutoFit/>
            </a:bodyPr>
            <a:p>
              <a:pPr algn="ctr">
                <a:defRPr/>
              </a:pPr>
              <a:r>
                <a:rPr lang="en-US" altLang="zh-CN" sz="1800" dirty="0" smtClean="0">
                  <a:solidFill>
                    <a:schemeClr val="bg1"/>
                  </a:solidFill>
                  <a:cs typeface="+mn-ea"/>
                  <a:sym typeface="+mn-lt"/>
                </a:rPr>
                <a:t>05</a:t>
              </a:r>
              <a:endParaRPr lang="en-US" altLang="zh-CN" sz="1800" dirty="0">
                <a:solidFill>
                  <a:schemeClr val="bg1"/>
                </a:solidFill>
                <a:cs typeface="+mn-ea"/>
                <a:sym typeface="+mn-lt"/>
              </a:endParaRPr>
            </a:p>
          </p:txBody>
        </p:sp>
      </p:grpSp>
      <p:sp>
        <p:nvSpPr>
          <p:cNvPr id="8" name="文本框 10"/>
          <p:cNvSpPr txBox="1"/>
          <p:nvPr/>
        </p:nvSpPr>
        <p:spPr>
          <a:xfrm>
            <a:off x="5726430" y="3303270"/>
            <a:ext cx="2390140" cy="418861"/>
          </a:xfrm>
          <a:prstGeom prst="roundRect">
            <a:avLst/>
          </a:prstGeom>
          <a:solidFill>
            <a:srgbClr val="1B4367"/>
          </a:solidFill>
        </p:spPr>
        <p:txBody>
          <a:bodyPr wrap="square" rtlCol="0">
            <a:spAutoFit/>
          </a:bodyPr>
          <a:p>
            <a:r>
              <a:rPr lang="zh-CN" altLang="en-US" sz="1700" dirty="0">
                <a:solidFill>
                  <a:schemeClr val="bg1"/>
                </a:solidFill>
                <a:cs typeface="+mn-ea"/>
                <a:sym typeface="+mn-lt"/>
              </a:rPr>
              <a:t>进度安排</a:t>
            </a:r>
            <a:r>
              <a:rPr lang="zh-CN" altLang="en-US" sz="1700" dirty="0">
                <a:solidFill>
                  <a:schemeClr val="bg1"/>
                </a:solidFill>
                <a:cs typeface="+mn-ea"/>
                <a:sym typeface="+mn-lt"/>
              </a:rPr>
              <a:t>及预期目标</a:t>
            </a:r>
            <a:endParaRPr lang="zh-CN" altLang="en-US" sz="1700" dirty="0">
              <a:solidFill>
                <a:schemeClr val="bg1"/>
              </a:solidFill>
              <a:cs typeface="+mn-ea"/>
              <a:sym typeface="+mn-lt"/>
            </a:endParaRPr>
          </a:p>
        </p:txBody>
      </p:sp>
      <p:grpSp>
        <p:nvGrpSpPr>
          <p:cNvPr id="10" name="组合 9"/>
          <p:cNvGrpSpPr/>
          <p:nvPr/>
        </p:nvGrpSpPr>
        <p:grpSpPr>
          <a:xfrm>
            <a:off x="5247515" y="3991936"/>
            <a:ext cx="478533" cy="393570"/>
            <a:chOff x="5640108" y="966369"/>
            <a:chExt cx="476097" cy="391567"/>
          </a:xfrm>
        </p:grpSpPr>
        <p:sp>
          <p:nvSpPr>
            <p:cNvPr id="12" name="椭圆 11"/>
            <p:cNvSpPr/>
            <p:nvPr>
              <p:custDataLst>
                <p:tags r:id="rId2"/>
              </p:custDataLst>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sp>
          <p:nvSpPr>
            <p:cNvPr id="13" name="文本框 17"/>
            <p:cNvSpPr txBox="1"/>
            <p:nvPr>
              <p:custDataLst>
                <p:tags r:id="rId3"/>
              </p:custDataLst>
            </p:nvPr>
          </p:nvSpPr>
          <p:spPr>
            <a:xfrm>
              <a:off x="5640108" y="975817"/>
              <a:ext cx="476097" cy="366426"/>
            </a:xfrm>
            <a:prstGeom prst="rect">
              <a:avLst/>
            </a:prstGeom>
            <a:noFill/>
          </p:spPr>
          <p:txBody>
            <a:bodyPr wrap="square" rtlCol="0">
              <a:spAutoFit/>
            </a:bodyPr>
            <a:p>
              <a:pPr algn="ctr">
                <a:defRPr/>
              </a:pPr>
              <a:r>
                <a:rPr lang="en-US" altLang="zh-CN" sz="1800" dirty="0" smtClean="0">
                  <a:solidFill>
                    <a:schemeClr val="bg1"/>
                  </a:solidFill>
                  <a:cs typeface="+mn-ea"/>
                  <a:sym typeface="+mn-lt"/>
                </a:rPr>
                <a:t>06</a:t>
              </a:r>
              <a:endParaRPr lang="en-US" altLang="zh-CN" sz="1800" dirty="0">
                <a:solidFill>
                  <a:schemeClr val="bg1"/>
                </a:solidFill>
                <a:cs typeface="+mn-ea"/>
                <a:sym typeface="+mn-lt"/>
              </a:endParaRPr>
            </a:p>
          </p:txBody>
        </p:sp>
      </p:grpSp>
      <p:sp>
        <p:nvSpPr>
          <p:cNvPr id="14" name="文本框 10"/>
          <p:cNvSpPr txBox="1"/>
          <p:nvPr>
            <p:custDataLst>
              <p:tags r:id="rId4"/>
            </p:custDataLst>
          </p:nvPr>
        </p:nvSpPr>
        <p:spPr>
          <a:xfrm>
            <a:off x="5723890" y="4018280"/>
            <a:ext cx="2390140" cy="390555"/>
          </a:xfrm>
          <a:prstGeom prst="roundRect">
            <a:avLst/>
          </a:prstGeom>
          <a:solidFill>
            <a:srgbClr val="1B4367"/>
          </a:solidFill>
        </p:spPr>
        <p:txBody>
          <a:bodyPr wrap="square" rtlCol="0">
            <a:spAutoFit/>
          </a:bodyPr>
          <a:p>
            <a:r>
              <a:rPr lang="zh-CN" altLang="en-US" sz="1700" dirty="0">
                <a:solidFill>
                  <a:schemeClr val="bg1"/>
                </a:solidFill>
                <a:cs typeface="+mn-ea"/>
                <a:sym typeface="+mn-lt"/>
              </a:rPr>
              <a:t>相关问题及</a:t>
            </a:r>
            <a:r>
              <a:rPr lang="zh-CN" altLang="en-US" sz="1700" dirty="0">
                <a:solidFill>
                  <a:schemeClr val="bg1"/>
                </a:solidFill>
                <a:cs typeface="+mn-ea"/>
                <a:sym typeface="+mn-lt"/>
              </a:rPr>
              <a:t>对策</a:t>
            </a:r>
            <a:endParaRPr lang="zh-CN" altLang="en-US" sz="17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53" presetClass="entr" presetSubtype="528" fill="hold" nodeType="after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p:cTn id="74" dur="500" fill="hold"/>
                                        <p:tgtEl>
                                          <p:spTgt spid="5"/>
                                        </p:tgtEl>
                                        <p:attrNameLst>
                                          <p:attrName>ppt_w</p:attrName>
                                        </p:attrNameLst>
                                      </p:cBhvr>
                                      <p:tavLst>
                                        <p:tav tm="0">
                                          <p:val>
                                            <p:fltVal val="0"/>
                                          </p:val>
                                        </p:tav>
                                        <p:tav tm="100000">
                                          <p:val>
                                            <p:strVal val="#ppt_w"/>
                                          </p:val>
                                        </p:tav>
                                      </p:tavLst>
                                    </p:anim>
                                    <p:anim calcmode="lin" valueType="num">
                                      <p:cBhvr>
                                        <p:cTn id="75" dur="500" fill="hold"/>
                                        <p:tgtEl>
                                          <p:spTgt spid="5"/>
                                        </p:tgtEl>
                                        <p:attrNameLst>
                                          <p:attrName>ppt_h</p:attrName>
                                        </p:attrNameLst>
                                      </p:cBhvr>
                                      <p:tavLst>
                                        <p:tav tm="0">
                                          <p:val>
                                            <p:fltVal val="0"/>
                                          </p:val>
                                        </p:tav>
                                        <p:tav tm="100000">
                                          <p:val>
                                            <p:strVal val="#ppt_h"/>
                                          </p:val>
                                        </p:tav>
                                      </p:tavLst>
                                    </p:anim>
                                    <p:animEffect transition="in" filter="fade">
                                      <p:cBhvr>
                                        <p:cTn id="76" dur="500"/>
                                        <p:tgtEl>
                                          <p:spTgt spid="5"/>
                                        </p:tgtEl>
                                      </p:cBhvr>
                                    </p:animEffect>
                                    <p:anim calcmode="lin" valueType="num">
                                      <p:cBhvr>
                                        <p:cTn id="77" dur="500" fill="hold"/>
                                        <p:tgtEl>
                                          <p:spTgt spid="5"/>
                                        </p:tgtEl>
                                        <p:attrNameLst>
                                          <p:attrName>ppt_x</p:attrName>
                                        </p:attrNameLst>
                                      </p:cBhvr>
                                      <p:tavLst>
                                        <p:tav tm="0">
                                          <p:val>
                                            <p:fltVal val="0.5"/>
                                          </p:val>
                                        </p:tav>
                                        <p:tav tm="100000">
                                          <p:val>
                                            <p:strVal val="#ppt_x"/>
                                          </p:val>
                                        </p:tav>
                                      </p:tavLst>
                                    </p:anim>
                                    <p:anim calcmode="lin" valueType="num">
                                      <p:cBhvr>
                                        <p:cTn id="78" dur="500" fill="hold"/>
                                        <p:tgtEl>
                                          <p:spTgt spid="5"/>
                                        </p:tgtEl>
                                        <p:attrNameLst>
                                          <p:attrName>ppt_y</p:attrName>
                                        </p:attrNameLst>
                                      </p:cBhvr>
                                      <p:tavLst>
                                        <p:tav tm="0">
                                          <p:val>
                                            <p:fltVal val="0.5"/>
                                          </p:val>
                                        </p:tav>
                                        <p:tav tm="100000">
                                          <p:val>
                                            <p:strVal val="#ppt_y"/>
                                          </p:val>
                                        </p:tav>
                                      </p:tavLst>
                                    </p:anim>
                                  </p:childTnLst>
                                </p:cTn>
                              </p:par>
                            </p:childTnLst>
                          </p:cTn>
                        </p:par>
                        <p:par>
                          <p:cTn id="79" fill="hold">
                            <p:stCondLst>
                              <p:cond delay="6000"/>
                            </p:stCondLst>
                            <p:childTnLst>
                              <p:par>
                                <p:cTn id="80" presetID="2" presetClass="entr" presetSubtype="2" fill="hold" grpId="0" nodeType="afterEffect">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cBhvr additive="base">
                                        <p:cTn id="82" dur="500" fill="hold"/>
                                        <p:tgtEl>
                                          <p:spTgt spid="8"/>
                                        </p:tgtEl>
                                        <p:attrNameLst>
                                          <p:attrName>ppt_x</p:attrName>
                                        </p:attrNameLst>
                                      </p:cBhvr>
                                      <p:tavLst>
                                        <p:tav tm="0">
                                          <p:val>
                                            <p:strVal val="1+#ppt_w/2"/>
                                          </p:val>
                                        </p:tav>
                                        <p:tav tm="100000">
                                          <p:val>
                                            <p:strVal val="#ppt_x"/>
                                          </p:val>
                                        </p:tav>
                                      </p:tavLst>
                                    </p:anim>
                                    <p:anim calcmode="lin" valueType="num">
                                      <p:cBhvr additive="base">
                                        <p:cTn id="83" dur="500" fill="hold"/>
                                        <p:tgtEl>
                                          <p:spTgt spid="8"/>
                                        </p:tgtEl>
                                        <p:attrNameLst>
                                          <p:attrName>ppt_y</p:attrName>
                                        </p:attrNameLst>
                                      </p:cBhvr>
                                      <p:tavLst>
                                        <p:tav tm="0">
                                          <p:val>
                                            <p:strVal val="#ppt_y"/>
                                          </p:val>
                                        </p:tav>
                                        <p:tav tm="100000">
                                          <p:val>
                                            <p:strVal val="#ppt_y"/>
                                          </p:val>
                                        </p:tav>
                                      </p:tavLst>
                                    </p:anim>
                                  </p:childTnLst>
                                </p:cTn>
                              </p:par>
                            </p:childTnLst>
                          </p:cTn>
                        </p:par>
                        <p:par>
                          <p:cTn id="84" fill="hold">
                            <p:stCondLst>
                              <p:cond delay="6500"/>
                            </p:stCondLst>
                            <p:childTnLst>
                              <p:par>
                                <p:cTn id="85" presetID="53" presetClass="entr" presetSubtype="528" fill="hold" nodeType="after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p:cTn id="87" dur="500" fill="hold"/>
                                        <p:tgtEl>
                                          <p:spTgt spid="10"/>
                                        </p:tgtEl>
                                        <p:attrNameLst>
                                          <p:attrName>ppt_w</p:attrName>
                                        </p:attrNameLst>
                                      </p:cBhvr>
                                      <p:tavLst>
                                        <p:tav tm="0">
                                          <p:val>
                                            <p:fltVal val="0"/>
                                          </p:val>
                                        </p:tav>
                                        <p:tav tm="100000">
                                          <p:val>
                                            <p:strVal val="#ppt_w"/>
                                          </p:val>
                                        </p:tav>
                                      </p:tavLst>
                                    </p:anim>
                                    <p:anim calcmode="lin" valueType="num">
                                      <p:cBhvr>
                                        <p:cTn id="88" dur="500" fill="hold"/>
                                        <p:tgtEl>
                                          <p:spTgt spid="10"/>
                                        </p:tgtEl>
                                        <p:attrNameLst>
                                          <p:attrName>ppt_h</p:attrName>
                                        </p:attrNameLst>
                                      </p:cBhvr>
                                      <p:tavLst>
                                        <p:tav tm="0">
                                          <p:val>
                                            <p:fltVal val="0"/>
                                          </p:val>
                                        </p:tav>
                                        <p:tav tm="100000">
                                          <p:val>
                                            <p:strVal val="#ppt_h"/>
                                          </p:val>
                                        </p:tav>
                                      </p:tavLst>
                                    </p:anim>
                                    <p:animEffect transition="in" filter="fade">
                                      <p:cBhvr>
                                        <p:cTn id="89" dur="500"/>
                                        <p:tgtEl>
                                          <p:spTgt spid="10"/>
                                        </p:tgtEl>
                                      </p:cBhvr>
                                    </p:animEffect>
                                    <p:anim calcmode="lin" valueType="num">
                                      <p:cBhvr>
                                        <p:cTn id="90" dur="500" fill="hold"/>
                                        <p:tgtEl>
                                          <p:spTgt spid="10"/>
                                        </p:tgtEl>
                                        <p:attrNameLst>
                                          <p:attrName>ppt_x</p:attrName>
                                        </p:attrNameLst>
                                      </p:cBhvr>
                                      <p:tavLst>
                                        <p:tav tm="0">
                                          <p:val>
                                            <p:fltVal val="0.5"/>
                                          </p:val>
                                        </p:tav>
                                        <p:tav tm="100000">
                                          <p:val>
                                            <p:strVal val="#ppt_x"/>
                                          </p:val>
                                        </p:tav>
                                      </p:tavLst>
                                    </p:anim>
                                    <p:anim calcmode="lin" valueType="num">
                                      <p:cBhvr>
                                        <p:cTn id="91" dur="500" fill="hold"/>
                                        <p:tgtEl>
                                          <p:spTgt spid="10"/>
                                        </p:tgtEl>
                                        <p:attrNameLst>
                                          <p:attrName>ppt_y</p:attrName>
                                        </p:attrNameLst>
                                      </p:cBhvr>
                                      <p:tavLst>
                                        <p:tav tm="0">
                                          <p:val>
                                            <p:fltVal val="0.5"/>
                                          </p:val>
                                        </p:tav>
                                        <p:tav tm="100000">
                                          <p:val>
                                            <p:strVal val="#ppt_y"/>
                                          </p:val>
                                        </p:tav>
                                      </p:tavLst>
                                    </p:anim>
                                  </p:childTnLst>
                                </p:cTn>
                              </p:par>
                            </p:childTnLst>
                          </p:cTn>
                        </p:par>
                        <p:par>
                          <p:cTn id="92" fill="hold">
                            <p:stCondLst>
                              <p:cond delay="7000"/>
                            </p:stCondLst>
                            <p:childTnLst>
                              <p:par>
                                <p:cTn id="93" presetID="2" presetClass="entr" presetSubtype="2" fill="hold" grpId="0" nodeType="after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1+#ppt_w/2"/>
                                          </p:val>
                                        </p:tav>
                                        <p:tav tm="100000">
                                          <p:val>
                                            <p:strVal val="#ppt_x"/>
                                          </p:val>
                                        </p:tav>
                                      </p:tavLst>
                                    </p:anim>
                                    <p:anim calcmode="lin" valueType="num">
                                      <p:cBhvr additive="base">
                                        <p:cTn id="9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3" grpId="0"/>
      <p:bldP spid="3" grpId="0"/>
      <p:bldP spid="79" grpId="0" bldLvl="0" animBg="1"/>
      <p:bldP spid="83" grpId="0" bldLvl="0" animBg="1"/>
      <p:bldP spid="87" grpId="0" bldLvl="0" animBg="1"/>
      <p:bldP spid="4" grpId="0" animBg="1"/>
      <p:bldP spid="8"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79042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选题背景与意义</a:t>
            </a:r>
            <a:endParaRPr lang="zh-CN" altLang="en-US" sz="3400" b="1" dirty="0">
              <a:solidFill>
                <a:srgbClr val="1B4367"/>
              </a:solidFill>
              <a:cs typeface="+mn-ea"/>
              <a:sym typeface="+mn-lt"/>
            </a:endParaRPr>
          </a:p>
        </p:txBody>
      </p:sp>
      <p:sp>
        <p:nvSpPr>
          <p:cNvPr id="95" name="文本框 11"/>
          <p:cNvSpPr txBox="1"/>
          <p:nvPr/>
        </p:nvSpPr>
        <p:spPr>
          <a:xfrm>
            <a:off x="367410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88670" y="327660"/>
            <a:ext cx="1251585"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选题背景</a:t>
            </a:r>
            <a:endParaRPr lang="zh-CN" altLang="en-US" sz="2000" b="1" dirty="0">
              <a:solidFill>
                <a:srgbClr val="1B4367"/>
              </a:solidFill>
              <a:cs typeface="+mn-ea"/>
              <a:sym typeface="+mn-lt"/>
            </a:endParaRPr>
          </a:p>
        </p:txBody>
      </p:sp>
      <p:sp>
        <p:nvSpPr>
          <p:cNvPr id="106" name="TextBox 1210"/>
          <p:cNvSpPr/>
          <p:nvPr/>
        </p:nvSpPr>
        <p:spPr>
          <a:xfrm>
            <a:off x="1214230" y="3756276"/>
            <a:ext cx="264160" cy="49911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endParaRPr lang="zh-CN" altLang="en-US" b="1" dirty="0">
              <a:solidFill>
                <a:srgbClr val="1B4367"/>
              </a:solidFill>
              <a:cs typeface="+mn-ea"/>
              <a:sym typeface="+mn-lt"/>
            </a:endParaRPr>
          </a:p>
          <a:p>
            <a:pPr lvl="0" algn="l"/>
            <a:endParaRPr lang="zh-CN" altLang="en-US" b="1" dirty="0">
              <a:solidFill>
                <a:srgbClr val="1B4367"/>
              </a:solidFill>
              <a:cs typeface="+mn-ea"/>
              <a:sym typeface="+mn-lt"/>
            </a:endParaRPr>
          </a:p>
        </p:txBody>
      </p:sp>
      <p:sp>
        <p:nvSpPr>
          <p:cNvPr id="111" name="TextBox 1210"/>
          <p:cNvSpPr/>
          <p:nvPr/>
        </p:nvSpPr>
        <p:spPr>
          <a:xfrm>
            <a:off x="5344562" y="3679857"/>
            <a:ext cx="264160" cy="49911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endParaRPr lang="zh-CN" altLang="en-US" b="1" dirty="0">
              <a:solidFill>
                <a:srgbClr val="1B4367"/>
              </a:solidFill>
              <a:cs typeface="+mn-ea"/>
              <a:sym typeface="+mn-lt"/>
            </a:endParaRPr>
          </a:p>
          <a:p>
            <a:pPr lvl="0" algn="l"/>
            <a:endParaRPr lang="zh-CN" altLang="en-US"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1"/>
            </p:custDataLst>
          </p:nvPr>
        </p:nvSpPr>
        <p:spPr>
          <a:xfrm>
            <a:off x="516255" y="3599815"/>
            <a:ext cx="4102100" cy="1033145"/>
          </a:xfrm>
          <a:prstGeom prst="rect">
            <a:avLst/>
          </a:prstGeom>
        </p:spPr>
        <p:txBody>
          <a:bodyPr wrap="square" lIns="0" tIns="0" rIns="0" bIns="0">
            <a:spAutoFit/>
          </a:bodyPr>
          <a:lstStyle/>
          <a:p>
            <a:pPr algn="just">
              <a:lnSpc>
                <a:spcPct val="120000"/>
              </a:lnSpc>
            </a:pPr>
            <a:r>
              <a:rPr lang="zh-CN" altLang="en-US" dirty="0">
                <a:solidFill>
                  <a:schemeClr val="tx1">
                    <a:lumMod val="65000"/>
                    <a:lumOff val="35000"/>
                  </a:schemeClr>
                </a:solidFill>
                <a:cs typeface="+mn-ea"/>
                <a:sym typeface="+mn-lt"/>
              </a:rPr>
              <a:t>随着数字化时代的到来，信息系统的重要性日益凸显。</a:t>
            </a:r>
            <a:r>
              <a:rPr dirty="0">
                <a:solidFill>
                  <a:schemeClr val="tx1">
                    <a:lumMod val="65000"/>
                    <a:lumOff val="35000"/>
                  </a:schemeClr>
                </a:solidFill>
                <a:cs typeface="+mn-ea"/>
                <a:sym typeface="+mn-lt"/>
              </a:rPr>
              <a:t>随着技术的不断发展，信息系统的设计和开发已经成为一个日益复杂的过程，</a:t>
            </a:r>
            <a:r>
              <a:rPr lang="zh-CN" dirty="0">
                <a:solidFill>
                  <a:schemeClr val="tx1">
                    <a:lumMod val="65000"/>
                    <a:lumOff val="35000"/>
                  </a:schemeClr>
                </a:solidFill>
                <a:cs typeface="+mn-ea"/>
                <a:sym typeface="+mn-lt"/>
              </a:rPr>
              <a:t>需要</a:t>
            </a:r>
            <a:r>
              <a:rPr lang="zh-CN" altLang="en-US" dirty="0">
                <a:solidFill>
                  <a:schemeClr val="tx1">
                    <a:lumMod val="65000"/>
                    <a:lumOff val="35000"/>
                  </a:schemeClr>
                </a:solidFill>
                <a:cs typeface="+mn-ea"/>
                <a:sym typeface="+mn-lt"/>
              </a:rPr>
              <a:t>培养具有高度专业知识和实践技能的信息系统专业人才</a:t>
            </a:r>
            <a:r>
              <a:rPr lang="zh-CN" dirty="0">
                <a:solidFill>
                  <a:schemeClr val="tx1">
                    <a:lumMod val="65000"/>
                    <a:lumOff val="35000"/>
                  </a:schemeClr>
                </a:solidFill>
                <a:cs typeface="+mn-ea"/>
                <a:sym typeface="+mn-lt"/>
              </a:rPr>
              <a:t>。</a:t>
            </a:r>
            <a:endParaRPr lang="zh-CN" dirty="0">
              <a:solidFill>
                <a:schemeClr val="tx1">
                  <a:lumMod val="65000"/>
                  <a:lumOff val="35000"/>
                </a:schemeClr>
              </a:solidFill>
              <a:cs typeface="+mn-ea"/>
              <a:sym typeface="+mn-lt"/>
            </a:endParaRPr>
          </a:p>
        </p:txBody>
      </p:sp>
      <p:sp>
        <p:nvSpPr>
          <p:cNvPr id="5" name="矩形 4"/>
          <p:cNvSpPr/>
          <p:nvPr>
            <p:custDataLst>
              <p:tags r:id="rId2"/>
            </p:custDataLst>
          </p:nvPr>
        </p:nvSpPr>
        <p:spPr>
          <a:xfrm>
            <a:off x="1634490" y="904875"/>
            <a:ext cx="1725930" cy="1791970"/>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7" name="矩形 16"/>
          <p:cNvSpPr/>
          <p:nvPr>
            <p:custDataLst>
              <p:tags r:id="rId3"/>
            </p:custDataLst>
          </p:nvPr>
        </p:nvSpPr>
        <p:spPr>
          <a:xfrm>
            <a:off x="4980940" y="3524250"/>
            <a:ext cx="3726180" cy="1183005"/>
          </a:xfrm>
          <a:prstGeom prst="rect">
            <a:avLst/>
          </a:prstGeom>
        </p:spPr>
        <p:txBody>
          <a:bodyPr wrap="square" lIns="0" tIns="0" rIns="0" bIns="0">
            <a:noAutofit/>
          </a:bodyPr>
          <a:lstStyle/>
          <a:p>
            <a:pPr algn="just">
              <a:lnSpc>
                <a:spcPct val="120000"/>
              </a:lnSpc>
            </a:pPr>
            <a:r>
              <a:rPr dirty="0">
                <a:solidFill>
                  <a:schemeClr val="tx1">
                    <a:lumMod val="65000"/>
                    <a:lumOff val="35000"/>
                  </a:schemeClr>
                </a:solidFill>
                <a:cs typeface="+mn-ea"/>
                <a:sym typeface="+mn-lt"/>
              </a:rPr>
              <a:t>新修订的《信息科技课程标准（2022年版）》倡导建立新型学习课堂，以素养为导向、以学生为主体，实施结构化大单元整合教学，树立整体育人观念。</a:t>
            </a:r>
            <a:endParaRPr dirty="0">
              <a:solidFill>
                <a:schemeClr val="tx1">
                  <a:lumMod val="65000"/>
                  <a:lumOff val="35000"/>
                </a:schemeClr>
              </a:solidFill>
              <a:cs typeface="+mn-ea"/>
              <a:sym typeface="+mn-lt"/>
            </a:endParaRPr>
          </a:p>
          <a:p>
            <a:pPr algn="just">
              <a:lnSpc>
                <a:spcPct val="120000"/>
              </a:lnSpc>
            </a:pPr>
            <a:endParaRPr lang="zh-CN" dirty="0">
              <a:solidFill>
                <a:schemeClr val="tx1">
                  <a:lumMod val="65000"/>
                  <a:lumOff val="35000"/>
                </a:schemeClr>
              </a:solidFill>
              <a:cs typeface="+mn-ea"/>
              <a:sym typeface="+mn-lt"/>
            </a:endParaRPr>
          </a:p>
        </p:txBody>
      </p:sp>
      <p:sp>
        <p:nvSpPr>
          <p:cNvPr id="20" name="矩形 19"/>
          <p:cNvSpPr/>
          <p:nvPr>
            <p:custDataLst>
              <p:tags r:id="rId4"/>
            </p:custDataLst>
          </p:nvPr>
        </p:nvSpPr>
        <p:spPr>
          <a:xfrm>
            <a:off x="5885180" y="694055"/>
            <a:ext cx="1418590" cy="1999615"/>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pic>
        <p:nvPicPr>
          <p:cNvPr id="7" name="图片 6"/>
          <p:cNvPicPr>
            <a:picLocks noChangeAspect="1"/>
          </p:cNvPicPr>
          <p:nvPr>
            <p:custDataLst>
              <p:tags r:id="rId5"/>
            </p:custDataLst>
          </p:nvPr>
        </p:nvPicPr>
        <p:blipFill>
          <a:blip r:embed="rId6"/>
          <a:srcRect l="22155" r="22155"/>
          <a:stretch>
            <a:fillRect/>
          </a:stretch>
        </p:blipFill>
        <p:spPr>
          <a:xfrm>
            <a:off x="1671320" y="971550"/>
            <a:ext cx="1639570" cy="1639570"/>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5957570" y="761365"/>
            <a:ext cx="1273810" cy="1849755"/>
          </a:xfrm>
          <a:prstGeom prst="rect">
            <a:avLst/>
          </a:prstGeom>
        </p:spPr>
      </p:pic>
      <p:cxnSp>
        <p:nvCxnSpPr>
          <p:cNvPr id="13" name="直接连接符 12"/>
          <p:cNvCxnSpPr/>
          <p:nvPr>
            <p:custDataLst>
              <p:tags r:id="rId9"/>
            </p:custDataLst>
          </p:nvPr>
        </p:nvCxnSpPr>
        <p:spPr>
          <a:xfrm>
            <a:off x="4789274" y="3186343"/>
            <a:ext cx="20955" cy="185928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4" name="TextBox 28"/>
          <p:cNvSpPr txBox="1"/>
          <p:nvPr>
            <p:custDataLst>
              <p:tags r:id="rId10"/>
            </p:custDataLst>
          </p:nvPr>
        </p:nvSpPr>
        <p:spPr>
          <a:xfrm>
            <a:off x="516255" y="2974340"/>
            <a:ext cx="1227455" cy="76200"/>
          </a:xfrm>
          <a:prstGeom prst="rect">
            <a:avLst/>
          </a:prstGeom>
          <a:noFill/>
        </p:spPr>
        <p:txBody>
          <a:bodyPr wrap="square" lIns="0" tIns="0" rIns="0" bIns="0" rtlCol="0">
            <a:no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400" b="1" dirty="0">
                <a:solidFill>
                  <a:srgbClr val="313D51"/>
                </a:solidFill>
                <a:latin typeface="+mn-lt"/>
                <a:ea typeface="+mn-ea"/>
                <a:cs typeface="+mn-ea"/>
                <a:sym typeface="+mn-lt"/>
              </a:rPr>
              <a:t>选题背景一</a:t>
            </a:r>
            <a:endParaRPr lang="zh-CN" altLang="en-US" sz="1400" b="1" dirty="0">
              <a:solidFill>
                <a:srgbClr val="313D51"/>
              </a:solidFill>
              <a:latin typeface="+mn-lt"/>
              <a:ea typeface="+mn-ea"/>
              <a:cs typeface="+mn-ea"/>
              <a:sym typeface="+mn-lt"/>
            </a:endParaRPr>
          </a:p>
        </p:txBody>
      </p:sp>
      <p:cxnSp>
        <p:nvCxnSpPr>
          <p:cNvPr id="19" name="直接连接符 18"/>
          <p:cNvCxnSpPr/>
          <p:nvPr/>
        </p:nvCxnSpPr>
        <p:spPr>
          <a:xfrm flipV="1">
            <a:off x="516255" y="3286760"/>
            <a:ext cx="1167130" cy="3810"/>
          </a:xfrm>
          <a:prstGeom prst="line">
            <a:avLst/>
          </a:prstGeom>
          <a:ln w="28575">
            <a:solidFill>
              <a:srgbClr val="244C89"/>
            </a:solidFill>
          </a:ln>
        </p:spPr>
        <p:style>
          <a:lnRef idx="3">
            <a:schemeClr val="accent1"/>
          </a:lnRef>
          <a:fillRef idx="0">
            <a:srgbClr val="FFFFFF"/>
          </a:fillRef>
          <a:effectRef idx="0">
            <a:srgbClr val="FFFFFF"/>
          </a:effectRef>
          <a:fontRef idx="minor">
            <a:schemeClr val="tx1"/>
          </a:fontRef>
        </p:style>
      </p:cxnSp>
      <p:sp>
        <p:nvSpPr>
          <p:cNvPr id="21" name="TextBox 28"/>
          <p:cNvSpPr txBox="1"/>
          <p:nvPr>
            <p:custDataLst>
              <p:tags r:id="rId11"/>
            </p:custDataLst>
          </p:nvPr>
        </p:nvSpPr>
        <p:spPr>
          <a:xfrm>
            <a:off x="4980940" y="2974340"/>
            <a:ext cx="1227455" cy="76200"/>
          </a:xfrm>
          <a:prstGeom prst="rect">
            <a:avLst/>
          </a:prstGeom>
          <a:noFill/>
        </p:spPr>
        <p:txBody>
          <a:bodyPr wrap="square" lIns="0" tIns="0" rIns="0" bIns="0" rtlCol="0">
            <a:no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400" b="1" dirty="0">
                <a:solidFill>
                  <a:srgbClr val="313D51"/>
                </a:solidFill>
                <a:latin typeface="+mn-lt"/>
                <a:ea typeface="+mn-ea"/>
                <a:cs typeface="+mn-ea"/>
                <a:sym typeface="+mn-lt"/>
              </a:rPr>
              <a:t>选题背景</a:t>
            </a:r>
            <a:r>
              <a:rPr lang="zh-CN" altLang="en-US" sz="1400" b="1" dirty="0">
                <a:solidFill>
                  <a:srgbClr val="313D51"/>
                </a:solidFill>
                <a:latin typeface="+mn-lt"/>
                <a:ea typeface="+mn-ea"/>
                <a:cs typeface="+mn-ea"/>
                <a:sym typeface="+mn-lt"/>
              </a:rPr>
              <a:t>二</a:t>
            </a:r>
            <a:endParaRPr lang="zh-CN" altLang="en-US" sz="1400" b="1" dirty="0">
              <a:solidFill>
                <a:srgbClr val="313D51"/>
              </a:solidFill>
              <a:latin typeface="+mn-lt"/>
              <a:ea typeface="+mn-ea"/>
              <a:cs typeface="+mn-ea"/>
              <a:sym typeface="+mn-lt"/>
            </a:endParaRPr>
          </a:p>
        </p:txBody>
      </p:sp>
      <p:cxnSp>
        <p:nvCxnSpPr>
          <p:cNvPr id="22" name="直接连接符 21"/>
          <p:cNvCxnSpPr/>
          <p:nvPr>
            <p:custDataLst>
              <p:tags r:id="rId12"/>
            </p:custDataLst>
          </p:nvPr>
        </p:nvCxnSpPr>
        <p:spPr>
          <a:xfrm flipV="1">
            <a:off x="4980940" y="3286760"/>
            <a:ext cx="1167130" cy="3810"/>
          </a:xfrm>
          <a:prstGeom prst="line">
            <a:avLst/>
          </a:prstGeom>
          <a:ln w="28575">
            <a:solidFill>
              <a:srgbClr val="244C89"/>
            </a:solidFill>
          </a:ln>
        </p:spPr>
        <p:style>
          <a:lnRef idx="3">
            <a:schemeClr val="accent1"/>
          </a:lnRef>
          <a:fillRef idx="0">
            <a:srgbClr val="FFFFFF"/>
          </a:fillRef>
          <a:effectRef idx="0">
            <a:srgbClr val="FFFFFF"/>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149"/>
                            </p:stCondLst>
                            <p:childTnLst>
                              <p:par>
                                <p:cTn id="17" presetID="12" presetClass="entr" presetSubtype="1" fill="hold" grpId="0" nodeType="afterEffect">
                                  <p:stCondLst>
                                    <p:cond delay="0"/>
                                  </p:stCondLst>
                                  <p:childTnLst>
                                    <p:set>
                                      <p:cBhvr>
                                        <p:cTn id="18" dur="1" fill="hold">
                                          <p:stCondLst>
                                            <p:cond delay="0"/>
                                          </p:stCondLst>
                                        </p:cTn>
                                        <p:tgtEl>
                                          <p:spTgt spid="106"/>
                                        </p:tgtEl>
                                        <p:attrNameLst>
                                          <p:attrName>style.visibility</p:attrName>
                                        </p:attrNameLst>
                                      </p:cBhvr>
                                      <p:to>
                                        <p:strVal val="visible"/>
                                      </p:to>
                                    </p:set>
                                    <p:anim calcmode="lin" valueType="num">
                                      <p:cBhvr additive="base">
                                        <p:cTn id="19" dur="500"/>
                                        <p:tgtEl>
                                          <p:spTgt spid="106"/>
                                        </p:tgtEl>
                                        <p:attrNameLst>
                                          <p:attrName>ppt_y</p:attrName>
                                        </p:attrNameLst>
                                      </p:cBhvr>
                                      <p:tavLst>
                                        <p:tav tm="0">
                                          <p:val>
                                            <p:strVal val="#ppt_y-#ppt_h*1.125000"/>
                                          </p:val>
                                        </p:tav>
                                        <p:tav tm="100000">
                                          <p:val>
                                            <p:strVal val="#ppt_y"/>
                                          </p:val>
                                        </p:tav>
                                      </p:tavLst>
                                    </p:anim>
                                    <p:animEffect transition="in" filter="wipe(down)">
                                      <p:cBhvr>
                                        <p:cTn id="20" dur="500"/>
                                        <p:tgtEl>
                                          <p:spTgt spid="106"/>
                                        </p:tgtEl>
                                      </p:cBhvr>
                                    </p:animEffect>
                                  </p:childTnLst>
                                </p:cTn>
                              </p:par>
                            </p:childTnLst>
                          </p:cTn>
                        </p:par>
                        <p:par>
                          <p:cTn id="21" fill="hold">
                            <p:stCondLst>
                              <p:cond delay="1649"/>
                            </p:stCondLst>
                            <p:childTnLst>
                              <p:par>
                                <p:cTn id="22" presetID="12" presetClass="entr" presetSubtype="1" fill="hold" grpId="0" nodeType="afterEffect">
                                  <p:stCondLst>
                                    <p:cond delay="0"/>
                                  </p:stCondLst>
                                  <p:childTnLst>
                                    <p:set>
                                      <p:cBhvr>
                                        <p:cTn id="23" dur="1" fill="hold">
                                          <p:stCondLst>
                                            <p:cond delay="0"/>
                                          </p:stCondLst>
                                        </p:cTn>
                                        <p:tgtEl>
                                          <p:spTgt spid="111"/>
                                        </p:tgtEl>
                                        <p:attrNameLst>
                                          <p:attrName>style.visibility</p:attrName>
                                        </p:attrNameLst>
                                      </p:cBhvr>
                                      <p:to>
                                        <p:strVal val="visible"/>
                                      </p:to>
                                    </p:set>
                                    <p:anim calcmode="lin" valueType="num">
                                      <p:cBhvr additive="base">
                                        <p:cTn id="24" dur="500"/>
                                        <p:tgtEl>
                                          <p:spTgt spid="111"/>
                                        </p:tgtEl>
                                        <p:attrNameLst>
                                          <p:attrName>ppt_y</p:attrName>
                                        </p:attrNameLst>
                                      </p:cBhvr>
                                      <p:tavLst>
                                        <p:tav tm="0">
                                          <p:val>
                                            <p:strVal val="#ppt_y-#ppt_h*1.125000"/>
                                          </p:val>
                                        </p:tav>
                                        <p:tav tm="100000">
                                          <p:val>
                                            <p:strVal val="#ppt_y"/>
                                          </p:val>
                                        </p:tav>
                                      </p:tavLst>
                                    </p:anim>
                                    <p:animEffect transition="in" filter="wipe(down)">
                                      <p:cBhvr>
                                        <p:cTn id="2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6" grpId="0"/>
      <p:bldP spid="1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485" y="2716530"/>
            <a:ext cx="4460240"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国内外研究现状及分析</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国内</a:t>
            </a:r>
            <a:r>
              <a:rPr lang="zh-CN" altLang="en-US" sz="2000" b="1" dirty="0">
                <a:solidFill>
                  <a:srgbClr val="1B4367"/>
                </a:solidFill>
                <a:cs typeface="+mn-ea"/>
                <a:sym typeface="+mn-lt"/>
              </a:rPr>
              <a:t>外研究现状</a:t>
            </a:r>
            <a:endParaRPr lang="zh-CN" altLang="en-US" sz="2000" b="1" dirty="0">
              <a:solidFill>
                <a:srgbClr val="1B4367"/>
              </a:solidFill>
              <a:cs typeface="+mn-ea"/>
              <a:sym typeface="+mn-lt"/>
            </a:endParaRPr>
          </a:p>
        </p:txBody>
      </p:sp>
      <p:sp>
        <p:nvSpPr>
          <p:cNvPr id="74" name="TextBox 1210"/>
          <p:cNvSpPr/>
          <p:nvPr/>
        </p:nvSpPr>
        <p:spPr>
          <a:xfrm>
            <a:off x="7174825" y="810122"/>
            <a:ext cx="264160" cy="49911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endParaRPr lang="zh-CN" altLang="en-US" b="1" dirty="0">
              <a:solidFill>
                <a:srgbClr val="1B4367"/>
              </a:solidFill>
              <a:cs typeface="+mn-ea"/>
              <a:sym typeface="+mn-lt"/>
            </a:endParaRPr>
          </a:p>
          <a:p>
            <a:pPr lvl="0" algn="ctr"/>
            <a:endParaRPr lang="zh-CN" altLang="en-US" b="1" dirty="0">
              <a:solidFill>
                <a:srgbClr val="1B4367"/>
              </a:solidFill>
              <a:cs typeface="+mn-ea"/>
              <a:sym typeface="+mn-lt"/>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Block Arc 64"/>
          <p:cNvSpPr>
            <a:spLocks noChangeAspect="1"/>
          </p:cNvSpPr>
          <p:nvPr>
            <p:custDataLst>
              <p:tags r:id="rId1"/>
            </p:custDataLst>
          </p:nvPr>
        </p:nvSpPr>
        <p:spPr>
          <a:xfrm rot="10800000">
            <a:off x="3037205" y="1896269"/>
            <a:ext cx="1467326" cy="1522571"/>
          </a:xfrm>
          <a:prstGeom prst="blockArc">
            <a:avLst>
              <a:gd name="adj1" fmla="val 10800000"/>
              <a:gd name="adj2" fmla="val 0"/>
              <a:gd name="adj3" fmla="val 9694"/>
            </a:avLst>
          </a:prstGeom>
          <a:solidFill>
            <a:sysClr val="window" lastClr="FFFFFF">
              <a:lumMod val="85000"/>
            </a:sysClr>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Block Arc 68"/>
          <p:cNvSpPr>
            <a:spLocks noChangeAspect="1"/>
          </p:cNvSpPr>
          <p:nvPr>
            <p:custDataLst>
              <p:tags r:id="rId2"/>
            </p:custDataLst>
          </p:nvPr>
        </p:nvSpPr>
        <p:spPr>
          <a:xfrm>
            <a:off x="4362609" y="1903413"/>
            <a:ext cx="1467326" cy="1522571"/>
          </a:xfrm>
          <a:prstGeom prst="blockArc">
            <a:avLst>
              <a:gd name="adj1" fmla="val 10800000"/>
              <a:gd name="adj2" fmla="val 0"/>
              <a:gd name="adj3" fmla="val 9694"/>
            </a:avLst>
          </a:prstGeom>
          <a:solidFill>
            <a:sysClr val="window" lastClr="FFFFFF">
              <a:lumMod val="85000"/>
            </a:sysClr>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Block Arc 71"/>
          <p:cNvSpPr>
            <a:spLocks noChangeAspect="1"/>
          </p:cNvSpPr>
          <p:nvPr>
            <p:custDataLst>
              <p:tags r:id="rId3"/>
            </p:custDataLst>
          </p:nvPr>
        </p:nvSpPr>
        <p:spPr>
          <a:xfrm>
            <a:off x="3037205" y="1903413"/>
            <a:ext cx="1467326" cy="1522571"/>
          </a:xfrm>
          <a:prstGeom prst="blockArc">
            <a:avLst>
              <a:gd name="adj1" fmla="val 10800000"/>
              <a:gd name="adj2" fmla="val 0"/>
              <a:gd name="adj3" fmla="val 9694"/>
            </a:avLst>
          </a:prstGeom>
          <a:solidFill>
            <a:srgbClr val="1F74AD"/>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Block Arc 73"/>
          <p:cNvSpPr>
            <a:spLocks noChangeAspect="1"/>
          </p:cNvSpPr>
          <p:nvPr>
            <p:custDataLst>
              <p:tags r:id="rId4"/>
            </p:custDataLst>
          </p:nvPr>
        </p:nvSpPr>
        <p:spPr>
          <a:xfrm rot="10800000">
            <a:off x="4362609" y="1896269"/>
            <a:ext cx="1467326" cy="1522571"/>
          </a:xfrm>
          <a:prstGeom prst="blockArc">
            <a:avLst>
              <a:gd name="adj1" fmla="val 10800000"/>
              <a:gd name="adj2" fmla="val 0"/>
              <a:gd name="adj3" fmla="val 9694"/>
            </a:avLst>
          </a:prstGeom>
          <a:solidFill>
            <a:srgbClr val="3498DB"/>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4504690" y="2512536"/>
            <a:ext cx="1247775" cy="301943"/>
          </a:xfrm>
          <a:prstGeom prst="rect">
            <a:avLst/>
          </a:prstGeom>
        </p:spPr>
        <p:txBody>
          <a:bodyPr wrap="square" lIns="67500" tIns="35100" rIns="67500" bIns="35100" anchor="ctr" anchorCtr="0">
            <a:noAutofit/>
          </a:bodyPr>
          <a:lstStyle>
            <a:defPPr>
              <a:defRPr lang="zh-CN"/>
            </a:defPPr>
            <a:lvl1pPr algn="ctr">
              <a:defRPr sz="2000" b="1">
                <a:latin typeface="Arial" panose="020B0604020202020204" pitchFamily="34" charset="0"/>
                <a:ea typeface="微软雅黑" panose="020B0503020204020204" pitchFamily="34" charset="-122"/>
                <a:cs typeface="Lato Regular"/>
              </a:defRPr>
            </a:lvl1pPr>
          </a:lstStyle>
          <a:p>
            <a:pPr>
              <a:lnSpc>
                <a:spcPct val="120000"/>
              </a:lnSpc>
            </a:pPr>
            <a:r>
              <a:rPr lang="zh-CN" altLang="en-US" sz="1900" spc="300">
                <a:cs typeface="+mn-ea"/>
                <a:sym typeface="Arial" panose="020B0604020202020204" pitchFamily="34" charset="0"/>
              </a:rPr>
              <a:t>国</a:t>
            </a:r>
            <a:r>
              <a:rPr lang="zh-CN" altLang="en-US" sz="1900" spc="300">
                <a:cs typeface="+mn-ea"/>
                <a:sym typeface="Arial" panose="020B0604020202020204" pitchFamily="34" charset="0"/>
              </a:rPr>
              <a:t>外</a:t>
            </a:r>
            <a:endParaRPr lang="zh-CN" altLang="en-US" sz="1900" spc="300">
              <a:cs typeface="+mn-ea"/>
              <a:sym typeface="Arial" panose="020B0604020202020204" pitchFamily="34" charset="0"/>
            </a:endParaRPr>
          </a:p>
        </p:txBody>
      </p:sp>
      <p:sp>
        <p:nvSpPr>
          <p:cNvPr id="5" name="TextBox 174"/>
          <p:cNvSpPr txBox="1"/>
          <p:nvPr>
            <p:custDataLst>
              <p:tags r:id="rId6"/>
            </p:custDataLst>
          </p:nvPr>
        </p:nvSpPr>
        <p:spPr>
          <a:xfrm>
            <a:off x="241935" y="1013460"/>
            <a:ext cx="2729230" cy="1027430"/>
          </a:xfrm>
          <a:prstGeom prst="rect">
            <a:avLst/>
          </a:prstGeom>
          <a:noFill/>
        </p:spPr>
        <p:txBody>
          <a:bodyPr wrap="square" lIns="67500" tIns="35100" rIns="67500" bIns="351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pitchFamily="34" charset="-122"/>
                <a:cs typeface="Lato Light"/>
              </a:defRPr>
            </a:lvl1pPr>
          </a:lstStyle>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我国的信息系统研究始于20世纪80年代，经历了从</a:t>
            </a:r>
            <a:r>
              <a:rPr lang="zh-CN" altLang="en-US" sz="1200" b="1" spc="150">
                <a:cs typeface="+mn-ea"/>
                <a:sym typeface="Arial" panose="020B0604020202020204" pitchFamily="34" charset="0"/>
              </a:rPr>
              <a:t>引进、模仿到自主创新</a:t>
            </a:r>
            <a:r>
              <a:rPr lang="zh-CN" altLang="en-US" sz="1200" spc="150">
                <a:cs typeface="+mn-ea"/>
                <a:sym typeface="Arial" panose="020B0604020202020204" pitchFamily="34" charset="0"/>
              </a:rPr>
              <a:t>的发展过程。</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近年来，随着国家对</a:t>
            </a:r>
            <a:r>
              <a:rPr lang="zh-CN" altLang="en-US" sz="1200" b="1" spc="150">
                <a:cs typeface="+mn-ea"/>
                <a:sym typeface="Arial" panose="020B0604020202020204" pitchFamily="34" charset="0"/>
              </a:rPr>
              <a:t>信息化战略</a:t>
            </a:r>
            <a:r>
              <a:rPr lang="zh-CN" altLang="en-US" sz="1200" spc="150">
                <a:cs typeface="+mn-ea"/>
                <a:sym typeface="Arial" panose="020B0604020202020204" pitchFamily="34" charset="0"/>
              </a:rPr>
              <a:t>的重视和</a:t>
            </a:r>
            <a:r>
              <a:rPr lang="zh-CN" altLang="en-US" sz="1200" b="1" spc="150">
                <a:cs typeface="+mn-ea"/>
                <a:sym typeface="Arial" panose="020B0604020202020204" pitchFamily="34" charset="0"/>
              </a:rPr>
              <a:t>信息技术</a:t>
            </a:r>
            <a:r>
              <a:rPr lang="zh-CN" altLang="en-US" sz="1200" spc="150">
                <a:cs typeface="+mn-ea"/>
                <a:sym typeface="Arial" panose="020B0604020202020204" pitchFamily="34" charset="0"/>
              </a:rPr>
              <a:t>的发展，我国的信息系统研究得到了大力推动。国内知名高校在信息系统领域进行了深入的研究。此外，中国科学院、中国工程院等科研机构以及众多企业也积极参与信息系统的研究和应用。</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我国的信息系统研究涉及</a:t>
            </a:r>
            <a:r>
              <a:rPr lang="zh-CN" altLang="en-US" sz="1200" b="1" spc="150">
                <a:cs typeface="+mn-ea"/>
                <a:sym typeface="Arial" panose="020B0604020202020204" pitchFamily="34" charset="0"/>
              </a:rPr>
              <a:t>多个领域</a:t>
            </a:r>
            <a:r>
              <a:rPr lang="zh-CN" altLang="en-US" sz="1200" spc="150">
                <a:cs typeface="+mn-ea"/>
                <a:sym typeface="Arial" panose="020B0604020202020204" pitchFamily="34" charset="0"/>
              </a:rPr>
              <a:t>，如工业制造、物流运输、金融证券、医疗卫生等。针对不同行业的需求，研究人员开发了众多具有特色的信息系统。</a:t>
            </a:r>
            <a:endParaRPr lang="zh-CN" altLang="en-US" sz="1200" spc="150">
              <a:cs typeface="+mn-ea"/>
              <a:sym typeface="Arial" panose="020B0604020202020204" pitchFamily="34" charset="0"/>
            </a:endParaRPr>
          </a:p>
        </p:txBody>
      </p:sp>
      <p:sp>
        <p:nvSpPr>
          <p:cNvPr id="82" name="文本框 81"/>
          <p:cNvSpPr txBox="1"/>
          <p:nvPr>
            <p:custDataLst>
              <p:tags r:id="rId7"/>
            </p:custDataLst>
          </p:nvPr>
        </p:nvSpPr>
        <p:spPr>
          <a:xfrm>
            <a:off x="3177699" y="2512536"/>
            <a:ext cx="1247775" cy="301943"/>
          </a:xfrm>
          <a:prstGeom prst="rect">
            <a:avLst/>
          </a:prstGeom>
        </p:spPr>
        <p:txBody>
          <a:bodyPr wrap="square" lIns="67500" tIns="35100" rIns="67500" bIns="35100" anchor="ctr" anchorCtr="0"/>
          <a:lstStyle>
            <a:defPPr>
              <a:defRPr lang="zh-CN"/>
            </a:defPPr>
            <a:lvl1pPr algn="ctr">
              <a:defRPr sz="2000" b="1">
                <a:latin typeface="Arial" panose="020B0604020202020204" pitchFamily="34" charset="0"/>
                <a:ea typeface="微软雅黑" panose="020B0503020204020204" pitchFamily="34" charset="-122"/>
                <a:cs typeface="Lato Regular"/>
              </a:defRPr>
            </a:lvl1pPr>
          </a:lstStyle>
          <a:p>
            <a:pPr>
              <a:lnSpc>
                <a:spcPct val="120000"/>
              </a:lnSpc>
            </a:pPr>
            <a:r>
              <a:rPr lang="zh-CN" altLang="en-US" spc="300">
                <a:cs typeface="+mn-ea"/>
                <a:sym typeface="Arial" panose="020B0604020202020204" pitchFamily="34" charset="0"/>
              </a:rPr>
              <a:t>国</a:t>
            </a:r>
            <a:r>
              <a:rPr lang="zh-CN" altLang="en-US" spc="300">
                <a:cs typeface="+mn-ea"/>
                <a:sym typeface="Arial" panose="020B0604020202020204" pitchFamily="34" charset="0"/>
              </a:rPr>
              <a:t>内</a:t>
            </a:r>
            <a:endParaRPr lang="zh-CN" altLang="en-US" spc="300">
              <a:cs typeface="+mn-ea"/>
              <a:sym typeface="Arial" panose="020B0604020202020204" pitchFamily="34" charset="0"/>
            </a:endParaRPr>
          </a:p>
        </p:txBody>
      </p:sp>
      <p:sp>
        <p:nvSpPr>
          <p:cNvPr id="85" name="TextBox 174"/>
          <p:cNvSpPr txBox="1"/>
          <p:nvPr>
            <p:custDataLst>
              <p:tags r:id="rId8"/>
            </p:custDataLst>
          </p:nvPr>
        </p:nvSpPr>
        <p:spPr>
          <a:xfrm>
            <a:off x="5861050" y="1013460"/>
            <a:ext cx="3034030" cy="2257425"/>
          </a:xfrm>
          <a:prstGeom prst="rect">
            <a:avLst/>
          </a:prstGeom>
          <a:noFill/>
        </p:spPr>
        <p:txBody>
          <a:bodyPr wrap="square" lIns="67500" tIns="35100" rIns="67500" bIns="35100" rtlCol="0"/>
          <a:lstStyle>
            <a:defPPr>
              <a:defRPr lang="zh-CN"/>
            </a:defPPr>
            <a:lvl1pPr algn="ctr">
              <a:lnSpc>
                <a:spcPts val="1600"/>
              </a:lnSpc>
              <a:spcAft>
                <a:spcPts val="1600"/>
              </a:spcAft>
              <a:defRPr>
                <a:latin typeface="Arial" panose="020B0604020202020204" pitchFamily="34" charset="0"/>
                <a:ea typeface="微软雅黑" panose="020B0503020204020204" pitchFamily="34" charset="-122"/>
                <a:cs typeface="Lato Light"/>
              </a:defRPr>
            </a:lvl1pPr>
          </a:lstStyle>
          <a:p>
            <a:pPr marL="171450" indent="-171450" algn="l">
              <a:lnSpc>
                <a:spcPct val="120000"/>
              </a:lnSpc>
              <a:spcAft>
                <a:spcPts val="0"/>
              </a:spcAft>
              <a:buFont typeface="Arial" panose="020B0604020202020204" pitchFamily="34" charset="0"/>
              <a:buChar char="•"/>
            </a:pPr>
            <a:r>
              <a:rPr lang="zh-CN" altLang="en-US" sz="1200" b="1" spc="150">
                <a:cs typeface="+mn-ea"/>
                <a:sym typeface="Arial" panose="020B0604020202020204" pitchFamily="34" charset="0"/>
              </a:rPr>
              <a:t>美国</a:t>
            </a:r>
            <a:r>
              <a:rPr lang="zh-CN" altLang="en-US" sz="1200" spc="150">
                <a:cs typeface="+mn-ea"/>
                <a:sym typeface="Arial" panose="020B0604020202020204" pitchFamily="34" charset="0"/>
              </a:rPr>
              <a:t>是全球信息系统领域的研究中心和领先者，拥有众多知名高校和研究机构，这些机构在信息系统理论、技术和应用等方面进行了大量深入的研究，推动着信息系统的不断发展和进步。</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b="1" spc="150">
                <a:cs typeface="+mn-ea"/>
                <a:sym typeface="Arial" panose="020B0604020202020204" pitchFamily="34" charset="0"/>
              </a:rPr>
              <a:t>欧洲</a:t>
            </a:r>
            <a:r>
              <a:rPr lang="zh-CN" altLang="en-US" sz="1200" spc="150">
                <a:cs typeface="+mn-ea"/>
                <a:sym typeface="Arial" panose="020B0604020202020204" pitchFamily="34" charset="0"/>
              </a:rPr>
              <a:t>的研究侧重于系统集成、云计算、大数据等方面，关注信息系统的实践应用和商业模式创新。</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b="1" spc="150">
                <a:cs typeface="+mn-ea"/>
                <a:sym typeface="Arial" panose="020B0604020202020204" pitchFamily="34" charset="0"/>
              </a:rPr>
              <a:t>日本</a:t>
            </a:r>
            <a:r>
              <a:rPr lang="zh-CN" altLang="en-US" sz="1200" spc="150">
                <a:cs typeface="+mn-ea"/>
                <a:sym typeface="Arial" panose="020B0604020202020204" pitchFamily="34" charset="0"/>
              </a:rPr>
              <a:t>则开展了一系列以“超级IT革命”为核心的战略行动。</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b="1" spc="150">
                <a:cs typeface="+mn-ea"/>
                <a:sym typeface="Arial" panose="020B0604020202020204" pitchFamily="34" charset="0"/>
              </a:rPr>
              <a:t>韩国</a:t>
            </a:r>
            <a:r>
              <a:rPr lang="zh-CN" altLang="en-US" sz="1200" spc="150">
                <a:cs typeface="+mn-ea"/>
                <a:sym typeface="Arial" panose="020B0604020202020204" pitchFamily="34" charset="0"/>
              </a:rPr>
              <a:t>则致力于打造全球领先的信息通信产业。</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b="1" spc="150">
                <a:cs typeface="+mn-ea"/>
                <a:sym typeface="Arial" panose="020B0604020202020204" pitchFamily="34" charset="0"/>
              </a:rPr>
              <a:t>新加坡、印度等地区</a:t>
            </a:r>
            <a:r>
              <a:rPr lang="zh-CN" altLang="en-US" sz="1200" spc="150">
                <a:cs typeface="+mn-ea"/>
                <a:sym typeface="Arial" panose="020B0604020202020204" pitchFamily="34" charset="0"/>
              </a:rPr>
              <a:t>也都在加紧发展相关科技产业，并向世界提供了很多优秀企业和科研机构。</a:t>
            </a:r>
            <a:endParaRPr lang="zh-CN" altLang="en-US" sz="1200" spc="150">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300"/>
                            </p:stCondLst>
                            <p:childTnLst>
                              <p:par>
                                <p:cTn id="17" presetID="2" presetClass="entr" presetSubtype="1"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ppt_x"/>
                                          </p:val>
                                        </p:tav>
                                        <p:tav tm="100000">
                                          <p:val>
                                            <p:strVal val="#ppt_x"/>
                                          </p:val>
                                        </p:tav>
                                      </p:tavLst>
                                    </p:anim>
                                    <p:anim calcmode="lin" valueType="num">
                                      <p:cBhvr additive="base">
                                        <p:cTn id="20"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国内</a:t>
            </a:r>
            <a:r>
              <a:rPr lang="zh-CN" altLang="en-US" sz="2000" b="1" dirty="0">
                <a:solidFill>
                  <a:srgbClr val="1B4367"/>
                </a:solidFill>
                <a:cs typeface="+mn-ea"/>
                <a:sym typeface="+mn-lt"/>
              </a:rPr>
              <a:t>外研究现状</a:t>
            </a:r>
            <a:endParaRPr lang="zh-CN" altLang="en-US" sz="2000" b="1" dirty="0">
              <a:solidFill>
                <a:srgbClr val="1B4367"/>
              </a:solidFill>
              <a:cs typeface="+mn-ea"/>
              <a:sym typeface="+mn-lt"/>
            </a:endParaRPr>
          </a:p>
        </p:txBody>
      </p:sp>
      <p:sp>
        <p:nvSpPr>
          <p:cNvPr id="74" name="TextBox 1210"/>
          <p:cNvSpPr/>
          <p:nvPr/>
        </p:nvSpPr>
        <p:spPr>
          <a:xfrm>
            <a:off x="7174825" y="810122"/>
            <a:ext cx="264160" cy="49911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endParaRPr lang="zh-CN" altLang="en-US" b="1" dirty="0">
              <a:solidFill>
                <a:srgbClr val="1B4367"/>
              </a:solidFill>
              <a:cs typeface="+mn-ea"/>
              <a:sym typeface="+mn-lt"/>
            </a:endParaRPr>
          </a:p>
          <a:p>
            <a:pPr lvl="0" algn="ctr"/>
            <a:endParaRPr lang="zh-CN" altLang="en-US" b="1" dirty="0">
              <a:solidFill>
                <a:srgbClr val="1B4367"/>
              </a:solidFill>
              <a:cs typeface="+mn-ea"/>
              <a:sym typeface="+mn-lt"/>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Block Arc 64"/>
          <p:cNvSpPr>
            <a:spLocks noChangeAspect="1"/>
          </p:cNvSpPr>
          <p:nvPr>
            <p:custDataLst>
              <p:tags r:id="rId1"/>
            </p:custDataLst>
          </p:nvPr>
        </p:nvSpPr>
        <p:spPr>
          <a:xfrm rot="10800000">
            <a:off x="3162300" y="1758474"/>
            <a:ext cx="1467326" cy="1522571"/>
          </a:xfrm>
          <a:prstGeom prst="blockArc">
            <a:avLst>
              <a:gd name="adj1" fmla="val 10800000"/>
              <a:gd name="adj2" fmla="val 0"/>
              <a:gd name="adj3" fmla="val 9694"/>
            </a:avLst>
          </a:prstGeom>
          <a:solidFill>
            <a:sysClr val="window" lastClr="FFFFFF">
              <a:lumMod val="85000"/>
            </a:sysClr>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Block Arc 68"/>
          <p:cNvSpPr>
            <a:spLocks noChangeAspect="1"/>
          </p:cNvSpPr>
          <p:nvPr>
            <p:custDataLst>
              <p:tags r:id="rId2"/>
            </p:custDataLst>
          </p:nvPr>
        </p:nvSpPr>
        <p:spPr>
          <a:xfrm>
            <a:off x="4487704" y="1765618"/>
            <a:ext cx="1467326" cy="1522571"/>
          </a:xfrm>
          <a:prstGeom prst="blockArc">
            <a:avLst>
              <a:gd name="adj1" fmla="val 10800000"/>
              <a:gd name="adj2" fmla="val 0"/>
              <a:gd name="adj3" fmla="val 9694"/>
            </a:avLst>
          </a:prstGeom>
          <a:solidFill>
            <a:sysClr val="window" lastClr="FFFFFF">
              <a:lumMod val="85000"/>
            </a:sysClr>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Block Arc 71"/>
          <p:cNvSpPr>
            <a:spLocks noChangeAspect="1"/>
          </p:cNvSpPr>
          <p:nvPr>
            <p:custDataLst>
              <p:tags r:id="rId3"/>
            </p:custDataLst>
          </p:nvPr>
        </p:nvSpPr>
        <p:spPr>
          <a:xfrm>
            <a:off x="3162300" y="1765618"/>
            <a:ext cx="1467326" cy="1522571"/>
          </a:xfrm>
          <a:prstGeom prst="blockArc">
            <a:avLst>
              <a:gd name="adj1" fmla="val 10800000"/>
              <a:gd name="adj2" fmla="val 0"/>
              <a:gd name="adj3" fmla="val 9694"/>
            </a:avLst>
          </a:prstGeom>
          <a:solidFill>
            <a:srgbClr val="1F74AD"/>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Block Arc 73"/>
          <p:cNvSpPr>
            <a:spLocks noChangeAspect="1"/>
          </p:cNvSpPr>
          <p:nvPr>
            <p:custDataLst>
              <p:tags r:id="rId4"/>
            </p:custDataLst>
          </p:nvPr>
        </p:nvSpPr>
        <p:spPr>
          <a:xfrm rot="10800000">
            <a:off x="4487704" y="1758474"/>
            <a:ext cx="1467326" cy="1522571"/>
          </a:xfrm>
          <a:prstGeom prst="blockArc">
            <a:avLst>
              <a:gd name="adj1" fmla="val 10800000"/>
              <a:gd name="adj2" fmla="val 0"/>
              <a:gd name="adj3" fmla="val 9694"/>
            </a:avLst>
          </a:prstGeom>
          <a:solidFill>
            <a:srgbClr val="3498DB"/>
          </a:solidFill>
          <a:ln>
            <a:noFill/>
          </a:ln>
          <a:effectLst/>
        </p:spPr>
        <p:style>
          <a:lnRef idx="1">
            <a:srgbClr val="1F74AD"/>
          </a:lnRef>
          <a:fillRef idx="3">
            <a:srgbClr val="1F74AD"/>
          </a:fillRef>
          <a:effectRef idx="2">
            <a:srgbClr val="1F74AD"/>
          </a:effectRef>
          <a:fontRef idx="minor">
            <a:sysClr val="window" lastClr="FFFFFF"/>
          </a:fontRef>
        </p:style>
        <p:txBody>
          <a:bodyPr wrap="square" lIns="67500" tIns="35100" rIns="67500" bIns="35100" rtlCol="0" anchor="ctr"/>
          <a:lstStyle/>
          <a:p>
            <a:pPr algn="ctr">
              <a:lnSpc>
                <a:spcPct val="120000"/>
              </a:lnSpc>
            </a:pPr>
            <a:endParaRPr lang="en-US" sz="6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4629785" y="2374741"/>
            <a:ext cx="1247775" cy="301943"/>
          </a:xfrm>
          <a:prstGeom prst="rect">
            <a:avLst/>
          </a:prstGeom>
        </p:spPr>
        <p:txBody>
          <a:bodyPr wrap="square" lIns="67500" tIns="35100" rIns="67500" bIns="35100" anchor="ctr" anchorCtr="0">
            <a:noAutofit/>
          </a:bodyPr>
          <a:lstStyle>
            <a:defPPr>
              <a:defRPr lang="zh-CN"/>
            </a:defPPr>
            <a:lvl1pPr algn="ctr">
              <a:defRPr sz="2000" b="1">
                <a:latin typeface="Arial" panose="020B0604020202020204" pitchFamily="34" charset="0"/>
                <a:ea typeface="微软雅黑" panose="020B0503020204020204" pitchFamily="34" charset="-122"/>
                <a:cs typeface="Lato Regular"/>
              </a:defRPr>
            </a:lvl1pPr>
          </a:lstStyle>
          <a:p>
            <a:pPr>
              <a:lnSpc>
                <a:spcPct val="120000"/>
              </a:lnSpc>
            </a:pPr>
            <a:r>
              <a:rPr lang="zh-CN" altLang="en-US" sz="1900" spc="300">
                <a:cs typeface="+mn-ea"/>
                <a:sym typeface="Arial" panose="020B0604020202020204" pitchFamily="34" charset="0"/>
              </a:rPr>
              <a:t>国</a:t>
            </a:r>
            <a:r>
              <a:rPr lang="zh-CN" altLang="en-US" sz="1900" spc="300">
                <a:cs typeface="+mn-ea"/>
                <a:sym typeface="Arial" panose="020B0604020202020204" pitchFamily="34" charset="0"/>
              </a:rPr>
              <a:t>内</a:t>
            </a:r>
            <a:endParaRPr lang="zh-CN" altLang="en-US" sz="1900" spc="300">
              <a:cs typeface="+mn-ea"/>
              <a:sym typeface="Arial" panose="020B0604020202020204" pitchFamily="34" charset="0"/>
            </a:endParaRPr>
          </a:p>
        </p:txBody>
      </p:sp>
      <p:sp>
        <p:nvSpPr>
          <p:cNvPr id="5" name="TextBox 174"/>
          <p:cNvSpPr txBox="1"/>
          <p:nvPr>
            <p:custDataLst>
              <p:tags r:id="rId6"/>
            </p:custDataLst>
          </p:nvPr>
        </p:nvSpPr>
        <p:spPr>
          <a:xfrm>
            <a:off x="6195060" y="506095"/>
            <a:ext cx="2563495" cy="1027430"/>
          </a:xfrm>
          <a:prstGeom prst="rect">
            <a:avLst/>
          </a:prstGeom>
          <a:noFill/>
        </p:spPr>
        <p:txBody>
          <a:bodyPr wrap="square" lIns="67500" tIns="35100" rIns="67500" bIns="351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pitchFamily="34" charset="-122"/>
                <a:cs typeface="Lato Light"/>
              </a:defRPr>
            </a:lvl1pPr>
          </a:lstStyle>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20世纪30年代后，国文教材开始按照单元的编排方式来编制教材。</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20世纪</a:t>
            </a:r>
            <a:r>
              <a:rPr lang="en-US" altLang="zh-CN" sz="1200" spc="150">
                <a:cs typeface="+mn-ea"/>
                <a:sym typeface="Arial" panose="020B0604020202020204" pitchFamily="34" charset="0"/>
              </a:rPr>
              <a:t>8</a:t>
            </a:r>
            <a:r>
              <a:rPr lang="zh-CN" altLang="en-US" sz="1200" spc="150">
                <a:cs typeface="+mn-ea"/>
                <a:sym typeface="Arial" panose="020B0604020202020204" pitchFamily="34" charset="0"/>
              </a:rPr>
              <a:t>0年代以来，关于单元整合、大单元教学的相关研究在中国逐渐兴起。</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2019年，学科核心素养出台后，崔允漷教授提出要改变过去设计一个知识点或课时的教学，而转变为设计一个大单元教学，并对如何确定大单元、设计大单元学习、介入真实情境任务作出了简要的论述。</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新修订的《信息科技课程标准（2022年版）》倡导建立新型学习课堂，以素养为导向、以学生为主体，实施结构化大单元整合教学，树立整体育人观念。</a:t>
            </a:r>
            <a:endParaRPr lang="zh-CN" altLang="en-US" sz="1200" spc="150">
              <a:cs typeface="+mn-ea"/>
              <a:sym typeface="Arial" panose="020B0604020202020204" pitchFamily="34" charset="0"/>
            </a:endParaRPr>
          </a:p>
        </p:txBody>
      </p:sp>
      <p:sp>
        <p:nvSpPr>
          <p:cNvPr id="82" name="文本框 81"/>
          <p:cNvSpPr txBox="1"/>
          <p:nvPr>
            <p:custDataLst>
              <p:tags r:id="rId7"/>
            </p:custDataLst>
          </p:nvPr>
        </p:nvSpPr>
        <p:spPr>
          <a:xfrm>
            <a:off x="3302794" y="2374741"/>
            <a:ext cx="1247775" cy="301943"/>
          </a:xfrm>
          <a:prstGeom prst="rect">
            <a:avLst/>
          </a:prstGeom>
        </p:spPr>
        <p:txBody>
          <a:bodyPr wrap="square" lIns="67500" tIns="35100" rIns="67500" bIns="35100" anchor="ctr" anchorCtr="0"/>
          <a:lstStyle>
            <a:defPPr>
              <a:defRPr lang="zh-CN"/>
            </a:defPPr>
            <a:lvl1pPr algn="ctr">
              <a:defRPr sz="2000" b="1">
                <a:latin typeface="Arial" panose="020B0604020202020204" pitchFamily="34" charset="0"/>
                <a:ea typeface="微软雅黑" panose="020B0503020204020204" pitchFamily="34" charset="-122"/>
                <a:cs typeface="Lato Regular"/>
              </a:defRPr>
            </a:lvl1pPr>
          </a:lstStyle>
          <a:p>
            <a:pPr>
              <a:lnSpc>
                <a:spcPct val="120000"/>
              </a:lnSpc>
            </a:pPr>
            <a:r>
              <a:rPr lang="zh-CN" altLang="en-US" spc="300">
                <a:cs typeface="+mn-ea"/>
                <a:sym typeface="Arial" panose="020B0604020202020204" pitchFamily="34" charset="0"/>
              </a:rPr>
              <a:t>国</a:t>
            </a:r>
            <a:r>
              <a:rPr lang="zh-CN" altLang="en-US" spc="300">
                <a:cs typeface="+mn-ea"/>
                <a:sym typeface="Arial" panose="020B0604020202020204" pitchFamily="34" charset="0"/>
              </a:rPr>
              <a:t>外</a:t>
            </a:r>
            <a:endParaRPr lang="zh-CN" altLang="en-US" spc="300">
              <a:cs typeface="+mn-ea"/>
              <a:sym typeface="Arial" panose="020B0604020202020204" pitchFamily="34" charset="0"/>
            </a:endParaRPr>
          </a:p>
        </p:txBody>
      </p:sp>
      <p:sp>
        <p:nvSpPr>
          <p:cNvPr id="85" name="TextBox 174"/>
          <p:cNvSpPr txBox="1"/>
          <p:nvPr>
            <p:custDataLst>
              <p:tags r:id="rId8"/>
            </p:custDataLst>
          </p:nvPr>
        </p:nvSpPr>
        <p:spPr>
          <a:xfrm>
            <a:off x="189230" y="1256030"/>
            <a:ext cx="3034030" cy="2257425"/>
          </a:xfrm>
          <a:prstGeom prst="rect">
            <a:avLst/>
          </a:prstGeom>
          <a:noFill/>
        </p:spPr>
        <p:txBody>
          <a:bodyPr wrap="square" lIns="67500" tIns="35100" rIns="67500" bIns="35100" rtlCol="0"/>
          <a:lstStyle>
            <a:defPPr>
              <a:defRPr lang="zh-CN"/>
            </a:defPPr>
            <a:lvl1pPr algn="ctr">
              <a:lnSpc>
                <a:spcPts val="1600"/>
              </a:lnSpc>
              <a:spcAft>
                <a:spcPts val="1600"/>
              </a:spcAft>
              <a:defRPr>
                <a:latin typeface="Arial" panose="020B0604020202020204" pitchFamily="34" charset="0"/>
                <a:ea typeface="微软雅黑" panose="020B0503020204020204" pitchFamily="34" charset="-122"/>
                <a:cs typeface="Lato Light"/>
              </a:defRPr>
            </a:lvl1pPr>
          </a:lstStyle>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二十世纪初期，美国威廉•赫德•克伯屈在其导师社威的影响下提出了“设计教学法 ”，又称作“单元教学法 ”。</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19世纪末到20世纪初新教育运动的领军人物、比利时教育家德克乐利，在布鲁塞尔的学校中推行以“整体化”和“兴趣中心”为原则的“德克乐利教学法”。</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1931年美国教育心理学家莫里逊提出了“五步单元教学法”。</a:t>
            </a:r>
            <a:endParaRPr lang="zh-CN" altLang="en-US" sz="1200" spc="150">
              <a:cs typeface="+mn-ea"/>
              <a:sym typeface="Arial" panose="020B0604020202020204" pitchFamily="34" charset="0"/>
            </a:endParaRPr>
          </a:p>
          <a:p>
            <a:pPr marL="171450" indent="-171450" algn="l">
              <a:lnSpc>
                <a:spcPct val="120000"/>
              </a:lnSpc>
              <a:spcAft>
                <a:spcPts val="0"/>
              </a:spcAft>
              <a:buFont typeface="Arial" panose="020B0604020202020204" pitchFamily="34" charset="0"/>
              <a:buChar char="•"/>
            </a:pPr>
            <a:r>
              <a:rPr lang="zh-CN" altLang="en-US" sz="1200" spc="150">
                <a:cs typeface="+mn-ea"/>
                <a:sym typeface="Arial" panose="020B0604020202020204" pitchFamily="34" charset="0"/>
              </a:rPr>
              <a:t>目前，国外关于单元教学的研究多以“跨学科”概念存在。</a:t>
            </a:r>
            <a:endParaRPr lang="zh-CN" altLang="en-US" sz="1200" spc="150">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300"/>
                            </p:stCondLst>
                            <p:childTnLst>
                              <p:par>
                                <p:cTn id="17" presetID="2" presetClass="entr" presetSubtype="1"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ppt_x"/>
                                          </p:val>
                                        </p:tav>
                                        <p:tav tm="100000">
                                          <p:val>
                                            <p:strVal val="#ppt_x"/>
                                          </p:val>
                                        </p:tav>
                                      </p:tavLst>
                                    </p:anim>
                                    <p:anim calcmode="lin" valueType="num">
                                      <p:cBhvr additive="base">
                                        <p:cTn id="20"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主要研究内容</a:t>
            </a:r>
            <a:endParaRPr lang="zh-CN" altLang="en-US" sz="3400" b="1" dirty="0">
              <a:solidFill>
                <a:srgbClr val="1B4367"/>
              </a:solidFill>
              <a:cs typeface="+mn-ea"/>
              <a:sym typeface="+mn-lt"/>
            </a:endParaRP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386" y="309785"/>
            <a:ext cx="2261711" cy="375920"/>
          </a:xfrm>
          <a:prstGeom prst="rect">
            <a:avLst/>
          </a:prstGeom>
          <a:noFill/>
        </p:spPr>
        <p:txBody>
          <a:bodyPr wrap="square" lIns="68580" tIns="34290" rIns="68580" bIns="34290" rtlCol="0">
            <a:spAutoFit/>
          </a:bodyPr>
          <a:lstStyle/>
          <a:p>
            <a:r>
              <a:rPr lang="zh-CN" altLang="en-US" sz="2000" b="1" dirty="0">
                <a:solidFill>
                  <a:srgbClr val="1B4367"/>
                </a:solidFill>
                <a:cs typeface="+mn-ea"/>
                <a:sym typeface="+mn-lt"/>
              </a:rPr>
              <a:t>主要研究内容</a:t>
            </a:r>
            <a:endParaRPr lang="zh-CN" altLang="en-US" sz="20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5223510" y="126365"/>
            <a:ext cx="2042160" cy="1929130"/>
          </a:xfrm>
          <a:prstGeom prst="rect">
            <a:avLst/>
          </a:prstGeom>
          <a:noFill/>
          <a:ln>
            <a:noFill/>
          </a:ln>
        </p:spPr>
      </p:pic>
      <p:sp>
        <p:nvSpPr>
          <p:cNvPr id="144" name="五边形 143"/>
          <p:cNvSpPr/>
          <p:nvPr>
            <p:custDataLst>
              <p:tags r:id="rId3"/>
            </p:custDataLst>
          </p:nvPr>
        </p:nvSpPr>
        <p:spPr>
          <a:xfrm>
            <a:off x="2682686" y="1248205"/>
            <a:ext cx="1733724" cy="420680"/>
          </a:xfrm>
          <a:prstGeom prst="homePlate">
            <a:avLst/>
          </a:prstGeom>
          <a:noFill/>
          <a:ln>
            <a:gradFill>
              <a:gsLst>
                <a:gs pos="0">
                  <a:srgbClr val="FFFFFF"/>
                </a:gs>
                <a:gs pos="100000">
                  <a:srgbClr val="3366FE">
                    <a:lumMod val="20000"/>
                    <a:lumOff val="80000"/>
                  </a:srgbClr>
                </a:gs>
              </a:gsLst>
              <a:lin ang="0" scaled="1"/>
            </a:grad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endParaRPr>
          </a:p>
        </p:txBody>
      </p:sp>
      <p:sp>
        <p:nvSpPr>
          <p:cNvPr id="41" name="弧形 40"/>
          <p:cNvSpPr/>
          <p:nvPr>
            <p:custDataLst>
              <p:tags r:id="rId4"/>
            </p:custDataLst>
          </p:nvPr>
        </p:nvSpPr>
        <p:spPr>
          <a:xfrm>
            <a:off x="-137124" y="930116"/>
            <a:ext cx="3295510" cy="3483497"/>
          </a:xfrm>
          <a:prstGeom prst="arc">
            <a:avLst>
              <a:gd name="adj1" fmla="val 16200000"/>
              <a:gd name="adj2" fmla="val 5414109"/>
            </a:avLst>
          </a:prstGeom>
          <a:noFill/>
          <a:ln w="12700">
            <a:gradFill>
              <a:gsLst>
                <a:gs pos="0">
                  <a:srgbClr val="3366FE">
                    <a:alpha val="2000"/>
                  </a:srgbClr>
                </a:gs>
                <a:gs pos="100000">
                  <a:srgbClr val="3366FE"/>
                </a:gs>
              </a:gsLst>
              <a:lin ang="0" scaled="1"/>
            </a:gradFill>
          </a:ln>
        </p:spPr>
        <p:style>
          <a:lnRef idx="1">
            <a:srgbClr val="3366FE"/>
          </a:lnRef>
          <a:fillRef idx="0">
            <a:srgbClr val="3366FE"/>
          </a:fillRef>
          <a:effectRef idx="0">
            <a:srgbClr val="3366FE"/>
          </a:effectRef>
          <a:fontRef idx="minor">
            <a:srgbClr val="000000"/>
          </a:fontRef>
        </p:style>
        <p:txBody>
          <a:bodyPr rtlCol="0" anchor="ctr"/>
          <a:p>
            <a:pPr algn="ctr"/>
            <a:endParaRPr lang="zh-CN" altLang="en-US" sz="1350">
              <a:solidFill>
                <a:srgbClr val="000000"/>
              </a:solidFill>
              <a:latin typeface="Arial" panose="020B0604020202020204" pitchFamily="34" charset="0"/>
              <a:ea typeface="微软雅黑" panose="020B0503020204020204" pitchFamily="34" charset="-122"/>
              <a:cs typeface="思源黑体 CN Regular" panose="020B0500000000000000" charset="-122"/>
            </a:endParaRPr>
          </a:p>
        </p:txBody>
      </p:sp>
      <p:sp>
        <p:nvSpPr>
          <p:cNvPr id="40" name="椭圆 39"/>
          <p:cNvSpPr/>
          <p:nvPr>
            <p:custDataLst>
              <p:tags r:id="rId5"/>
            </p:custDataLst>
          </p:nvPr>
        </p:nvSpPr>
        <p:spPr>
          <a:xfrm>
            <a:off x="253752" y="1526173"/>
            <a:ext cx="2291383" cy="2291383"/>
          </a:xfrm>
          <a:prstGeom prst="ellipse">
            <a:avLst/>
          </a:prstGeom>
          <a:solidFill>
            <a:srgbClr val="3366FE"/>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cs typeface="思源黑体 CN Regular" panose="020B0500000000000000" charset="-122"/>
            </a:endParaRPr>
          </a:p>
        </p:txBody>
      </p:sp>
      <p:sp>
        <p:nvSpPr>
          <p:cNvPr id="129" name="文本框 128"/>
          <p:cNvSpPr txBox="1"/>
          <p:nvPr>
            <p:custDataLst>
              <p:tags r:id="rId6"/>
            </p:custDataLst>
          </p:nvPr>
        </p:nvSpPr>
        <p:spPr>
          <a:xfrm>
            <a:off x="624951" y="2524951"/>
            <a:ext cx="1368639" cy="324966"/>
          </a:xfrm>
          <a:prstGeom prst="rect">
            <a:avLst/>
          </a:prstGeom>
          <a:noFill/>
        </p:spPr>
        <p:txBody>
          <a:bodyPr wrap="none" bIns="0" rtlCol="0" anchor="ctr" anchorCtr="0"/>
          <a:p>
            <a:pPr algn="l"/>
            <a:r>
              <a:rPr lang="zh-CN" altLang="en-US" sz="1800" spc="300">
                <a:solidFill>
                  <a:srgbClr val="FFFFFF"/>
                </a:solidFill>
                <a:uFillTx/>
                <a:latin typeface="思源黑体 CN Bold" panose="020B0800000000000000" charset="-122"/>
                <a:ea typeface="思源黑体 CN Bold" panose="020B0800000000000000" charset="-122"/>
                <a:sym typeface="微软雅黑" panose="020B0503020204020204" pitchFamily="34" charset="-122"/>
              </a:rPr>
              <a:t>信息系统的</a:t>
            </a:r>
            <a:endParaRPr lang="zh-CN" altLang="en-US" sz="1800" spc="300">
              <a:solidFill>
                <a:srgbClr val="FFFFFF"/>
              </a:solidFill>
              <a:uFillTx/>
              <a:latin typeface="思源黑体 CN Bold" panose="020B0800000000000000" charset="-122"/>
              <a:ea typeface="思源黑体 CN Bold" panose="020B0800000000000000" charset="-122"/>
              <a:sym typeface="微软雅黑" panose="020B0503020204020204" pitchFamily="34" charset="-122"/>
            </a:endParaRPr>
          </a:p>
          <a:p>
            <a:pPr algn="l"/>
            <a:r>
              <a:rPr lang="zh-CN" altLang="en-US" sz="1800" spc="300">
                <a:solidFill>
                  <a:srgbClr val="FFFFFF"/>
                </a:solidFill>
                <a:uFillTx/>
                <a:latin typeface="思源黑体 CN Bold" panose="020B0800000000000000" charset="-122"/>
                <a:ea typeface="思源黑体 CN Bold" panose="020B0800000000000000" charset="-122"/>
                <a:sym typeface="微软雅黑" panose="020B0503020204020204" pitchFamily="34" charset="-122"/>
              </a:rPr>
              <a:t>设计与开发</a:t>
            </a:r>
            <a:endParaRPr lang="zh-CN" altLang="en-US" sz="1800" spc="300">
              <a:solidFill>
                <a:srgbClr val="FFFFFF"/>
              </a:solidFill>
              <a:uFillTx/>
              <a:latin typeface="思源黑体 CN Bold" panose="020B0800000000000000" charset="-122"/>
              <a:ea typeface="思源黑体 CN Bold" panose="020B0800000000000000" charset="-122"/>
              <a:sym typeface="微软雅黑" panose="020B0503020204020204" pitchFamily="34" charset="-122"/>
            </a:endParaRPr>
          </a:p>
        </p:txBody>
      </p:sp>
      <p:sp>
        <p:nvSpPr>
          <p:cNvPr id="151" name="椭圆 150"/>
          <p:cNvSpPr/>
          <p:nvPr>
            <p:custDataLst>
              <p:tags r:id="rId7"/>
            </p:custDataLst>
          </p:nvPr>
        </p:nvSpPr>
        <p:spPr>
          <a:xfrm>
            <a:off x="462372" y="1526173"/>
            <a:ext cx="2291383" cy="2291383"/>
          </a:xfrm>
          <a:prstGeom prst="ellipse">
            <a:avLst/>
          </a:prstGeom>
          <a:noFill/>
          <a:ln>
            <a:solidFill>
              <a:srgbClr val="3366FE"/>
            </a:solid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cs typeface="思源黑体 CN Regular" panose="020B0500000000000000" charset="-122"/>
            </a:endParaRPr>
          </a:p>
        </p:txBody>
      </p:sp>
      <p:sp>
        <p:nvSpPr>
          <p:cNvPr id="147" name="五边形 146"/>
          <p:cNvSpPr/>
          <p:nvPr>
            <p:custDataLst>
              <p:tags r:id="rId8"/>
            </p:custDataLst>
          </p:nvPr>
        </p:nvSpPr>
        <p:spPr>
          <a:xfrm>
            <a:off x="2866661" y="3820994"/>
            <a:ext cx="1733724" cy="420680"/>
          </a:xfrm>
          <a:prstGeom prst="homePlate">
            <a:avLst/>
          </a:prstGeom>
          <a:noFill/>
          <a:ln>
            <a:gradFill>
              <a:gsLst>
                <a:gs pos="0">
                  <a:srgbClr val="FFFFFF"/>
                </a:gs>
                <a:gs pos="100000">
                  <a:srgbClr val="AAE20A">
                    <a:lumMod val="40000"/>
                    <a:lumOff val="60000"/>
                  </a:srgbClr>
                </a:gs>
              </a:gsLst>
              <a:lin ang="0" scaled="1"/>
            </a:grad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endParaRPr>
          </a:p>
        </p:txBody>
      </p:sp>
      <p:sp>
        <p:nvSpPr>
          <p:cNvPr id="133" name="五边形 132"/>
          <p:cNvSpPr/>
          <p:nvPr>
            <p:custDataLst>
              <p:tags r:id="rId9"/>
            </p:custDataLst>
          </p:nvPr>
        </p:nvSpPr>
        <p:spPr>
          <a:xfrm>
            <a:off x="2721086" y="3766547"/>
            <a:ext cx="1733724" cy="420680"/>
          </a:xfrm>
          <a:prstGeom prst="homePlate">
            <a:avLst/>
          </a:prstGeom>
          <a:gradFill>
            <a:gsLst>
              <a:gs pos="0">
                <a:srgbClr val="AAE20A">
                  <a:lumMod val="20000"/>
                  <a:lumOff val="80000"/>
                  <a:alpha val="15000"/>
                </a:srgbClr>
              </a:gs>
              <a:gs pos="100000">
                <a:srgbClr val="AAE20A">
                  <a:lumMod val="20000"/>
                  <a:lumOff val="80000"/>
                </a:srgbClr>
              </a:gs>
            </a:gsLst>
            <a:lin ang="0" scaled="0"/>
          </a:gra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endParaRPr>
          </a:p>
        </p:txBody>
      </p:sp>
      <p:sp>
        <p:nvSpPr>
          <p:cNvPr id="75" name="椭圆 74"/>
          <p:cNvSpPr/>
          <p:nvPr>
            <p:custDataLst>
              <p:tags r:id="rId10"/>
            </p:custDataLst>
          </p:nvPr>
        </p:nvSpPr>
        <p:spPr>
          <a:xfrm>
            <a:off x="2568060" y="3743048"/>
            <a:ext cx="393169" cy="393169"/>
          </a:xfrm>
          <a:prstGeom prst="ellipse">
            <a:avLst/>
          </a:prstGeom>
          <a:solidFill>
            <a:srgbClr val="AAE20A"/>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cs typeface="思源黑体 CN Regular" panose="020B0500000000000000" charset="-122"/>
            </a:endParaRPr>
          </a:p>
        </p:txBody>
      </p:sp>
      <p:sp>
        <p:nvSpPr>
          <p:cNvPr id="139" name="文本框 138"/>
          <p:cNvSpPr txBox="1"/>
          <p:nvPr>
            <p:custDataLst>
              <p:tags r:id="rId11"/>
            </p:custDataLst>
          </p:nvPr>
        </p:nvSpPr>
        <p:spPr>
          <a:xfrm>
            <a:off x="2964815" y="3638550"/>
            <a:ext cx="2462530" cy="318770"/>
          </a:xfrm>
          <a:prstGeom prst="rect">
            <a:avLst/>
          </a:prstGeom>
          <a:noFill/>
        </p:spPr>
        <p:txBody>
          <a:bodyPr wrap="square" bIns="0" rtlCol="0"/>
          <a:p>
            <a:pPr algn="l"/>
            <a:r>
              <a:rPr lang="zh-CN" altLang="en-US" spc="300">
                <a:solidFill>
                  <a:srgbClr val="AAE20A"/>
                </a:solidFill>
                <a:uFillTx/>
                <a:latin typeface="思源黑体 CN Bold" panose="020B0800000000000000" charset="-122"/>
                <a:ea typeface="思源黑体 CN Bold" panose="020B0800000000000000" charset="-122"/>
              </a:rPr>
              <a:t>制作基于BOPPPS</a:t>
            </a:r>
            <a:endParaRPr lang="zh-CN" altLang="en-US" spc="300">
              <a:solidFill>
                <a:srgbClr val="AAE20A"/>
              </a:solidFill>
              <a:uFillTx/>
              <a:latin typeface="思源黑体 CN Bold" panose="020B0800000000000000" charset="-122"/>
              <a:ea typeface="思源黑体 CN Bold" panose="020B0800000000000000" charset="-122"/>
            </a:endParaRPr>
          </a:p>
          <a:p>
            <a:pPr algn="l"/>
            <a:r>
              <a:rPr lang="zh-CN" altLang="en-US" spc="300">
                <a:solidFill>
                  <a:srgbClr val="AAE20A"/>
                </a:solidFill>
                <a:uFillTx/>
                <a:latin typeface="思源黑体 CN Bold" panose="020B0800000000000000" charset="-122"/>
                <a:ea typeface="思源黑体 CN Bold" panose="020B0800000000000000" charset="-122"/>
              </a:rPr>
              <a:t>教学模型的有效课</a:t>
            </a:r>
            <a:r>
              <a:rPr lang="zh-CN" altLang="en-US" spc="300">
                <a:solidFill>
                  <a:srgbClr val="AAE20A"/>
                </a:solidFill>
                <a:uFillTx/>
                <a:latin typeface="思源黑体 CN Bold" panose="020B0800000000000000" charset="-122"/>
                <a:ea typeface="思源黑体 CN Bold" panose="020B0800000000000000" charset="-122"/>
              </a:rPr>
              <a:t>堂</a:t>
            </a:r>
            <a:endParaRPr lang="zh-CN" altLang="en-US" spc="300">
              <a:solidFill>
                <a:srgbClr val="AAE20A"/>
              </a:solidFill>
              <a:uFillTx/>
              <a:latin typeface="思源黑体 CN Bold" panose="020B0800000000000000" charset="-122"/>
              <a:ea typeface="思源黑体 CN Bold" panose="020B0800000000000000" charset="-122"/>
            </a:endParaRPr>
          </a:p>
          <a:p>
            <a:pPr algn="l"/>
            <a:r>
              <a:rPr lang="zh-CN" altLang="en-US" spc="300">
                <a:solidFill>
                  <a:srgbClr val="AAE20A"/>
                </a:solidFill>
                <a:uFillTx/>
                <a:latin typeface="思源黑体 CN Bold" panose="020B0800000000000000" charset="-122"/>
                <a:ea typeface="思源黑体 CN Bold" panose="020B0800000000000000" charset="-122"/>
              </a:rPr>
              <a:t>教学设计</a:t>
            </a:r>
            <a:endParaRPr lang="zh-CN" altLang="en-US" spc="300">
              <a:solidFill>
                <a:srgbClr val="AAE20A"/>
              </a:solidFill>
              <a:uFillTx/>
              <a:latin typeface="思源黑体 CN Bold" panose="020B0800000000000000" charset="-122"/>
              <a:ea typeface="思源黑体 CN Bold" panose="020B0800000000000000" charset="-122"/>
            </a:endParaRPr>
          </a:p>
        </p:txBody>
      </p:sp>
      <p:pic>
        <p:nvPicPr>
          <p:cNvPr id="152" name="图片 151" descr="333438303937363b333438313037383bcafdbeddb7d6cef6"/>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2650591" y="3826153"/>
            <a:ext cx="227533" cy="227533"/>
          </a:xfrm>
          <a:prstGeom prst="rect">
            <a:avLst/>
          </a:prstGeom>
        </p:spPr>
      </p:pic>
      <p:sp>
        <p:nvSpPr>
          <p:cNvPr id="146" name="五边形 145"/>
          <p:cNvSpPr/>
          <p:nvPr>
            <p:custDataLst>
              <p:tags r:id="rId15"/>
            </p:custDataLst>
          </p:nvPr>
        </p:nvSpPr>
        <p:spPr>
          <a:xfrm>
            <a:off x="3336057" y="2495913"/>
            <a:ext cx="1733724" cy="420680"/>
          </a:xfrm>
          <a:prstGeom prst="homePlate">
            <a:avLst/>
          </a:prstGeom>
          <a:noFill/>
          <a:ln>
            <a:gradFill>
              <a:gsLst>
                <a:gs pos="0">
                  <a:srgbClr val="FFFFFF"/>
                </a:gs>
                <a:gs pos="100000">
                  <a:srgbClr val="20E4F9">
                    <a:lumMod val="40000"/>
                    <a:lumOff val="60000"/>
                  </a:srgbClr>
                </a:gs>
              </a:gsLst>
              <a:lin ang="0" scaled="1"/>
            </a:grad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endParaRPr>
          </a:p>
        </p:txBody>
      </p:sp>
      <p:sp>
        <p:nvSpPr>
          <p:cNvPr id="132" name="五边形 131"/>
          <p:cNvSpPr/>
          <p:nvPr>
            <p:custDataLst>
              <p:tags r:id="rId16"/>
            </p:custDataLst>
          </p:nvPr>
        </p:nvSpPr>
        <p:spPr>
          <a:xfrm>
            <a:off x="3167555" y="2443185"/>
            <a:ext cx="1733724" cy="420680"/>
          </a:xfrm>
          <a:prstGeom prst="homePlate">
            <a:avLst/>
          </a:prstGeom>
          <a:gradFill>
            <a:gsLst>
              <a:gs pos="0">
                <a:srgbClr val="20E4F9">
                  <a:lumMod val="20000"/>
                  <a:lumOff val="80000"/>
                  <a:alpha val="15000"/>
                </a:srgbClr>
              </a:gs>
              <a:gs pos="100000">
                <a:srgbClr val="20E4F9">
                  <a:lumMod val="20000"/>
                  <a:lumOff val="80000"/>
                </a:srgbClr>
              </a:gs>
            </a:gsLst>
            <a:lin ang="0" scaled="0"/>
          </a:gra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endParaRPr>
          </a:p>
        </p:txBody>
      </p:sp>
      <p:sp>
        <p:nvSpPr>
          <p:cNvPr id="72" name="椭圆 71"/>
          <p:cNvSpPr/>
          <p:nvPr>
            <p:custDataLst>
              <p:tags r:id="rId17"/>
            </p:custDataLst>
          </p:nvPr>
        </p:nvSpPr>
        <p:spPr>
          <a:xfrm>
            <a:off x="3035163" y="2456940"/>
            <a:ext cx="393169" cy="393169"/>
          </a:xfrm>
          <a:prstGeom prst="ellipse">
            <a:avLst/>
          </a:prstGeom>
          <a:solidFill>
            <a:srgbClr val="20E4F9"/>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cs typeface="思源黑体 CN Regular" panose="020B0500000000000000" charset="-122"/>
            </a:endParaRPr>
          </a:p>
        </p:txBody>
      </p:sp>
      <p:sp>
        <p:nvSpPr>
          <p:cNvPr id="137" name="文本框 136"/>
          <p:cNvSpPr txBox="1"/>
          <p:nvPr>
            <p:custDataLst>
              <p:tags r:id="rId18"/>
            </p:custDataLst>
          </p:nvPr>
        </p:nvSpPr>
        <p:spPr>
          <a:xfrm>
            <a:off x="3407698" y="2494194"/>
            <a:ext cx="1442573" cy="318661"/>
          </a:xfrm>
          <a:prstGeom prst="rect">
            <a:avLst/>
          </a:prstGeom>
          <a:noFill/>
        </p:spPr>
        <p:txBody>
          <a:bodyPr wrap="square" bIns="0" rtlCol="0">
            <a:normAutofit/>
          </a:bodyPr>
          <a:p>
            <a:pPr algn="l"/>
            <a:r>
              <a:rPr lang="zh-CN" altLang="en-US" sz="1500" spc="300">
                <a:solidFill>
                  <a:srgbClr val="20E4F9"/>
                </a:solidFill>
                <a:uFillTx/>
                <a:latin typeface="思源黑体 CN Bold" panose="020B0800000000000000" charset="-122"/>
                <a:ea typeface="思源黑体 CN Bold" panose="020B0800000000000000" charset="-122"/>
              </a:rPr>
              <a:t>单元</a:t>
            </a:r>
            <a:r>
              <a:rPr lang="zh-CN" altLang="en-US" sz="1500" spc="300">
                <a:solidFill>
                  <a:srgbClr val="20E4F9"/>
                </a:solidFill>
                <a:uFillTx/>
                <a:latin typeface="思源黑体 CN Bold" panose="020B0800000000000000" charset="-122"/>
                <a:ea typeface="思源黑体 CN Bold" panose="020B0800000000000000" charset="-122"/>
              </a:rPr>
              <a:t>设计</a:t>
            </a:r>
            <a:endParaRPr lang="zh-CN" altLang="en-US" sz="1500" spc="300">
              <a:solidFill>
                <a:srgbClr val="20E4F9"/>
              </a:solidFill>
              <a:uFillTx/>
              <a:latin typeface="思源黑体 CN Bold" panose="020B0800000000000000" charset="-122"/>
              <a:ea typeface="思源黑体 CN Bold" panose="020B0800000000000000" charset="-122"/>
            </a:endParaRPr>
          </a:p>
        </p:txBody>
      </p:sp>
      <p:pic>
        <p:nvPicPr>
          <p:cNvPr id="153" name="图片 152" descr="333438303937363b333438313038303bd7e9d6afbcdcb9b9"/>
          <p:cNvPicPr>
            <a:picLocks noChangeAspect="1"/>
          </p:cNvPicPr>
          <p:nvPr>
            <p:custDataLst>
              <p:tags r:id="rId19"/>
            </p:custDataLst>
          </p:nvPr>
        </p:nvPicPr>
        <p:blipFill>
          <a:blip r:embed="rId20">
            <a:extLst>
              <a:ext uri="{96DAC541-7B7A-43D3-8B79-37D633B846F1}">
                <asvg:svgBlip xmlns:asvg="http://schemas.microsoft.com/office/drawing/2016/SVG/main" r:embed="rId21"/>
              </a:ext>
            </a:extLst>
          </a:blip>
          <a:stretch>
            <a:fillRect/>
          </a:stretch>
        </p:blipFill>
        <p:spPr>
          <a:xfrm>
            <a:off x="3117694" y="2540045"/>
            <a:ext cx="227533" cy="227533"/>
          </a:xfrm>
          <a:prstGeom prst="rect">
            <a:avLst/>
          </a:prstGeom>
        </p:spPr>
      </p:pic>
      <p:sp>
        <p:nvSpPr>
          <p:cNvPr id="131" name="五边形 130"/>
          <p:cNvSpPr/>
          <p:nvPr>
            <p:custDataLst>
              <p:tags r:id="rId22"/>
            </p:custDataLst>
          </p:nvPr>
        </p:nvSpPr>
        <p:spPr>
          <a:xfrm>
            <a:off x="2545134" y="1197196"/>
            <a:ext cx="1733724" cy="420680"/>
          </a:xfrm>
          <a:prstGeom prst="homePlate">
            <a:avLst/>
          </a:prstGeom>
          <a:gradFill>
            <a:gsLst>
              <a:gs pos="0">
                <a:srgbClr val="3366FE">
                  <a:lumMod val="20000"/>
                  <a:lumOff val="80000"/>
                  <a:alpha val="15000"/>
                </a:srgbClr>
              </a:gs>
              <a:gs pos="100000">
                <a:srgbClr val="3366FE">
                  <a:lumMod val="20000"/>
                  <a:lumOff val="80000"/>
                </a:srgbClr>
              </a:gs>
            </a:gsLst>
            <a:lin ang="0" scaled="0"/>
          </a:gra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endParaRPr>
          </a:p>
        </p:txBody>
      </p:sp>
      <p:sp>
        <p:nvSpPr>
          <p:cNvPr id="4" name="椭圆 3"/>
          <p:cNvSpPr/>
          <p:nvPr>
            <p:custDataLst>
              <p:tags r:id="rId23"/>
            </p:custDataLst>
          </p:nvPr>
        </p:nvSpPr>
        <p:spPr>
          <a:xfrm>
            <a:off x="2388670" y="1196049"/>
            <a:ext cx="393169" cy="393169"/>
          </a:xfrm>
          <a:prstGeom prst="ellipse">
            <a:avLst/>
          </a:prstGeom>
          <a:solidFill>
            <a:srgbClr val="3366FE"/>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sz="1350">
              <a:solidFill>
                <a:srgbClr val="FFFFFF"/>
              </a:solidFill>
              <a:latin typeface="Arial" panose="020B0604020202020204" pitchFamily="34" charset="0"/>
              <a:ea typeface="微软雅黑" panose="020B0503020204020204" pitchFamily="34" charset="-122"/>
              <a:cs typeface="思源黑体 CN Regular" panose="020B0500000000000000" charset="-122"/>
            </a:endParaRPr>
          </a:p>
        </p:txBody>
      </p:sp>
      <p:sp>
        <p:nvSpPr>
          <p:cNvPr id="138" name="文本框 137"/>
          <p:cNvSpPr txBox="1"/>
          <p:nvPr>
            <p:custDataLst>
              <p:tags r:id="rId24"/>
            </p:custDataLst>
          </p:nvPr>
        </p:nvSpPr>
        <p:spPr>
          <a:xfrm>
            <a:off x="2828261" y="1248205"/>
            <a:ext cx="1442573" cy="318661"/>
          </a:xfrm>
          <a:prstGeom prst="rect">
            <a:avLst/>
          </a:prstGeom>
          <a:noFill/>
        </p:spPr>
        <p:txBody>
          <a:bodyPr wrap="square" bIns="0" rtlCol="0">
            <a:normAutofit fontScale="70000"/>
          </a:bodyPr>
          <a:p>
            <a:pPr algn="l"/>
            <a:r>
              <a:rPr lang="zh-CN" altLang="en-US" sz="1500" spc="300">
                <a:solidFill>
                  <a:srgbClr val="3366FE"/>
                </a:solidFill>
                <a:uFillTx/>
                <a:latin typeface="思源黑体 CN Bold" panose="020B0800000000000000" charset="-122"/>
                <a:ea typeface="思源黑体 CN Bold" panose="020B0800000000000000" charset="-122"/>
              </a:rPr>
              <a:t>单元主要</a:t>
            </a:r>
            <a:r>
              <a:rPr lang="zh-CN" altLang="en-US" sz="1500" spc="300">
                <a:solidFill>
                  <a:srgbClr val="3366FE"/>
                </a:solidFill>
                <a:uFillTx/>
                <a:latin typeface="思源黑体 CN Bold" panose="020B0800000000000000" charset="-122"/>
                <a:ea typeface="思源黑体 CN Bold" panose="020B0800000000000000" charset="-122"/>
              </a:rPr>
              <a:t>知识点</a:t>
            </a:r>
            <a:endParaRPr lang="zh-CN" altLang="en-US" sz="1500" spc="300">
              <a:solidFill>
                <a:srgbClr val="3366FE"/>
              </a:solidFill>
              <a:uFillTx/>
              <a:latin typeface="思源黑体 CN Bold" panose="020B0800000000000000" charset="-122"/>
              <a:ea typeface="思源黑体 CN Bold" panose="020B0800000000000000" charset="-122"/>
            </a:endParaRPr>
          </a:p>
        </p:txBody>
      </p:sp>
      <p:pic>
        <p:nvPicPr>
          <p:cNvPr id="154" name="图片 153" descr="333438303937363b333438313037323bcad0b3a1cdc6b9e3"/>
          <p:cNvPicPr>
            <a:picLocks noChangeAspect="1"/>
          </p:cNvPicPr>
          <p:nvPr>
            <p:custDataLst>
              <p:tags r:id="rId25"/>
            </p:custDataLst>
          </p:nvPr>
        </p:nvPicPr>
        <p:blipFill>
          <a:blip r:embed="rId26">
            <a:extLst>
              <a:ext uri="{96DAC541-7B7A-43D3-8B79-37D633B846F1}">
                <asvg:svgBlip xmlns:asvg="http://schemas.microsoft.com/office/drawing/2016/SVG/main" r:embed="rId27"/>
              </a:ext>
            </a:extLst>
          </a:blip>
          <a:stretch>
            <a:fillRect/>
          </a:stretch>
        </p:blipFill>
        <p:spPr>
          <a:xfrm>
            <a:off x="2471201" y="1279154"/>
            <a:ext cx="227533" cy="227533"/>
          </a:xfrm>
          <a:prstGeom prst="rect">
            <a:avLst/>
          </a:prstGeom>
        </p:spPr>
      </p:pic>
      <p:sp>
        <p:nvSpPr>
          <p:cNvPr id="159" name="文本框 158"/>
          <p:cNvSpPr txBox="1"/>
          <p:nvPr>
            <p:custDataLst>
              <p:tags r:id="rId28"/>
            </p:custDataLst>
          </p:nvPr>
        </p:nvSpPr>
        <p:spPr>
          <a:xfrm>
            <a:off x="5247684" y="2250388"/>
            <a:ext cx="3459998" cy="911853"/>
          </a:xfrm>
          <a:prstGeom prst="rect">
            <a:avLst/>
          </a:prstGeom>
          <a:noFill/>
        </p:spPr>
        <p:txBody>
          <a:bodyPr wrap="square" rtlCol="0">
            <a:normAutofit/>
          </a:bodyPr>
          <a:p>
            <a:pPr algn="l" fontAlgn="auto">
              <a:lnSpc>
                <a:spcPct val="130000"/>
              </a:lnSpc>
              <a:spcAft>
                <a:spcPts val="1000"/>
              </a:spcAft>
            </a:pPr>
            <a:r>
              <a:rPr lang="zh-CN" altLang="en-US" sz="1200" spc="150">
                <a:solidFill>
                  <a:srgbClr val="20E4F9">
                    <a:lumMod val="50000"/>
                  </a:srgbClr>
                </a:solidFill>
                <a:uFillTx/>
                <a:latin typeface="思源黑体 CN Regular" panose="020B0500000000000000" charset="-122"/>
                <a:ea typeface="思源黑体 CN Regular" panose="020B0500000000000000" charset="-122"/>
                <a:sym typeface="微软雅黑" panose="020B0503020204020204" pitchFamily="34" charset="-122"/>
              </a:rPr>
              <a:t>从单元内容、单元学情、单元目标、单元评价、单元实施、研究学习设计等方面进行设计。</a:t>
            </a:r>
            <a:endParaRPr lang="zh-CN" altLang="en-US" sz="1200" spc="150">
              <a:solidFill>
                <a:srgbClr val="20E4F9">
                  <a:lumMod val="50000"/>
                </a:srgbClr>
              </a:solidFill>
              <a:uFillTx/>
              <a:latin typeface="思源黑体 CN Regular" panose="020B0500000000000000" charset="-122"/>
              <a:ea typeface="思源黑体 CN Regular" panose="020B0500000000000000" charset="-122"/>
              <a:sym typeface="微软雅黑" panose="020B0503020204020204" pitchFamily="34" charset="-122"/>
            </a:endParaRPr>
          </a:p>
        </p:txBody>
      </p:sp>
      <p:sp>
        <p:nvSpPr>
          <p:cNvPr id="161" name="文本框 160"/>
          <p:cNvSpPr txBox="1"/>
          <p:nvPr>
            <p:custDataLst>
              <p:tags r:id="rId29"/>
            </p:custDataLst>
          </p:nvPr>
        </p:nvSpPr>
        <p:spPr>
          <a:xfrm>
            <a:off x="5247771" y="3401681"/>
            <a:ext cx="3532213" cy="785192"/>
          </a:xfrm>
          <a:prstGeom prst="rect">
            <a:avLst/>
          </a:prstGeom>
          <a:noFill/>
        </p:spPr>
        <p:txBody>
          <a:bodyPr wrap="square" rtlCol="0">
            <a:noAutofit/>
          </a:bodyPr>
          <a:p>
            <a:pPr algn="l" fontAlgn="auto">
              <a:lnSpc>
                <a:spcPct val="130000"/>
              </a:lnSpc>
              <a:spcAft>
                <a:spcPts val="1000"/>
              </a:spcAft>
            </a:pPr>
            <a:r>
              <a:rPr lang="zh-CN" altLang="en-US" sz="1200" spc="150">
                <a:solidFill>
                  <a:srgbClr val="AAE20A">
                    <a:lumMod val="75000"/>
                  </a:srgbClr>
                </a:solidFill>
                <a:uFillTx/>
                <a:latin typeface="思源黑体 CN Regular" panose="020B0500000000000000" charset="-122"/>
                <a:ea typeface="思源黑体 CN Regular" panose="020B0500000000000000" charset="-122"/>
                <a:sym typeface="微软雅黑" panose="020B0503020204020204" pitchFamily="34" charset="-122"/>
              </a:rPr>
              <a:t>围绕“设计学校图书管理信息系统”项目展开教学，运用多种软件制作高质量的、符合学生认知发展规律的教学设计、教学课件和微课。</a:t>
            </a:r>
            <a:endParaRPr lang="zh-CN" altLang="en-US" sz="1200" spc="150">
              <a:solidFill>
                <a:srgbClr val="AAE20A">
                  <a:lumMod val="75000"/>
                </a:srgbClr>
              </a:solidFill>
              <a:uFillTx/>
              <a:latin typeface="思源黑体 CN Regular" panose="020B0500000000000000" charset="-122"/>
              <a:ea typeface="思源黑体 CN Regular" panose="020B0500000000000000"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4805_2*l_h_i*1_1_1"/>
  <p:tag name="KSO_WM_TEMPLATE_CATEGORY" val="diagram"/>
  <p:tag name="KSO_WM_TEMPLATE_INDEX" val="2017480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4805_2*l_h_i*1_2_1"/>
  <p:tag name="KSO_WM_TEMPLATE_CATEGORY" val="diagram"/>
  <p:tag name="KSO_WM_TEMPLATE_INDEX" val="2017480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4805_2*l_h_i*1_1_2"/>
  <p:tag name="KSO_WM_TEMPLATE_CATEGORY" val="diagram"/>
  <p:tag name="KSO_WM_TEMPLATE_INDEX" val="201748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4805_2*l_h_i*1_2_2"/>
  <p:tag name="KSO_WM_TEMPLATE_CATEGORY" val="diagram"/>
  <p:tag name="KSO_WM_TEMPLATE_INDEX" val="201748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74805_2*l_h_a*1_2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4805_2*l_h_f*1_2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21.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74805_2*l_h_a*1_1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22.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4805_2*l_h_f*1_1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4805_2*l_h_i*1_1_1"/>
  <p:tag name="KSO_WM_TEMPLATE_CATEGORY" val="diagram"/>
  <p:tag name="KSO_WM_TEMPLATE_INDEX" val="2017480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4805_2*l_h_i*1_2_1"/>
  <p:tag name="KSO_WM_TEMPLATE_CATEGORY" val="diagram"/>
  <p:tag name="KSO_WM_TEMPLATE_INDEX" val="2017480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4805_2*l_h_i*1_1_2"/>
  <p:tag name="KSO_WM_TEMPLATE_CATEGORY" val="diagram"/>
  <p:tag name="KSO_WM_TEMPLATE_INDEX" val="201748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4805_2*l_h_i*1_2_2"/>
  <p:tag name="KSO_WM_TEMPLATE_CATEGORY" val="diagram"/>
  <p:tag name="KSO_WM_TEMPLATE_INDEX" val="201748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74805_2*l_h_a*1_2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28.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4805_2*l_h_f*1_2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29.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74805_2*l_h_a*1_1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4805_2*l_h_f*1_1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1_1"/>
  <p:tag name="KSO_WM_UNIT_ID" val="diagram20228057_3*n_h_h_i*1_1_1_1"/>
  <p:tag name="KSO_WM_TEMPLATE_CATEGORY" val="diagram"/>
  <p:tag name="KSO_WM_TEMPLATE_INDEX" val="20228057"/>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28057_3*n_h_i*1_1_1"/>
  <p:tag name="KSO_WM_TEMPLATE_CATEGORY" val="diagram"/>
  <p:tag name="KSO_WM_TEMPLATE_INDEX" val="20228057"/>
  <p:tag name="KSO_WM_UNIT_LAYERLEVEL" val="1_1_1"/>
  <p:tag name="KSO_WM_TAG_VERSION" val="1.0"/>
  <p:tag name="KSO_WM_BEAUTIFY_FLAG" val="#wm#"/>
  <p:tag name="KSO_WM_UNIT_LINE_FORE_SCHEMECOLOR_INDEX" val="5"/>
  <p:tag name="KSO_WM_UNIT_LINE_FILL_TYPE" val="2"/>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20228057_3*n_h_i*1_1_2"/>
  <p:tag name="KSO_WM_TEMPLATE_CATEGORY" val="diagram"/>
  <p:tag name="KSO_WM_TEMPLATE_INDEX" val="2022805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5"/>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28057_3*n_h_a*1_1_1"/>
  <p:tag name="KSO_WM_TEMPLATE_CATEGORY" val="diagram"/>
  <p:tag name="KSO_WM_TEMPLATE_INDEX" val="20228057"/>
  <p:tag name="KSO_WM_UNIT_LAYERLEVEL" val="1_1_1"/>
  <p:tag name="KSO_WM_TAG_VERSION" val="1.0"/>
  <p:tag name="KSO_WM_BEAUTIFY_FLAG" val="#wm#"/>
  <p:tag name="KSO_WM_UNIT_TEXT_FILL_FORE_SCHEMECOLOR_INDEX" val="14"/>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20228057_3*n_h_i*1_1_3"/>
  <p:tag name="KSO_WM_TEMPLATE_CATEGORY" val="diagram"/>
  <p:tag name="KSO_WM_TEMPLATE_INDEX" val="20228057"/>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3_1"/>
  <p:tag name="KSO_WM_UNIT_ID" val="diagram20228057_3*n_h_h_i*1_1_3_1"/>
  <p:tag name="KSO_WM_TEMPLATE_CATEGORY" val="diagram"/>
  <p:tag name="KSO_WM_TEMPLATE_INDEX" val="20228057"/>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3_2"/>
  <p:tag name="KSO_WM_UNIT_ID" val="diagram20228057_3*n_h_h_i*1_1_3_2"/>
  <p:tag name="KSO_WM_TEMPLATE_CATEGORY" val="diagram"/>
  <p:tag name="KSO_WM_TEMPLATE_INDEX" val="20228057"/>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3_3"/>
  <p:tag name="KSO_WM_UNIT_ID" val="diagram20228057_3*n_h_h_i*1_1_3_3"/>
  <p:tag name="KSO_WM_TEMPLATE_CATEGORY" val="diagram"/>
  <p:tag name="KSO_WM_TEMPLATE_INDEX" val="20228057"/>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1_3_1"/>
  <p:tag name="KSO_WM_UNIT_ID" val="diagram20228057_3*n_h_h_a*1_1_3_1"/>
  <p:tag name="KSO_WM_TEMPLATE_CATEGORY" val="diagram"/>
  <p:tag name="KSO_WM_TEMPLATE_INDEX" val="20228057"/>
  <p:tag name="KSO_WM_UNIT_LAYERLEVEL" val="1_1_1_1"/>
  <p:tag name="KSO_WM_TAG_VERSION" val="1.0"/>
  <p:tag name="KSO_WM_BEAUTIFY_FLAG" val="#wm#"/>
  <p:tag name="KSO_WM_UNIT_TEXT_FILL_FORE_SCHEMECOLOR_INDEX" val="7"/>
  <p:tag name="KSO_WM_UNIT_TEXT_FILL_TYPE" val="1"/>
</p:tagLst>
</file>

<file path=ppt/tags/tag41.xml><?xml version="1.0" encoding="utf-8"?>
<p:tagLst xmlns:p="http://schemas.openxmlformats.org/presentationml/2006/main">
  <p:tag name="KSO_WM_UNIT_VALUE" val="70*70"/>
  <p:tag name="KSO_WM_UNIT_HIGHLIGHT" val="0"/>
  <p:tag name="KSO_WM_UNIT_COMPATIBLE" val="0"/>
  <p:tag name="KSO_WM_UNIT_DIAGRAM_ISNUMVISUAL" val="0"/>
  <p:tag name="KSO_WM_UNIT_DIAGRAM_ISREFERUNIT" val="0"/>
  <p:tag name="KSO_WM_DIAGRAM_GROUP_CODE" val="n1-1"/>
  <p:tag name="KSO_WM_UNIT_TYPE" val="n_h_h_x"/>
  <p:tag name="KSO_WM_UNIT_INDEX" val="1_1_3_1"/>
  <p:tag name="KSO_WM_UNIT_ID" val="diagram20228057_3*n_h_h_x*1_1_3_1"/>
  <p:tag name="KSO_WM_TEMPLATE_CATEGORY" val="diagram"/>
  <p:tag name="KSO_WM_TEMPLATE_INDEX" val="20228057"/>
  <p:tag name="KSO_WM_UNIT_LAYERLEVEL" val="1_1_1_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2_1"/>
  <p:tag name="KSO_WM_UNIT_ID" val="diagram20228057_3*n_h_h_i*1_1_2_1"/>
  <p:tag name="KSO_WM_TEMPLATE_CATEGORY" val="diagram"/>
  <p:tag name="KSO_WM_TEMPLATE_INDEX" val="20228057"/>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2_2"/>
  <p:tag name="KSO_WM_UNIT_ID" val="diagram20228057_3*n_h_h_i*1_1_2_2"/>
  <p:tag name="KSO_WM_TEMPLATE_CATEGORY" val="diagram"/>
  <p:tag name="KSO_WM_TEMPLATE_INDEX" val="20228057"/>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2_3"/>
  <p:tag name="KSO_WM_UNIT_ID" val="diagram20228057_3*n_h_h_i*1_1_2_3"/>
  <p:tag name="KSO_WM_TEMPLATE_CATEGORY" val="diagram"/>
  <p:tag name="KSO_WM_TEMPLATE_INDEX" val="20228057"/>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4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1_2_1"/>
  <p:tag name="KSO_WM_UNIT_ID" val="diagram20228057_3*n_h_h_a*1_1_2_1"/>
  <p:tag name="KSO_WM_TEMPLATE_CATEGORY" val="diagram"/>
  <p:tag name="KSO_WM_TEMPLATE_INDEX" val="20228057"/>
  <p:tag name="KSO_WM_UNIT_LAYERLEVEL" val="1_1_1_1"/>
  <p:tag name="KSO_WM_TAG_VERSION" val="1.0"/>
  <p:tag name="KSO_WM_BEAUTIFY_FLAG" val="#wm#"/>
  <p:tag name="KSO_WM_UNIT_TEXT_FILL_FORE_SCHEMECOLOR_INDEX" val="6"/>
  <p:tag name="KSO_WM_UNIT_TEXT_FILL_TYPE" val="1"/>
</p:tagLst>
</file>

<file path=ppt/tags/tag46.xml><?xml version="1.0" encoding="utf-8"?>
<p:tagLst xmlns:p="http://schemas.openxmlformats.org/presentationml/2006/main">
  <p:tag name="KSO_WM_UNIT_VALUE" val="70*70"/>
  <p:tag name="KSO_WM_UNIT_HIGHLIGHT" val="0"/>
  <p:tag name="KSO_WM_UNIT_COMPATIBLE" val="0"/>
  <p:tag name="KSO_WM_UNIT_DIAGRAM_ISNUMVISUAL" val="0"/>
  <p:tag name="KSO_WM_UNIT_DIAGRAM_ISREFERUNIT" val="0"/>
  <p:tag name="KSO_WM_DIAGRAM_GROUP_CODE" val="n1-1"/>
  <p:tag name="KSO_WM_UNIT_TYPE" val="n_h_h_x"/>
  <p:tag name="KSO_WM_UNIT_INDEX" val="1_1_2_1"/>
  <p:tag name="KSO_WM_UNIT_ID" val="diagram20228057_3*n_h_h_x*1_1_2_1"/>
  <p:tag name="KSO_WM_TEMPLATE_CATEGORY" val="diagram"/>
  <p:tag name="KSO_WM_TEMPLATE_INDEX" val="20228057"/>
  <p:tag name="KSO_WM_UNIT_LAYERLEVEL" val="1_1_1_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1_2"/>
  <p:tag name="KSO_WM_UNIT_ID" val="diagram20228057_3*n_h_h_i*1_1_1_2"/>
  <p:tag name="KSO_WM_TEMPLATE_CATEGORY" val="diagram"/>
  <p:tag name="KSO_WM_TEMPLATE_INDEX" val="20228057"/>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1_3"/>
  <p:tag name="KSO_WM_UNIT_ID" val="diagram20228057_3*n_h_h_i*1_1_1_3"/>
  <p:tag name="KSO_WM_TEMPLATE_CATEGORY" val="diagram"/>
  <p:tag name="KSO_WM_TEMPLATE_INDEX" val="20228057"/>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4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1_1_1"/>
  <p:tag name="KSO_WM_UNIT_ID" val="diagram20228057_3*n_h_h_a*1_1_1_1"/>
  <p:tag name="KSO_WM_TEMPLATE_CATEGORY" val="diagram"/>
  <p:tag name="KSO_WM_TEMPLATE_INDEX" val="20228057"/>
  <p:tag name="KSO_WM_UNIT_LAYERLEVEL" val="1_1_1_1"/>
  <p:tag name="KSO_WM_TAG_VERSION" val="1.0"/>
  <p:tag name="KSO_WM_BEAUTIFY_FLAG" val="#wm#"/>
  <p:tag name="KSO_WM_UNIT_TEXT_FILL_FORE_SCHEMECOLOR_INDEX" val="5"/>
  <p:tag name="KSO_WM_UNIT_TEXT_FILL_TYPE" val="1"/>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UNIT_VALUE" val="70*70"/>
  <p:tag name="KSO_WM_UNIT_HIGHLIGHT" val="0"/>
  <p:tag name="KSO_WM_UNIT_COMPATIBLE" val="0"/>
  <p:tag name="KSO_WM_UNIT_DIAGRAM_ISNUMVISUAL" val="0"/>
  <p:tag name="KSO_WM_UNIT_DIAGRAM_ISREFERUNIT" val="0"/>
  <p:tag name="KSO_WM_DIAGRAM_GROUP_CODE" val="n1-1"/>
  <p:tag name="KSO_WM_UNIT_TYPE" val="n_h_h_x"/>
  <p:tag name="KSO_WM_UNIT_INDEX" val="1_1_1_1"/>
  <p:tag name="KSO_WM_UNIT_ID" val="diagram20228057_3*n_h_h_x*1_1_1_1"/>
  <p:tag name="KSO_WM_TEMPLATE_CATEGORY" val="diagram"/>
  <p:tag name="KSO_WM_TEMPLATE_INDEX" val="20228057"/>
  <p:tag name="KSO_WM_UNIT_LAYERLEVEL" val="1_1_1_1"/>
  <p:tag name="KSO_WM_TAG_VERSION" val="1.0"/>
  <p:tag name="KSO_WM_BEAUTIFY_FLAG" val="#wm#"/>
</p:tagLst>
</file>

<file path=ppt/tags/tag51.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1_2_1"/>
  <p:tag name="KSO_WM_UNIT_ID" val="diagram20228057_3*n_h_h_f*1_1_2_1"/>
  <p:tag name="KSO_WM_TEMPLATE_CATEGORY" val="diagram"/>
  <p:tag name="KSO_WM_TEMPLATE_INDEX" val="20228057"/>
  <p:tag name="KSO_WM_UNIT_LAYERLEVEL" val="1_1_1_1"/>
  <p:tag name="KSO_WM_TAG_VERSION" val="1.0"/>
  <p:tag name="KSO_WM_BEAUTIFY_FLAG" val="#wm#"/>
  <p:tag name="KSO_WM_UNIT_TEXT_FILL_FORE_SCHEMECOLOR_INDEX" val="6"/>
  <p:tag name="KSO_WM_UNIT_TEXT_FILL_TYPE" val="1"/>
</p:tagLst>
</file>

<file path=ppt/tags/tag52.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1_3_1"/>
  <p:tag name="KSO_WM_UNIT_ID" val="diagram20228057_3*n_h_h_f*1_1_3_1"/>
  <p:tag name="KSO_WM_TEMPLATE_CATEGORY" val="diagram"/>
  <p:tag name="KSO_WM_TEMPLATE_INDEX" val="20228057"/>
  <p:tag name="KSO_WM_UNIT_LAYERLEVEL" val="1_1_1_1"/>
  <p:tag name="KSO_WM_TAG_VERSION" val="1.0"/>
  <p:tag name="KSO_WM_BEAUTIFY_FLAG" val="#wm#"/>
  <p:tag name="KSO_WM_UNIT_TEXT_FILL_FORE_SCHEMECOLOR_INDEX" val="7"/>
  <p:tag name="KSO_WM_UNIT_TEXT_FILL_TYPE" val="1"/>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TABLE_ENDDRAG_ORIGIN_RECT" val="630*314"/>
  <p:tag name="TABLE_ENDDRAG_RECT" val="29*66*630*314"/>
</p:tagLst>
</file>

<file path=ppt/tags/tag56.xml><?xml version="1.0" encoding="utf-8"?>
<p:tagLst xmlns:p="http://schemas.openxmlformats.org/presentationml/2006/main">
  <p:tag name="TABLE_ENDDRAG_ORIGIN_RECT" val="651*319"/>
  <p:tag name="TABLE_ENDDRAG_RECT" val="53*46*651*319"/>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2.xml><?xml version="1.0" encoding="utf-8"?>
<p:tagLst xmlns:p="http://schemas.openxmlformats.org/presentationml/2006/main">
  <p:tag name="commondata" val="eyJoZGlkIjoiNGNiYjY4MjMwMjdhZDkyMjNmYWMwMTRhMDg0NmEwNjc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U5MjI4NTcwNTc1IiwKCSJHcm91cElkIiA6ICIxMTMzMDQ0OTc5IiwKCSJJbWFnZSIgOiAiaVZCT1J3MEtHZ29BQUFBTlNVaEVVZ0FBQXpjQUFBTUpDQVlBQUFBK29jZ0hBQUFBQ1hCSVdYTUFBQXNUQUFBTEV3RUFtcHdZQUFBZ0FFbEVRVlI0bk96ZGVWeFZkZUwvOGRlRnl3NFNvcGdMU3BackNHcGxhYWFXbXZ2V3VKQ2pZN2xtZnB1TVNSdVhVc3RSU3pLek5ITnBOSmZRUkhQU05QZGRjVXNVUjBsVEZFVWxCTmtSTHZEN2d3Zm41L1dDMHVSUzEvZnpMempiL2R4N0x2cDVuODltS2lnb0tFQkVSRVJFUk9SUHp1RitGMEJFUkVSRVJPUk9VTGdSRVJFUkVSRzdvSEFqSWlJaUlpSjJRZUZHUkVSRVJFVHNnc0tOaUlpSWlJallCWVViRVJFUkVSR3hDd28zSWlJaUlpSmlGeFJ1UkVSRVJFVEVMaWpjaUlpSWlJaUlYVkM0RVJFUkVSRVJ1NkJ3SXlJaUlpSWlka0hoUmtSRVJFUkU3SUxDallpSWlJaUkyQVdGR3hFUkVSRVJzUXNLTnlJaUlpSWlZaGNVYmtSRVJFUkV4QzRvM0lpSWlJaUlpRjFRdUJFUkVSRVJFYnVnY0NNaUlpSWlJblpCNFVaRVJFUkVST3lDd28ySWlJaUlpTmdGaFJzUkVSRVJFYkVMQ2pjaUlpSWlJbUlYRkc1RVJFUkVSTVF1S055SWlJaUlpSWhkVUxnUkVSRVJFUkc3b0hBaklpSWlJaUoyUWVGR1JFUkVSRVRzZ3NLTmlJaUlpSWpZQllVYkVSRVJFUkd4Q3dvM0lpSWlJaUppRnhSdVJFUkVSRVRFTGlqY2lJaUlpSWlJWFZDNEVSRVJFUkVSdTZCd0l5SWlJaUlpZGtIaFJrUkVSRVJFN0lMQ2pZaUlpSWlJMkFXRkd4RVJFUkVSc1FzS055SWlJaUlpWWhjVWJrUkVSRVJFeEM0bzNJaUlpSWlJaUYxUXVCRVJFUkVSRWJ1Z2NDTWlJaUlpSW5aQjRVWkVSRVJFUk95Q3dvMklpSWlJaU5nRmhSc1JFUkVSRWJFTDV2dGRBSkVIU1g1K1BudjI3Q0U4UEp5alI0K1NrWkZ4djRza0lpSjNtSnViRzQ4Ly9qZ2hJU0UwYTlZTVIwZkgrMTBra1FlR3FhQ2dvT0IrRjBMa1FaQ2ZuOC83NzcvUDk5OS9mNytMSWlJaTkwano1czJaT25XcUFvN0lQYUtXRzVGN1pNT0dEWHovL2ZlVUwxK2VvVU9IVXF0V0xjcVVLWE8vaXlVaUluZFllbm82cDA2ZDRzc3Z2MlQ3OXUwc1c3YU0zcjE3Mys5aWlUd1FOT1pHNUI2SmlJZ0E0TTAzMytTcHA1NVNzQkVSc1ZPZW5wNDBhTkNBZi96akh3Q3NYYnYyUHBkSTVNR2hjQ055ajV3OGVSS0FSeDU1NUQ2WFJFUkU3b1ZLbFNvQkVCc2JlMzhMSXZJQVViZ1J1VWN5TXpNQjFHSWpJdktBOFBEd0FDQTdPL3MrbDBUa3dhRndJeUovZUFVRkJWZ3NsanQ2elR0OXZYdWhLQ0RmekdLeDNKSEtrOFZpb1RSenpPVG41Ly91MTdvVDB0TFNiTGI5bnZ0NlA1K3VGMWZ1M3pyZnovMitMN201dWNWdUx5Z29JQ0VoNFI2WFJrUWVWQW8zSW5ZbU16T1QyYk5uRXg4ZmI3Vjk2dFNwSERodzREZFhtRzRXR3h2THI3LysraitkZStMRUNVSkRROG5JeUNBek01T1BQdnFJclZ1M2x1cmNBUU1Hc0dMRmloSXIrQ1hadG0wYjgrYk40L3IxNjFiYnAweVp3dUxGaSs5SXlMbGRwWGp1M0xrTUdEQ0F6WnMzYy83OGVZWU1HY0svL3ZXdkVpdURKWG43N2JlWk1XT0d6ZXVkUG4yYUFRTUdzSHo1Y3B2M2VhT1RKMDl5NU1nUkFLNWV2Y3FFQ1JOSVNVa3g5dS9kdTVmUm8wZmJmSGR1Tm43OGVGYXZYbTMxMlNVbUpqSm16Qmd1WHJ6NG05N1RqWDdyOTJQcDBxV0Vob1lTRlJVRndQWHIxeGt5WkFpYk5tMHE5V3ZtNU9RWVA0OGRPNVkzM25pREN4Y3VHTnQrejNUdEdSa1pSRVpHTW4zNmREWnUzSGpMWXovNjZDUEN3OFBKeThzenRxMWV2WnFKRXllV09oajhudnR5OGVKRnEvTUtDZ3E0Y3VXSzFURnhjWEZXNWJ2Wm5EbHptRHAxcXMyL0R5YVRpU0ZEaGpCMTZsU1NrcEpLOVY0Ky8veHpWcTVjZWRkYlBBNGNPSEJYcnk4aTk1NW1TeE94TTg3T3pxeGR1NVk5ZS9idzRZY2ZVckZpUlFDaW82TTVkdXdZNzc3N0xxNnVybVJuWjFPalJnMnJjemR0Mm5UYlN0REdqUnVwVUtFQ0gzNzRJV1p6NmY4Sk9YYnNHTysvL3o1dnZmVVdqbzZPakI0OUdqOC9QNW8zYjM3YmMwMG1FMmxwYVd6WnNvWDI3ZHVYK2pVQm5uenlTUllzV01EaHc0ZVpOR2tTRHozMEVQSHg4ZXpmdjUralI0OVNzV0pGV3Jac1dleTUrZm41Yk55NDhaWlB4QzljdU1EYXRXdVpOR2tTZGV2V0xmYVk5ZXZYazVPVHc0b1ZLMmpkdWpYeDhmSEV4OGNURXhORFlHRGdiM28vTVRFeE9EazVrWmVYeC96NTgrblhyeCt4c2JHa3BxYmk3T3lNaTR0TGllYzZPRGd3YnR3NFhuNzVaVUpDUWtoS1NtTGt5SkdFaFlYaDVlWEYzcjE3aVk2T0pqdzhuTC8vL2U4bDN0L1RwMC96ODg4L1U3Tm1UZXJVcVFNVUJwT2pSNC95NFljZk1tM2F0Ti8wM1lELzdmdXhmLzkrMHRQVGNYWjJCc0RGeFlVdVhicnc2YWVma3BXVlJhZE9uUUJJVGs3R3g4ZW4yR3NNR1RLRXpwMDdZN0ZZU0VsSm9XYk5taHc3ZG94ang0NEJzR2JOR3A1NTVobjY5dTFyYzI1K2ZqNHBLU2xjdTNhTnBLUWtmdjMxVnhJU0VvaVBqK2ZjdVhOY3ZIalJlSml3WThjT3FsV3JSczJhTlcydWs1S1N3b0VEQnpoNThpVFBQdnNzL3Y3K0FMUnMyWkpseTVZeFlzUUlGaXhZQUJSKzM0cjIzK3ozM0plVksxZHk2dFFweG80ZGk1K2ZIeWFUaWRkZmY1MzY5ZXNiMzZubzZHaHExS2pCTysrOFkzem1OM3JsbFZkNDY2MjNlT09OTi9qNDQ0K3BYTG15c2M5a012SHJyNytXZUI5dWxwU1V4TmF0VzZsVHA0N3hYa3BqMzc1OVZ1SDBWaTVjdU1EbXpadDU4ODAzYWRXcVZhbGZRMFQrMkJSdVJPeEFYRndjMzN6empkVTJUMDlQRmkxYVpQeWVrWkZCbVRKbFdMVnFGWWNPSGNKc052UGhoeDlTcFVvVjR4Zy9QejgrLy94enZMMjlqVXJRcjcvK2lyT3pNOTdlM2tCaEJmTGF0V3Q4OTkxM2RPL2V2VlRseTg3T0ppd3NqSTRkTzlLa1NSTysvUEpMVWxOVG1USmxDZzRPcFd0QWRuUjBKQ0FnQUhkMzkxSWREM0RtekJtcVY2L09YLy82VjJiTW1NRytmZnRvMjdZdEN4Y3VwRktsU3J6Ly92dTNQTi9Cd1lFelo4N3d3dzgvM1BhMVB2endRejc5OUZNZWV1Z2htMzB0VzdaazNicDFsQ3RYanFlZWVvcnc4SEN5c3JMdzlmVzk3WFVURXhPTnA4dVptWm40K1Bnd2VmSms2dFdyeDVvMWF6aDM3aHkrdnI1NGVIalFvVU9IVzE2clpzMmFOR25TaENWTGxsQzVjbVZhdG16SjNMbHpXYmR1SFIwNmRPREFnUU8wYU5HQzBORFFZcytQalkzRmJEYVRscGJHdUhIanFGQ2hBcW1wcVpRcFU0YjkrL2RqTnBzWk9YSWtack9abkp3Y0xCWkxxZTdYLy9MOWlJbUpJU0VoQVc5dmIySmpZNDNXcktJd3NYYnRXc3htTThuSnlheGV2WnF3c0xCaVE4RzFhOWY0NnF1dmpOOFBIRGhnOHpRL056ZVhIajE2NE9ycWFyVjl5NVl0TEYrK0hDY25KOXpjM0hCemMrT1hYMzRoTFMyTmN1WEs4ZFpiYjFHdFdqWEtsQ21EazVOVGljRmk3ZHExRkJRVU1HYk1HTkxUMDFtM2JwM1ZaNU9lbnM3NjlldUpqbzVtLy83OVRKNDhtY2NlZTh3NDVrN2NsMTY5ZWpGdzRFREN3c0w0NktPUGdNSy91WmlZR09OelMwbEo0ZEtsUzFnc2xtTERqWWVIQndNR0RHRGl4SW5FeHNaYWhSdEhSMGZLbFN1SHlXUXE5ak80V1c1dUx1WEtsU3N4Mk9UbjUzUHg0a1diZStydDdjMmtTWk53Y25MQ3ljbUpqSXdNekdhelZlaS9jWnVIaHdkZmYvMDF0V3JWS2pFMGlzaWZpOEtOaUIzdzkvZkh4Y1dGeTVjdkc5dmk0dUtJaTR1ek9pNG5KNGZrNUdTcVY2OE93UExseTNuampUZHdjbklDSUNnb2lCVXJWbGhWd2tKQ1FtallzQ0VqUjQ3OG44dTNlL2R1a3BLUzJMQmhBeSs4OEFJYk5td2dOemVYRFJzMjBMRmp4MUpkbzZSSzd0R2pSeWxUcGd3QkFRRTIrOGFPSFV1TkdqV005N2Q3OTI0T0hqeElaR1FrZ1lHQkxGaXdnSjkrK29sbm4zMldZY09HRlZ2eGV2WFZWK25WcXhjK1BqNmxycGpkckduVHBxeGZ2NTV1M2JwUnVYSmxxbFNwUXJseTVZeFd0VnZ4OGZIaHh4OS81SmRmZmdFS3U1TUJuRHQzanZMbHl6TnUzRGorL3ZlLzQrZm5aM1RIdW5UcEVsMjdkcVZzMmJMR2RVNmNPRUZDUWdKdDI3WmwxNjVkNU9ibUVoUVVoTWxrb25idDJtellzQUVQRHc5ZWUrMDFvUEM3MGIxN2Q2dlBmZmp3NFFRRUJPRHM3TXlXTFZ2NDRvc3ZxRnk1TXFOR2pXTC8vdjFVcUZDQmZmdjJBWERvMENIS2xpM0xpQkVqYnZzZS81ZnZ4NlpObTNCeWNxSjU4K2JNbWpYTFp2L0ZpeGV0dGsrWk1vVnAwNmJadEd5WnpXWWVlZVFSV3JkdVhlenJ6Sm8xaStEZ1lKdGdBOUNxVlN1ckovNy8rYzkvaUlxS0lqZzRtRTZkT2hFVUZNU0JBd2VvVUtFQ3RXclZLdmI2S1NrcHJGNjltaDQ5ZWxDOWVuVm16SmpCdG0zYmlpMUhrUWtUSmhBV0ZrYUZDaFdBTzNOZi9QejhxRk9uRHVYS2xRTUtRMkpPVGc3UFBQT01FWFpEUWtKdSs0RGg2YWVmWnZqdzRUUnUzTmhxKzIvOTI4bk16Q1FySzRzVksxWVV1Ly9reVpPY1BIbVNHVE5tV0gzUDY5U3B3NUlsUy9EeThqTEtmUE8vWDUwNmRhSlZxMVlNR3pic041VkpSUDRjRkc1RTdNU2JiNzVwL0Z6VUhlZG1RVUZCdHcwcHY3VTdVV2tVOWJOUFRVMGxNakxTR09ld2QrOWVxOHByYkd3czI3ZHZML1lhdWJtNXhNYkdzbkRoUW1OYlhsNGVQL3p3QTJYTGx1V1RUejR4WmlZcTR1VGt4QysvL0lLL3Z6K0JnWUVjUDM0Y2QzZDNveXRZY25JeTZlbnBYTDU4bWJ5OHZHTGZ1NnVyYTdFVjI1dGR1blNKaHg5KzJLWVNsNUNRUUZoWUdIMzc5cVZodzRiRytKODMzbmpqdHRkTVMwdGoxNjVkdlBqaWk1aE1KcFl2WDQ2UGp3L3U3dTVFUlVWeDllcFZxNjZFTjFhQWQrN2N5WHZ2dldkTVBYN28wQ0cyYnQxcVBQSGZ2MzgvQnc4ZXBGeTVjcXhmdjU2alI0L2k3ZTNOekprenljbkpJVEl5RW1kblo3cDI3V3BWcHFLdVc4bkp5U1FuSjVPYm04czMzM3hqaklVcXFveG1abVppTXBubzNyMzdiYWMvTCszM28waEdSZ2JidG0zamhSZGVZT0RBZ2JSdjM1NEtGU29VZS85Mjc5NU40OGFOYjlsQ2VPclVLVTZkT25YTE10N0tsU3RYV0xCZ0FRY1BIdVROTjk4MHVqbHUyTENCV2JObTRlam95UERodzNudXVlZXN6ck5ZTEV5Yk5vM0tsU3ZUcTFjdnZ2dnVPN1p0MjBiVnFsV1pObTBhcTFldlp0R2lSYlJ2MzU2aFE0ZmVzZ3gzNHI2MGFOR0NoZzBiQW5EKy9Ibnk4dktzV25haDhLRkplSGc0bHk5ZnBrZVBIbGF0TXdEeDhmRlVxVkxGNXZPKytlOGlPam9hVDAvUFloOUtRT0VpbUNrcEtTV0dteUl6Wjg1azdOaXhWdGN2Q2pZaThtQlN1Qkd4VXcwYk51U1paNTR4ZnIreGk5cnZsWmVYUjBSRUJOMjZkVE5hUlc3bGhSZGVZT2ZPblRnNE9OQ21UUnVTa3BMWXNXT0hUUWlyWExreWUvZnU1ZnIxNnphVm85emNYQklTRXRpeFk0ZlZkbTl2Yi9MeThsaThlREZEaGd5eDJ1Zmc0SUN2cnkvTm1qVURDbHM3L1B6OGpOK2hzSkpWcjE0OW00cng3dDI3U1UxTnZmMkhRZUZBOXZEd2NOcTFhMGUvZnYyczltM2N1SkYrL2ZyUnNtVkxybHk1UW5KeU1sT21UQ2xWQmN6THk0dk5temNURXhOamJFdE1URFIrenMvUDU0c3Z2Z0FnUER3Y0tIeFMvZXFyci9MU1N5OVpYZXZFaVJOa1pXV1JtcHBLWUdDZ01aRkFoUW9WU0U1T3h0L2ZuN3k4UEpLVGt6bDc5aXdBcTFhdG9uWHIxa1pvZEhSMHBFV0xGc1o3SERCZ0FMVnIxMmI3OXUwMGFkS0VVYU5HR2EvMzZxdXZFaEFRVUtwMW5VcjcvU2l5WnMwYXNyT3oyYjkvUDYrODhnb25UcHhneVpJbE5zY1ZoYlJldlhyUnAwK2ZZcS9sNk9oSWpSbzFidGx5Y3l2aDRlRXNYYm9VSnljbjZ0ZXZ6KzdkdS9ueHh4LzU5ZGRmU1V4TTVNa25uNlJMbHk3VXJsM2I1dHl3c0RBT0h6NU0yYkpsR1RSb0VFbEpTUVFGQlRGNjlHaGlZbUw0OXR0dkdUMTZOS2RQbithZGQ5NGhKQ1NFQmcwYUZQc2UvdGY3c25mdlhnNGZQZ3dVQnVCVnExWXhhZElrMXF4Wmc2T2pvMVVnQ3d3TVpQLysvVVkzT0Y5ZlgvcjI3Y3NQUC96QXBrMmJPSFBtRE83dTdqejAwRU4wN3R6WmF2SVNpOFhDNWN1WGpTNTN5NWN2NStHSEgyYnk1TW5GZnE3cDZlazBhTkNBOGVQSEY3cy9QeisvMUYxYWI4VmlzWER1M0RrZWZmVFIzMzB0RWZsalVMZ1JzVk9IRHg4MktpMDNLeWdvNFBUcDA4YUVBa1ZQN290ei9mcDFUcDQ4YWZURGg4TFdpSmlZR09MajR4aytmUGh0eStMcjY4dU1HVE9NM3djUEhzemd3WU50am5OeWNtTDI3TmsyMjdPeXN1alpzeWVWS2xXeXVzN3RPRGc0MkR5VlQwdExLOVZUK3ZUMDlOdFdiRysyWXNVS0FnSUNyQWJCLy9XdmZ6VitybENoUXFtNmFkMW81TWlSSERod0FBY0hCK05KdHJlM041VXFWU0lrSklURml4ZVRrcEpDVWxLUzhmVDY0WWNmdHJwR1hGd2MwZEhSNU9mbkYxdkpMckozNzE1YXRHakJ1WFBuR0RwMEtLMWJ0N1lLcjhWVkpuZnMySUdIaHdkVnExYTEybTZ4V0VyZENsamE3d2NVM3IvdnZ2c09LT3p1NStucFNhTkdqVml6WmczT3pzNDRPanBhSFI4UUVNQ0pFeWU0Y3VXSzBZM3JSZ1VGQmIrcjVhWmx5NVpFUkVRUUZCUkVVRkFRR1JrWkhEeDRFSGQzZDRZUEg0NnZyeS9Cd2NIRmRzdnExcTBiU1VsSk5HdldqS1ZMbDFLclZpM0dqaDFMWkdRa3MyYk5va09IRG5oNWVWR2pSZzIyYk5uQ2UrKzlSOU9tVFJrNWNxVFY5WDdQZmFsYnR5NWZmLzIxTVQ2cFVxVksvUGpqajZ4ZnY1NkFnQUNPSERsaXpMRDN4Qk5QVUtaTUdYcjA2R0hWcGJKQmd3Wjg5ZFZYTkd6WWtLaW9LSzVkdThhaFE0ZU1ybkJGYnY2Y0V4TVQyYlp0R3kxYXRMQTZybWljVVdwcXF0WDRveHZ0M0xtVDh1WExNM0RnUU9OQndZa1RKMnhtRXN6TnpiVUtWVVhpNHVKWXQyNGRlL2JzNGVlZmYrYmpqeisyYWFVU2tUOG5oUnVSUDdtY25CeTJiTmxpTThWemNTMDNSZi9KNzk2OW02TkhqL0xhYTYvUnZuMTdnb0tDQ0E4UHAzejU4allWMHZ6OGZHT3NUaEVuSnljQ0F3TzVjdVVLeDQ0ZG8xNjllbmYxUFJhTkpiSllMSnc5ZTdaVXJRRlFXUGJubm52TzZJbzNZTUFBYXRXcVpkUC92cmpaMEY1ODhVV0Nnb0x3OC9QRDBkR1I2T2hvUm8wYXhiQmh3MmpidHUwZEdZdFVHdVhMbDJmcjFxMVdyVGNKQ1Fra0pDUnc1TWdSekdZejdkcTE0K3paczBiM3Vac0hSbCs0Y01FSVhjdVdMY1BGeGNXbXhhMW91dUdJaUFqZWZmZGRnb0tDYk1waU1wazRjK2FNVVZITXlzb0NDcWZ0RFEwTjVkcTFhOFk0aHBLNitmMWVpeFl0d3RIUkVTY25KMlA4eklZTkc0eVY0RzlVRk9KZmZQSEZZb01ORkg1SGJ0ZHljNnZaOHNxWEw4K0NCUXM0ZE9nUUsxYXNJRGs1bVpkZmZwbTJiZHR5NGNJRkpreVlnSk9URTcxNjllTDU1NSszT3JkV3JWcE1tRENCY2VQRzRlUGp3M3Z2dlllam95UHo1czBqS3l1TGlJZ0lJaUlpak9OcjFLakJybDI3R0RKa2lOWEVGYi9udm5oN2V4dXRmd01HRE9EOCtmUEcrYkd4c2NVRy9NT0hEL1BwcDU4YWs0eFVyRmlSeFlzWDQrcnF5ckJodzZoV3JaclJpbVN4V0xCWUxCdzdkb3dtVFpxVTZ1OWw1ODZkNU9mbjN6WjBlbmg0OExlLy9jMzQzZFBUa3psejV0aE03MTdjZFk0ZlA4N3g0OGVOM3ovNDRBT21UWnRtMDdWVlJQNThGRzVFL3VTY25aMDVmdnk0elNEazRscHVibTYxK09LTEw3aCsvVHJkdW5VenBwcTlXVWhJU0tuRzZ0eE54NDhmeDhIQmdSWXRXckJpeFlwU3QzN2s1K2RidFRxbHBLVFl0RUlCeGE3ZFlUS1pySjVPRjFYK1M2b2szeTBtazRsQmd3WXhaY29VWEZ4Y2VQenh4OW16WncvTm16Zm4vUG56Tkc3Y21KeWNIR0ppWW5CMWRjWGQzZDNtQ1hUanhvMk5BZDVkdW5ReFdqY3lNek9KaUlqZzlPblRPRGc0MExselp3SURBL0h4OFNFaElRRS9Qeitic3R6OHZXcmR1alhseXBXalk4ZU9MRnEwaUNlZmZKS25uMzZhM056Y1VuVlovQzFpWW1MWXQyOGZIM3p3Z1ZWWHEwYU5HckZ1M1RwOGZYMXRXbTRlZSt3eDl1M2J4K09QUDI1TXBIRWppOFZ5MjBwMFNlc1JaV1JrTUgvK2ZBNGVQRWh1Ymk2QmdZRzBhZE9HdExRMHZ2enlTNUtTa25CeWN1TGl4WXRNbXphTksxZXVFQklTWXB3ZkhSM056Smt6dVhEaEFzMmJOK2V6eno3anlwVXJlSHA2MHJWclZ4WXVYRWluVHAySWlvcWlXclZxREJ3NGtJVUxGOXJNeUhjbjcwdjkrdlY1OTkxM3NWZ3NSRVJFa0pxYWFnU2oxYXRYTTIvZVBBWVBIbXdFbXlJM2owdXJVS0VDWThhTU1YNi84WDNmVHV2V3JVbEpTZUhwcDU4dWNRYXp2LzN0YjlTdVhkdHF4a0YvZjM5bXo1Nk5qNCtQTVp0YnQyN2RiQ1lQNk5TcEUyM2J0dFdFQWlKMlN1Rkd4QTRNR3phTVFZTUc0ZVhseGNHREI1azhlVExWcTFkbjBxUkpoSVNFOE9pamorTHM3RXhpWWlMUFAvODh3Y0hCVks5ZS9aWnJvdnlSSEQ1OG1JQ0FBRjU0NFFVR0RScEVURXhNaWJOUDNTZzNOOWNZUndMRnQwSVZiVTlNVERSbWlpck96ei8vREhETFZxTzB0RFE4UER6dXlGZ0FLR3g1MkxCaGcxSEo3ZHExS3oxNzlzVGYzNS8rL2Z0ejd0dzV6R1l6Q1FrSmJOcTBDYlBaVFAzNjlXMjZRRzNhdEtuWUNucCtmajdMbHk4SG9IZnYzcGpOWms2ZVBNbkJnd2VKaVlraExDek1xb3RiMFVEMEc4ZDJGSG55eVNkWnRHaVJzWWpvM1FnM1ZhcFVJU3dzekNaMCtmdjc0K1RrUk1PR0RXMWFpL2JzMmNOenp6MVhiTENCd2xhSGloVXJNbXJVS0NaTm1tUjB5WHZ5eVNjQmVQLzk5Mm5UcGsyeDUzcDRlSkNRa0VCeWNqTE96czVrWm1ZU0d4dkxqaDA3cUZxMUtqMTc5c1RMeTR1Y25Cd21USmhnekhSWHhOSFJrUXNYTG1BeW1VaE5UYVZSbzBhOC9QTExWS3RXamZUMGRCWXVYR2pWa2xDMmJGbmVldXN0bTNMY3lmdmk1ZVdGczdNemx5OWZwbEdqUm93ZE81YStmZnZpNGVIQjJyVnI4ZmYzdDVrSjdXNG9icHI1OCtmUGs1YVd4dU9QUDA1R1JnYWVucDQyeDl6NDhDRXBLUW1MeFVMNTh1WHZhbGxGNUk5RjRVYkVEcmk2dW1JMm0vbjIyMitOaVFNYU4yN001czJiTVpsTXVMdTdrNXljVEZwYUdrdVhMbVhKa2lXWVRDWjhmWDE1NXBsbmJBYmkvNUhFeDhkejZOQWhYbjc1WmNxVkswZXpaczM0OU5OUG1UWnRXckd6bU1YRnhSRVpHUWtVanB0NSt1bW5qU0IwOXV4WmZIeDhlT0tKSjR6ajNkemNTRXBLWXRDZ1FZd2RPOVpxWDVHQ2dnSWlJeU1KQ0Fnb2RoMmJJaU5HakdEczJMRjNyTysreFdJaElTR0JjZVBHNGVEZ3dPN2R1NEhDdFZuNjkrK1BzN016N2RxMW8yM2J0c1RIeDVPZm4wL3YzcjF0cm5QcDBpVWp4SlJrNmRLbE50dkdqeC9QMUtsVGpURU54WFhQS3RyMnlDT1AwS05IRDVvMmJVcCtmajU1ZVhsM1BEeDdlSGdVMjIzSVpES1JrSkRBOHVYTGJkWmZ5Y2pJTUJiM3ZEbDB6cGt6aHc4KytJQi8vdk9mdlBiYWF3d2ZQcHlKRXljeWFkSWtsaTFiaHRsczVwLy8vQ2NmZmZRUjJkblp4WDQzM25qakRmTHk4cGd6Wnc0RkJRVU1HalNJdzRjUDQrYm14dUxGaTJuVHBnMHRXN1prOE9EQk5vdTgxcWxUaC83OSsvUE1NODhZcllRcEtTbkV4Y1VabjJ0cEt1WjMrcjVzM3J5WkpVdVdNR1BHRENwWHJzeThlZk9vV3JVcWx5NWQ0cDEzM2luVnRNN3A2ZWw4OXRsbmpCdzUwcVkxclRqSGp4OW43ZHExdHozRzBkR1JxVk9ua3BPVFk5TjZkTE9paFZoLzYwSzVJdkxucG5BajhpZVhuNS9QNXMyYldiRmlCWTZPamdRR0JoSWRIVzNWemF5b3U0cURnd085ZS9mbTh1WEw3Tnk1azZwVnEvNm03aUwzV2tGQkFUTm56c1RWMVpWMjdkb0IwSzlmUDE1Ly9YV21USm5DcUZHamJDcHFmbjUrckZtemhveU1ETnpkM2ExV204L016T1RDaFF2RlRpL3I0dUxDakJrekdEZHVuTTFUL3AwN2Q1S1ltR2d6QTluTmtwT1RiZnI3L3g1T1RrNWtabWJ5OXR0dkEvOS9pdHZnNEdENjlPbGpUTU9ia1pHQmw1Y1hXVmxaeFk2VjZkV3JGMjNidHNYWDE5ZW1ndCtwVXllcnAvNjNjdk80cmh1M21Vd21ZL3hEMGZURGJtNXVwWDJydjV1am95TWRPM2EwZVIrZE9uV2lmdjM2TnU4N0xpNk9OV3ZXMExWclY1eWNuUEQyOWlZd01KQk9uVHB4Nk5BaG5KeWNPSDM2Tko5Ly9qa3RXclJnL1BqeHZQenl5emJoc1VLRkNpeGN1SkJEaHc3aDRlSEI1czJiZ2NMeEg5MjdkK2Vqano1aXlaSWxkT3ZXeldhaWg3UzBOT3JXclV0VVZCVGZmdnN0Ly8zdmY3bDI3UnJkdW5VelFsek5tald0enZuMDAwOXhkbmEybWhyNlR0NlhvMGVQRWhrWnlaUXBVL0QwOUtSLy8vNk1HVE1HazhsRS9mcjFhZHEwYVlubkZrbEpTV0hVcUZFRUJRV1ZLdGhBNGZpanVYUG40dURnVUdMNEtocFhWZlQzZStQNk5zVXBhbWtxYVNGUUViRlBDamNpZjNKRnN6ME5IVHFVNE9CZ0Nnb0tqTW91RlBaMXYzbUs0bDkrK1lVaFE0YVFtNXRMbVRKbDdsZlJieWsvUDU4Wk0yWnc3Tmd4Um93WVlUeWxMVnUyTEtHaG9VeWNPSkYvL09NZnZQNzY2MVpQeEYxY1hKZ3paMDZ4SzZqMzc5K2YyclZyLzZieFEzRnhjY3llUFp2cTFhc2JBZXZHTWhaSlNVa2hNek9UcTFldmxyaDJ4LzhpSkNTRVk4ZU8wYWRQSHhvMWFrU1hMbDBJQ0Fnd2drMTZlanJ2di84K0RnNE81T2ZuRXhZV3hxaFJvNnpldjdPejh4M3BtcE9mbjgreFk4ZU10WWJTMDlPTno2Qm8zSktqbzZNeHpYUngzWWJ1RmdjSEI2dEI5YmVTblozTnA1OStTa0ZCQVo2ZW5qZzZPaHFmVjQ4ZVBZeTFmVEl5TWtoT1RxWmp4NDU4Ly8zM2hJZUgwN05uVDZQcm04VmlZZjc4K2F4WnM0YjI3ZHZUcjE4LzNOM2RqY3AzVUZBUTA2Wk40NzMzM2pNQzBJMVRIeTlZc0lBTkd6Ymc0T0JBbzBhTitOdmYvc1pUVHozRjlldlhlZlBOTjNua2tVZHN2a3VYTDErMnFmemZpZnVTbloxTlJrWUdHUmtaREIwNjFKaEo4Zno1ODVoTUpnb0tDc2pPenViVXFWUEd2dUxrNU9SdzlPaFIvUDM5U3hXWWk1ak5acVpQbjE2cVkzZnYzczJhTld0c3VpZmVhTjI2ZFp3OGVaSUpFeVpZdFRRVkZ3UkZ4TDRvM0lqOHlUazZPdEtsU3hlT0hqM0twVXVYYlBibjV1WmFWZnFLbmxqMzZOR0R2bjM3Rm52TmhRc1hjdWJNR2J5OXZjbkl5Q2oxMDljNzVlclZxMHlmUHAyVEowL3l6My8ra3laTm1sanRiOVNvRVcrODhRYWZmZllaNzd6ekRuWHExS0ZuejU3R09JbmlnZzBVVnZSdU5mUFZ6WTRkTzhhVUtWUHc4L05qM0xoeFZ1TTUzTnpjT0hEZ0FGT21UTUhCd2NINDdPZlBuMDl3Y1BBZG15bk0yOXViNmRPbnMzMzdkbVBHdEtMS1dreE1ETk9tVGNQWjJabXdzREFpSXlPWk0yY093NGNQTjhKUWNlVll2WG8xSjA2Y01JSnRhVmVQejgvUEp5NHV6aGl6bEoyZGJiUlVKU1FrTUh6NGNPclVxVU4yZGpiQVhaMWE5K1pLYW41K2ZvblRuOTk4N1ByMTY0bUppU0V3TUJCM2QzZGNYVjA1ZS9Zc1gzMzFsZFZ4cDArZkppa3BpZFdyVjlPNmRXdE9uRGhoZko1eGNYRjgrdW1uSkNjbk0yN2NPTEt5c2dnTkRhVnMyYkpjdlhyVk9NN1B6NDlKa3lieDFsdHZFUjBkVFdabUp1N3U3a0RodUpJelo4NFFHaHBxREp3L2YvNjgwZTFxN05peFFHSEYvOVNwVXl4YXRJaXpaODl5L2ZwMXEzRm5kK0srV0N3V3FsU3Bnb3VMQyszYnR5Y21Kb2JGaXhjVEZSVkZ1M2J0cUZHakJsOSsrU1dob2FGVXJseVp1blhyVXJkdVhWcTFhbVZjSXpzN203UzBORXdtRTIrKythYlYzMkZlWGw2eEUzZVUxczZkTzNGemM4UFgxOWZvdmxaU3lOcTFheGR6NXN4aDBLQkJOdXNDRmYzOS81Wi9CMFRrejBYaFJzUU8rUGo0RUI0ZWJxejBmclBpS24xRjR4TjY5ZXBsYzN5WExsM1lzR0VEMzN6ekRWQVlKdTZGakl3TXZ2LytlMWF0V2tXREJnMllOV3RXaVMwT3JWdTN4dHZibTA4KytZVHM3T3hTVmRBdEZrdUpNMS9kS0RzN202VkxsN0p1M1RwakVQL05nN0NIREdsbk5BMEFBQ0FBU1VSQlZCbkN5cFVyaVkrUEJ3b0RRdVBHamVuVHA4OGRud0xaYkRaejVNZ1JxeWZiMDZkUEp6SXlraTVkdXRDOWUzZk1aak9kT25VaUt5dUxSWXNXTVhmdVhCNTk5TkZpWjNkNzl0bG51WExsQ212V3JNRnNOaHVyMHQ5T1hsNGUzYnAxTTdveURodzQwS2dvVjZ4WWtYZmZmWmRaczJZUkZ4ZEgxYXBWaTExdzhrNjUrVDVldjM2ZGZ2MzYyUXhFNzl5NXM4M1lyQzVkdXZERUUwOFkzWnhlZXVrbEZpOWViSXhwS3VMazVFVExsaTFwMTY0ZExpNHVSa2pLenM1bTZ0U3B4ajVuWjJjS0NncDQ2S0dIbURadEdvRFZ0TTlseTVibC8vN3YvL2poaHgrTVlBT0ZuMWxZV0pqeDhHRE9uRGxzMmJLRjVzMmIwN3QzYjZPMXNrMmJOb1NIaDdOMjdWb2NIQnhvMHFTSjFhS1RkK0srZUhwNkVob2F5cnAxNndnTkRlWGN1WE04L2ZUVFRKOCszZWltR1J3Y3pLSkZpOWl4WXdmcDZla0VCd2RiWGNQVjFaWFJvMGNUR1JscE0rRkhibTV1cWY3MlNuTGx5aFZXcmx4Sldsb2FBRTJhTkxIcGxwYVhsOGMzMzN6RER6Lzh3SWdSSTJ3ZWloU1ZBekFtV0JBUisyTXFVQnV0eUQxUk5CajUrKysvdnl2WFQweE14TjNkM2FyeTlIdXRYNzhlWDE5Zm5ucnFxVHQyelZ2WnQyOGYwZEhSdEduVHBzUXBZRytXbEpTRW01dGJxY1ozVEo0OG1RNGRPaFE3THVWR2lZbUpyRnUzam80ZE8rTGo0MU9xY3R3TGl4Y3Z4dC9mSHpjM054SVRFMm5ldkhteEErd1BIejVNVUZEUWJVUFdmLzd6SHdJREEwdWNTZXhtR3pac29IWHIxa2FRdkhEaGdrMHJ3T1hMbDltN2R5L3QyclVyZHNLSE82R2dvSUF2di95U0RoMDY0Ty92YjdNbzdZMHVYcnhvZE9HN0Y0NGZQNDZYbDVmTjRwbWxjZWpRSVdyWHJ2MmIxMXE1VS9jbE9qcWFxS2dvSG52c01ZS0RnMHM4TGlrcGlkVFUxRkozdnl3b0tPREhIMytrUllzV3YrczdrWmlZeU1pUkkybmV2RGtoSVNFMjNmTVNFeE5adVhJbFBYcjBLUEh2TmpzN20xV3JWdkg4ODgvYmpJRzZXenAxNmdRVTNsOFJ1ZnNVYmtUdWtic2Ria1JFNUk5SDRVYmszcm96aXpHSWlJaUlpSWpjWndvM0lpSWlJaUppRnhSdVJFUWVJRVZybmR6TVlyRVlzMm45SGhhTDVYK2FiamNuSitkM3Y3YUlpSWpDallqSVhYYmp3cDdmZnZzdDRlSGhwS1NrY09iTUdXT0IwZHVaTzNjdUF3WU1ZUFBtelp3L2Y1NGhRNGJ3cjMvOTZ6ZlBRUFgyMjI4elk4WU1ZbU5qcmJhZlBuMmFBUU1Hc0h6NThsdk9KSFh5NUVtT0hEa0NGRTdaUFdIQ0JHUDlGSUM5ZS9jeWV2Um9ZeGE1bTUwNmRZcmR1M2VUa1pGaGJJdU5qV1hRb0VIODhNTVBWbFAwcHFlbmwxaUd4TVJFb0hDdytwa3paMjc1bnJkdjMvNmJBdGYwNmRPSmpvNis3WEVYTDE2MHVyY0ZCUVZjdVhMRjZwaTR1TGpmTlFXeWlJajhOcG9LV2tUa0xnc05EYVZaczJaMDd0eVpzMmZQc25mdlhwNTQ0Z2tzRmdzVEowNmthdFdxREI0OCtKYUxJNjVmdjU2Y25CeFdyRmhCNjlhdGlZK1BKejQrM2xpdjViZUlpWW5CeWNtSnZMdzg1cytmVDc5Ky9ZaU5qU1UxTlJWblorY1NWNGlId3NVeXg0MGJ4OHN2djB4SVNBaEpTVW1NSERtU3NMQXd2THk4Mkx0M0w5SFIwWVNIaC9QM3YvL2Rac2Eyek14TVB2LzhjeXdXQytQSGp5Y2lJZ0pmWDErU2twS0lqbzQyWnZ4S1RFeGsxNjVkeG5WdkZCMGR6WklsUytqVnF4Y2hJU0c4L2ZiYk5HM2F0Tmh5SnljbkV4a1pTVkpTRXQyNmRiUFpiN0ZZU0UxTnRacFcrT2VmZitiZ3dZTjgvUEhIbEM5ZkhwUEpWT3hVNHl0WHJ1VFVxVk9NSFRzV1B6OC9UQ1lUcjcvK092WHIxemZLRWgwZFRZMGFOWGpublhkS1hIOUpSRVR1SElVYkVaRzc2T0xGaTV3OWU1YXlaY3ZTb1VNSEVoSVNxRnExcWhGa0preVl3Smd4WS9qblAvL0pnZ1VMYkNyeVJWcTJiTW02ZGVzb1Y2NGNUejMxRk9IaDRXUmxaZUhyNjN2Yk1pUW1Kbkxnd0FHZ01GejQrUGd3ZWZKazZ0V3J4NW8xYXpoMzdoeSt2cjU0ZUhqUW9VT0hXMTZyWnMyYU5HblNoQ1ZMbGxDNWNtVmF0bXpKM0xseldiZHVIUjA2ZE9EQWdRTzBhTkdDME5EUVlzOFBEZzVtd29RSnZQMzIyN3ovL3ZzOCsreXo3TnExQ3loY3FISG56cDFXeDgrWU1ZTXhZOFpZYmZ2TFgvN0N6cDA3V2JKa0NSVXJWaVEzTjVlREJ3OVNybHc1b0xDTFczeDhQQTgvL0RBQkFRRTg4OHd6SEQ1OG1HYk5tdUhxNnNyczJiT04xcFRMbHkrVGs1TkR2WHIxakJhb3BLUWszTjNkV2Jod0lSY3ZYaVE0T0pqKy9mdmJ2SmRldlhveGNPQkF3c0xDK09pamo0RENSWFZqWW1LTXFjeFRVbEs0ZE9rU0ZvdEY0VVpFNUI1UXR6UVJrYnRvMjdadEFMenl5aXU0dWJrUkh4OVB0V3JWalAyMWE5ZG0wS0JCNU9ibWN2WHFWZmJ1M1Z2c2RabzJiWXJKWktKYnQyNVVybHlaS2xXcTBMaHhZeXBXckhqYk12ajQrUERqano4eWE5WXNybDY5eXVuVHB6bDM3aHhyMXF5aGZQbnlqQnMzanA5Ly9oay9QejgyYmRyRXVuWHIrT3FycjJ3V2hUMXg0Z1RidDIrbmJkdTJRT0dDaUVGQlFaaE1KbXJYcnMyR0RSdnc4UERndGRkZUF3b1hpaTF1SmZpYU5XdFNyVm8xL1B6OHNGZ3NlSGw1OGRsbm4rSG82RWpUcGsyWk5tMGFycTZ1OU83ZG01RWpSOXFjYnpLWmVPbWxsNmhWcXhiaDRlRUFQUGZjY3p6eXlDTzBhdFdLU3BVcVlUYWJxVldyRnU3dTdqejExRk44OE1FSFJvQ3JYcjA2eWNuSkpDWW1jdXJVS1FvS0N2RHk4dUx5NWNza0p5ZVRsNWRIVGs0T3ljbkpYTHg0a1EwYk52RFRUei9abE1QUHo0ODZkZW9ZQzgwV0ZCU1FrNU5EdzRZTm1UeDVNcE1uVDhiTnpZMkFnSUE3dXY2VWlJaVVUQzAzSWlKM3ljOC8vOHphdFd0eGNuSXlLdnBwYVdtY1BuM2FlTklQaFpWaWQzZDNQdmpnQTFKVFUvbmtrMCtzRm1GTVNFZ2dMQ3lNdm4zNzByQmhRK2JObThmMTY5ZDU0NDAzYmx1R3RMUTBkdTNheFlzdnZvakpaR0w1OHVYNCtQamc3dTVPVkZRVVY2OWVaZE9tVFZ5OGVCR0FXYk5tR2VmdTNMbVQ5OTU3ajBjZWVRUW9YS2RqNjlhdFBQYllZd0RzMzcvZmFERlp2MzQ5UjQ4ZXhkdmJtNWt6WjVLVGswTmtaQ1RPenM1MDdkb1ZLR3pGV3JKa0NkZXVYZVBDaFF2MDd0MmIzYnQzTTJYS0ZQYnYzMDllWGg2WEwxL213b1VMdlBiYWE3UnMyZExtL2Z6akgvK2daOCtlTkd2V2pLcFZxeG9CQWdxNzIyM1pzc1U0dGloWTd0MjdsNmVmZmhwdmIyOEF1blhyUnJkdTNmajIyMi81NVpkZnFGcTFLaGN1WERBV2RYUjBkTVRaMlJrZkh4L01aak1aR1JsTW5UcVZzTEF3S2xXcVpGV2VGaTFhMExCaFF3RE9uejlQWGw2ZXpRS2FjWEZ4aEllSGMvbnlaWHIwNkhGUEZ4VVZFWG5RS055SWlOd2xsU3RYcGt5Wk1sU29VSUhrNUdUUzB0SUFjSEp5SWprNTJlcllvZ0RoNStmSHVuWHJHRFJva0xGdjQ4YU45T3ZYajVZdFczTGx5aFdTazVPWk1tVktpVjNZYnVUbDVjWG16WnVKaVlreHRoVU54Z2ZJejgvbml5KytBREJhUVVKQ1FuajExVmQ1NmFXWHJLNTE0c1FKc3JLeVNFMU5KVEF3ME9qR1ZmVCsvUDM5eWN2TEl6azVtYk5uendLd2F0VXFXcmR1alllSEJ4VXFWS0JCZ3diTW1ER0REaDA2MEtWTEY3cDI3Y3JQUC8vTWdnVUxxRktsaWpHdXFILy8vaFFVRk5pTWRhbFhyeDRUSjA2a2I5Kyt1TGk0RUJ3Y3pJNGRPekNaVEpqTlpwNTc3am1yMXA1aHc0WlJyVm8xSTlnVVNVaElZTm15WmZUcDA0ZEtsU3F4ZlBseW85dllqUzAzRm9zRmIyOXYvUDM5aVlpSVlOaXdZVVJHUm5MNDhHR2dNUEN0V3JXS1NaTW1zV2JOR2h3ZEhYbnV1ZWVNMXdrTURHVC8vdjNFeHNaaU5wdng5ZldsYjkrK3Q3MXZJaUx5djFHNEVSRzVTenc4UFBqNDQ0L3g4UEFBNEx2dnZtUCsvUGswYmRvVVQwOVA0N2ljbkJ3T0h6N00yMisvWFd4ZytldGYvMnI4WEtGQ0JVYU1HUEdieWpGeTVFZ09IRGlBZzRNREtTa3ByRml4QW05dmJ5cFZxa1JJU0FpTEZ5OG1KU1dGcEtRa0kwd1V0V0lVaVl1TEl6bzZtdno4ZkdyWHJsM2lhKzNkdTVjV0xWcHc3dHc1aGc0ZFN1dldyWEZ5Y2dMQWJEWWJBZUxSUng5bC8vNzliTm15aFlNSEQxS25UaDFDUTBOeGNuSmk0c1NKakI4L0hoOGZIeDUvL0hGYXRXckZFMDg4QWNETEw3L01wazJiMkxkdkh5NHVMclJ2MzU2dFc3Zmk0T0NBZzRNREowK2V0R29WdTNyMXFsVTNRSUJyMTY3eCtlZWZZektaY0hKeTRqLy8rUS9seXBYRDBkRVJzRzI1cVZ1M0xxTkhqemJPcjF1M0xsOS8vVFZtczVuazVHUXFWYXJFanovK3lQcjE2d2tJQ09ESWtTUEdqSEpQUFBFRVpjcVVvVWVQSHFYcVFpZ2lJcitQd28ySXlGMVVGR3dBbzhMNzlkZGZGM3ZzNHNXTEdUcDA2QjB2US9ueTVkbTZkYXRWNjAxQ1FnSUpDUWtjT1hJRXM5bE11M2J0T0h2MkxLNnVyZ0RHZ1BnaUZ5NWNJQ0FnZ09iTm03TnMyVEpjWEZ5TTBITGpOUUVpSWlKNDk5MTNDUW9Lc2lsTFVYaWFNV01HQUs2dXJqejc3TE04K3VpanhtUUNack1aSnljbkxCWUxEZzRPeHBnV0FCY1hGLzd5bDcvZzZlbkp6Smt6R1RGaUJEazVPVGc2T2hwalhtNXNGU3R1M1oyREJ3OGFZMmkrL1BKTEFKNTU1aG55OHZMSXlNaXdhcm5KeU1qZzJXZWZ0VHJmMjl2YmFPMGFNR0FBNTgrZkp5c3JDeWljMXZyR3JuMUZEaDgrektlZmZtclRnaVFpSW5lV3dvMkl5RDJRbHBaR1ZGUVVYYnQyWmN1V0xVeWVQSm1xVmF1U2s1UERrQ0ZEY0hkM1o4aVFJWGZsdFUwbUU0TUdEV0xLbENtNHVMancrT09QczJmUEhwbzNiODc1OCtkcDNMZ3hPVGs1eE1URTRPcnFpcnU3dTgyNGtjYU5HOU80Y1dNQXVuVHBZclJ5WkdabUVoRVJ3ZW5UcDNGd2NLQno1ODRFQmdiaTQrTkRRa0lDZm41K1Z0ZHAxcXdaRHovOE1QLzR4ejl3Y25MQzBkR1JYYnQyV1EzWXo4ek14TmZYbDQ4Ly9waUhIbm9JQndmcnVXKzZkZXZHeG8wYnFWeTVzaEZxUER3OHlNdkxzeWw3Ykd5czFWbzBBSzFhdFNJbko0YzJiZHF3ZHUxYTVzNmRpNnVySzNsNWVUZzdPeHN0TjBXdGFEZS9oNXZWcjErZmQ5OTlGNHZGUWtSRUJLbXBxUXdiTmd5QTFhdFhNMi9lUEFZUEhxeGdJeUp5RHlqY2lJamNBeHMzYmdRS0srWm1zNW1aTTJjeWFkSWtWcXhZUVdKaUloTW5UclNweE44SkJRVUZiTml3Z1lVTEY5S3BVeWU2ZHUxS3o1NDk4ZmYzcDMvLy9wdzdkdzZ6MlV4Q1FnS2JObTNDYkRaVHYzNTltN0V1bXpadEtuYkIwUHo4ZkpZdlh3NUE3OTY5TVp2Tm5EeDVrb01IRHhJVEUwTllXSmhORjdlYU5Xdmk1dVpHaHc0ZDZOZXZIN05temVMaXhZdjA3ZHVYMnJWckcrTmtibHg3NW1ZN2R1eWdYcjE2WExwMENZQ0tGU3NhYTliRXhNUnc5dXhadkwyOXljbkpzVmxFMDJLeDhNMDMzOUM4ZVhQaTR1THc5L2VuVHAwNmJOMjZGYlBaYkxUY3BLV2xFUmdZeUx4NTg1ZzBhVktKNi85NGVYbmg3T3pNNWN1WGFkU29FV1BIanFWdjM3NTRlSGl3ZHUxYS9QMzlqV0FvSWlKM2w4S05pTWhkbHAyZHpjcVZLMm5YcmgxbHk1YWxlL2Z1dlA3NjYzend3UWY4OU5OUHRHM2JsdURnNEx2eTJoYUxoWVNFQk1hTkc0ZURnd083ZCs4R0NzZWQ5Ty9mSDJkblo5cTFhMGZidG0ySmo0OG5QeitmM3IxNzIxem4wcVZMUm9ncHlkS2xTMjIyalI4L25xbFRwOXFNSmJveFBHVmxaWEgwNkZHdVhyMXFiQ3R1Q21tQXlaTW5rNVdWeFpFalIyalRwZzJuVHAwQ29FNmRPbFNvVUlHNmRldnk1cHR2MHJselp6dzhQT2pZc1NOZHVuU3h1a2JST0pwVnExWngvUGh4WXp4UlVmZTNHOGZjQUJ3NGNJQ3Z2dnJxbGwwR04yL2V6SklsUzVneFl3YVZLMWRtM3J4NVZLMWFsVXVYTHZIT08rOFV1d2lvaUlqY2VRbzNJaUozMmNLRkN6R1pUTWJFQUI0ZUh2VHMyWlBaczJmajZlbkpLNis4Y3RkZTI4bkppY3pNVE41KysyMEFJMlFFQndmVHAwOGZZMXJpakl3TXZMeTh5TXJLS25hc1RLOWV2V2pidGkyK3ZyNDJMVXlkT25XaWUvZnU5T3ZYcjlUbHVyR3JXRnhjSE9YTGw3Y2EyMUpjS3hGQW56NTltRDE3TmxBNEx1akhIMytrVHAwNmxDMWJscVNrSktLaW9veXBtYk96czRtSWlNRFgxNWZXclZ0YlhhZEhqeDZNR0RFQ2k4VkNpeFl0aUkrUEwzYTJOSURISG51TTgrZlBjL1RvMFdJL202TkhqeElaR2NtVUtWUHc5UFNrZi8vK2pCa3pCcFBKUlAzNjlXbmF0R21wUHhjUkVmbDlGRzVFUk82aXlNaEkxcTlmejdoeDQ0ekpCWDc2NlNlV0xsMkt0N2MzS1NrcGpCZ3hndDY5ZTlPNGNXTmpMTXVkRkJJU3dyRmp4K2pUcHcrTkdqV2lTNWN1QkFRRUdNRW1QVDJkOTk5L0h3Y0hCL0x6OHdrTEMyUFVxRkZHWlIvQTJkblphbUQvNzVXWGw0ZVBqdzhuVHB6Z2wxOStBZUQ3Nzc4M3BtMitPWXdVOGZmMzU5RkhIK1hvMGFQR09LYjMzbnVQZi8vNzN5UWtKREIrL0hnYU5tekkxS2xUZWVHRkY3aDY5U296WnN3Z05UV1Z2L3psTDhaMUhubmtFU3BXckVoY1hCd1ZLbFNnYjkrK3h0aWFZY09HVWJseVphc1owb3FUbloxTlJrWUdHUmtaREIwNmxCbzFhZ0NGNjkyWVRDWUtDZ3JJenM3bTFLbFR4ajRSRWJtN0ZHNUVSTzZTLy83M3Yzenl5U2NNSHo2Yyt2WHJjLzc4ZWI3NTVodjI3TmxEeTVZdEdUUm9FQWNPSEdEMjdObDgrT0dIZUhsNTBhaFJJd0lEQTJuVnF0VWRLNGUzdHpmVHAwOW4rL2J0eG94cFJkMmtZbUppbURadEdzN096b1NGaFJFWkdjbWNPWE1ZUG55NEVZYk1adHYvS2xhdlhzMkpFeWNvVTZhTTFmVktvNkNnZ004Kys0elRwMC96d1FjZjRPZm5SOCtlUFRsNjlDZ0xGeTdrK3ZYclhMMTZsZE9uVHhNU0VtTHora1ZyNkN4ZHVwUW1UWnB3NmRJbHRtelp3dnZ2djA5VVZKUVJscUJ3TnJOOSsvWng4T0JCSTl4a1oyY1RGaGFHeFdLaFY2OWVmUGZkZHl4YnRndy9QeitxVktuQytmUG5PWC8rUERObnppUTNONWVNakF6UzA5UEp6czdtazA4K01hNXRzVmlvVXFXS01TVjFURXdNaXhjdkppb3FpbmJ0MmxHalJnMisvUEpMUWtORHFWeTVNblhyMXFWdTNicDM5TjZLaUlnMWhSc1JrYnNnSXlPRDZkT25NMnJVS05MUzBoZ3paZ3huenB5aGFkT21mUDc1NThaVXk4MmFOYU4rL2Zxc1dMR0NkZXZXc1huelpod2RIZTk0QmRoc05uUGt5QkdtVDU5dWJKcytmVHFSa1pGMDZkS0Y3dDI3WXphYjZkU3BFMWxaV1N4YXRJaTVjK2Z5NktPUFVxRkNCWnZyUGZ2c3MxeTVjb1UxYTlaZ05wdU5ybUMzY3YzNmRZNGRPOFpQUC8zRXJsMjd1SDc5T2kxYnRpUWtKQVF2THkvYXRHbERWbFlXR3paczROdHZ2Mlhac21WVXIxNmRKazJhV0YybmVmUG1IRGx5aE5qWVdDWk1tTURubjMvT3RHblRxRml4SWlkT25HREpraVZBNFhvMDN0N2VkT2pRZ1ljZWVnaUFwS1FrUm84ZVRWQlFFS0dob2JpN3U5T2xTeGUyYjk5T1ZGUVVjWEZ4ZUhwNmtwT1R3NlpObXpDWlREZzZPbEsrZkhuR2pCbGpWUTVQVDA5Q1EwTlp0MjRkb2FHaG5EdDNqcWVmZnBycDA2ZFR2WHAxb0xENzM2SkZpOWl4WXdmcDZlbDNiV3lWaUlnVU1oWGN2QUNBaU53VlJZc1Fmdi85OS9lNUpIS3Y1T1RrNE96c3pJNGRPM2pvb1llb1U2ZU96ZG93TjhyS3l1TEVpUk9sQ2dyL3E4V0xGK1B2NzQrYm14dUppWWswYjk3Y2FpMmVJb2NQSHlZb0tLallWcHNiL2VjLy95RXdNTkNvek45S2ZIdzh5NVl0bzFxMWF0U3NXWlBhdFd1WGVQMzA5SFFXTFZyRWswOCt5Vk5QUFdXemY4K2VQVWJ3eXN2THMrck90MzM3ZG54OGZJb2RIMU5RVU1EbHk1ZnYySUthMGRIUlJFVkY4ZGhqanhFY0hHeXNFM1N6cEtRa1VsTlRDUWdJdUNPdkszOGVuVHAxQXVEUW9VUDN1U1FpRHdhRkc1RjdST0ZHUk9UQm8zQWpjbS9kK1VVVlJFUkVSRVJFN2dPRkd4RVJFUkVSc1FzS055TDNTTkhxNWhrWkdmZTVKQ0lpY2k5a1pXVUIvLy9mZnhHNSt4UnVSTzZSUng5OUZJQUxGeTdjNTVLSWlNaTlrSkNRQUdDc0tTVWlkNS9DamNnOTBybHpad0MrK09JTDR1UGowVndlSWlMMnFhQ2dnSVNFQkdiUG5nMmd0WTFFN2lITmxpWnlqK1RrNVBEM3YvK2RBd2NPQU9EazVGVGl0TEVpSXZMbmRmMzZkWEp5Y2dCNC9QSEhtVE5uanY2OUY3bEhGRzVFN3FIcjE2K3pjdVZLdnZubUd5NWV2SGkvaXlNaUluZEpoUW9WNk5XckY3MTY5Vkt3RWJtSEZHNUU3cFBNekV5eXM3UHZkekZFN29uV3JWc0RzSEhqeHZ0Y0VwRzd6OFhGcGRqRmNVWGs3cnYxMHRNaWN0ZTR1N3ZqN3U1K3Y0c2hjaytWTFZ2MmZoZEJSRVRzbUNZVUVCRVJFUkVSdTZCd0l5SWlJaUlpZGtIaFJrUkVSRVJFN0lMQ2pZaUlpSWlJMkFXRkd4RVJFUkVSc1FzS055SWlJaUlpWWhjVWJrUkVSRVJFeEM0bzNJaUlpSWlJaUYxUXVCRVJFUkVSRWJ1Z2NDTWlJaUlpSW5aQjRVWkVSRVJFUk95Q3dvMklpSWlJaU5nRmhSc1JFUkVSRWJFTENqY2lJaUlpSW1JWEZHNUVSRVJFUk1RdUtOeUlpSWlJaUloZFVMZ1JFUkVSRVJHN29IQWpJaUlpSWlKMlFlRkdSRVJFUkVUc2dzS05pSWlJaUlqWUJZVWJFUkVSRVJHeEN3bzNJaUlpSWlKaUZ4UnVSRVJFUkVURUxwanZkd0ZFUk1UK2JOdTJqWFhyMXRsc2YrZWRkNHlmbXpScFFwY3VYZTVsc1VSRXhNNHAzSWlJeUIzbjYrdkxwazJiYkxiZnVLMXIxNjczc2tnaUl2SUFVTGMwRVJHNTR4NS8vSEY4ZlgxTDNPL3Q3YzNUVHo5OUQwc2tJaUlQQW9VYkVSRzU0eHdjSEdqYnRtMkoreHMzYm95RGcvNExFaEdSTzB2L3M0aUl5RjN4L1BQUGw3anZ4UmRmdkljbEVSR1JCNFhDallpSTNCWDE2dFhEMjl2YlpydVhseGRObWpTNUR5VVNFUkY3cDNBaklpSjNoZGxzcGsyYk5qYmJHelZxaEpPVDAzMG9rWWlJMkR1Rkd4RVJ1V3VLNjVyV3VuWHIrMUFTRVJGNUVDamNpSWpJWGRPZ1FRTThQVDJOMzkzYzNHamV2UGw5TEpHSWlOZ3poUnNSRWJscm5KeWNyRnBxR2pWcWhMT3o4MzBza1lpSTJET0ZHeEVSdWF0ZWVPRUY0K2VXTFZ2ZXg1S0lpSWk5TTkvdkFvaUlpSDFyMkxBaGJtNXU1T2ZuV3dVZEVSR1JPMDNoUmtSRTdpcFhWMWVlZi81NXJsMjdocHViMi8wdWpvaUkyREdGR3hFUnVldGF0V3BGVWxMUy9TNkdpSWpZT1ZOQlFVSEIvUzZFeUI5ZGJtNHVpeGN2WnYzNjljVEZ4WEg5K3ZYN1hTUVJFWGtBT0RzN1U3bHlaVnExYXNXQUFRTzBScFRJYlNqY2lOeEdibTR1Yjd6eEJnY09ITGpmUlJFUmtRZFlZR0FnOCtiTlU4QVJ1UVYxU3hPNWpkV3JWM1Bnd0FGcTFLakIvLzNmLzFHeFlrV05HeEFSa1hzaU96dWJLMWV1TUhmdVhLS2lvcGcvZno2dnZmYmEvUzZXeUIrV3BvSVd1WTNWcTFjRE1IandZS3BYcjY1Z0l5SWk5NHlycXl2VnFsVmowS0JCQUd6YXRPaytsMGprajAzaFJ1UTJ6cHc1QTBEVnFsWHZjMGxFUk9SQjVlZm5COERGaXhmdmMwbEUvdGdVYmtSdUl6czdHd0IzZC9mN1hCSVJFWGxRRmZVYXlNbkp1YzhsRWZsalU3Z1JFUkVSRVJHN29IQWpJaUlpSWlKMlFlRkdSRVJFUkVUc2dzS05pSWlJaUlqWUJZVWJFUkVSRVJHeEN3bzNJaUlpSWlKaUZ4UnVSRVJFUkVURUxpamNpSWlJaUlpSVhWQzRFUkVSRVJFUnU2QndJeUlpSWlJaWRrSGhSa1JFUkVSRTdJTENqWWlJaUlpSTJBV0ZHeEVSRVJFUnNRc0tOeUlpSWlJaVloY1Via1JFUkVSRXhDNG8zSWlJaUlpSWlGMVF1QkVSRVJFUkVidWdjQ01pSWlJaUluWkI0VVpFUkVSRVJPeUN3bzJJaUlpSWlOZ0ZoUnNSRVJFUkViRUxDamNpSWlJaUltSVhGRzVFUkVSRVJNUXVLTnlJaUlpSWlJaGRVTGdSRVJFUkVSRzdvSEFqSWlJaUlpSjJRZUZHUkVUc1FrNU96djB1UW9rc0ZndDVlWG4zdXhnaUluWlA0VVpFNUM3S3ljbGh5WklsWkdkbjMvSzRJMGVPTUhueVpKdmp0bTdkeXNhTkcrOVllYVpQbjI2ekxUTXpreVZMbHBSNHp0NjllNDF5WldSa01HblNKTkxUMDQzOSsvZnZKeVlteHVxYzNyMTcvK2F5NWVUa3NIUG5UcHZ0QlFVRnJGKy9udXZYcnh2YkVoSVNtRHg1TXIvKytxdXhiYzZjT1d6WXNPRzJyeE1TRW5MTC9TKzk5RktKK3dvS0NxemVlMm1GaFlXeGN1WEtVaDA3YnR5NFlyZS8rKzY3V0N3V0Nnb0tmdlByaTRnOEtNejN1d0FpSW45RTgrYk5ZOWV1WFdSbFplSGs1SVRaYktaV3JWcnMzYnNYZDNkMzQ3aU1qQXc4UER3SUR3OHY5anJPenM1RVIwZGpOcHZwMWF0WGlhOFhHQmpJbWpWckdEOStQSk1uVDhaa01wR1dsc2JTcFVzWlAzNThzZWYwNk5IanR1L2o0WWNmNXJQUFBqTitQM1Rva1BGemRuWTJKMCtlSkNzcmkxT25UcFY0aldQSGpyRjI3VnJHangrUGg0Y0gzdDdlekpvMWk1RWpSeElmSDA5WVdCamR1M2VuVnExYXhaN2Z0MjlmM056Y2JMYW5wcVphZlc1WldWa3NXYktFOCtmUDg5ZS8vdFhZL3QxMzMvSEREei93N0xQUDR1TGlBb0NmbngvQndjR0Vob1l5ZmZwMHpHWXoyN2R2NTZlZmZpbzJSQXdiTm95elo4L1N1WE5uWTl1YU5XdG8zcnc1Ky9idEl5QWdnQm8xYXRpY2QrYk1HYUtpb3JoMDZSTG56NS9uM0xsek5HdldqS0ZEaDViNGVSWG5wWmRlWXRxMGFYVHIxZzJ6K2RiLzlaNDVjOFptVzBGQkFXZlBubVg5K3ZWa1pXV1Y2dDZMaUR5SUZHNUVSSW94Y09CQSt2ZnZUNjlldlhqbm5YZW9WNjhlVU5naU1YZnVYRHc4UElEQ1NtdFJCVDB2TDQrdVhic2ErMjUwOXV4WlZxMWFaZnlla1pIQmQ5OTloNk9qSTYrOTlocloyZG5rNWVXUm1abkpxNisrQ2hTMlpGeS9mcDB4WThZQXNHREJBcXRyZnZ2dHQ2VitQei8rK0NPclZxMGlOVFdWMTE1N0RZRGc0R0I4ZlgySmo0OG5NREN3eEhQNzkrL1BKNTk4d3BVclY2aGN1VElEQmd3Z0lpS0N2THc4ZHUzYVJkKytmZW5VcVZPSjUyZGtaTEJvMFNLYjdUZFgwTDI5dlprNGNTSWZmZlFSSFR0MnhOdmJtOWpZV0NJaUl2alh2LzZGbDVlWDFmSHQyN2VuY2VQR2VIbDVNWDM2ZERwMzdremZ2bjA1ZVBBZ0VSRVJUSjQ4bVlTRUJONTY2eTBDQWdKWXZueTVjUjlUVWxKWXNXSUY3ZHExbzF5NWNreWNPSkh1M2J2YnZBK0x4WUxGWXFGdTNicHMyclNKOFBCd25KMmRpNzNYUmZmMHhtQjJvN3k4UFByMDZXT3pmY3FVS1h6eHhSZEdpMUJhV2hyRGhnMHo5cytjT1JNQVIwZEgycmR2ejdScDA4ak56Y1hKeWFuRXoxeEU1RUdsY0NNaVVvSmZmdmtGWjJkbjZ0YXQrNXZPS3dvN2taR1JWS3RXalljZmZoaUFIVHQyOE5SVFQrSG01bVpWaWI1NjlhcE5VT25VcVJQZmYvKzk4ZnZ2ZlZMZnBrMGIyclJwUTkrK2Zaazllelk3ZHV4Z3o1NDlEQmd3Z0wvOTdXODRPRGl3Y3VWSzB0UFRxVml4SWw5KytTVlEySVhMd2FHd0IvTlBQLzFrZGMyMWE5Y2FQMy96elRmazUrZlRxRkVqZnY3NVo5TFQwNDBRVlJyaDRlRkVSRVFZdnc4Y09KRHM3R3hjWFYwQmVQdnR0NDE5TjM1V2UvZnVaY2VPSFRScDBvUzJiZHVTbHBiR3YvLzliN0t5c29pTWpLUlNwVW9NSGp3WUx5OHZHamR1ekpZdFd3RFl0bTBienovL1BJNk9qalJvMElDcFU2ZXljdVZLOHZQenJjcFZzMlpOYXRhc0NjQ01HVE53ZG5hMktYZVJvbnRhdEczNTh1VmtabWJ5eWl1dldKMnpiZHMydG0zYlp0VWk5K0dISHhvLzkrM2Ixd2cwQUFNR0RBRGcyclZyREJvMENJQVRKMDRRRkJSVTR1Y3BJdktnVXJnUkVTbkJ2bjM3YU4yNk5ZNk9qbGJiVFNaVHNjYzdPRGpRczJkUE1qSXlXTEJnQWNlT0hXUDA2TkZBWWJlaTQ4ZVBzM2p4WWthTkdrWFBuajJOMEFBd2VQQmdtK3ZkdU8zRzhTYi9pNktXZ0tKV2dVdVhMbEd1WERuV3JsMkx0UUU4cUFBQUlBQkpSRUZVcjYrdlVabnUzYnMzczJmUE5zNjdzWVhwZGpwMTZrUm9hQ2hYcmx4aDRNQ0J4blZlZXVtbFlvUE9qZThwSkNURWFpeE1RVUVCblR0MzVxdXZ2ckpwc1FGSVQwOW41c3laWEw1OG1aRWpSK0xqNDhQV3JWdFp0bXdaSFR0MnBGbXpaa3lZTUlFYU5XclF0V3RYQUo1Nzdqa3lNakxZdUhFamRldld4Y2ZIQjRCTGx5NVJzV0xGWXN2NDBVY2ZjZnIwYVhKemM3RllMTVk5K2VLTEwyNzdlVFJvMElEUFB2dk1KdHhFUlVYWkJKTTMzM3dUaThWaXZQZWkrK1hpNHNMOCtmUEp5c3JpMVZkZlpmNzgrYmQ5WFJHUkI1bkNqWWhJTWZMeTh0aThlVE9Pam83czNQbi8yTHZ2c0tiT3R3L2czMEFZTWdRRlVjQ0JBeFhxb0ZvbnJxcW9hQ25PaW50VkVYR0Exb2w3b2FKQ2NWU3RXNnYyVnl2aXdLM1VQU3JPdDYwRFJSUnhNRVEyU2NqN0IxZE9pVWtBclJJTTM4OTE5YXJuT2V0T3ppRTVkNTUxRGpLWlRHZ1dwaW01a2Nsa3NMS3lncmUzTjF4Y1hMQnk1VXJNblRzWFM1Y3VoVWdrZ28rUER5SWpJeEVRRUFCdmIyK2w0MnpZc0VIcFdCNGVIa3BsK1d0dWJ0KytyZlNyLzd0TmxOUTFXVkwwUTltelp3K2lvcUt3YWRNbVdGcGFZc0tFQ1VoTVRJUmNMa2RHUmdhTWpJeVU0dXJRb1FOa01oa0dEUnFrOGIwYU5td1kzTnpjMEtGREJ3REF4WXNYQVFEYnRtMFRtbUhsVDVqVXZhWjNLVHJOYTNxdmQrellBVE16TXl4YnRnd1pHUm53OWZYRkYxOThnYmx6NTZKcTFhb0FnQlVyVnVEQWdRT1lNMmNPT25mdUxBek1rSkdSZ1NWTGxnQUFGaTVjaUtDZ0lDRzVlVGVSbWpKbENnQmc1ODZkMkxkdm4zQk5pakx5bWFJUHo5OS8vdzBuSnlmaDNKY3VYVkpwbnBhU2tvTHAwNmZqNU1tVDhQWDF4Wll0V3pCczJEQ2gxaVl6TXhQcDZlbElTVW1CaFlWRm9lY21JaXF0bU53UUVha1JHUm1KeE1SRW9XblkwS0ZENGVYbGhmVDBkS0ZQREpDWFNIaDVlYUZaczJidzgvUEQyN2R2TVdIQ0JEUnAwZ1NabVpsNC9QaXgwZ042dTNidFlHdHJpNy8rK3V1RFkydlFvSUdRckNocU9MWnYzdzR6TXpPOGZmc1dBd1lNVU9sVTcrdnJDNWxNaHJpNE9OamIyMlBtekpubzFxMGJqSTJOVWJ0MmJUeCsvQmlKaVlrcW5lcjkvUHdBQUx0MjdWSXFUMDlQeC9idDIvSDA2Vk80dUxnSTI4cmxjdno1NTU4d016TkRTa29LZHU3Y1dlanJ5YzNOMVRqWVF2NzNPcjg5ZS9aQVgxOWZxQldSeStXNGZmczJidCsrcmJTZHZyNCtObS9lREpsTUJpOHZMMXk3ZGczejU4OUhTRWlJa01nRUJRVmgxNjVkMkxsenA5cUJBbEpTVW5EOCtISEk1WElFQlFWaDNMaHhSZTd2NHVYbGhVMmJOaUVvS0FnaWtRaS8vdm9ybWpWckJpc3JLNVZ0NjlTcGcyUEhqdUgrL2Z1b1hMbXkwcm8zYjk0QUFKNDhlY0xtYUVSRUJXQnlRMFNreHVuVHAxVkcrTnExYXhkNjllcWwxTThpLzRBQ0FQRDExMS9EMzk4ZlFONURlMDVPanRLd3lLbXBxVGg0OEtES3lHTHZObDE2dDB4VHM3UzB0RFNJUkNLaGI0b21ibTV1dUg3OU9sYXZYbzJZbUJpc1g3OGU3ZHUzaDd1N084TEN3bkR4NGtYRXg4ZWplZlBtQlI0SHlPdGs3K1BqZzE2OWVtSDA2TkZLeWR1RkN4ZFFxMVl0UEg3OEdENCtQa1ZxdnFXbnA2ZlM1K2pFaVJOWXZYbzFQRHc4TUhqd1lJMzc1azlBNVhJNWR1L2VyZlIrZTNwNlFpUVNDU09VUlVSRVFDd1dZK0hDaGZEMDlFVExsaTJocjY4UEx5OHZKQ1ltNHU3ZHU4ak56Y1hldlh2eDl1MWJEQjgrSEJzM2JzVFhYMzh0WExkRml4WnBISzc1WFMxYnRzVEpreWV4WmNzV05HellFR2ZPbkVGb2FLamFiZmZ1M1l1SER4OWk2dFNwcUZLbEN0emMzSVIxOGZIeE1EVTF4WU1IRDVqY0VCRVZnTWtORVpFYU0yZk94Tml4WTVYSzNyeDVVMmlUb0lvVkt3cTFIS2RPbmNMRml4Y3hhOVlzQUhtam4vWHExVXRsbjltelp3dWplQ2w0ZUhnb2pZNTI1ODRkdGVlTGpvNkdqWTFOZ2NNTHg4WEZJU1ltQmpObXpJQllMTWFDQlFzd2N1UkluRDE3Rm0zYXRFSGJ0bTNoNStjSHNWaU04ZVBIQy9zZE8zWU1XN1pzVVh2TTlQUjA3TjY5Rzd0MzcxWXFyMTY5T2laTm1vUVRKMDdBd01BQTQ4ZVBSMlJrWktGOWJ2TEx5Y25CM3IxN01YYnNXR3pac2dVTkdqUVFhb2NLa3BtWmlRTUhEbWljWXljcUtncm01dVl3TWpMQ3RHblRoQ1p0di96eUN3d01ERkMrZkhtaFJxVk1tVEtvWHIwNlRwMDZoZi83di8vRG1qVnJjUERnUVh6NzdiZW9XcldxeHVaeTZreWFOQW0rdnI0NGRPZ1E1cytmRDB0TFM3WGI5ZTdkRzcxNzk4YUlFU05VRXFDSER4K2lZOGVPdUhQbmp0cDdpSWlJOGpDNUlTSlNROTI4TE5IUjBScm5jbmxYUmtZR2Z2dnRONDIxRHVIaDRUQXhNY0gyN2RzMUhrTmRQNWVlUFh1aVI0OGVBUEpxS243Ly9mZENhMXZHangrUGI3LzlGcXRYcjhhelo4K1FuSnlNSTBlT29HYk5taENMeGJDd3NJQ3BxU21jbkp5RWVXU0FmMGRZZTVjaVNWTTN0OC9MbHk5aGJXMnRVbDdVUGpkU3FSUXJWcXhBdFdyVjRPYm1CbE5UVXl4YXRBamp4NDlINjlhdEMzeWREeDgraEpHUkVaNCtmWW9xVmFxb3hMeHUzVHJNbVRNSFY2OWVSYmx5NVJBWUdBaVpUSWFPSFRzcWJYdnAwaVYwNjlZTlFONHd6RC84OElQUy9lRGk0bEtrUGpkQVhvM0xqaDA3a0p1Yml5cFZxbUR6NXMwWU5HZ1F2dnp5UzVWdE4yellnTHQzN3lJcEtRbmp4NDlYNmxkMS9mcDFUSjA2RmJObXpVSm1acWJhKzVPSWlKamNFQkVWU05HaDI5cmFHaGN1WENoU3M2MEhEeDRnTkRRVWpvNk9hTm15cFZDdUdIRXNLeXNMejU4L1IrWEtsZFhPL3dMazFkeG9XcWM0eHRxMWEvSHk1VXVoMC91NzV6QTJOa1pNVEF6RVlqR3NyYTNoNk9pSW1qVnJ3dC9mSDRzV0xRS1ExM1F1T0RnWVZhcFV3WjA3ZHhBVkZZVkdqUm9WK2hvMXFWaXg0Z2Z2R3hzYmk5RFFVSmlabVFtanpMVnMyUkpTcVJRaElTR0lqSXhFMzc1OWhhR1pBV0R4NHNXUVNxVzRkdTBhTm03Y2lLWk5tMkw1OHVXUXlXUm8xYXFWVVB0bWFHaUlvVU9Id3Q3ZVh1bWNoWTBDNStQam96U3EzYnZVMVJKSnBWTGN1SEVESjA2Y3dJMGJOOUNwVXllc1hic1d4c2JHT0hUb0VJS0NnbEMyYkZtMGJkc1d6Wm8xUS9YcTFRSDhPenJldXpVMzBkSFIwTmZYaDcyOVBWeGNYUERISDMrZ1M1Y3VCY1pOUkZSYU1ia2hJdExBeXNvS3k1WXRBNUJYSXpGLy9ueU1HemRPNC9aUG56N0ZxbFdyRUJzYmk5NjllNnMwSDlMWDEwZWpSbzB3WU1BQUdCb2FLczF0OGo3aTR1SXdjK1pNMk52YlkrblNwVW9qZkptYW1xSjU4K1lZUG53NERBME5JWkZJMEw5L2Y3aTd1ME11bHlNeE1WSG9ESitjbkl5VksxZWlUSmt5bURKbENtSmpZekZ2M2p3TUh6NGM3ZHExVXpudm16ZHZZR3BxaXRldlh5dlY4QlNGSWtuTVQ5RXNMUzB0RFQvOTlCT2lvcUxRdDI5Zm9aK01RcHMyYlZDelprMzgvUFBQbURScEVobzJiSWp2dnZzT0Z5NWN3TE5uenhBZEhZMmFOV3RpM0xoeFF2TzFKMCtlNE5TcFV6aDgrRENPSFRzR2YzOS9wVVN6cUFwS2JBRGxnUlk4UER5UW01dUxxVk9uSWpFeEVXNXVidkR4OFJHR25BYUE3dDI3dzkzZEhhZE9uY0t4WThkdzl1eFpMRisrWE9XNFVxa1VtWm1aRUl2RjJMNTl1M0F2dWJtNVllWEtsZWpRb1FNbjhTUWlVb1BKRFJHUkJvckVCc2g3RUo4d1lZTEtMLzJ0V3JVUy9sMjVjbVgwNnRVTERSbzAwTmhzYU42OGVVVTZkN05telRTdXM3ZTN4K1RKa3pWT0xob1FFS0JTOXZ6NWMweWZQaDE2ZW5wd2QzY0hBQVFHQnFKNTgrYm8wYU1IUkNJUmF0YXNpZm56NTJQTGxpMW8wNmFOeW9QOTlPblRFUjhmRHdNREEySHVHRTN5OTdFWlBYbzBPblhxcExLTlltaG1Nek16Tkd6WVVPMVF6UGxmODl5NWMvSG8wU09ZbTV2RHdNQUFqeDgvUm9zV0xlRG82QWhUVTFPbDdhdFZxNGJodzRkajhPREJ1SDc5dWpDUktnQ1ZZWmpmTldUSWtBTFhBM2xKVC80Ty8wQmU0aUVXaXpGMzdseVltWmxwVEl5TWpJelF0V3RYZE8zYUZUazVPVEEwTkZScXlqZHIxaXlFaElUZzBhTkg2TktsQzU0OWV5YmNaMDVPVG1qY3VERnljbktZM0JBUnFTR1NLeVlUSUNLMUdqZHVEQUJLczhVVDZRS1pURmFreVRrcFQyNXVicUUxT1VTZmtvZUhCNEM4UGxoRXBCNC9wWW1JU2lrbU51K0hpUTBSVWNuSFQyb2lJaUlpSXRJSlRHNklpQWhBWHRQTDlQVDBJbStma1pFQnFWU3FkdDJhTld2ZSsvd0pDUWtZTm13WTd0MjdoekZqeGtEUmFucml4SW00ZS9jdVJvMGFoYmk0dVBjK0xoRVJsUjRjVUlDSWlQRDA2Vk5zMjdaTjZPUS9mZnAwUEh6NEVGdTNic1hyMTY5Um9VSUZBSGtKeVA3OSt5RVNpYkI5KzNha3A2ZGowcVJKS3NlTGpJeUVyNi92ZThWdzRNQUJkTzdjR1JFUkVVb2pwbmw2ZXVMZ3dZUHc4UERBZ1FNSDRPUGo4eDlmTFJFUjZTclczQkFSbFhKeXVSeTdkKy9HcGsyYjhQMzMzOFBVMUJRVktsUkE2OWF0RVJJU0Foc2JHMnphdEFrYk4yNkVoWVdGa0hRTUdUSUVzYkd4MkwxN053Qmc2TkNod24vWjJkbEt5ME9IRGkwd2hxeXNMUHp4eHg5bzBhSUZidDY4aWErLy9scFkxNnBWS3p4OCtCRDE2OWZINWN1WGtacWErc25lQ3lJaStyeHh0RFNpUW5DME5OSjFPM2Z1eFBIangyRmxaWVg0K0hpVUxWc1cxYXBWUTBCQUFMWnQyNGEwdERTMGI5OGU1dWJtV0w1OE9VSkNRb1I5RXhJU2tKYVdCZ2NIQjZWajl1blRCNy85OWx1Ull6aHc0QUNlUG4wS1MwdEx5T1Z5bGVHYWYvLzlkeVFsSlVFc0ZzUFUxQlRmZmZmZGYzck5SSjhqanBaR1ZEalczQkFSbFhKZHVuU0JrWkVSZ29PRFlXVmxoUTBiTnVENTgrZFl0V29WYnQ2OGlVR0RCbUhCZ2dVSUNBaEFuejU5bFBhMXRyYUdnNE9EVURzemFOQWdEQjA2RkNZbUp2RHc4QkRLZS9Ub2dYdjM3cWs5djF3dXg2RkRoK0R1N280VEowNmdXN2R1YW1NOGYvNDhPblRvZ0tOSGoycnM2ME5FUktVYis5d1FFWlZ5MXRiV1FsT3ovUHIxNjRlYk4yL2kvdjM3eU0zTnhiWnQyNFIxZS9ic3dZRURCeUNSU1BEYmI3OWg2OWF0U0UxTnhhUkprK0RyNnd0bloyY01HalFJVzdkdUJRQ2h1WnM2bHk1ZGdyMjlQUjQrZkFnWEZ4ZVVLMWRPWlJ0VFUxTzR1cm9pS2lvS1RrNU9PSHYyTE5xM2IvOXgzZ0FpSXRJWnJMa2hJaUpJSkJMNCsvdmp4WXNYOFBmM2gxUXFoYlcxTlU2ZlBvMVZxMVloSXlNRG8wYU53cWhSbzNEaXhBbDRlWGxoMTY1ZFN2dGZ2SGdSZ3dZTlFsaFlHSktUazVYbWhlbmF0U3ZLbHkrdjl0elIwZEdvV2JNbUhqMTZoQm8xYW1pTXNXYk5tb2lPamthdFdyWHc2Tkdqai9maWlZaElaekM1SVNJaUdCZ1lJRGc0R0pVcVZVSndjRERFWWpIaTR1S1FrNU9EYmR1MndjVEVCQnMyYk1DR0RSdmc1dWFtc3IrK3ZqN016YzF4N05neGpCZ3hBaEtKQkdYTGxoWFc5K3paRXlZbUptclA3ZTd1amxPblRzSE56UTFIamh5QnBxNmdodzhmUnRldVhYSGt5QkYwN2RyMTQ3eHdJaUxTS1d5V1JrUkV5TW5KVWFtNTBkUFRRLy8rL1F2ZE56azVHZjcrL3NMeXJGbXpJSkZJa0pHUklZeVNabTF0amVYTGw2dmQzOXJhR3M3T3puajgrREVxVktpQVAvLzhFMDJhTkZIYTV1N2R1OURUMDBOeWNqS3FWcTBLT3p1N0QzK3hSRVNrczVqY0VCRVI5UFgxRVJ3Y0RGOWZYK0gvbHk5ZnhxRkRod0RrVGRnNVlzUUlZZnRObXpZcDdSc1FFQUJIUjBjQVFHcHFLcVpNbVFKWFYxZDRlM3REWDErLzBQUDM2TkVESVNFaEdEWnNHUGJ0MjZlUzNPemZ2eDg5ZXZUQS92MzdNWGp3NEkveGtvbUlTQWN4dVNFaUt1VVNFaEpnWldXbFV0NmpSdy8wNk5FREFPRGw1YVdVMEFCNWM5TklKQkw0K2ZuQjI5c2JNcGtNNTgrZng5YXRXOUc0Y1dPSXhXTDQrZmxoNk5DaHdwRHFtdFNxVlF2bTV1WUFnRGR2M2lqMXY0bUxpME5zYkN6S2x5OFBxVlNLZXZYcWZZeVhUVVJFT29qSkRSRlJLWGZwMGlXaHBtVCsvUGxJVDA5WEdneEFrOGVQSDhQT3pnNysvdjQ0ZWZJa1ZxOWVqYkpseTJMa3lKRm8yYklsQUNBK1BoNmJOMi9HdVhQbjRPZm5WK0R4dW5mdmp2Mzc5OFBUMHhQNzkrL0h4SWtUQVFEaDRlSG8xcTBid3NQRDBiMTc5Ly80YW9tSVNKY3h1U0VpS3VWTVRVM1JzV05IQU1EcDA2ZHg3dHc1dUx1N0syMmpXSitmazVNVFFrTkRJUmFMa1pTVWhIYnQycUZ1M2JwS3cwcmIydG9pSUNBQXo1OC9MelNPcGsyYjR0V3JWM0IxZFVWMmRqYmtjamxFSWhFY0hCelF0bTFiNk9ucHdkWFY5VCsrV2lJaTBtVWl1YVpoYVlnSUFJVG1OQWNQSHRSeUpFUkVWSnA1ZUhnQUFLNWZ2NjdsU0loS0xnNEZUVVJFUkVSRU9vSEpEUkhwdFBUMGRHMkg4Si9KWkRMSVpES2xNcWxVcXFWb1BpNWR1RDVFUkZSeU1Ma2hvbUtSa1pHaDhZRjh6Wm8xR3ZlVHkrVll2MzY5MHI3Mzd0MURaR1Jrb2VlVXlXVHc5dmJHNjlldkM5MTI0Y0tGS21XNXVibVlNbVZLb2ZzcWVIaDRRQ2FUNGRhdFc5aXhZd2NrRWttQjIwZEZSU0VzTEt6UTQxNjRjQUZMbGl4UktsdXdZQUh1M0xsVDVOaitpNFNFQkF3Yk5nejM3dDNEbURGamxDYlpMSzdyazU5Y0xrZDZlanBldm55SkJ3OGU0UHIxNnpoMTZoUnUzcnlwdEYxWVdCaFNVbEtVeXY3NDR3Lzg4c3N2R284OWVmSmtYTGh3b2NpeDNMMTdGeUVoSVNybHVibTVSWm9qQ01oTDhBNGNPSUNFaEFTTjIweWNPQkYzNzk3RnFGR2pFQmNYVjZUajV1Ym1Zc1NJRWJoNzk2NVMrYU5Iajk3cnZpNkttemR2SWpBd0VGbFpXVXJsWjg2Y3dZa1RKejdxdVlpSUNzSUJCWWpvdld6Y3VCSG56NTlIWm1ZbURBd01JQmFMVWFkT0hWeTZkRWxwQnZyMDlIU1ltcHBpejU0OUFJRHQyN2NqUFQwZGt5Wk5VamxtWkdRa2ZIMTkxWjd2cjcvK3dyMTc5eUFXLy90eFpXVmxoUlVyVnFCVnExWks1UXFqUm8wQ2tGZTdrWmFXaG9DQUFKVnRObXpZb0xSODdkbzFsVzNrY2puKy92dHZ0WEVWcEdyVnF0aTdkeTkrK09FSHpKbzFDOWJXMW1xM3ExR2pCalp0Mm9TTWpBd01HREFBUU40RGViVnExZENvVVNOaHUxdTNiaW5OKzNMcjFpMUVSVVVoT1RsWjZYaXpaOCtHbFpVVjNyeDVVNlE0emN6TVlHQmdVT2gyQnc0Y1FPZk9uUkVSRVFGUFQwK2xBUU0rOWZWSlNVbkI3Tm16a1pXVmhheXNMR1JtWmlJckt3dG1abWF3dExTRXViazVMQ3dzVUs1Y09UZzdPd3Y3UDN2MkRPSGg0ZmptbTIrVWpsdXJWaTJzWDc4ZURSbzBRUDM2OVZYTysvcjFhNVF2WDc3UTkwU2hldlhxdUhyMUtsNjhlSUZLbFNvSjVYSzVIS21wcVlYdUw1ZkxzV0xGQ3NURnhlSG16WnNJQ0FoUU95K1FwNmNuRGg0OENBOFBEeHc0Y0FBK1BqNkZIdnY0OGVOSVNrcFN1dGNkSEJ3Z2tVZ1FIeCtQOGVQSEMrWE5talhEZ0FFRGtKNmVqcHljbkVLUERRRGx5cFVUL2wydlhqMGNPblFJYytmT1JXQmdJRVFpRVZKVFU3RnIxeTdNblR0WDdmNTkrdlFwOUJ5VktsWENxbFdyaWhRUEVSSEFBUVdJQ3NVQkJWVGw1dWFpYjkrK21EMTd0dkNBMkw5L2Yvejg4ODh3TlRVRkFQVHMyUlA3OXUwVDlzbk16TVMwYWRQUXZIbHo5T3ZYVDVpNUhnQ1NrcEpVSGlpM2J0MEtBQWdKQ1lHam95TisrKzIzQW1NeU1USEIyclZyMVo3N1hlcldlM3A2SWp3OEhMTm16Y0tEQncrRWNrV1NwcUJJMXRUeDhQREEvdjM3b2ErdkQ3bGNqbVBIanFGOSsvWXdORFJVMlhicDBxV1lPblVxM3J4NWd6bHo1bUQ2OU9tUVNxWDQ0WWNmRUJvYUNoc2JHd0I1Ny9YdzRjT3hhdFVxYk51MkRjT0dEWU8vdno5TVRFeXdkT2xTR0JrWjRjU0pFemg5K2pRV0xWcUVuSnljSWowMEFrQkFRQUNhTjI5ZTREWlpXVm53OXZiRy9QbnpNWHYyYlB6ODg4OUtyNmM0cms5TVRBeU1qSXhnWW1LQ0N4Y3VZTisrZlJnL2Zqd2FOR2dBQUVoTVRJUk1KaFBlTXdBSURRMUY5ZXJWNGVIaGdVR0RCZ0hJUzZia2NybEtRamQrL0hnMGFkSUV1Ym01Nk5HakI4UmljYUZEWWE5ZnYxNjRaNk9pb3VEczdBeGpZMk5odlV3bVEvZnUzUXY4M0pETDVmanBwNStRa0pDQUdUTm1ZUG55NVpETDVaZzRjU0tNakl5VXRwWEpaQmcxYWhSbXpacUZPWFBtWVBYcTFjSzhRT3JFeDhkajRjS0ZtRGx6SmhZdVhJakZpeGZEd3NJQzE2OWZ4NDRkT3pCNDhHRGN1WE1IUTRZTVVkcHZ4WW9WUmFwMUEvNzlUQnc5ZWpTeXNySWdrOG1Ra1pFaHhKV1RrNFBzN0d4aFdmRTNUUitPQXdvUUZZNDFOMFQwM3FLam8yRm9hS2owUzNsaHlwUXBnMW16WmlFdExRMkE4b05Pbno1OTFENzRwS1NrNFBMbHl4ZzFhaFM2ZGV0VzVITkpwVktOTlVHSzlRb2pSb3dBOEc4VG5vVUxGOExXMWhiQXZ3K283eVkwcWFtcEdEbHlwTnBqSzJwZ0ZCU3ZTM0dNaElRRVdGdGI0K0xGaXdBQVMwdExoSVNFSURjM0Y5T25UMGVmUG4yVUh0SnYzYm9GbVV3R2MzTnozTGh4QThiR3h1alNwUXNNREF3d2I5NDh0RzdkR2tlT0hNSDgrZk9ocDZjSFkyUGpqNXFJSHo5K0hFMmJOc1g1OCtmaDV1YW1sTmdVeC9VQjhtb2JuajU5aXBVclY4TEd4Z2JCd2NIQ0EvUHAwNmV4YmRzMmVIbDVDY05YdjNqeEFuZnYzb1dQanc5KysrMDNyRm16Qm1YTGxrVm9hQ2dlUG55STRPQmc2T3ZyUXlhVEtkV1NKQ2NuSXpjM0YzdjI3Q2xTalpZaWFRS0F0TFEwckYrL1h1bmFGU1FuSndkcjFxeEJhbW9xcGsyYkJyRllqQjkrK0FHclY2L0dsQ2xUNE9mbmgrclZxd3ZiNit2cm8ydlhyamh4NGdUYXRXdUhJMGVPNEx2dnZ0TjQvTjI3ZDJQNDhPR3d0YlZGeTVZdGNldldMYlJwMHdZVksxYUV0N2MzYXRldWphTkhqNnE4QjVNbVRWSmJ1MXFReE1SRWxlVFd3OE5ENlQ0c2FzSk5SUFJmTWJraG92ZDIrZkpsdUxtNXFUU2Z5ZDljU1IxcmEydFlXMXNMdFRhS0J5c1RFeE40ZUhqQXlzb0tRTjVEODVJbFMzRHUzRGtBZWIvNi85Ly8vUjkrL1BGSGpjY09DQWhBdFdyVkFBQmlzYmpBZmp3OWUvWVUvcjFwMHlZQWVUVTNpbjhYeHR6Y1hDWGhtVDkvUHE1ZHU0YXFWYXRpNmRLbGF0K0xOMi9lWU15WU1kaTllN2RTdVVna3dzNmRPMkZvYUlnT0hUcmcyYk5ucUZ5NU1nRGd5SkVqU3RzT0dUSUVCZ1lHU0VwS3dwRWpSN0IyN1ZvTUdqUklxZGJnWTVITDVUaDA2QkNtVFp1RytmUG5Jemc0V0dtOTRvSDJVMTRmQUZpM2JoMk9IRGtDWjJkblpHZG5Jemc0R0dscGFVaEtTb0tkblIwV0wxNE1lM3Q3WWZ2Tm16ZWpYNzkraUltSndaa3paOUNqUncvY3VYTUg1OCtmeDdKbHk2Q3ZyNCszYjk5aTd0eTVXTFpzbWRCMExqRXhFZWJtNWtWS2JBQmd4NDRkQVBKcWxrSkNRdkQ4K1hPVnBOZlQwMVA0ZDNoNE9BQWdOallXd2NIQnFGMjdOc2FQSHkvOEhZbkZZdmo1K1NFaUlnTFRwMDlIbXpadDBMMTdkOWpaMlFFQXVuVHBnakZqeG1EQmdnV1lPM2N1ZXZic3FiYlpINUJYR3hVUUVJRDE2OWNMWlR0MzdrUjhmTHlRdkFNb3RIYXBxQlJORFRXVlpXZG4vK2R6RUJFVkJaTWJJbm92TXBrTXAwNmRncjYrUHM2ZE93ZVpUQ2JVVG1oS2J2YnMyWU1EQnc1QUlwSGd0OTkrdzlhdFc1R2Ftb3BKa3liQjE5Y1h6czdPR0RSb2tIQ2M3Ny8vSG1scGFVSnlBd0JmZlBHRlNqOFpUZDYzWmtBaFBqNGVWbFpXR0Q5K3ZEQ0JwSjZlSGthUEhpMXNzMjdkT3BYOXJseTVnb29WS3dMSTYzdHc0TUFCcFlkYWhSczNicUJldlhvcVNlR3BVNmNRR1JtSmtKQVEzTGx6QjN2MzdrVndjRERpNHVJUUd4dXJ0TzFmZi8yRlU2ZE80WjkvL2tHZlBuMVFvMFlOaEllSFk5aXdZYWhWcXhabXpKaUJNbVhLYUg1ejNzT2xTNWRnYjIrUGh3OGZ3c1hGUmFtUFJWeGNYTEZkbjlhdFc2Tmh3NGF3c0xDQVRDYkQ0Y09Ia1ptWmlWR2pSc0hVMUJUSnljbENjaU9YeS9IZ3dRTThlZklFTDE2OHdKSWxTNUNXbG9hUWtCRDg4TU1QY0hCd2dGd3VoN0d4TVN3dExYSGd3QUVobWNySXlFQnFhcXBLY3ZXdVZhdFdDZWRMU2tyQ2dnVUxNSHIwYUxpNHVBZ0pqS0xXVDdHc2NQdjJiU3hmdmh6ZmYvODkxcTVkaXovKytFUHRPVUpDUXJCNzkyNEVCQVJnN2RxMUtGT21ERXhOVGVIcTZvcW9xQ2c0T1RuaDdObXphTisrdmRyOXhXSXhsaTVkcWxTbWlDbi9kVkozbjc1OSs3YkExdzhBUmtaR1NrM24zcjMySGg0ZVNtWDVhMjV1Mzc2dDFBOUhJcEVvSlpUdkxnTW9zQmtqRVZGK1RHNkk2TDFFUmtZaU1URlIrTFYzNk5DaDhQTHlRbnA2T29ZTkd5WnNKNUZJNE9YbGhXYk5tc0hmM3g5ZVhsN0NBNDVFSXNIRml4Y3hhTkFnaElXRndkYldWcW1QUTlldVhYSDc5bTBNR1RKRWVFRDZWRFVEVDU0OHdjMmJONUdibTR0cDA2Wmg5ZXJWQ0F3TXhPelpzNVU2TW9lSGg2c2RkQ0FsSlFXYk5tMUNZR0FnRGgwNmhONjllMlBpeElsd2RuYUdvNk9qMHJhWEwxL0dWMTk5cFZLMlpjc1dMRnk0RUJZV0ZuQjFkY1h1M2J0eDRjSUZ2SDM3VnFYSlhuSnlNaG8zYm94eDQ4WWhNaklTUVVGQkNBb0t3dWpSby9IdzRjT1BsdGdBZWMwUGE5YXNpVWVQSHFGR2pScEs2MDZmUGwwczF3ZklTNXdTRXhPeGI5OCsvUFhYWC9qMjIyL1JybDA3aUVRaXhNVEVZUEhpeGVqWnN5ZTZkT2tDa1VpRUxWdTI0TkNoUTNqMTZoV2NuSnl3Y3VWS21KbVo0Y2NmZjRSRUlvRllMRVpxYWlvY0hCeXdkKzllZE96WUVXWExsb1dMaTB1aHRSaTlldldDbVprWmdMem1iM1BtekVGQ1FnS2lvNlBoNU9Ra3JOT2tmdjM2V0xObURjek56ZEdtVFpzQ3QvWDM5MGRPVG81U1U4Q2FOV3ZpNXMyYnFGV3JGaDQ5ZXFReHVRSHlSZ0NNam81V1NSVHkxNmprNXVhcTdQZHUwMHAxK3ZYclYrVFI0TjdWb0VFRElWbVJ5K1g0OXR0dnNYMzdkcGlabWVIdDI3Y1lNR0FBa3hraSttQk1ib2pvdlp3K2ZWcmxBWHJYcmwzbzFhdVhVbE90bmoxN2F1eDhyNit2RDNOemMwUkVSTURiMnhzU2lRUmx5NVpWMmpjMU5SWG01dWJDdy9QNzFneW9heWFUZnoyUTk2djdEei84Z0VhTkdrRlBUdytiTm0wU212a1lHUmtoSmlZR0RnNE9rRXFsT0hqd0lNYU1HYU4wSEpsTWhwVXJWeW8xcVRNeU1vSy92ejhXTDE2TWhRc1hDci93WjJSa0lDb3FDdDdlM3NMK0owNmN3Sll0V3pCMzdsdzRPRGdBeUt2OVVyeDNTNVlzZ2FtcHFWSnkwNlJKRS96eHh4L3c5L2RIclZxMXNHalJJaHc5ZWhSZmZ2bWwwTUgrWTNGM2Q4Zmt5Wk14YytaTUxGKytIQjRlSGtMdFhQZnUzVC81OVZGWXVuUXBMbDY4aURKbHlxQnUzYm80ZnZ3NERodzRnTXpNVEdSblp5TW5Kd2NiTjI3RWl4Y3ZNR1RJRUVSRlJlSGd3WVB3OGZIQnFWT240T1BqZ3pKbHlxQkhqeDc0L2ZmZm9hZW5CMDlQVDZ4YXRRcjM3dDByTkNGUmtFZ2t5TW5KZ2FtcEtUSXlNakJ4NGtSMDZ0UUpZV0ZoS0YrK1BFSkNRakJ6NXN3Q2p5RVNpVFQyMTFLblpjdVdTcU9hSFQ1OEdDTkhqa1J3Y0xER1VjZ1VVbEpTOE5OUFB3bE5GdFhWM055K2ZWdGx2dzlwcHBaL2dCQjFaWnFhcGFXbHBVRWtFbjJTWnBWRVZEb3h1U0dpOXpKejVreU1IVHRXcWV6Tm16ZXdzTEFvMHY3Snljbnc5L2NYbG1mTm1nV0pSSUtNakF6aFljamEyaHJMbHk5WDJYZnc0TUZxSDRLeXNyS3dmZnQyQU1EUm8wZng0NDgvNHN5Wk14ZytmRGhPbmp5SmUvZnV3ZHZiVzBoY0xseTRnSk1uVDZKRGh3NzQ1WmRmWUdob0NFOVBUNlgrQzUwN2Q4YXZ2LzZLcVZPbll1Zk9uYWhhdGFyUzhNeHl1Unlob2FFQW9ETGNjSjA2ZGRDL2YzL01tREVETTJiTVFKMDZkU0FTaVRCMjdGaVVMMThlTXBuUVlhMzVBQUFnQUVsRVFWUU11Ym01MkwxN053SURBNFVhRFFENCsrKy80ZXJxaWlkUG5zRFEwRkJ0VTc5WHIxNWh4b3daU0U5UHg5S2xTMkZuWjRjdVhicW9iYzd6WDFoYlc4UFoyUm1QSHo5R2hRb1Y4T2VmZndwRFVxc2JxZXRqWDUrT0hUc0NBTDcrK211MGJOa1NabVptTURNemc0bUpDY2FNR1NOMC9CZUx4VWhLU2tKZ1lDQlNVbEp3OWVwVjJOblo0ZXJWcTdDeHNZR0JnUUZldjM2TnNtWExxb3lDVnFkT0hRQ3F0VVhxOU9uVEIyWEtsSUZZTElaWUxNYThlZlBnNk9pSXNMQXd1TG01d2NYRnBVanZhLzZrLytqUm96aHk1QWlDZ29KZ2FHaUlyS3dzalEvNmQrL2VoWjZlSHBLVGsxRzFhbFdoTDQ0bVlyRllTSXhrTWhsZXZYb0ZRTFYvVEh4OFBINy8vWGUxby9vVlJmNVJFeFU4UER5VWtuSk5jekpGUjBmRHhzWkdZOThoQUhqNThxWFE3Sk9JcURCTWJvam92YWhyOWhRZEhTMDhKQlpHWDE4ZkFRRUJRcE90MU5SVVRKa3lCYTZ1cnZEMjlsWTd4NGRDU2txSzhKQ2NYLzQrRTcvODhndldyMStQUTRjT1lmanc0ZWpZc1NQdTM3K1BvMGVQNHB0dnZrRkFRQUJHakJpQndNQkFXRnBhcWpRVFUyamZ2ajMyN2RzbjlJTlp1WEtsc0U0aWtTQWtKQVNQSHo5R1VGQ1EyZ1RFemMwTk1wa01NMmJNUU0rZVBkR25UeCswYmR0VzZId3VFb213WXNVS3BYNHNBTEJvMFNJc1g3NGN3NGNQVnh1WHNiRXhuSnljc0dIREJxU21wbUxZc0dFd056Zkh6Smt6NGVucFdXQXpwUS9SbzBjUGhJU0VZTml3WWRpM2I1L1NmRHZ2K2xUWHAyblRwcmh5NVFwKytlVVhwZmU3VEpreTJMRmpCeElTRWpCMjdGZ0VCUVVCQUh4OGZKQ1ptWW1ZbUJnOGV2UUlTVWxKT0gvK1BPcldyYXNTMjlXclY1R1dsbGFrWmxBUEh6N0U2ZE9uaGVYOHpRNUZJbEdSUjBwVGlJK1B4NisvL29wRml4YkIwTkFRNmVucEdETm1ETWFQSHk4TVFaL2YvdjM3MGFOSEQremZ2eCtEQnc4dTlQaUJnWUVBOGtabVc3SmtDYXBWcTRacjE2NHAxZHhJcFZMMDd0MzdneE9iL0NQR0ZXVmR6NTQ5MGFOSER3QjVQeEQ4L3Z2dmhRNUhQbWJNR0t4YnR3NFZLbFQ0b0JpSnFIUmhja05FSDBReGhMSzF0VFV1WExoUXBQbFNKQklKL1B6ODRPM3REWmxNaHZQbnoyUHIxcTFvM0xpeE1GTFUwS0ZEMVQ3WUZVVkVSQVNhTjI4T0V4TVRHQmdZQ0UzYmZIeDhJQktKRUJjWGgvdjM3Nk5xMWFxWU1tVUtUcDgrclRHNUFZQzZkZXZpNU1tVEdESmtpRkxOMU1PSER4RWJHNHZGaXhjcnpZSHpyaTVkdXNEVzFoYi8rOS8va0pLU2duMzc5dUhreVpQbzI3Y3ZZbU5qVldvUjR1TGlJSlZLTmY1S3ZXblRKbVJuWitQS2xTdnc5UFNFdmIwOS92ZS8veUVxS2dvalI0NUVpeFl0aEhrd2ltcmx5cFVxZllQeXExV3JsbEJMOCtiTkc3WDliNHJxUTYvUDFhdFhFUklTZ21uVHBxa2trajE3OXNUaXhZc1JFQkNBbVRObndzek1ESDUrZmhDTHhYQjBkRVR0MnJYeDExOS80ZGRmZjhXQ0JRdUUvVVFpRVdReUdaNDllNll4b1U1UFQ0ZFlMSWFSa1JHa1Vpbk9uRG1qVk12MlgyUm1abUxKa2lVWU8zYXNVQU5qYW1xS1FZTUdZZUhDaFpnNmRhclMzNVJpY0lueTVjdERLcFdpWHIxNlJUclAzMy8valZXclZzSFIwUkUrUGo1Q3Z6ZkZnQmt4TVRHd3RMUUVrSmZvWkdSa3ZOZnJVSXdZOXk0UER3K042NEM4ejRPMWE5Zmk1Y3VYbURKbGlsQ3V1QmFLR3F5WW1CaUl4V0tORStFU0ViMkx5UTBSdlRjckt5c3NXN1lNUUY2VGtmbno1MlBjdUhFRjd2UDQ4V1BZMmRuQjM5OGZKMCtleE9yVnExRzJiRm1NSERrU0xWdTJCSkQzUy9ibXpadHg3dHc1K1BuNXFSd2pOemRYYlY4TlJSOE5WMWRYNFJmb3JsMjdxdFFFeWVWeURCNDhXSGp3ZFhSMFJIWjJOckt6czRYdDVISTVMbDI2aEowN2Q2SmF0V3FZUDM4KzFxMWJoN2k0T0F3Y09CQldWbFp3Y25KQ2NIQndnVTFwRkJvMmJJaUdEUnNLVGNaQ1EwTmhhMnVMeE1SRWZQLzk5eW9QMWdNR0RDaHdTTzJjbkJ3MGJOZ1FodzRkd3FOSGo5QzFhMWY4OU5OUHdzaFZCVTB5cWs1UkJpRG8zcjA3OXUvZkQwOVBUK3pmdng4VEowNVV1OTJudUQ0blRwekF0bTNiTUd2V0xOU3FWUXRaV1ZuSXlNZ1EzbnRUVTFQTW16Y1B3Y0hCbUR4NU1oWXVYSWlWSzFjSzY0T0RnM0hyMWkxTW56NGR0V3ZYRnM3VnFGRWpEQmt5QkNLUkNJc1hMMWI3ZWpadTNJaFRwMDRKeS9iMjl2amhoeDgwdmsvcVJoN0xYeFlTRW9McTFhdERMcGRqOHVUSmVQbnlKVFp0Mm9UVnExY2pLeXNMY3JrY1pjcVVnWjJkSFpZdVhZb1pNMllJTldYaDRlSG8xcTBid3NQRDBiMTdkNDB4S0Z5N2RnMkhEeC9HOCtmUE1XVElFTGk2dWtJbWt3bnJ4NDhmaitmUG44UEF3RUFZR09EdTNidVlOV3RXb2NmTzcwUDY1OFRGeFdIbXpKbXd0N2ZIMHFWTGxabzRtcHFhb25uejVoZytmRGdNRFEwaGtValF2My8vUW9lWkp5SlNZSEpEUk85TmtkZ0FlUjJGSjB5WW9QS1EzcXBWSzZWbEp5Y25oSWFHQ3YwajJyVnJoN3AxNnlvOXROamEyaUlnSUFEUG56OFh5dkwvUXYzbGwxOWkvdno1S3ZFb09sYm5uNzlqeUpBaEtyT3ZxK1BqNDRQRXhFUzBiOThlcWFtcDhQUHpnNjJ0TFh4OWZmSEZGMThBeUJ2Nk55d3NEQk1tVEVCSVNBaXNyYTNWSmphOWUvZldPTE85Z1lHQlVsTXpiMjl2cGNFRkN1TGs1Q1Q4T3l3c0RFbEpTWEJ6YzBPVEprMVUzdmVDYXBJK1ZOT21UZkhxMVN1NHVyb2lPenRiK05VZitQVFg1OFdMRndnTURFU1ZLbFh3NE1FREJBUUVRRjlmWDZtZmsySUN6UDM3OThQYzNGenAybmg1ZWNIWDExZWwyZFhzMmJNTFBmZUVDUk13WWNJRTVPYm1RaVFTYVh6QVZ0Umt2VHZzc3lZaWtRaERoZ3lCbVprWnlwWXRDek16TTVpYm15dmRPeEVSRWNqTXpCU1dIUndjMExadFcranA2Y0hWMWJYUWM2U21wc0xkM1IxZmZmV1ZjSS9rNzdpZmZ5UkFoYUtNRmxkVXpabzEwN2pPM3Q0ZWt5ZFAxamdKY0VCQXdFZUpnWWhLSjVGY0xwZHJPd2lpa2t6UlJPcGp6dnBPSmRlclY2ODA5cDNJenM1V210dURpS2c0S1pxZFhyOStYY3VSRUpWYzZuOWlKQ0lxcFFycUZNN0Vob2lJcUdSamNrTkVSRVJFUkRxQnlRMFJFUkVSRWVrRUpqZEVSRVJFUktRVG1Od1FFUkVSRVpGT1lISkRSRVJFUkVRNmdja05FUkVSRVJIcEJDWTNSRVJFUkVTa0U1amNFQkVSRVJHUlRtQnlRMFJFUkVSRU9vSEpEUkVSRVJFUjZRUW1OMFJFUkVSRXBCT1kzQkFSRVJFUmtVNWdja05FUkVSRVJEcUJ5UTBSRVJFUkVla0VKamRFUkVSRVJLUVRtTndRRVJFUkVaRk9ZSEpEUkVSRVJFUTZnY2tORVJFUkVSSHBCQ1kzUkVSRVJFU2tFNWpjRUJFUkVSR1JUbUJ5UTBSRVJFUkVPb0hKRFJFUkVSRVI2UVFtTjBSRVJFUkVwQk9ZM0JBUkVSRVJrVTVnY2tORVJFUkVSRHFCeVExUkljUmlNUUFnT3p0Ynk1RVFFVkZwbFpPVEErRGY3eVFpVW8vSkRWRWhLbGV1REFCNDhlS0ZsaU1oSXFMU0tqRXhFUUJRb1VJRkxVZENWTEl4dVNFcVJPZk9uUUVBdTNmdlJrWkdocGFqSVNLaTBpWXJLd3Y3OXUwREFMaTZ1bW81R3FLU1RTU1h5K1hhRG9Lb0pFdExTOFBBZ1FQeDlPbFRpRVFpV0ZsWndjek1UTnRoRVJGUktaQ2VubzZFaEFUSTVYTFkyTmhnOSs3ZHNMUzAxSFpZUkNVV2t4dWlJbmp6NWcwV0xWcUVTNWN1SVRNelU5dmhFQkZSS1dKc2JJeW1UWnNpSUNBQTF0YlcyZzZIcUVSamNrUDBIcVJTS1Y2OGVNSG1hVVR2cVYrL2ZnRHltbmNTVWRHWm1KaWdVcVZLSEVpQXFJajRsMEwwSHNSaXNUREFBQkc5djlxMWEyczdCQ0lpMG1FY1VJQ0lpSWlJaUhRQ2t4c2lJaUlpSXRJSlRHNklpSWlJaUVnbk1Ma2hJaUlpSWlLZHdPU0dpSWlJaUloMEFwTWJJaUlpSWlMU0NVeHVpSWlJaUloSUp6QzVJU0lpSWlJaW5jRGtob2lJaUlpSWRBS1RHeUlpSWlJaTBnbE1ib2lJaUlpSVNDY3d1U0VpSWlJaUlwM0E1SWFJaUlpSWlIUUNreHNpSWlJaUl0SUpURzZJaUlpSWlFZ25NTGtoSWlJaUlpS2R3T1NHaUlpSWlJaDBBcE1iSWlJaUlpTFNDVXh1aUlpSWlJaElKekM1SVNJaUlpSWluY0RraG9pSWlJaUlkQUtUR3lJaUlpSWkwZ2xNYm9pSWlJaUlTQ2N3dVNFaUlpSWlJcDNBNUlhSWlJaUlpSFFDa3hzaUlpSWlJdElKSXJsY0x0ZDJFRVJFcEZzT0hUcUVCUXNXQ010U3FSUUFJQmFMaFRJZkh4OE1IVHEwdUVNaklpSWRKaTU4RXlJaW92ZlR2SGx6SWFISkwzOVpseTVkaWpNa0lpSXFCZGdzallpSVBqcHJhMnMwYXRSSTQvbzZkZXFnVXFWS3hSZ1JFUkdWQmt4dWlJam9rM0J6YzlPNHp0WFZ0UmdqSVNLaTBvTEpEUkVSZlJLdFdyWFN1SzVyMTY3RkdBa1JFWlVXVEc2SWlPaVRzTE96ZzVPVGswcDU5ZXJWVWIxNmRTMUVSRVJFdW83SkRSRVJmVEtkTzNkV0tXdlpzcVVXSWlFaW90S0F5UTBSRVgweXJWdTNWaWx6ZDNmWFFpUkVSRlFhTUxraElxSlB4c0hCQVRWcTFCQ1c3ZTN0MVRaVkl5SWkraGlZM0JBUjBTZVZmejRianBKR1JFU2ZFcE1iSWlMNnBQSTNUZXZVcVpNV0l5RWlJbDBuMW5ZQVJFU2syeHdkSFdGblo0ZWNuQnk0dUxob094d2lJdEpoVEc2SWlPaVRFb2xFY0hkM3grdlhyeUVTaWJRZERoRVI2VENSWEM2WGF6c0lJaUlGcVZTS2lJZ0loSVdGNGY3OSs4akt5dEoyU0VTVWo3R3hNV3JVcUFGUFQwOTRlbnJDd01CQTJ5RVJFUW1ZM0JCUmlTR1ZTakZ0MmpTY09YTkcyNkhRSnlDWHkxbHpvMk9hTkdtQ1ZhdFdNY0Vob2hLRHpkS0lxTVNJaUlqQW1UTm5VS1ZLRmZqNitxSmF0V293TXpQVGRsaEVsRTlHUmdaaVkyT3hZY01HWEx0MkRUdDM3c1N3WWNPMEhSWVJFUUNPbGtaRUpVaFlXQmdBd05mWEYxOTg4UVVURzZJU3lNVEVCSFhyMXNYWXNXTUJBTWVPSGROeVJFUkUvMkp5UTBRbHh2Mzc5d0VBMWFwVjAzSWtSRlNZU3BVcUFRQmlZMk8xSEFrUjBiK1kzQkJSaWFFWVBJQTFOa1FsbjRtSkNRQWdPenRieTVFUUVmMkx5UTBSRVJFUkVla0VKamRFUkVSRVJLUVRtTndRRVJFUkVaRk9ZSEpEUkVSRVJFUTZnY2tORVJGQktwVnFPNFFpazBna2FzdmxjamxldlhwVnpORVFFVkZKd3VTR2lLZ1VpWXlNeE1hTkcxVkd1RnF5WkFsMjd0ejVVWktjbUpnWWpldmk0dUtVemlHWHkvSHk1VXVsYlo0K2ZRcVpUS2J4R0JzMmJFQlFVQkJldjM2dFZDNFNpZUR0N1kyZ29DQWtKU1Y5V1BCRVJQUlpFMnM3QUNJaUtqNWZmZlVWdG03ZGlxaW9LQ3hldkJpV2xwWjQvdnc1cmw2OWl0dTNiOFBXMWhZZE9uUlF1Mjl1Ymk1T25EaUIzTnhjamNkLzl1d1pEaDgrak1XTEY4UFoyVmxsL2I1OSsvRGd3UVBNbkRrVE5qWTJFSWxFR0RObURGeGNYR0JrWkFRQXVIdjNMaHdkSFRGMTZsUVlHaHFxSEdQbzBLSHc5L2ZIdUhIanNHTEZDdGpiMnd2clJDSVJYcjkralhMbHlyM3ZXME5FUkRxQXlRMFJVU254Nk5FajFLaFJBd01HREVCb2FDZ3VYNzZNTGwyNllOdTJiYkN6czhQOCtmTUwzRjlQVHcrUEhqMUNSRVJFb2VkYXVuUXBmdnp4UjFoYVdpcVY5KzNiRjk5Ly96MldMMStPWmN1V0FRRDA5ZlZ4Nzk0OVZLbFNCUUNRa3BLQytQaDRTS1ZTdGNtTnFha3BSb3dZZ1lVTEZ5SW1Ka1lwdWRIWDE0ZTF0VFZFSWxHaE1SSVJrZTVoY2tORVZFck1uRGtUam82T01EQXdBQUJjdUhBQmYvNzVKNjVjdVlKNjllcGg2OWF0dUhIakJseGRYZUhyNjZzMlFSZzJiQmo2OXUyTGN1WEtmVkFDWVdOakF5Y25KMWhiV3dQSWE1YVdrNU9ENXMyYlkrTEVpUUFBTHk4dk9EZzRDSk5FcXRPc1dUUDQrZm1oUllzV1N1Vk1hb2lJU2pjbU4wUkVwWVNCZ1FHaW82TlJwVW9WMUt0WEQvLzNmLzhIRXhNVDFLdFhEd0NRbkp5TXRMUTB2SGp4QWpLWkRHS3g2bGVFc2JFeGpJMk5DejFYZkh3OEtsV3FwRGJaYU5ldUhSbzFhZ1FBaUkyTmhVd21RK1hLbFpXMmVmcjBLZmJzMllNWEwxNmdUNTgrU3JVekFQRDgrWE5Vcmx3WmVucktYVWZmUGQvZHUzZGhabVlHQndlSFFtTW1JcUxQSDVNYklxSlNRazlQRDFaV1ZtalRwZzBBNE1tVEo3Q3hzUkdXZ2J4a29INzkraXFKellVTEYvRDI3ZHNpblNjN094dDc5dXlCdTdzN2hnd1pBZ0M0ZE9rU29xS2lBQURYcjE5SFdGZ1lGaTllakVPSERrRmZYeCt0VzdjVzlxOVhyeDZ1WHIyS21KZ1lpTVZpV0ZsWllkQ2dRWWlJaU1ESmt5Zng2TkVqbUppWXdOTFNFdDkrK3kza2NybXdyMVFxeFlzWEwzRGt5QkVBd1AvKzl6OVVxbFFKZ1lHQkgvQ09FUkhSNTRiSkRSRlJLYUducDRjSER4N2d3WU1IUWxscWFxclNzaVpwYVdsWXUzYnRlNTF2Nzk2OWNIQndRTnUyYmVIczdJenQyN2RETEJZak9Ua1pkbloyT0hic0dJNGVQUW9IQndmY3ZIa1ROMi9lQkFBMGJ0d1laY3VXUlo4K2ZXQnJheXNjNzhzdnY4VG16WnZScUZFajNMcDFDMi9ldk1IMTY5ZHgrZkpscGZPKyt4b1RFaElRR1JtSmR1M2F2VmY4UkVUMCtXRnlRMFJVU3VUbTVxSjE2OWFZTW1VS0FHREVpQkdvVTZlT3NBd0FIaDRlYWtkRDY5U3BFeG8wYUFBYkd4dm82K3ZqN3QyN21ENTlPbng5ZmRHbFN4ZDRlWG1oVWFOR1NzZkt6OExDQWovOTlKTnczdGpZV0dSbVpnTElHenBhWGVJVUZSV0ZIMy84RVJZV0ZnQUFXMXRiN055NUU4Ykd4dkQxOVVXMWF0V0VtaUdwVkFxcFZJbzdkKzZnWmN1V0d1TWdJaUxkeHVTR2lLaVV5TTNOeFQvLy9DT01VcGFTa3FLMHJLQnVqaG1SU0tSVWk2S1lMTE5peFlvZkZJdUxpd3RtelpvRnFWU0szMy8vSFcvZnZvV3ZyeThBSUR3OEhCczNic1NvVWFPRXhFYmgzZjQrRlN0V1JFQkFnTERzNWVYMVFmRVFFWkZ1NENTZVJFU2xoRVFpUVU1T0RwS1RrNUdjbkl6YzNGeWw1ZVRrWkFCNVNWQkNRa0tCeDdwLy96NEFvSHIxNmhxM1NVMU4xVGduanJtNU9Rd05EWkdRa0lDbVRac2lNaklTYjkrK2hVd213K0hEaDFHbFNoV1ZrZENJaUlnS3crU0dpRWlIUFgzNkZIdjM3c1hldlh1UmxwWUdKeWNuTkc3Y0dJMGJONGFob1NIS2xTc25MRGR1M0JoTm1qUkJVbElTUm80Y2lldlhyNnM5cGx3dXg1VXJWK0RnNEtBeWowMStreWRQeHZQbnp6V3VQM1hxRk9iT25RdDdlM3ZZMjl0ajQ4YU5DQXNMUTN4OFBQcjM3MStrWVozVDB0SVFHQmlvdHJhSmlJaEtIelpMSXlMU1lUWTJOamgwNkJEUzA5TmhZbUtDTzNmdTRNNmRPd0NBakl3TVBIdjJESHYzN2xYWno4aklDS0dob1pnelp3NXExS2lodE83Y3VYTklTRWhBejU0OUN6eDNjbkl5cEZLcDJuVzNiOS9HbFN0WHNHVEpFcGlabVdINDhPRUlDQWlBU0NTQ2k0c0xXclZxVmVoclMwbEp3ZlRwMDlHZ1FRUG82K3NYdWowUkVlaytKamRFUkRyTXlNZ0lHelpzZ0tHaG9jcTY0Y09IbzI3ZHV1L1YrZjdwMDZkWXQyNGRhdFNvQVhkM2Q2VjErWnVncGFTa0lDTWpBNG1KaVVwenpHUmxaU0U5UFIzcDZlbnc4ZkdCbzZNamdMejVia1FpRWVSeU9iS3lzdkRnd1FOaG5UbzVPVG00ZmZzMnFsU3BJZ3dxUUVSRXhPU0dpRWpIcVV0c2dMeUJBelQxaVZIbnpwMDdXTEprQ1d4c2JEQm56aHlsdVhES2xDbURhOWV1WWNtU0pkRFQwME44ZkR3QVlOT21UV2pZc0tHd3JWUXFSZVhLbFdGa1pJU3VYYnZpM3IxNzJMbHpKMjdkdWdWM2QzYzRPanBpL2ZyMW1EaHhJdXp0N2VIczdBeG5aMmQwN05oUk9GZFdWaFpTVTFNaEVva3dZY0lFcGRjbms4bllSSTJJcUJSamNrTkVWRXBKcFZKSUpKSkN0OHZLeXNLdVhidHc1TWdSZE8vZUhkOTk5eDBNREF5VXR2SDI5c2ErZmZ1RVBqWWlrUWd0V3JUQXdJRURsWklnTXpNelRKdzRFVWVPSE1IRWlSUHg1TWtUTkd2V0RDRWhJVUx6dDRZTkcyTEhqaDA0ZS9ZczB0TFMwTEJoUTZWekdSc2JZOGFNR2JoeTVRcnExS21qdEU0aWtSVHBOUkVSa1c1aWNrTkVWRXJWcTFjUDNicDFLM1M3dExRMEdCZ1lZTU9HRFNoWHJwemFiWm8zYjQ3bXpac1g2YnhKU1Vrd05qWkczNzU5MGJCaFE1WGhuU3RVcUlDSkV5ZGk2TkNoZVB2MnJWS3pOb1VHRFJxZ1FZTUdTbVZ5dVJ5alI0L21aSjFFUktXWVNDNlh5N1VkQkJFUmtEY3pQUUFjUEhoUXk1RVFVVkY0ZUhnQWdNYVI5WWlJaWh1SGdpWWlJaUlpSXAzQTVJYUlpSWlJaUhRQ2t4c2lJaUlpSXRJSlRHNklpSWlJaUVnbk1Ma2hvaEpETVdwV1JrYUdsaU1ob3NKa1ptWUMwRHlQRWhHUk5qQzVJYUlTUXpIUFNXeHNySllqSWFMQ3ZIcjFDZ0JnYjIrdjVVaUlpUDdGNUlhSVNneFBUMDhBd0lZTkcvRG8wU1BXNEJDVlFKbVptWGp5NUFsKy92bG5BRURIamgyMUhCRVIwYjg0encwUmxSZ1NpUVRqeG8zRHRXdlh0QjBLRVJWQnZYcjFzSEhqUmhnWUdHZzdGQ0lpQUV4dWlLaUVrVWdrMkxseko0NGRPNGJZMkZoa1oyZHJPeVFpeXNmUTBCRDI5dmJvMkxFalJvd1l3Y1NHaUVvVUpqZEVSUFRKTlc3Y0dBQnc5T2hSVktoUVFjdlJFQkdScm1LZkd5SWlJaUlpMGdsTWJvaUlpSWlJU0Njd3VTRWlJaUlpSXAzQTVJYUlpSWlJaUhRQ2t4c2lJaUlpSXRJSlRHNklpSWlJaUVnbk1Ma2hJaUlpSWlLZHdPU0dpSWlJaUloMEFwTWJJaUlpSWlMU0NVeHVpSWlJaUloSUp6QzVJU0lpSWlJaW5jRGtob2lJaUlpSWRBS1RHeUlpSWlJaTBnbE1ib2lJaUlpSVNDY3d1U0VpSWlJaUlwM0E1SWFJaUlpSWlIUUNreHNpSWlJaUl0SUpURzZJaUlpSWlFZ25pT1J5dVZ6YlFkQy8rdmJ0aXlkUG5tZzdEQ29CSkJLSnRrT2dUNncwZmZ5S1JDSUFwZXMxNTZkNC9VVHZNakF3MEhZSVZFS1ltSmpnK1BIakVJdkYyZzdsczhaM3I0U0pqbzR1dFYvK1JLVk5hWHpnTFkydm1hZ2cvQ0dMRkZKU1V2RHExU3ZZMmRscE81VFBHcE9iRWthUjJGeStmRm5Ma1pDMk5XL2VIQUJ3N3R3NUxVZENuMHJyMXEwQkFLZFBuOVp5Sko5ZVZsWVdwRklwakl5TXRCMUtzVm13WUFIT25UdUgrZlBubzFXclZ0b09oMHFZOXUzYkErQm5QT1hwMWFzWFhyOStEVDA5OWhqNXI1amNsRkNzcGlZRkV4TVRiWWRBbjVpRmhZVzJRL2prU3NOcmZKZUppUWxFSWhGTVRVMWhhV21wN1hDb2hGSFVZcHFhbW1vNUVpb0ptTlI4UEV4dWlJaUlpSWlLMGRtelp4RVFFQ0FzWjJabUFnQjY5KzR0Skw3ZmZQTU5wazZkcXBYNFBtZE1ib2lJaUlpSWlsR2pSbzJRbVptcDBzOWFrZVFBUUpzMmJZbzdMSjNBT2pBaUlpSWlvbUprWm1ZbTlMdFV4OExDQWsyYk5pM0dpSFFIa3hzaUlpSWlvbUxXcVZNbmpldGF0R2dCZlgzOVlveEdkM0NlR3kwTER3OUhhR2lvc1B6bXpSc0FVT3A4T21EQUFBd2ZQcnpZWTZQaVZaUjdvWHYzN2hnM2JseXh4MFlmeDhtVEp4RVlHQ2dzcTd2R25UcDFZaHZyejFSOGZEd0dEaHdvTEtlbnAwTWlrY0RVMUZRWUpLWnUzYnBZczJhTnRrSWtMZUwzUGIwck9Ua1pIVHQyVkxzdUtDaElHRkdQM2cvNzNHaFo0OGFOaFErNC9QS1h0VzNidGpoRElpMHB5cjFRMEs4OFZQTFZxMWV2MEd2OHpUZmZGR2RJOUJGVnFsUUpabVptZVBic21WSjVlbnE2OE84R0RSb1VkMWhVUXZEN250NVZybHc1Tkd2V0RGZXVYRkVxTnpFeEtiREpHaFdNemRLMHJITGx5cWhUcDQ3RzlWV3JWa1hObWpXTE1TTFNsc0x1QlRzN3V3TFhVOGxYcVZJbGZQSEZGeHJYMjlqWUZMaWVTamFSU0lUKy9mc1h1RTNQbmoyTEtSb3FhZmg5VCtxbys5R3lXYk5tbkJMa1AyQnlVd0owN3R4WjQ3cVdMVnNXWXlTa2JRWGRDNDBiTnk3R1NPaFQ4ZkR3MExpdVhyMTZ4UmdKZlFwTm1qVFJ1SzVXclZxb1VLRkNNVVpESlEyLzcrbGQ2cTc3MTE5L3JZVklkQWVUbXhLZ29LcEhkM2YzWW95RXRLMmdlOEhUMDdNWUk2RlBwWG56NWhyWGZmZmRkOFVZQ1gwS0RnNE9zTGEyVnJ1T0Q2L0U3M3Q2bDQyTkRlclhyeThzR3hvYXNxL05mOFRrcGdTb1VhTUdxbFdycGxKdWEydkxYM0pMR1UzM1FvVUtGZURpNHFLRmlPaGpxMUtsaXRxbUorWEtsY05YWDMybGhZam9ZOUxUMDRPWGw1ZmFkV3lTUnZ5K0ozWHlKN1pObWpSQm1USmx0QmpONTQvSlRRbWhycXE2b0Y5NFNYZXB1eGRjWEZ5RUdZdnA4L2Z0dDkrcWxEazdPL01hNndoMU5UUlZxMVpGbFNwVnRCQU5sVFQ4dnFkM3RXclZTdmczNzRYL2pzbE5DYUZ1aEpRdVhicG9JUkxTTm5YM2dycUhZZnA4dFdqUlFxV012K3JyanBvMWE2SnMyYkpLWlh4Z0lRViszOU83N08zdFVhdFdMWWpGWWpaUC9BaVkzSlFRZGVyVWdhMnRyYkJzWldXRlJvMGFhVEVpMGhaMTl3SWZqSFJMalJvMVlHOXZMeXlibTV0ejJFOGRJaGFMMGF0WEw2V3k3dDI3YXlrYUttbjRmVS9xZE8zYUZTNHVMaWhYcnB5MlEvbnNNYmtwSVVRaWtkSXZOeTFhdElDZUhpOVBhY1I3UWZlSlJDS2xoMTFuWjJmT1JLMWo4bmNJdHJlMzV6RHVKT0JuUEtuVHBrMGJqcEwya1hBU3p4S2tkZXZXMkxKbEN3REF6YzFOeTlHUU52RmUwSDB0V3JRUVpxcm54SjI2cDFhdFdzSy9PWGNSdll1ZjhSK1hWQ3BGUkVRRXdzTENjUC8rZldSbFpXazdwQThpbDhzUkZCU2s3VEEraUlHQkFlenQ3ZEc1YzJmMDY5Y1A1dWJtV291RlB4V1VJUFhxMVVPNWN1VlF0bXhaTmtNcTVYZ3Y2TDdhdFd2RDJ0b2FKaVltYWlkeG84K2JvYUdoMERUdDNTWnFSUHlNLzNpa1VpbW1UWnVHZWZQbTRmYnQyNTl0WWdQZ3N4NVVSaUtSSUNZbUJ1dlhyOGZBZ1FPUmxKU2t0VmhZYzFPQzZPdnJvMHVYTGtoSVNJQll6RXRUbXZGZTBIMzYrdnJ3OVBSRVZGUVVyN0dPNnRhdEc4NmVQY3NodmtrRlArTS9ub2lJQ0p3NWN3WlZxbFNCcjY4dnFsV3JCak16TTIySFZlcms1T1RneFlzWDJMTm5EODZkTzRjbFM1WmcyYkpsV29tRmYxRWxUTHQyN2ZEMjdWdHRoMEVsQU84RjNkZW1UUnVsanNXa1crclVxY09KTzBramZzWi9IR0ZoWVFBQVgxOWZOZ0hWSWtORFExU3RXaFVUSmt6QTVjdVhjZTdjT1dSblo4UEl5S2pZWS9uc2t4dGRhV2VwYTR5TmpWR2pSZzE0ZW5yQzA5TVRCZ1lHbi95Y3ZCZEtyazl4UCtqQzlaYkw1UUNBaFFzWGFqbVNEL094cjZ0TUpzUFJvMGNSRmhhR2YvNzVCNW1abVI4cFV1MEtEdy9YZGdqL21iR3hNV3JYcm8wZVBYcWdhOWV1V3F0dDBJVy9lMTJpamUvNmQ5Mi9meDhBMUU2T1NzWFB5TWdJRlN0V3hMTm56eEFiR3d0SFI4ZGlqMEVrVjN5N2ZvWVU3U3pQbkRtajdWQ29BRTJhTk1HcVZhcys2WWNlNzRYUHg4ZTRIM2k5UzU3L2VsMWxNaGxtenB5SjQ4ZVBmK1RJNkdOcjM3NDlBZ01EaXozQjRkOTl5VlljMy9YcU5HN2NHQUJ3OE9EQllqMHZhVFo1OG1UODg4OC8yTHg1TXhvMmJGanM1LytzYTI3WXpyTGt5c2pJUUd4c0xEWnMySUJyMTY1aDU4NmRHRFpzMkNjN0grK0ZrdTFqM3crODNpWER4N3l1cDArZnh2SGp4MkZyYTR0eDQ4YWhldlhxdktZbFNGcGFHcDQ4ZVlJMWE5Ymc5T25UaUlpSUtQYkpoZmwzWC9JVTkzYzlVVkY4MXFPbHZkdk9raDl5SlllSmlRbnExcTJMc1dQSEFnQ09IVHYyU2MvSGU2RmsrOWozQTY5M3lmQXhyK3ZldlhzQkFHUEdqRUg5K3ZWNVRVc1lNek16ZlBIRkYvRDE5UVVBN04rL3Y5aGo0Tjk5eVZQYzMvVkVSZkZaSnpkc1oxbnlWYXBVQ1FBUUd4djdTYy9EZStIejhMSHVCMTd2a3VWalhOZS8vdm9MQUZDelpzMlBFaE45R29xL09jWGZZSEhpMzMzSlZWemY5VVJGOFZrbk40cU9oUHoxcHVReU1URUJBR1JuWjMvUzgvQmUrRHg4clB1QjE3dGsrUmpYTlNNakF3QzBPdkViRlU3eE42ZU53ZEZmeitJQUFDQUFTVVJCVkI3NGQxOXlGZGQzUFZGUmZOYkpEUkVSRVJFUmtRS1RHeUlpSWlJaTBnbE1ib2lJaUlpSVNDY3d1U0VpSWlJaUlwM0E1SWFJaUlpSWlIUUNreHNpSWlJaUl0SUpURzZJaUlpSWlFZ25NTGtoSWxKRExwZS85ejV2Mzc1Vlc1NlJrWUY3OSs3OTE1Q0s1T1hMbDhWeUhpSWlvcEtJeVEwUkVZQ1ZLMWZpNHNXTHd2S1ZLMWN3YTlZc3hNZkhGL2tZVzdac3dkaXhZM0h6NWsybDhwczNiMkx5NU1rSUNRbkJtemR2aW5TczgrZlBDeE1sSGo1OEdGdTNic1dyVjY4SzNXL1NwRWxZdm53NVVsSlNBQUJ4Y1hGSzY2T2pvN0Z1M1RyTW5qMGJPVGs1UllxRmlJam9jOEhraG9oS3Zjek1USncvZng1cjFxekJ0V3ZYQUFCTm16YkYyN2R2NGUvdmo5VFVWQUJBU2twS2dUVTZvMGVQaGtna3d0eTVjNFhrQWdDT0hUc0djM056Tkd6WUVES1pEREV4TVFYR2s1T1RnelZyMXNEUHp3L1BuejlIcFVxVkVCNGVYcVJrUkY5Zkg0bUppU2hidGl3QVlOcTBhUWdORGNXOGVmTXdjT0JBK1BuNUlTSWlBdi84OHcvV3JsMzdRVFZVUkVSRUpaVlkyd0VRRVduYnhZc1hJWkZJTUh2MmJLeGV2UnFSa1pFd01USEJxMWV2a0o2ZWpzMmJOME1zRnVQV3JWdjQ2cXV2TUdyVUtHSGZyS3dzbkRselJsaXVXclVxWW1KaUVCa1pDVU5EUTZTbnB5TXFLZ29lSGg3SXlzckM0c1dMa1p5Y2pCOS8vQkhtNXVacTQ0bU1qRVJhV2hvNmRPZ0FXMXRiV0ZsWlFVOVBEMGxKU2FoY3VYS0JyMFZQVHcvbHlwVkRlbm82ek16TUlKZkxFUk1UZzc1OSsyTGd3SUVvWDc0OExDd3NvS2ZIMzdhSWlFajNNTGtob2xMdjVNbVRxRkdqQmx4Y1hDQVNpWEQ5K25YWTJOakEydG9hWmNxVVFYUjBOQURneFlzWHVISGpCdDY4ZVFOTFMwc0FnTEd4TVM1ZHVvUWJOMjRvSFhQanhvMUt5d2NQSGxSYURnb0t3cng1OHlBU2laVEtjM056c1cvZlBwUXZYeDZEQmcyQ1NDU0NrWkVSbWpScGdsMjdkcUYrL2ZvcSs5eTVjd2ZQbmowREFHUm5aK1BGaXhlWVBIa3krdlhyQjMxOWZWU3FWQW5ObWpYNzcyOFVFUkZSQ2Nma2hvaEt0U2RQbnVEdTNidm8wS0VENUhJNVJDSVI3T3pzNE9ibXByTHR4bzBiMGFSSkV5R3hVWmcyYlJyMDlQUmdiR3dzbEkwZE94WVdGaFpZdEdpUlVQYnc0VVBrNXVhaWR1M2FHdU01ZXZRby9wKzlPNCtMc3Q3Ly8vOFlGdGxGVkJCRXhUUVNEYlFrelhJcmN5ODFNNWRLVyt4WWxwYm5hR1paZHRROGFXbHVhWFhNVTY3SE5Qdll5ZFRjYzgxOVJWRlJYRkJCRkpCTllaeGh2bi80NC9vNUFTNmxESXpQKyszbTdlWmNjODExdldibTRwcnJkYjNmNzlmN3pKa3pEQjQ4R0E4UEQyTjVwMDZkZVBmZGQ1a3padzY5ZXZXeWU0Mjd1enRmZnZtbDhUaS9HOTNYWDM5TlZsWldrZnV5V0N5NHVlbG5RRVJFbklkKzFVVGtyclp3NFVJQXpwNDlheXlMaTRzakxpNnUwUFZ6Y25JS0xFdExTMlB1M0xsMnl4SVNFakNielh6MjJXZkdzajE3OXVEdDdjMmtTWlB3OGZFcHNKM3o1ODh6YTlZc21qWnRTck5temV5ZXExMjdObzBhTldMQmdnV2twS1R3dDcvOURWOWZYd0FpSWlLWU4yOGVBTTgvL3p4Tm1qVGgzWGZmQmVDVlYxNGhLU21KWmN1VzJXMXYzNzU5QUF3Wk1xVFE5eWtpSWxJYUtia1JrYnRXZkh3ODY5YXRBK0QrKysvSFpESmhzVmdBK052Zi9rYVpNbVhzMWwrNmRDa0hEaHdnUGo2ZUdqVnFHTXREUTBNQlNFbEp3Y1hGaFlzWEw1S1hsNGVYbHhkcGFXbkdlbUZoWWVUbDVURnIxaXplZU9NTnUyMmJ6V2JlZmZkZHNyT3pxVkdqUm9Ga0JEQzJ0WHIxYXJaczJVS3paczNvMEtFRFZhdFd4ZGZYbDYxYnQyS3oyZGkyYlJ1clY2L21pU2Vld01YRjVickoyajMzM0VPM2J0MXU5YU1URVJFcGtaVGNpTWhkeVdhejhkVlhYOUdrU1JOMjdkcGxMTTl2bWZuam1KbHJqUm8xaWkrLy9CSlBUMDkrK3VrbjB0UFRxVlNwRXBVcVZRSmc3OTY5d05XRTZkcXVaUUF4TVRHc1c3ZU9kdTNhVWIxNmRRQ3VYTG5DSjU5OGdwZVhGNzYrdnN5Y09mTzZzVmV1WEptelo4K3llZk5tbWpScFF0V3FWUUg0L2ZmZmpmRTRFeWRPSkNVbEJZdkZ3bU9QUGNhZ1FZTUFlUFhWVjZsVnE1YlJzaU1pSXVKTWxOeUl5RjFwNzk2OStQdjdNM0RnUUhyMjdBbGNiVDNKSDZQU3RHbFRUcDQ4U1ZoWUdPKysreTRkT25TZ1o4K2V6Smt6aHpadDJoamphL3o4L0ZpNGNLR1J4RmdzRmxKVFUvSHo4MlByMXEyRjd0dkh4NGNwVTZZd2JOZ3cvUDM5bVRwMUt2NysvcnozM250WXJWYTh2YjA1ZE9nUTc3NzdMbSsvL2JZeC91ZUZGMTZnZnYzNkRCZ3dnRVdMRnRHc1dUTWpvVEtield6WnNvVjc3cm1Ia0pBUTR1TGlpSW1KNGZMbHkzWmpnVlQ2V1VSRW5KbVNHeEVIMDZCdXgzamdnUWQ0NElFSDdKYWRQbjNhdVBoUFNrb2lLeXZMYnJ4S1lWMjdubmppQ1o1NDRnbmo4ZnZ2djA5cWFpcnQycldqWXNXS2R1dnUyN2VQbWpWcjh1eXp6OW90NzlPblQ0RXhPUG43cWxXcmxySHMwcVZMZUhwNjR1Ym1SdGV1WGUzV1g3Tm1EVUZCUVZTdVhCbVR5VVNYTGwwSUNBaGc5KzdkZGdVUWxOd1VsSjZlanIrL3Y2UERLRlJHUm9ZeFo5RmZrWjJkWGVnNHI3dVZ6V1lqTlRXVkNoVXEzTkxyVHB3NFFlWEtsUXQwV1hXRTIzSGM1dVhsQWFnMHZEZ1ZIYzBpeGVTMzMzNWordlRwNU9ibTJpMGZNMllNYytiTU1jWjYvQlUzbWh4U3J1L0lrU080dXJvU0dCaElYRndjcWFtcHhNWEZHWlhJaW1xSnliZDE2MVppWW1JQVdMQmdBVjkrK2FYZHY0MGJOekp6NWt4V3IxNXQ5N3JDTGpvM2JkcEVTRWdJMWFwVkE2NTJsN05ZTEhoN2V4ZFkxMnExc21qUklsNTQ0UVV1WGJvRVFQdjI3WTNrS3IvYm1yTTZmdno0ZFo5UFRrNis3dk52dmZVV1gzLzlOU2twS2RkZDc5cnhVemR5NU1nUnhvNGR5NTQ5ZTFpMWFoV0hEeCsrNmRkZTY5VlhYK1dycjc2NjRYdkl5Y2xoL2ZyMVJTYXY3N3p6RHQ5Kys2M2Q1TEozTTVQSnhPdXZ2ODQzMzN4akxMdTJxRWhSNXN5Wnc5dHZ2MjM4bmY5UmZrWEVtN0Z6NTA0bVQ1NU1iR3dzOCtiTjQ4S0ZDemNYL1ArbmI5KytUSjA2OVliSExjQzJiZHNLblFUNDh1WEx2UEhHRzZ4YXRRcXIxWHBMK3hjcHFYUzdXS1NZUFBUUVE4eVlNWU5kdTNieHlTZWZVSzVjT2M2ZVBjdTJiZHZZdDI4ZklTRWhkaTBBMThyTHkyUGx5cFhYL2RFOGZmbzBTNVlzNFpOUFBxRk9uVHAzNm0wNHRkMjdkL1BRUXcrUm5KeE1SRVJFa2QzU0NyTnIxeTQrKyt3elhudnROWm8xYTJiY1VlM1FvUVBQUHZzc0w3MzAwazNIY2V6WU1RNGVQRWlmUG4yTVpSa1pHUUNGM3NYZnRHa1QxYXBWNCtHSEgrYUhIMzR3RXFDOWUvZGlNcG00Ly83N2pYVnY5c0tyTkJrNGNDQXRXN1kwcXNmOTBlclZxNG1PanFaLy8vNjR1cm9XZUQ0dkw0L1kyRmc4UER5TXVZeitLQzB0alo5Ly9wblBQLy9jS0NCeFBiNit2cXhmdjU3ang0L1RxbFVyQmc4ZVROZXVYUXVVOGI0UnE5VktURXdNenovLy9IWFhzMWdzekp3NWsyWExsakYwNk5BQ0U4VG01ZVd4YWRNbU9uYnNlRXY3ZHdZWkdSbEdWY1JyV2ExVzR1TGkrUGJiYjhuTXpHVHQycldNSERtU3VuWHJGcm9kczluTW5qMTdDQW9LSWlnb0NMZzZyMVI4ZkR3SERoeGd5NVl0SEQ1OG1DZWZmSksrZmZ2ZU1DNVBUMDlXcmx5SnhXTEJ3OE9ETjk5OGs4R0RCOU9nUVlPYmVsODJtNDNUcDAvZlZNdmV1blhybUQ1OU9zT0dEYk83MmVIaDRjSFpzMmY1L2ZmZmVmenh4MjlxdnlJbG5aSWJrV0tRWDEzcmhSZGVZUExreVd6WnNvVzJiZHN5YytaTUtsZXV6TWlSSTYvN2VoY1hGK0xqNDFtNmRPa045L1hwcDU4eWFkS2tBbk94U05Hc1Zpc1pHUm5zMkxHRFVhTkc4ZFZYWDkzUzY1Y3RXOGJNbVRONSsrMjNhZDY4K1EzWFAzSGloRkZNNEkvTVpqTlRwMDRsTkRTVWR1M2FHY3Z6NytybVgxUmRxM0hqeHNZRlVVNU9Ebmw1ZVVaQzNLQkJBN3V1TnphYnplbTZwdGxzTnRhdVhWdGtGNTIwdERSMjc5NU5XbHBhZ2E2Q0FHNXVib1NHaHVMcjY0dTd1enNMRml3bzhpNzZtREZqK1B6enorMjZKWm5ONWdMZGxQTC8vc0xEdytuY3VUUGJ0Mjlud1lJRmhJV0YwYlJwMHdJVHNSYkYxZFdWc0xDd0F1L3RqOGVRcjY4dmI3enhCaU5HakdEaHdvVzBiTm1TQ2hVcUdJbXVxNnNyTld2V05ONS9hbW9xNWN1WHY2a1lTcnV5WmN0eTlPaFJrcE9UN1FwOFdLMVdrcEtTeU03T0ppRWhnYXBWcTdKZ3dRSnExYXBWb0JBSXdKWXRXOGpOemFWKy9mcE1talNKcEtRa3pwOC9qODFtbzJMRml0U3FWWXZhdFd2ajcrOWZvTXZZdVhQbmpQRngrZktQa1h2dXVZZTJiZHV5YWRNbTVzMmJoNHVMQzlIUjBUZDhYNjZ1cmxTcFVnVjNkM2RqV1hKeU1oY3ZYaXd3bDFiZnZuM3AwNmNQTTJmT3BIdjM3bFNvVUlIeTVjc2J5ZjZERHo2SXE2c3IyZG5abU0xbUFnSUNidUtURlNtWmxOeUlGSU1QUC95UThQQnc0MGRvMDZaTjdOaXhnNjFidHhJWkdjbU1HVFBZdlhzM2pSczNwbCsvZm9WZStMenl5aXQwNzk2ZGdJQ0FtNzR3a3B0anRWcFpzV0lGVFpvMG9YYnQya1lYUVJjWEY3dUw0YzJiTndQWWZmN2p4bzBqTVRHUlRwMDZjZW5TcFVKTE9NZkh4eHZMcjlmQ2xwbVp5Wmd4WTBoTFMrTmYvL29YbHk1ZFl0YXNXUVFIQjNQZ3dBRUFhdGFzV1dEN3JxNnVlSGw1QVZlVEc2dlZ5dkxseTBsTFN5dVFPRnV0VnFmcmZ1TGk0a0xEaGcyTHJBRFhvVU1IR2pSb1VHaGlBLy8vOTVtUWtFREZpaFg1NG9zdjhQSHh1ZW0vcy95NzdYOGN2MkV5bVRoeDRnVExsaTB6V3BYeUw0cXZMYjk5NXN3Wlk5NmhQOHJMeXlzd1QxRlJ4OUJERHoxRWpSbzFxRldyRm0rKytTYXRXcldpY3VYS3dOVmpLeUVoZ1lVTEY1S1ptY255NWN1Wk5HbFNnUXR1Wi9YZWUrL3gzWGZmMlNYMlo4K2VwV0xGaWxTcFVvV3paOC95N0xQUFhyZjFZc1dLRlVSRlJmSE1NOCtRbloyTnI2OHZmbjUrZE92V2piWnQyOUs5ZS9jaVh6dHExQ2pLbFN0bmQ0eGN1WElGZ0xWcjEzTHk1RWt5TXpQSnlzcGk5T2pSakI4LzN1aVMrdTIzM3hvdHQ5Zkt5Y2xoLy83OVRKdzQwVmkyZi85Kzh2THltRHg1c2wzcm5aK2ZIMDgvL1RUQndjRU1IRGlRcUtnb3V4c2x2LzMyRzBlUEhpVXVMbzZnb0NEKytjOS9YdS9qRkNuUmxOeUlGQU4zZDNlT0hUdEcxYXBWaVl5TTVNQ0JBM2g3ZXhNWkdRbGN2Yk9jUDNqZGFyVVdXbURBMDlQVHJ1cFZVUklURXdrT0RsWUNkQXZ5azVuOHVXZHNOaHMxYXRUZzdiZmZOajd6TVdQR01HN2NPTXFYTDg4amp6eGl2UGFKSjU3Z2dRY2VZTVdLRlV5Wk1xWFE3ZS9hdGN1dTNEVFl0N0RaYkRZMmJOakFmLzd6SHlJaUlwZzRjU0wrL3Y1WUxCYkN3c0tZUFhzMk9UazVOR3ZXekxoWUxZclpiT2JzMmJQRXhzWXlaTWlRQWhldmVYbDV0MlY4VjBsU1dGZXpHMW16WmcwN2R1d0FybDc0SHpwMGlDRkRoaEFWRmNYNzc3OS9TOXZLemMxbC92ejVoVDRYSHg5dmpObUNxOS9QbkRsenFGV3JGdlhxMVFPZ2ZQbnlmUC85OTZTbXBoYTZqYUxtS2NvL2hrNmNPR0ZjcEUrY09KRURCdzVRcFVvVmR1L2V6ZHExYS9IdzhPRFNwVXRrWldYWmRjLzY5Ny8vemJCaHc1ejZYSEh1M0RsamZNeXVYYnNLZk1iWGZyYmp4NC9uMUtsVFJFZEhHK2ZtZkNkT25HRGZ2bjNjZSsrOWVIaDQzSEtybDd1N080Y1BIeTV3YzhMVjFaWDA5SFRPblR0SFpHUWtlWGw1dUxpNHNHVEpFdU44VkxseVpiWnYzMjdYR3A4L1NmQ1pNMmV3Mld4R1BQa0p5OHFWSzNubW1XZElURXhrMmJKbGRPL2VuUjQ5ZWhBVEUwT2RPblZ3ZFhVbElTSEJhSEhNeU1qZzNMbHpsQzFibHB5Y0hHSmpZNmxkdS9ZdHZVZVJra0xKalVneGNIRnhvVUtGQ3Nhczh5ZFBuaVFvS01odUZ2cVltQmlpb3FJS0pEYWJObTBxOUs1ZFlYSnpjL24rKys5cDE2N2RMWTN4dUp2WmJEYTZkZXRHaHc0ZGpMN3I0OGFOS3pESS8vNzc3MmZVcUZGVXFGREJMc2w4OE1FSEFXamR1alYxNjlZbEtDam9saSsyODhzNER4NDgyTzZpeXMzTmpZNGRPMUt1WERuUzA5TjU4c2tuYjdpdGhnMGJFaGdZU0kwYU5RcnQydkxVVTAveDFGTlAzVko4cGNHaFE0ZjQ3TFBQYm5yOUJ4NTRnT1hMbCtQaTRrSnViaTVtc3hsM2QzYzJiOTVNbno1OUNsVFNnNnRKOE5telp4a3dZSUJka3VubTVrYjE2dFg1NG9zdjdOYi94ei8rUVY1ZUhwTW1UUUt1RnB5b1U2ZE9nZkV3WGw1ZVRKZ3dBUzh2TDZNRnptcTEwcWRQSDFKVFU3RmFyVFJxMUlnUFB2aWcwUGVTa1pIQmlCRWplTzY1NStqV3JSdkxseStuZGV2V3RHN2RHbTl2YjB3bUUvMzY5VFBHajkxTi9QejhpbXo1S016Q2hRdFp2SGd4SDMzMGtkM1ltL256NTJPejJRZ0tDcnBoMWJuQ3FwaTV1TGdRRmhiRzZOR2pnYXV0TnU3dTd2VHQyNWVhTldzeWVQQmdNak16R1RKa0NIMzY5REhPS3dCdDI3YWxiZHUyeHVQYzNGeGVmZlZWeXBVclIxWldGaFVyVnVSZi8vcFhvYkVFQlFVUkZ4ZEgvLzc5R1RWcUZFdVdMS0ZGaXhhMGFkUEdXS2REaHc1MDdOalJPQy9ZYkRhblRuakYrU201RVNrR2hjMFNuNW1aV2VTczhkZkt5c3F5dS9ON014WXVYRWoxNnRWdmF2ekgzYzVrTWhuejNPUXI2dUxsZWdQSlRTWVRJU0VoZnlvR0R3K1A2MTUwWHBzRTMwai8vdjJ2Ky93TEw3eHcwOXNxTFV3bUUyYXorWmFxbVpVdlg1NVBQLzJVRXlkTzhOWmJieEVjSE16SWtTUDUxNy8rUlVaR2hsSGQ3UGp4NC9qNStkbDFhZnZ5eXk4Wk1HQUFnWUdCd05XTHdXdkgzQ1FuSnh1dmlZMk5OWmJQbkRtVG5Kd2NQdmpnZ3dKMzhQL1lFckJxMVNveU16T0ppb3JDWnJPeGE5Y3VEaDgrYkZjYVBGK3paczNZc1dNSHMyZlBwa3FWS216ZXZKbVhYbnJwdWhmaE5wdU53NGNQRXhFUmNkT2ZXV25rN2UzTkYxOThRZG15WlJrMGFCQ1ZLbFVxdE9MZ29VT0hxRkNoQXUrOTkxNkI1UFB3NGNQczNyMmJnSUFBc3JPekMxUTd6TXZMSXo0K250V3JWM1B1M0RtV0xsM0s1TW1UQzN5bjU4K2ZONnF6SFRod2dFYU5HbEdwVWlYT25Uc0hYTDJSbFpDUXdQYnQyNmxidDI2Uk4wa1dMbHhJdVhMbENBNE94dHZibTUwN2Q3Sm16UnBhdEdoUllGMVhWMWZlZXVzdCt2YnR5ODgvLzh6R2pSdUppSWdvOEI2T0hEbGlMUHY5OTkrcFg3OCs3ZHUzdjk1SEsxSmlLYmtSS1FaNWVYazBiZHJVdUlBdGJKYjREaDA2RkZySjZvOHRBakV4TWJ6Ly92djA2OWVQdG0zYjBxTkhEK3JYcjMvWDNaRVZ5V2N5bWFoYnQrNTF4OXdVSmI5cjJwRWpSM2pycmJmNCtPT1BLVisrUERhYkRTOHZMenAwNkVEanhvM3AyN2R2a1JlYk5wdU5wS1FrbytYbzBLRkRWSzllbmREUVVMWnMyVUpPVGc3bnpwMGpJU0dCeU1qSUd5YkIyZG5aekowN2w4NmRPeE1iRzB2WnNtVnAwYUlGa3laTll2ejQ4WVYyVCszV3JSdGJ0bXhoLy83OW1NMW12djMyVzd2blUxSlN1SHo1c2hGamFtb3FodzhmNXJQUFBpTThQUHk2OFpSMitVbUdxNnNyc2JHeFZLbFNoWlNVRk1xVksyZDhweWtwS1hoNGVCUW9KR0N4V0pnNmRTcHZ2UEVHQ3hZc3dOL2ZuN2x6NTNMKy9IbTc5VFp2M215TXlRTVlPM1lzLy9yWHY0ejVZNjVjdWNLbFM1Zll2MzgvY0xXYlcwNU9EdlhyMTJmMTZ0WFliRFpXclZwRlFFQUF2WHYzTHZKWWk0K1A1OGNmZjJURWlCSDg5Ny8vSlNBZ2dLNWR1ekoxNmxRcVZxeFlhS1czeXBVcjgrS0xMM0w2OUduQ3c4T1pQWHQyZ1NrSjFxNWR5OXExYTQzSHUzYnRJaUlpZ2hvMWF0elVaeXhTa2lpNUVTa0dlWGw1ZHQxbTB0UFRDKzFHVTloQTd6KzJDT1RQZDNHM0RBUVd1UkdUeVdRTWxyOVYrWk9mQmdVRkVSc2J5eSsvL0VLVktsV1lQMzgrTDcvOE1uQjFYTWJnd1lNWk5XcFVvWGY5TFJZTGVYbDVSc3ZSaFFzWE1KbE1SdGUya3lkUEdoZSt6enp6VEtIYnVOYlhYMytOdDdjM1hicDBNVm9TdW5mdnpodHZ2TUdvVWFQNDhNTVBDeVE0VmFwVVljNmNPYnoxMWxzODk5eHpSdlU0ZDNkM3NyT3p5YzdPeG1xMUdqR2FUQ1lpSWlKWXRtd1o5OTU3NzEzUkRjbk56WTNvNkdqKy92ZS9NMi9lUEg3NTVSZmF0bTFMejU0OUdUaHdJTldxVlN0UTlXNzkrdlZFUjBmVHZIbHpGaXhZUUpreVpSZzNiaHplM3Q3R2QvRE1NOC9Rdlh2MzZ4WVVNSnZOMUs5Zm4vZmVldytBamgwNzByeDVjMnJXck1uaXhZdFp2bnc1aHc4ZnBtZlBua1ZPNnB5ZW5zN28wYVBwMEtFRFVWRlJaR1ptQWxlN21xNWV2WnAvL3ZPZjlPclZpMDZkT2hWSWpqcDI3TWlycjc1SzM3NTlxVldyRm1YTGxxVk1tVEpNblRxVlgzLzlsYWVlZW9yWFgzLzlUMysySWlXSmtodVJZbkRseWhXN0M0dTh2THhDdTlIazVlVng0Y0tGSXFzNndkVTd6SEMxZkdoUk1qTXo4Zkh4MGF6VHBZUm1qLzlyOHVmN3VOWGtadmZ1M1Z5NmRJbmF0V3RqTXBsbzFhb1Zqejc2S05PblQrZlNwVXZHaFc1NGVEaEpTVW1NSERtU2tTTkhGcmdBenNuSklTSWlndUhEaHdQUXFWTW5Ibjc0WVJvMWFzUTMzM3pEamgwN1dMMTZOYUdob1R6MDBFUFhqV254NHNWczNyeVpUei85RkE4UEQ3S3lzZ0NvV0xFaTNidDNaK2JNbVF3YU5JZ0JBd1lVS1BlN2YvOStrcEtTYU4rK3ZkMjhPTk9uVCtmNDhlTTBhTkNBQVFNR0ZGcm0rRzV3YmFXMFM1Y3VrWkdSUVZSVWxKSFlGVlpvbzFtelpnV1NqVDlUUWpzOVBkMDRyK2ZrNUdDejJmRDE5YVZldlhwNGVYbng5ZGRmNCt2cmE0eDdPWC8rdk5IdEVhNmUwMTkrK1dVc0ZndFZxbFJoOWVyVnBLYW1jdWJNR2RhdFc4ZjU4K2V4V0N4ODk5MTNMRm15aFBidDI5T2xTeGVTazVOWnRtd1ppWW1KNU9UazBLQkJBK1A0UFhIaUJDdFhycVJObXpiMDdObVRnd2NQYW80MGNRcTY4aEc1US9MdkpDOWN1SkNzckN4cTE2NU5kSFEwMGRIUmxDbFRob0NBQU9OeGRIUTBEUm8wSURVMWxUNTkrckJ6NTg1Q3QybXoyZGk2ZFN2VnExZS83ancyZ3djUHZxblp0cVY0YVBiNE84dG1zL0hJSTQvdy9mZmZGL3F2S1BQbXplUFpaNThsSnljSGdINzkrbUd4V0RoMjdCZzlldlNnY2VQR3hyb3Z2L3d5Qnc0Y1lQTGt5UVgyblo2ZWJseUltczFtOHZMeThQWDFKU2dvaU9yVnEvUEREeitRbnA1TzkrN2RNWmxNeHNYdEg2MWR1NVpwMDZZUkdSbEpYRndjeTVZdDQrTEZpMFlwNkMxYnRnQnc2dFFwQmcwYXhQRGh3emx4NGdSTGx5N2w4ODgvWjhxVUtkU3BVOGZ1M0hEeTVFbVdMRmxDa3laTkdEeDRNQ3RYcml4MHB2cTd3YlhkZm84ZlA0N0paTExya3BkL0hGeXJxRmFVVzVHUmtVRm1aaWFWSzFjbU96dmJLRzVRcmx3NVBEdzhhTml3SVZhcmxTZWVlQUlmSHg5T256NXQxNnAvNXN3Wm85aUl5V1JpOHVUSlRKdzRrY3pNVEtNVWRIWjJ0ckYrY25LeTBmMnRiTm15bEN0WGpoMDdkbENuVGgwanNUR2J6VXlZTUlIdzhIRDY5dTFMVGs0T1k4ZU81ZnZ2djNlNmViRGs3cU9XRzVFN0pDZ29pRjkrK1lYczdHeTh2YjNadjMrLzhZTno2ZEtsSXU4MGUzaDRNSG55WlA3NXozOFc2Tys4WWNNR0xseTR3RFBQUEhQZGZhZWxwVGxkdWQvU1RMUEgzMWwvNW1Kcy9mcjFtTTFtMnJkdnovcjE2L0gwOU1SbXN6RnIxaXdpSWlMbzNMbXozZm8xYTlha1hyMTZyRnUzanJadDJ4cFY3YzZlUFV0ZVhwN1JrbnJ0aFN0QWl4WXQrUGJiYndrSkNlR3h4eDREcmhZa2VQamhoKzJTcDU5KytvbnZ2LytleHg1N2pOOSsrODJ1ZEhoUnBhRGo0K05KU1VtaFljT0dKQ1VsY2VIQ0JWcTJiR2s4YnphYkdUOStQRldxVkdIQWdBRUFIRHg0a0JVclZ2RGVlKy9kc0t5NHM3bHk1UXB1Ym00Y08zYU1mZnYyRVJBUXdLaFJvNGlLaXVMbzBhUFhIWnNGTjMrY3hjWEYyU1ZOQnc0Y3dNWEZoY0RBUUY1NTVSVWp5YXBhdFNyYnQyOW4wNlpOZUhwNnNuVHBVaUlpSWtoSlNUR1M1Znh4VVQxNzl1VHh4eDhuS3l2TG1ET3BaOCtlUFBMSUkvVHIxOC9ZVjNwNk9wczNielltQVBiMDlLUlRwMDc4OU5OUFJnVTNzOW5NNTU5L1RtNXVMaDkvL0RGdWJtNzQrL3Z6NXB0djh2SEhIM1BpeEFrR0R4NzhwMHFzaTVRRVNtNUU3aEFQRHcrbVRadFdvQXNMUU8vZXZZbUlpTGlsSWdBSkNRbDgvZlhYMUtoUncyN21lckMvSTVtZW5zNmxTNWRJU1VteG04RmNIRWV6eDk5Wk5wdnRsa3RCNTVmZmRYRng0ZkxseTloc05wWXZYMDV5Y2pJVEprd290RXRuaXhZdDJMdDNyOTFnN0VPSERnRlg1MU41OWRWWGpTNWZsU3RYSmlNamd4VXJWZ0JYNTU5YXRHZ1JuVHQzWnRldVhYWmx2YWRPbmNyeDQ4ZjUvUFBQQ1EwTjViWFhYak1TNEc3ZHVoRWRIYzJRSVVQczN1OVBQLzFFaXhZdGpBdldWcTFhc1dqUklxT2N1ZGxzWnV6WXNXUm1aakoyN0ZoamZFamZ2bjE1OTkxM0dUUm9FQ05HakNqUXRjMlp2ZkRDQzdpNnVqSml4QWg4Zkh3WU1XSUVtWm1aTEZpd0FMaGFKYXhSbzBhRkRzcUhxK2ZaWThlT01YWHFWTHZsVnF1VnJWdTNjdUhDQlhKeWNsaTNiaDN2dlBPT1VlVnc3ZHExTkduU2hBWU5HakJseWhRR0R4NU1telp0T0hUb0VOT21UZVBaWjUrbFpjdVdmUERCQjN6NjZhZDRlbm9hbFM1RFFrS1lQSG15MFcwMVA3R0JxemROL2poTzA5L2Z2OER2UTNwNk9oY3VYQ0F2TDQ4clY2N1F0MjlmenA4L1Qvbnk1Umt3WUFCWldWbms1dWJpNys5UFNFZ0ltelp0SWpJeTBpbEx4c3ZkUWNtTnlCMVVXR0lEVjM4TUM2dU1WcFQ5Ky9jelpzd1lZK2JvYTd0S2VIbDVzWDM3ZHNhTUdZT0xpd3VKaVlrQS9PYy8vNkZldlhxM3BWdUYvSFdhUGY3T3NWcXROeXdGL2NlL3QydkxlbCsrZkpuczdHem16NS9QUC8vNVQxSlRVMW0wYUpIeC9lU1B5WGpra1VmWXYzKy8zUndrR3pac0lDb3FpbGRlZVlYcTFhc3pjZUpFN3IzM1hxT3NzTVZpTVNiYi9PNjc3L2o5OTk5SlQwKzM2enJXdW5WcnUwSDkxN2JzRlhhdU1KbE1CVnFXamg0OWFyelBqSXdNK3ZmdlQxcGFHaFVyVm1UbzBLRmtaV1dSbloxTlhsNGVBUUVCNU9Ua01HclVLR2JPbk9uMHhRUmlZbUk0ZVBBZ1c3WnM0ZVRKa3pSdDJwU2VQWHNhTnhPaW9xTFl0R2tUa3laTll2NzgrVVVtTjFldVhDRXNMSXk0dURpc1ZxdVJ5T2EzMGh3L2ZoeUErKzY3ajVVclZ4SWRIVTF5Y2pJSERoeGc0c1NKd05VVy9TbFRwakIxNmxSMjd0eko4T0hEamYxTm1EQ0JHVE5tc0diTkdnNGVQSWpOWmpPUzFjSllMSmFiNm1MbzYrdEx3NFlOOGZUMHhOM2RuZnIxNjdOdTNUcnExYXRIVkZRVU5XclVvRXFWS25oNGVKQ1RrOFBMTDc5ODNYR2ZJaVdkcm5wRUhNQmlzWERseXBVYnJwZVRrOE4vLy90ZmxpMWJ4dE5QUDAyM2J0MXdkM2UzVytmMTExL24vLzd2LzR3eE5pYVRpVWNlZWVTNlZYZWsrT3paczBleng5OWhWcXVWK3ZYck0zRGd3RUtmNzlDaFE2R1ZDUFBsNXViaTd1N09sQ2xUOFBIeElUMDluYnk4UEtaTm13Wmd0RzU0ZVhrWjNidmdhbXZxM3IxNytmVFRUd0Y0L1BISEtWZXVIQmN2WG1USWtDRTgrT0NEdlBubW0vajQrREJ1M0RnbVRackUxcTFiZ2FzdFBmbko2L1ZLTWQvc3VhSmF0V3I0K3ZwaU5wc3BXN1lzOTl4ekR4Y3ZYaVF3TUpDb3FDaHExcXhKMWFwVkNRNE94dDNkbmNtVEo3TjM3OTY3NHZqYXNHRUR3Y0hCdlBqaWk5U3VYYnZRZ2dxTkd6Y21LQ2pJcmh6eUgwVkZSZEdsU3hlcVZxMTYwL3ZPenM3bWd3OCtzQ3NPNE92cnk2T1BQbHFnNjVlZm54OXZ2ZlVXUFh2MlpOZXVYWmpONXVzV1B3NmF2d0FBSUFCSlJFRlVmK2pZc2FQUjFmRjZYRjFkR1Rac21QRzRXN2R1OU9yVnE4QkVvM0MxRzlzbm4zeWlFdEJTcXVuS1I4UUJJaU1qYjJxMitheXNMTnpkM1prMmJSb0JBUUdGcnRPb1VTTWFOV3AwdTBPVTIwU3p4OTk1WGJ0MnBXdlhya1UrMzd0Mzcrdit2ZFd1WFp0V3JWb1pYWC84L2YzcDI3Y3ZsU3RYeHNmSGh5ZWVlS0xRMTYxWnM0YmV2WHZiZGUyS2pJems0NDgvWnVqUW9jYTRITGg2NGZyaGh4OFNHeHZMaWhVcmlJMk5MYktGSUovTlpxTldyVnFGVHM3NFJ6VnIxbVQyN05uRzQrZWVlODVvVFNwTTE2NWRhZFdxMVEyMzZ3emVlT09ObTFvdlBEejh1b25tMy8vKzkxdmU5N1hIUUQ2VHlYVGRpWGtEQWdLS1BPYXU5ZUtMTDk1eVBIQzE5ZWg2bE5oSWFhZmtSc1FCM24vLy9adGFyMkxGaXZUcTFlc09SeU4za21hUHYvTnU5RGZ5eHk1Y2Z6UjA2TkJDbDkrb3dNTkxMNzFVWUptN3V6c2pSNDRzOGpXMWE5ZW1kdTNhMTkxdVBwUEpkRXZqaUs1dHFiM1JzUk1TRW5MRHlVUkZSRW9qSlRjaUluZVlabzhYRVJFcEhwcm5Sa1RrRHN1ZlBYN1hybDA4OTl4enhNWEZrWnljVEZwYUdxZFBueVk3TzV2TXpFelMwdEpJUzB1em16MWVjMDZJaUlqY1BMWGNpSWdVQTgwZUx5SWljdWNwdVJFUnVZT1dMbDFLYkd3c01URXhONXc5ZnNtU0piUnUzYnJJRXVJaUlpSnlmZXFXSmlKeUJ6VnMySkNBZ0FBdVhMaGdWem1wcU5uajMzbm5IYU9zdDRpSWlOd2FKVGNpSW5kUXhZb1ZqWks3aGMwZVAzejRjRHc5UFRHWlRQVHQyeGV6MmN5Z1FZTTRjdVNJSThNV0VSRXBsZFF0VFVUa0R0UHM4U0lpSXNWRHlZMkl5QjJtMmVORlJFU0toNUliRVpFN1RMUEhpNGlJRkE4bE55SWl4VUN6eDR1SWlOeDVLaWdnSWlJaUlpSk9RY21OaUlpSWlJZzRCU1UzSWlJaUlpTGlGSlRjaUlpSWlJaUlVMUJ5SXlJaUlpSWlUa0hKallpSWlJaVVTcDZlbmdCY3VuVEp3WkZJdnV6c2JBQzh2YjBkc244bE55SWlJaUpTS3RXb1VRT0FVNmRPT1RnU0FUQ2J6U1FuSitQbTVrYVZLbFVjRW9PU0d4RVJFUkVwbFRwMTZnVEF0R25UaUkrUFZ3dU9nMXk1Y29Xa3BDU21UNTlPYm00dWp6NzZLRjVlWGc2SlJaTjRpb2lJaUVpcDFLbFRKMWF0V3NYMjdkc1pNR0NBbzhNUklEQXdrQ0ZEaGpocy82VzY1VWI5TEV1K3k1Y3ZBMUNtVEprN3VoOGRDNlhEN1RvZTlIMlhMTGZqZTgzL1R2UDdha3ZKbFAvOWVIaDRGUHUrOVhkZmNoWFhiMzFoM04zZCtlS0xMK2pmdnovaDRlRU9PVFlGM056Y0NBa0pvVXVYTHN5Yk40L2c0R0RIeGVLd1BkOEdOV3JVNE9EQmc1dzZkWXFJaUFoSGh5T0ZTRTVPQmlBME5QU083a2ZIUXVsd3U0NEhmZDhseSszNFhtdlZxc1hldlhzNWZ2dzRrWkdSdHlzMHVjMFNFaElBdVBmZWU0dDkzL3E3TDdtSzY3ZStLTzd1N3J6eXlpdTg4c29yRHRuLzdkQytmWHZPblR2SGtpVkxISm9ZT0lOUzNYS2pmcFlsMStYTGx6bDU4aVRmZlBNTkFDMWJ0cnlqKzlPeFVMTGQ3dU5CMzNmSmNEdS8xMmVmZlJhQWYvLzczeHc3ZGt6ZmFRbHo2ZElsNHVQam1UWnRHZ0FkTzNZczloajBkMS95RlBkdnZjak5NTmxzTnB1amcvaXpybHk1d2x0dnZjWDI3ZHNkSFlwY1IyUmtKTk9uVDhmZDNmMk83VVBIUXVseE80NEhmZDhsejEvOVhpMFdDLy80eHovWXZIbnpiWTVNYnJjR0RSb3daY29VM055S3QvT0gvdTVMdHVMNHJYZG1hcm01ZlZ5SER4OCszTkZCL0ZtdXJxNjBhZE1HVDA5UDB0TFN5TTdPeG1xMU9qcXN2OFJtczJFeW1Sd2R4bDlXcGt3WnFsV3JSdGV1WFJrK2ZQZ2RQOWs1NDdIZ1RHNzM4YUR2dTJTNG5kK3JpNHNMclZ1M3hzZkh4L2hPTFJiTGJZeFcvZ29QRHc5cTFLakI4ODgvejN2dnZlZVFDMWo5M1pjOHhmMWI3OHptenAxTGRuWTJMN3p3QXI2K3ZvNE9wMVFyMVMwM3p1aTc3NzdqM0xsenZQZmVlNDRPUlJ3c09qb2FnSjA3ZHpvNEVoRVJLVWttVEpnQXdELys4UThIUnlLM2kxcHVicDlTWFZEQUdmMzY2Ni9rNU9RNE9nd1JFUkVwb2ViTW1RTW91UkVwVEtrdUtPQnNUcDA2eGRHalJ6bDkralNIRHg5MmREZ2lJaUlpSXFXS2twc1M1TnFCdE11WEwzZGdKQ0lpSWlJaXBZK1NteEprMmJKbHh2ODNidHpvd0VoRVJFUkVSRW9mSlRjbFJISnlNakV4TWNialk4ZU9jZnIwYVFkR0pDSWlJaUpTdWlpNUtTRUthNmxac21TSkF5SVJFUkVSRVNtZGxOeVVFQ3RXckNpd2JQMzY5UTZJUkVSRVJFU2tkRkp5VXdKY3ZIaXgwQm1YRHgwNlJFcEtpZ01pRWhFUkVSRXBmWlRjbEFDYk5tMHE4cmxmZnZtbEdDTVJFUkVSRVNtOWxOeVVBS3RXclNyeXVRMGJOaFJqSkNJaUlpSWlwWmVTR3dmTHpzNitiZ0t6Wjg4ZU1qTXppekVpRVJFUkVaSFNTY21OZzIzYnRnMmJ6VmJrOHphYlRSTjZpb2lJaUlqY0JEZEhCM0MzYTlDZ2dkMjRtcWVlZWdxd0gydmo1ZVZWN0hHSmlJaUlpSlEyU200Y3pOZlhGMTlmM3dMTFEwSkNIQkNOaUlpSWlFanBwVzVwSWlJaUlpTGlGSlRjaUlpSWlJaUlVMUJ5SXlJaUlpSWlUa0hKallpSWlJaUlPQVVWRkNpaG5udnVPVWVISUE2V1h5SzhaY3VXRG81RTVNN0x6YzNGMWRXVktsV3FPRG9Va1ZKandvUUpqZzVCYnBOejU4NDVPZ1NuWWJKZGI1SVZLWFp0MnJUaHdvVUxqZzVEUkVSRVJJcVJ5V1JpNWNxVkJBUUVPRHFVVWszSlRRbHovdng1RWhNVEhSMkdsQUJ4Y1hIRXg4YzdPZ3lSWXZIOTk5OEQ4UERERCtQaDRlSGdhRVJLdm9vVkt4SVdGdWJvTU9RMkNnME41ZkhISDNkMEdLV2VraHNSRVhHNDZPaG9BSDc5OVZjQ0F3TWRISTJJaUpSV0tpZ2dJaUlpSWlKT1FjbU5pSWlJaUlnNEJTVTNJaUlpSWlMaUZKVGNpSWlJaUlpSVUxQnlJeUlpSWlJaVRrSEpqWWlJaUlpSU9BVWxOeUlpSWlJaTRoU1UzSWlJaUlpSWlGTlFjaU1pSWlJaUlrNUJ5WTJJaUlpSWlEZ0ZKVGNpSWlJaUl1SVVsTnlJaUlpSWlJaFRVSElqSWlJaUlpSk9RY21OaUlpSWlJZzRCU1UzSWlJaUlpTGlGSlRjaUlpSWlJaUlVekRaYkRhYm80TVFFWkc3eTMvKzh4L1dybDFyUEk2TmpRVWdQRHdjTnpjM0FCbzFha1QvL3YwZEVwK0lpSlJPYm80T1FFUkU3ajV1Ym01R1FuT3R1TGc0NC8rTkd6Y3V6cEJFUk1RSnFPVkdSRVNLWFU1T3pnMlRsNDBiTitMbDVWVk1FWW1JaURQUW1Cc1JFU2wybnA2ZWhJV0ZGZmw4Y0hDd0Voc1JFYmxsU201RVJNUWgyclZyVitSenJWcTFLc1pJUkVURVdhaGJtb2lJT0VSbVppYVBQZlpZb2MvOTl0dHYrUG41Rlc5QUlpSlM2cW5sUmtSRUhNTFB6NC9RME5BQ3k0T0NncFRZaUlqSW42TGtSa1JFSEthdzdtZk5temQzUUNRaUl1SU0xQzFOUkVRY0pqVTF0VUNDczJMRkNpcFVxT0NnaUVSRXBEUlR5NDJJaURoTStmTGxxVlNwa3ZFNElDQkFpWTJJaVB4cFNtNUVSTVNoV3JSb1lmeS9RWU1HRG94RVJFUktPeVUzSWlMaVVDKysrQ0kybXcyYnpjYnp6ei92NkhCRVJLUVVVM0lqSWlJT0ZSUVVoS3VyS3lhVGllRGdZRWVISXlJaXBaaVNHeEVSY1RnUER3OUhoeUFpSWs1QTFkSkVwRlN5V0N4TW16YU5WYXRXa1ppWWlObHNkblJJOGhmay94U1pUQ1lIUnlKL2hidTdPNVVxVmFKNTgrYjA3OStmTW1YS09Eb2tFYm5MS0xrUmtWTEhZckh3K3V1dnMyZlBIa2VISWlKRnFGV3JGak5tekZDQ0l5TEZ5czNSQVlpSTNLb0ZDeGF3Wjg4ZW9xS2llUHZ0dHdrSUNGQzNKcEVTd0d3MmMvSGlSYjc1NWh1MmJObkMxMTkvemR0dnYrM29zRVRrTHFJeE55SlM2dnp5eXk4QTlPN2RtK0RnWUNVMklpVkVtVEpsQ0FvSzRxV1hYZ0pnN2RxMURvNUlSTzQyU201RXBOUTVjZUlFQUtHaG9ZNE5SRVFLRlJnWUNFQmlZcUtESXhHUnU0MlNHeEVwZFhKemN3SHc4dkp5Y0NRaVVwajgxdFFyVjY0NE9CSVJ1ZHNvdVJFUkVSRVJFYWVnNUVaRVJFUkVSSnlDa2hzUkVSRVJFWEVLU201RVJFUkVSTVFwS0xrUkVSRVJFUkdub09SR1JFUkVSRVNjZ3BJYkVSRzU3Y3htTTN2MjdDbXdQRFkybHB5Y25GdmVYa1pHeHUwSUM3UFpmRnUySXlJaUpaT1NHeEVSSnpkeDRrUmlZbUp1dU42Wk0yZXdXQ3pHWTV2TnhybHo1K3pXU1VoSXdHcTFGcm1OVFpzMmtaR1JnZFZxWmRpd1lRd2FOSWg5Ky9ieHYvLzlENXZOeHB3NWMzanR0ZGY0N2JmZmJ1azlEQnMyakxGang1S1ZsWFZUNjhmRnhiRnAweWF5czdPTlpTZE9uS0JQbno0c1hicVV2THc4WTNsUjJ6eDA2QkFYTGx3QXJuNFc4Zkh4MTkzbnVuWHJzTmxzTnhXZmlJamNHVzZPRGtCRVJHNGZpOFZDUmtZRzVjdVhONVlkT1hLRUhUdDI4UG5ubnhNWUdJakpaTUprTWhWNDdmLzkzLzhSRnhmSGh4OStTRkJRRUNhVGlUZmZmSk1ISG5qQW1KUXhKaWFHOFBCd2hnd1pRcGt5WlFwczQ4Q0JBM3p6elRkODlORkhBTlN2WDUvZmZ2dU5sU3RYa3BHUndaRWpSd2dNREtSdTNiclhmUitabVpuNCt2b2FjZmJ2MzU5Qmd3YVJuWjNOOE9IRDdkWk5UVTIxZTc4QWx5NWRZc3FVS1Znc0ZvWVBIODZQUC81SWhRb1ZTRTFOSlNZbXh0anVoUXNYMkxoeEkrUEdqY1BQejg5dUd6RXhNY3lkTzVmdTNidlRvMGNQM25ubkhabzBhV0o4RnRkS1MwdGo2OWF0cEthbTBybHo1K3UrTnhFUnVYT1UzSWlJbEdMWjJkbDgvZlhYUm10S1VsSVNack9acUtnbzB0UFRnYXNYLzk3ZTNzeWNPWk16Wjg1UXIxNDlldmZ1WFdCYjNidDM1MjkvK3h2anhvM2pzODgrQThEVjFaWERodzlUdFdwVkFOTFQwMGxNVE1SaXNSU2EzSFR2M3AxbHk1Ynh3dzgvQUhEKy9IbldyVnRIbno1OUNBOFBaOEdDQlhUdDJ0VklSaTVldkVpNWN1VUtiR2ZRb0VHMGFkTUdiMjl2WTVuTlptUG56cDBzVzdiTVdKYWFtc3F2di83SytQSGpDUXdNTkpiWHExZVBFU05HOE00Nzd6Qnk1RWdhTjI3TXhvMGJBZGl3WVFNYk5teXcyOS9reVpQNTRJTVA3SloxNmRLRkRSczJNSGZ1WEVKQ1FyaHk1UW83ZHV5Z1lzV0t3TlV1Ym1mUG5pVTRPSmpxMWF2VHFGRWpkdTNhUmJObXphaFFvVUxCTDB0RVJPNDRKVGNpSXFXWWo0OFBOV3JVWU51MmJWaXRWdUxpNHFoV3JScCtmbjRjUG53WUR3OFByRllyWnJPWnRMUTB6cHc1dzdsejUzand3UWQ1OE1FSDdiWVZGQlJFN2RxMWpZdDNtODJHMld5bVVhTkdEQnc0RUlBZVBYcFF2WHAxdTZRalgzNlhOSXZGUW01dUxnQ3JWNi9HMzkrZkgzLzhrZWpvYUV3bUV4a1pHU3hidGd5YnpjYkNoUXQ1K3VtbjZkaXhvN0dkek14TWtwS1NtREZqUnFIditjc3Z2eXl3Yk9USWtYeisrZWQyQ2RkOTk5MUhXRmdZY0xWRnk4L1BqOUdqUi9QM3YvK2RSeDU1aEdlZWVZYWhRNGZ5ekRQUDhPeXp6eGJZcHNsazRwbG5ubUh4NHNWOC8vMzNBRFJ0MnBTY25CeHExcXpKbmoxN1NFNU9wbGF0V3JpNnVsS25UaDFhdDI1ZDVIY2xJaUozbnBJYkVaRlNyblBuem5UdTNKa2ZmdmlCWThlT1VhMWFOVTZmUGsxd2NEQnd0ZldsVEpreUJBUUU0T2JtUm5aMk5tUEhqbVhjdUhGVXJselpibHVQUGZZWTlldlhCK0RVcVZOWXJWYXFWS2xpdDA1Q1FnTGZmLzg5U1VsSmRPM2FsZERRVU9CcVY3RDh4R1A3OXUzRyt2a3RTQ3RYcmdSZyt2VHBkdHY3N3J2dnFGMjdOdUhoNFFETW16Y1BtODFHKy9idHFWNjllcUh2T1NFaGdkT25UeE1mSDAvMzd0MXAzcnk1a2RpY09YT0d1WFBuY3ZIaVJVNmZQczN6enovUHBrMmJHRE5takpFRUppVWxjZnIwYWZyMjdjc1RUenhSWVB1REJnMmlXN2R1Tkd2V2pHclZxakY2OUdpOHZMd0FPSHo0TUd2V3JESFd6UjgvOVB2dnYvUHd3dy9qNys5ZmFNd2lJbkxuS2JrUkVYRUN5Y25Keko4L241NDllMUs1Y21VV0xGaGdYT3hmMjNKanNWanc5L2VuYXRXcS9QampqL1RyMTQrdFc3ZXlhOWN1QUhidTNNbWlSWXY0NUpOUCtPV1hYM0IxZGFWcDA2YkdmaUlqSTltMmJSc25UcHpBemMyTkNoVXEwS3RYTHdCYXRteEozYnAxT1h2MkxDTkhqalNLRTl4Nzc3MjBiOStlcjc3NmlzaklTRWFPSE1uQmd3Y1pNbVFJNzd6ekRzMmJOemUybjVTVXhJWU5HNmhmdno0eE1URXNYYnIwdXUvN3BaZGVva09IRG5iTEtsV3F4SU1QUHNqa3laTjU4c2tuNmRTcEUwOC8vVFJIamh4aHhvd1pWS2xTQmJQWnpNS0ZDK25kdXpjMm02M0FHS1NvcUNoR2pScEZyMTY5OFBEd29GNjllcXhmdng2VHlZU2JteHRObXpibDNYZmZOZGJ2MTY4ZllXRmhTbXhFUkJ4TXlZMklTQ2wzOGVKRnBreVpnc2xrd3QzZG5aOS8vcG1LRlN2aTZ1b0tGR3k1cVZPbkRrT0hEalZlWDZkT0hXYk5tb1dibXh0cGFXbFVybHlaNWN1WDgrdXZ2MUs5ZW5YMjdObGpsSFdPam82bWJObXlkTzNhbFpDUUVMczRUQ1lUQnc4ZVpNcVVLYlJyMTQ3Rml4ZlRyRmt6ZHUvZXplVEprMm5WcWhWeGNYRkd6SURSQlM1ZmNIQXdzMmZQTnRaeGRYWEZ6ODhQbTgxR2RuWTJGeTVjWU1TSUVaaE1KanAxNnNTamp6NWE0UE53YzNNekVydWFOV3V5YmRzMjFxeFp3NDRkTzZoZHV6WURCdzdFM2QyZFVhTkdNWHo0Y0FJQ0Fyai8vdnRwMmJJbDBkSFJBRHozM0hPc1dyV0tMVnUyNE9IaFFmdjI3Vm03ZGkwdUxpNjR1TGh3Nk5BaFkxd1NRRXBLaXRFRlRrUkVIRWZKalloSUtiZGp4dzUyNzk0TndMLy8vVzhBR2pWcWhOVnFKVHM3MjY3bEpqczdtOGFORzl1OTN0L2ZuNisrK2dxQVYxOTlsVk9uVG5INThtWGdhdm5rd3NhNDdOcTFpMG1USnRtMVZJd2ZQNTZEQncveTdydnY0dWJteHVMRmk2bGV2VG9QUHZnZ2t5Wk40cVdYWHVMOTk5L24vUG56Um9ucC9DNXRoYm0yMEVCKzVUYXoyY3pUVHo5Tmx5NWRjSGQzQnlBeE1aSGc0R0M3MXBmOC8wK2VQQmtBVDA5UEdqZHVUTTJhTlkxaUFtNXVicmk3dTJPeFdIQnhjYkVyU09EaDRVR1hMbDN3OWZWbDZ0U3BEQjQ4R0xQWmpLdXJxekVXS1MwdHpWamZZckdvRExTSVNBbWc1RVpFcEpScjJiSWxack9aTm0zYXNHVEpFcjc1NWhzOFBUMnhXcTJVS1ZQR2FMbkpMM1VjRkJSMDNlMDk4TUFEREJzMkRJdkZ3bzgvL2toR1JnYjkrdlVENEgvLyt4L1RwMC9udGRkZUs5QUY2OHFWSzNUcTFJblUxRlRXcjE4UFhCMTc0K1hseGNzdnY0eS92ejhWS2xRZ0ppYUc0OGVQVTc1OCtRS1YwcFl2WDI0M0I4MjFzckt5dUhMbENnQ3JWcTBDNFBMbHk4eWJONCtubjM2YUYxNTR3VmkzV2JObUJBY0hNMmpRSU56ZDNYRjFkV1hqeG8xR0VnaFh4d2hWcUZDQnp6Ly9uSExseXVIaVlqLzFXK2ZPblZtNWNpV2hvYUZHVXVQajQ0UFZhc1hiMjl0dUxOS0pFeWZzNWdnU0VSSEhVSElqSWxMS1dTd1c1czJiUi9QbXpVbElTS0JxMWFyVXJsMmJ0V3ZYNHVibVpyVGNaR1ptRWhrWnlmVHAwL25razA4S25hOEZ3TS9QanpKbHlwQ1VsRVREaGczNThNTVA2ZFdyRno0K1BpeFpzb1NxVmF2eXlDT1BGSGhkNWNxVm1UWnRtdDJ5Mk5oWTRPckZmNnRXcmJqbm5udFl1M1l0SjArZUpDb3Fxc0EyNHVQamJ6ak9adTdjdVFXV3paOC9uL0R3Y0JvMmJHZ3N1KysrKy9EeTh1TEpKNS9rcFpkZTRzc3Z2K1RNbVRQMDZ0V0xpSWdJWTV6TUgrZkl1ZGI2OWV1Smlvb2lNVEVSZ0pDUUVHTXVvY09IRDNQOCtISDgvZjB4bTgzWG5keFVSRVNLaDVJYkVaRlNMbjhjemFKRml6aHc0QUFKQ1FuRXhNUVkzYXl1SFhNRFYxdFR2djMyVzk1NDQ0MGl0N2w2OVdybXpwM0w1TW1UQ1EwTlpmcjA2VlNyVm8zRXhFU0dEQmxTNkNTZzNidDNwMjNidG16ZXZKa1pNMll3ZWZKa1RwNDh5YWVmZnNxZ1FZTW9XN1lzOWVyVlk5R2lSUUEwYWRLa3dEWmVlZVVWdW5YclJ2bnk1UXZzbzBlUEhqUnQydFJvUmJvWjEyN2o4dVhMN051M2o1U1VGR05aVWExRW8wZVA1dkxseSt6WnM0YzJiZG9ZWTRWcTE2NU5wVXFWcUZPbkRnTUdES0JqeDQ3NCtQancxRk5QMGFsVHA1dU9TMFJFN2d3bE55SWlUcUJyMTY0TUhqd1lpOFhDWTQ4OXh0bXpad3V0bGdaWHE1ZWRPbldLZmZ2MlViZHUzUUxiMnJkdkgxdTNibVhNbURINCt2clN1M2R2UHZqZ0Ewd21Fdzg4OEVDaFNRbGdKRkFiTm16QVpyTXhldlJvTWpJeUtGKytQUGZlZXkrQVVaN2EzZDJkeU1qSUF0dnc5UFRFMDlQenRud21nRjFYc1lTRUJBSURBKzNHSE9WM2MvdWpuajE3OHZYWFh3TlF0V3BWbGk5ZlR1M2F0U2xmdmp5cHFhbnMzYnZYS0ptZGs1UERqei8rU0lVS0ZXalZxdFZ0aTExRVJHNmRraHNSRVNkd3p6MzNFQklTUWtKQ0FwVXFWYUpYcjE3RzJKcCsvZm9SR2hwcVZ5R3RNRGs1T1dSblo1T2RuYzBiYjd4aHpEdHo2dFFwVENZVE5wdU5uSndjNHVMaWpPZit5TTNOalhIanhyRnQyelpHang2TnA2Y242ZW5wL1AzdmYrZkREejlrNU1pUmxDOWZuclMwTkQ3NDRBUCs4WTkvRkRtWHplMWd0Vm9KQ0FnZ05qYVdZOGVPQWJCNDhXS2piSE5SeVVqVnFsV3BXYk1tKy9idEl6TXprNzE3OS9MUlJ4L3gzWGZma1p5Y3pQRGh3Nmxmdno1ang0NmxSWXNXcEtTa01IbnlaREl5TXVqU3Bjc2RlejhpSW5KOVNtNUVSRXE1bkp3Y3hvMGJoOFZpb1h2Mzd2ejAwMC9NbnorZm9LQWdxbFNwd3FsVHB6aDE2aFJUcDA3bHlwVXJaR2RuazVXVlJVNU9EaE1tVERDMlk3RllxRktsaWxINitQRGh3OHlaTTRlOWUvZlNybDA3d3NQRCtmZS8vODNBZ1FNSkRRMmxUcDA2MUtsVGg1WXRXd0pnczlrNGNPQUFQLy84TXp0Mzd1VEpKNStrVjY5ZTdObXpoMUdqUnRHdlh6L3ExcTNMNE1HRDJiWnRHMU9tVE9IdHQ5K21idDI2REJvMHlPZzJkNjFGaXhhUm1wcEsrZkxsTVp2TmhYYUhLNHJOWnVPTEw3N2c2TkdqZlB6eHh3UUZCZEd0V3pmMjdkdkh6Smt6eWMzTkpTVWxoYU5IajlLalJ3L2MzT3gvRW84ZlB3N0FmLy83WHg1OTlGRVNFeE5aczJZTkkwZU9aTy9ldlVheUJGZXJ6RzNac29VZE8zWW91UkVSY1NBbE55SWlwVmhxYWlwRGh3NmxidDI2REJ3NEVHOXZienAxNnNTNmRldll1M2N2Q1FrSitQcjZZamFiV2JWcUZTYVRDVmRYVndJREEvbmdndy9zdHVYcjY4dkFnUU5adG13WkF3Y081T1RKa3p6ODhNTk1uRGlSR2pWcUFGQ3ZYajFtejU3Tit2WHJ5Y3JLb2w2OWVzYnIrL1hyaDZlbko0MGFOZUwxMTErblFvVUt4TWJHTW4vK2ZBSURBM254eFJkcDNydzVKcE9KMXExYkV4QVF3UGp4NDRtSWlNREx5NnZROXhjZUhzN2l4WXY1NmFlZmpNYzNrcHVieS83OSs5bTllemNiTjI0a056ZVhKNTU0Z2g0OWV1RG41MGViTm0yNGZQa3lLMWFzNEljZmZtRCsvUG5VcUZHandKdzV6WnMzWjgrZVBadzRjWUlSSTBZd1pjb1V4bzhmVDBoSUNMR3hzVVpoZ3pwMTZ1RHY3OCtUVHo1Wm9QcWJpSWdVTDVOTmhmbEZwSlRKbjJoeDhlTEZEbzdFOFd3MkcwbEpTUVVtMVB5elltSmkyTHQzTC9mZWV5LzE2dFVyY3Z4TGFtb3FHUmtaZGwzS3JseTVZc3c5a3k4aElZR0xGeThTR1JsWmFLdExlbnA2Z1pMU2hmbmYvLzZIaDRjSGJkdTJ2ZUc2WjgrZVpmNzgrWVNGaFhIZmZmY1JFUkZSb0ZVbVgxWldGck5ueithaGh4NmlRWU1HQlo3ZnZIa3pOV3ZXcEZLbFNsaXRWbU5pVklCMTY5WVJFQkJRNkxnbGdRNGRPZ0N3YytkT0IwY2lJbmNUSlRjaVV1b291UkVwK1pUY2lJZ2p1Tng0RlJFUkVSRVJrWkpQeVkySWlJaUlpRGdGSlRjaUlpSWlJdUlVbE55SWlJaUlpSWhUVUhJaklpSWlJaUpPUWNtTmlJaUlpSWc0QlNVM0lpSWlJaUxpRkpUY2lJaUlpSWlJVTFCeUl5S2xqb3ZMMVZPWHhXSnhjQ1FpVWhpcjFRcUF5V1J5Y0NRaWNyZFJjaU1pcFU1Z1lDQUFGeTVjY0hBa0lsS1lpeGN2QWhBUUVPRGdTRVRrYnFQa1JrUktuV2JObWdHd2N1VktiRGFiZzZNUmtXdlpiRFkyYmRvRXdJTVBQdWpnYUVUa2JtT3k2Y3BBUkVxWnBLUWtldlRvUVdabUpwVXFWYUptelpxVUxWdlcwV0dKM1BXeXNySTRmdnc0Wjg2Y3dkdmJtOW16WjFPOWVuVkhoeVVpZHhFbE55SlNLaDA5ZXBUMzMzK2YrUGg0UjRjaUluOFFGaGJHaUJFamlJcUtjblFvSW5LWFVYSWpJcVhhNmRPbmlZbUpJU3NyeTlHaHlGOHdldlJvQU41Ly8zMEhSeUovaFkrUER4RVJFZHh6enoyT0RrVkU3bEpLYmtSRXhPR2lvNk1CMkxsenA0TWpFUkdSMGt3RkJVUkVSRVJFeENrb3VSRVJFUkVSRWFlZzVFWkVSRVJFUkp5Q2toc1JFUkVSRVhFS1NtNUVSRVJFUk1RcEtMa1JFUkVSRVJHbm9PUkdSRVJFUkVTY2dwSWJFUkVSRVJGeENrcHVSRVJFUkVURUtTaTVFUkVSRVJFUnA2RGtSa1JFUkVSRW5JS1NHeEVSRVJFUmNRcEtia1JFUkVSRXhDa291UkVSRVJFUkVhZWc1RVpFUkVSRVJKeUNraHNSRVJFUkVYRUtTbTVFUkVSRVJNUXBLTGtSRVJFUkVSR25vT1JHUkVSRVJFU2NncEliRVJFUkVSRnhDa3B1UkVSRVJFVEVLU2k1RVJFUkVSRVJwNkRrUmtSRVJFUkVuSUtTR3hFUkVSRVJjUW9tbTgxbWMzUVFJdUw4aGcwYnhzNmRPeDBkaHBSUTU4NmRBNkJTcFVvT2prU2N5ZjMzMzgvWXNXTWRIWWFJRkNNbE55SlNMS0tqb3gwZGdwUmdOcHNOazhuazZEREVDZW1taXNqZHhjM1JBWWpJM1dYeDRzV09Ea0ZLSUxQWmpNMW13OFBEdzlHaGlKUG8wS0dEbzBNUUVRZFFjaU1peGFweTVjcU9Ea0ZFUkVTY2xBb0tpSWlJaUlpSVUxQnlJeUlpSWlJaVRrSEpqWWlJaUlpSU9BVWxOeUlpSWlJaTRoU1UzSWlJaUlpSWlGTlFjaU1pSWlJaUlrNUJ5WTJJaUlpSWlEZ0ZKVGNpSWlJaUl1SVVsTnlJaUlpSWlJaFRjSE4wQUNMaW5HdzJHM2w1ZVFXV1c2MVc0Lzhta3drWEY5MWpFWkcvVHVjY0VRRXcyV3cybTZPREVCSG5NMmZPSENaTW1IRGRkWjUvL25rR0RScFVUQkdKaURQVE9VZEVRTjNTUk9RT2VmVFJSMis0VHV2V3JZc2hFaEc1RytpY0l5S2c1RVpFN3BBYU5XcFFyVnExSXA4UERnNG1LaXFxR0NNU0VXZW1jNDZJZ0pJYkVibUQyclZyVitSempSbzFLc1pJUk9SdW9IT09pQ2k1RVpFN3BsbXpaa1UrZDcyTEVCR1JQMFBuSEJGUmNpTWlkMHl0V3JVSURBd3NzRHdnSUlEbzZHZ0hSQ1Fpemt6bkhCRlJjaU1pZDR6SlpDcjBidW1qano2S3lXUnlRRVFpNHN4MHpoRVJKVGNpY2tjOTl0aGpCWmExYXRXcStBTVJrYnVDempraWR6Y2xOeUp5UjBWR1J1THY3Mjg4OXZYMTVaRkhIbkZnUkNMaXpIVE9FYm03S2JrUmtUdksxZFdWdG0zYkdvOGJOV3FFbTV1YkF5TVNFV2VtYzQ3STNVM0pqWWpjY2RkV01HclJvb1VESXhHUnU0SE9PU0ozTDkzS0VKRTdMam82R2s5UFQvTHk4bmo4OGNjZEhZNklPRG1kYzBUdVhrcHVST1NPYzNkM3AxV3JWcVNscFZHbVRCbEhoeU1pVGs3bkhKRzdsOGxtczlrY0hZUklQcHZOeHNtVEovbm1tMi9ZdEdrVG1abVpqZzVKYmhPYnphWlNyRTdHMTllWGhnMGI4dnJycjFPelpzMVMrZjFhTEJhV0xsM0tva1dMT0hMa0NEazVPWTRPU1c0VG5YT2NqNmVuSnpWcTFLQlRwMDUwNnRRSmQzZDNSNGNrSlpDU0d5a3hiRFlia3lkUFp0YXNXWTRPUlVSdVVjZU9IZm5vbzQ5SzFjV2t4V0xodmZmZVkrM2F0WTRPUlVSdVVZTUdEZmppaXkrVTRFZ0I2cFltSmNiR2pSdVpOV3NXWmNxVW9VK2ZQalJvMElBS0ZTcmMxbjFrWm1iaTUrZDMyN2FYbTV1TGg0ZkhiZHVlSTJWbVp1THI2MXZpTGs0dEZnc1hMMTZrWXNXS2pnN2xsbVJrWkZDMmJGbEhoMUVvcTlXS3E2dnJYOTVPV2xvYXUzZnY1c3N2ditUbm4zK21mdjM2ZE9qUTRUWkVXRHlXTGwzSzJyVnJxVnBBeW5oNEFBQWdBRWxFUVZTMUt2MzY5U01zTEF4ZlgxOUhoeVVpUmJoMDZSS25UcDFpMnJScGJOKytuVGx6NXZES0s2ODRPaXdwWVZ5SER4OCszTkZCaUFDTUd6ZU9oSVFFaGc0ZFN2UG16ZkgyOXI3dCsvanFxNi80NmFlZmlJeU12QzBYTVRObXpHRFJva1dFaElRUUdCaDRHeUs4T1RrNU9jeWJONCtJaUFoT256NU51WExsN0o3UHpzNHVNdkVhTzNZc0Z5OWU1TDc3N3JOYlBudjJiQllzV0VDZE9uV0s5YUk4T1RtWjlldlhjL1RvMFVML3paMDdsNVVyVjlLcVZTdGNYQW9XZUR4Ky9EZ0JBUUhYM2I2UGo4OU54M1BreUJHKy9mWmJmSHg4aUltSjRjcVZLMzhxc2VyWnN5Y3BLU21FaFlYZDFQNW56NTVOK2ZMbDdlYm51SGp4SWlhVDZaYksyR1prWlBEUlJ4L2g3dTVPbFNwVkN2M01oZ3dad3VYTGw2bFJvOFpmU25LOHZMeTQ1NTU3aUl5TVpOV3FWYVNrcFBEMDAwLy82ZTBWdHpGanhuRHUzRG1HRGgzSy9mZmZyN0VaSWlXY3U3czdGU3RXSkR3OG5GOS8vWlcwdERTZWZmWlpSNGNsSll4YWJxVEUyTDkvUDBDQmkrN2JxVmV2WHJ6MjJtdDg5TkZIVEpzMnplNjV4TVJFOHZMeUNBME52ZTQyOHZMeTJMMTdOOUhSMFJ3OWVwUzR1TGpiZGxHMGZ2MTZxbGV2VHJWcTFRcDkvc3laTTZ4ZnY1NmxTNWR5OGVKRlhGeGNXTGh3SWZYcjE3ZExaRTZjT0VGSVNBakRoZzByc0kzR2pSc3pldlJvenAwN1IrL2V2WUdyWFFJM2JkcUV6V1lqS3l2TFdEY3hNWkdRa0pBNzhsN3l1YnE2TW1mT0hESXlNcTY3M3Z6NTgzbisrZWNMTEI4NGNDQXRXN1lzTWxsZHZYbzEwZEhSOU8vZi82WXU1SDE5ZlZtL2ZqM0hqeCtuVmF0V0RCNDhtSzVkdTlLclY2OGJ2dlphVnF1Vm1KaVlRbU11ekxwMTYvanh4eDhaTVdJRTllclZBMkQ3OXUxODk5MTNkT25TaGM2ZE94ZWFxT1E3ZVBBZ2x5NWRvbDY5ZWh3OGVKQnk1Y3JSdEduVFF0Zk56czVtelpvMXRHdlg3cGJlVTFHcVZxMEt3TEZqeDI3TDlvckxrU05IQUFnTEMzTndKQ0p5SzRLRGd3RTRkZXFVZ3lPUmtrakpqWlFZK2NVRC90Z0s4V2N0VzdhczBPVm1zNW5FeEVTNzUyMDJHei84OEFOZVhsNk1IejhlVDA5UFRwMDZ4ZUxGaXd1OC91elpzOFRFeERCaXhBaU9IVHRHZEhRME5XdldMREtPV2JObWtaU1VkTU40clZZclc3WnNJU1FraEFrVEp1RGw1V1U4dDJyVktoWXNXRUJpWWlKdzljVGVxVk1uQWdNRGNYRnhJVDQrM2pqWnc5WFdpc3pNVEpLVGt3a0tDckxiejZPUFBrclZxbFdKalkzbCtQSGp1TG01Y2Zic1dTNWN1TUJERHoxRWZIdzg4Zkh4cEtlbjg4TVBQekJod2dRalFmbXI3eVVtSm9aRGh3N1pyYnRtelJyQ3c4TVpQSGd3UGo0K0xGNjhtRm16WmpGOStuUzdWb3lpMkd3MjFxNWRXK1M2K1YybjB0TFNDclRBbU0zbUFvbHAvdkVYSGg1TzU4NmQyYjU5T3dzV0xDQXNMSXltVFp2ZWRMYzlWMWRYd3NMQ0NzUjE0c1FKcWxldlhtQjlOemMzNnRXclp5UTJXN2R1cFZXclZodzRjSUFaTTJaUXFWSWxtalJwd3NXTEYvSHc4TEE3UGdCMjdkckYvUG56ZWZubGx3R0lpSWpBWnJNUkZ4ZEhlSGk0Y1l4MzZ0UUpOemMzUWtORGIxdFNudC9WODlLbFM3ZGxlOFVsdjNpQXVxS0psQzc1UFR0eWMzTWRISW1VUkVwdXhHbHQzNzZkN2R1M0YvbjhsMTkrV2VqeVNaTW1NV1RJRUtwV3JVcEtTZ3FKaVltNHU3dHo1c3daM04zZENRb0tJaXdzakU4Ly9aU2NuQnlzVmlzTEZ5NEVJRFUxbGF5c0xBWU1HR0MwRWtSRVJMQnUzVG9xVnF4b2QrZjk0TUdEK1BuNUdYZTlBZXJVcVFQQS8yUHZ6c09pS3RzSGpuOW5objBIV1JURTNTQkZSVkZRY3d1WE5NVWlVck5jU3JORkxUTWp0ZFN5WEZMTE5jbFM4OVVzcmJUU1hzdHl3UVVVY3pjVWQxSFVaRkVFMlpubDl3ZlhuQi9qREtpOUtUcmRuK3ZxU3M3TW5QT2NHV1k0OXp6M2M5K2JObTJpZCsvZXl2YlEwRkNhTkdtQ3A2Y25nd1lOb2wyN2Rnd2FOQWlWU3NYU3BVdnAxS2tUZ3djUFZ1NXZYRDlnREd5MFdpMWZmdmtscGFXbEFLU2xwVkdqUmczZWYvOTk3TzN0bGJTbmZmdjJzVy9mUHJQblk5YXNXYWpWNnYvNVhBSUNBdmpvbzQ4b0xpNm11TGdZalVhRHZiMDkxNjVkWThLRUNYVHQycFUvL3ZpRHdNQkFkdTNhQlpRRmFtM2J0cVZodzRZV1h5KzFXazE0ZURodnYvMjJ4ZHVqb3FKbzFhcVZ4ZFN5Mk5oWWkydTdWQ29WcWFtcC9QcnJyOHFGNzd4NTg3aHk1UXA5Ky9aVjduZnAwaVdPSERsaThiaDZ2WjRyVjY2WUJORVhMMTVrdzRZTlRKczJqVWFOR3BHU2tzTFJvMGNCeU12TFE2L1hNMm5TSko1NzdqbG16cHhKUkVTRUV2UnYzTGlSWGJ0MmNmYnNXZXJXcmN2WXNXTk5qbmZvMENFY0hSMlY0RE14TVpHOWUvZHk1c3daWnMrZVRVQkFBQ3RYcmpRTExvVVFRZ2hySXNHTnNGcGp4b3hCcDlOUlZGUmtNbnN4ZE9oUWdvS0NUQzZHczdLeXpDNStWU29Wa3laTlFxL1hvMWFybFlEQitMZzFhOWF3ZlBseWpoNDl5dEdqUnlrc0xBVEsxaUhFeGNVeGN1UklWQ29WNGVIaGhJZUhtNDN2bVdlZW9XblRwaFZlbEJ2ZHVISERKRWdyTFMzbDdObXp2UFBPTy9UczJST0FzMmZQbWx4RUd5K1VqV3hzYkhCd2NPRGd3WU5jdkhnUlQwOVBIQndjY0hCdzROeTVjd0M4OXRwci9QTExMN1J1M1pxb3FDaUw2MFQrMTNQeDlQUms1Y3FWQUdiUForL2V2VGw5K3JSeTMxT25UaW4vVGt4TVpQNzgrVGc0T0pqdDgzOVpNMUpjWE15MzMzNXI4YmF6WjgrYUJNQWxKU1dzWExtU29LQWdaWGJGeTh1TDFhdFhjKzNhTll2N09IWHFsTWw1R00yWU1ZTjU4K2JoNCtQRHQ5OStpMGFqb2FDZ2dMeThQSEp6YzNucnJiY0ErT09QUDNCeGNTRWtKQVNkVGtkNmVqcVhMbDBpTXpPVFE0Y09FUm9hQ3BRRnF5ZE9uS0JtelpxY09IRUNnTXpNVE56ZDNmSHo4MlBseXBYRXhzWmlhMnRMVUZBUVdWbFpmL3M1RTBJSUllNW5FdHdJcTJXOE9COHhZZ1Nob2FIS2hYRnViaTZuVDU5bTRjS0Z5bjBURXhOcDFhb1ZJMGFNTUVuVk1SZ012UExLS3p6OTlOUG9kRHFnYkwyQ2s1TVRTVWxKK1B2Nzgvbm5ud013ZlBod1BEMDltVHAxNmo5NkhxNnVyc1RIeDVPU2txSnNPM0RnQUFDblQ1K21xS2lJQXdjT0tOdU10RnF0eWMrREJnMWkwS0JCUkVWRjBiTm5UM3IwNkVGSlNRbHZ2UEVHT1RrNUJBY0g4OE1QUDdCanh3N2F0bTFMWm1ZbXZyNitkNld3Z3lXMnRyYjA3dDJicDU5K21oOSsrSUhldlh2ajd1NU9WRlFVblR0M3RoallHQjAvZnB5Wk0yZmU4VEZ0Ykd5b1U2Y09DeFlzTU5rK2V2Um85SG85OCtiTkE4cFN4Qm8xYW1SV2FjL1IwVkZKdXpPbWllbDBPb1lORzhhMWE5ZlE2WFMwYnQyYWQ5OTl0OEl4ckZxMUNoc2JHMGFNR0lHM3R6ZGp4NDVsNE1DQkJBWUdvdFZxeWN2THc4M05qYUtpSW1yVXFJR2JteHVqUjQ5V2lqNWtaV1V4ZlBod29HeVdTcVZTRVJjWFIzQndNS0dob1p3N2Q0NjB0RFMwV20ybGEzYUVFRUlJYXlEQmpiQjZLcFdLdlh2M21xUm81ZWJtS3Q5d1E5bnN5SlVyVjh4bUFWUXFGZW5wNlNRbEphSFg2emw5K2pTalJvMmlaY3VXcEtXbFVidDJiV1hkeHZYcjF3a0tDcm9yNXpCKy9IaFVLaFhIang5bjZ0U3BkT3ZXamRkZWV3MkFtSmdZWG5ubEZicDI3YXJjZjhhTUdXWnJNc3BMU0VoZzI3WnRaR1ZsTVdEQUFMNy8vbnVtVFp0R1hsNGVUWnMyUmFmVE1YdjJiRXBLU2xpMGFORTlLUTl0dlBEV2FEUjg5OTEzYk4yNmxVOC8vZlNXajFPcFZKU1VsSkNkblgzSHh6UVlEQ2JCYkVaR0JxNnVybmg3ZTVzRWs4dVhMNmVvcUloMzMzM1hiSDJWbDVlWHljK2JOMi9teG8wYk5HblNCSVBCd0lFREJ6aHg0a1NGdnh2bEs2SHA5WHBTVWxMbzJiTW5seTlmNXVEQmc3ejIybXRFUkVTd2FORWlObTNhUkxObXpVejZPbmg2ZXVMbDVjVzFhOWY0N0xQUGxPMjdkdTFTVXZzQXBrK2ZiaktiSjRRUVFsZ2pDVzZFMVZPcjFiUm8wVUpKZjdLVWxoWVZGVVdqUm8wc3BqaXAxV3BxMTY1TmVubzZWNjlleGRmWGx3MGJOaEFVRklTSGh3Y3BLU25VcTFlUEd6ZHVXRndvL2s4d2xqbzJwcWY5L3Z2dlhMNThHUThQRCtyWHI4L0Jnd2M1ZVBDZ2N2K3NyQ3pPblR0SG56NTlMRlk3S3l3c1ZQcmFkT3pZa1o5KytnbC9mMy9PblR2SDd0MjcyYjkvUHpxZGp1RGc0SHZXOThiNDNCdURuTWpJeU5zcW9heFNxU3BOaWF1czc0ckJZT0RLbFN2S3JNL3g0OGVwVTZjT0FRRUJKQ1VsVVZSVVJIcDZPbWxwYVlTRWhOeXljbHgrZmo1ZmYvMDEwZEhScEtTazRPYm1SbVJrSlBQbXpWTUtWVmh5OGVKRjh2UHp1WERoQXVucDZSUVdGcUpXcTVrMmJab1NGTDN4eGh0Y3VIQ0J3NGNQczJQSERoNTc3REdnN0huNzlOTlBlZi85OTNuMDBVZlJhRFRFeGNYUnRtMWJRa05EU1V4TUpDSWlnbDY5ZXRHL2YvOWJQcDlDQ0NIRWcweUNHMkgxL3RlTDgvTGZyQnVEcEZkZWVZVlJvMFlSSHgvUDNyMTdsWVg2ZDdPTWRXbHBLYnQyN2NMUjBaSFEwRkQyN05tRHJhMHRYbDVlcUZRcTFHbzF5Y25KK1ByNjR1dnJTOE9HRGRtOGViTkpDV05qcWxyMzd0MUpTRWpnekprenJGcTFpdHpjWEk0ZE80Wk9wNk5aczJaTW1EQ0IwYU5IVnpyNzgwOHp6aW9ZeDNpN1hhZFZLaFZwYVdsS1VZYzdvZFZxMGV2MXlxeFBWbFlXS3BWS1djdHkvdng1WmZianFhZWV1bVdLM3FKRmkzQnljaUltSm9aeDQ4Ymg2dXBLdjM3OWVQWFZWNWt5WlFvVEprd3dDWEIyN2RyRnFsV3JTRTFOQlNBb0tJaisvZnN6YytaTTJyZHZUMUpTRWtsSlNVRFo2MjljazlTNGNXT1Q0N3E2dXBLYW1xcWtTQnIzYlJ5N3dXQ2dWNjllR0F5R08zNk9oQkJDaUFlSkJEZkM2dDJOZFFiVHBrM0R5OHVMUm8wYU1YZnVYTEt6czNGMWRiMXJhV2xRdGk1SXI5Zno4TU1QRXhBUVFKczJiV2pSb2dYZHVuVlQ3aE1WRlVXM2J0M28xYXNYT3AzT3JCbW5zWmVNaTRzTEJvTUJKeWNuMUdvMURnNE90RzNibHVQSGorUGs1SVNOalExRlJVV1ZyblA1SjJSbFpiRmt5UkoyNzk2dEZHUXdqckg4MkN0THB6SVlERnk4ZVBGdkJUZEZSVVVFQndkajdHWDh4Qk5QRUJFUlFldldyVm04ZURINzl1MWp5NVl0QkFRRTBMSmx5MHIzOWZQUFA3TnIxeTVtekppQnZiMjkwaS9JMjl1YmZ2MzZzWHo1Y3NhTUdjT29VYU9VSU5qZjM1L3o1OC9Uc21WTExsNjhpTE96TTJGaFljeWFOWXZZMkZoY1hGekl5c3JDMXRZV2QzZDNmSDE5c2JlM3QxakNXYTFXTTJEQUFQcjE2MGRVVkJSRGhnd2hPanFhcUtnb1dyWnNpVXFsa3JRMElZUVFWaytDRzJIMS90Y0x1b3BtZnRMUzBtamF0Q21scGFYczJMR0RuajE3M3JVRjJ3YURnYlZyMTlLN2QyK2xkSEJzYkN4SlNVbG1DK2tURWhLSWo0L0gxOWVYeVpNbm00ei84dVhMQU5Tc1daUFMwbExhdEduRHl5Ky96QjkvL0FHVVBWYzdkKzRrTHkrUHpNeE1talJwZ2s2bis1OHFrcFYzNDhZTmpoNDl5dDY5ZTdseTVRb0dnNEdhTldzeWNlSkVSbzhlRFpUTmxvQnBGYlRLZWhrWURBYmF0R2x6eDJscEJvT0JuSndjZkh4OGdMSnFhSHE5SGhjWEYzeDlmYWxUcHc3ZmYvODlPcDJPb1VPSG9sS3BLQ29xd3Q3ZTN1eDNJajQrbmkrKytJSVdMVm9vRmRLdVg3K3VsSUkyenI1Y3VIQ0JNV1BHRUJZV3h2UFBQMCtkT25YbzA2Y1AvZnIxVTg0Zm9GYXRXcXhldlJxVlNtVXhqZEtTMi9uZDAycTFab1VtaEJCQ0NHc2lwWE9FMWFzb3VDa3BLVkg2MUZSR3BWS1JsNWRIY1hFeEtTa3B2UHJxcTR3Y09aTERodzlUWEZ5czlFRUpDUW41UjhaN2M5VXpnRzNidGxGY1hFeE1UQXo1K2ZrWURBWTBHZzFObXpibDNMbHpwS2VuSzZsVkJRVUZlSHA2VWxwYXl2NzkrMDMyYy96NGNlenM3R2pZc0NFRkJRWFkyOXViM0s3VDZRZ0pDY0hOelkzNjlldHo3Tmd4SlNENko4N2wzTGx6VEowNmxSMDdkdEM3ZDIrKy9QSkxYbi85ZGVyVXFZT3ZyeTl0MnJRaE1URVJnS1ZMbC9MWlo1OFJHaHBLcjE2OUtqekczMDIxdW56NU1ucTlucnAxNndML1AyTmtiT0laR1JtSlRxZWpSbzBhZE9yVUNTanJqVlIra1Q3QVR6Lzl4T2VmZjA2blRwMDRjT0FBY1hGeHhNWEZVVlJVeEtsVHA0aUxpek1wWGdGbFphYXZYcjBLd01DQkF5M094TnhwT3VYTnYrY25UNTdrekprenlzOEdnd0Z2YjIrbGpMV3dQc2JmNGZ2UnJUNW43N1o3bVpKWjJldHd1K1BJeU1ndzIvWjNpcWI4a3lTdFZUd29aT1pHV0wySy9xaWVQSGxTNldNRG1DMWVQM255SkwvODhndkZ4Y1ZzM0xnUmpVWkRpeFl0Nk5LbEMrSGg0Vnk3ZG8xMzNubUh3c0pDcWxldnpzS0ZDM0YzZDZkSmt5YktQdmJzMlZOaEQ1VFMwbEt6Sm8vbno1OW53NFlOREI0OG1LZWZmaHBBNlN3L2R1eFlIQndjS0Nnb1VNYnM2dXBxVWlITG1KYldyMTgvTWpNemxWa0pvNlNrSkd4dGJjbk96dWI2OWV0bW5kbjFlajBoSVNIMDc5OGZ0VnJOaXkrK3FIU2QveWZPcFduVHBuVHUzSmtubjN6U3JQakNnZ1VMT0g3OE9OdTNiNmR2Mzc1MDd0eVpDUk1tVUZCUXdLRkRoK2pTcFl2Rll4c01ocjlWQ3RyWXpESTlQWjJoUTRjcWdaNi92eis1dWJuOC92dnZBUHoxMTEvOCtPT1BSRWRIYytEQUFhVzNFTURDaFFzNWQrNGNuM3p5Q1FFQkFiejAwa3RLdWVpK2Zmc1NGaFptMG16VFlERHcwMDgvRVJrWmlidTcreDJOMStqVXFWTzR1TGlZRlRlNCtmYzhLU2xKQ1JUOS9mMkJzdURzZHRjeWlYdm41TW1UckZ1M2pxNWR1NUtWbFVWZ1lPRGZTbkVkT25Rb2taR1J4TVRFbVBUMnFzaFhYMzFGcDA2ZFRKcnZYcjkrSFVkSFI3TXZQaXFUbTV2TDFLbFQ2ZEdqQiszYXRUTlpwMmcwYnR3NDJyVnJSNDhlUGN5QytZa1RKL0xJSTQ4UUdSbUpuWjBkdTNmdnBubno1aGJUWXE5ZHUyWldvVEE5UFIxM2QvY0swMmlOSmYyam9xTG8wcVhMYmFmYnpwbzFpNTQ5ZXlvTmlXL1h4SWtUYWRldW5kbm5LOEQyN2R2cDNMbXpTWFZMUzhhUEgwOUVSQVRQUC8rODhueU5HaldLc0xBdyt2ZnZmMXV2cjFGK2ZqNkxGeSttWjgrZUZUWkR2aDFqeG94Ui9qN2N5L1dZUXR3cENXNkUxZE5xdFNZZDZQVjZQUWFEZ1pDUUVMNzQ0Z3ZHangrUG01dWJVbjNLS0RBd2tIMzc5dUh2NzAvWHJsMTU5TkZIbFcvMTQrUGpXYng0TVRWcTFHRDI3Tm1VbHBZeWR1eFkzbjMzWFRwMDZFQzNidDJVbExYeWpTQnZWbEdUeHhVclZsQzdkbTFhdFdxRlNxVmkrdlRweXNWd1FVRUJCb09CYjcvOTFtSXp4ajE3OXBDWm1jbjI3ZHNaTW1RSVBYcjBVSTUxK3ZScDNOM2RHVFpzR0FBTkdqUUF5b29tN051M2o3cDE2M0wxNmxVKy9mUlRwV25rMHFWTG1UbHo1ajl5TGdDdnYvNjZXUXFWVnF2bDU1OS81dXV2djZaTm16WTgrK3l6YURRYXBreVp3cHR2dnNtOGVmTm8yclNweFQvb09wM3VscVdnTGMzZTdkeTVreVpObXZEQ0N5OVFwMDRkNXM2ZFM0TUdEYWhXclJyanhvMURxOVVxelRhWExWdkc3dDI3eWNuSlVYNEhBTHAxNjBhREJnMlVXWmJ5ZlhCME9wM1pjVlVxRmRIUjBjclBKU1VsSkNZbTR1L3ZUMTVlSHQ3ZTNpeGZ2cHowOUhUbFBqazVPU2JCMjRFREIvRHo4MlBXckZrbUY0a0JBUUUwYjk1Y0NYSUdEQmhBY1hFeEhoNGVSRVJFY09uU0pUWnMySUNOalEwWkdSbDNyYktmdUhNdUxpN3MyTEdEYytmTzBiVnJWMkpqWStuVHA0OUpNWkRib2RQcFNFNU81dGxubjcydCsyL2Z2cDIxYTljeWVmSmtaVVp2Nzk2OUxGdTJqSmlZR0tLam95dE5kengyN0JnRkJRVTBhOWFNWThlTzRlSGhRZnYyN1MzZU56OC9uNjFidHlxZlIrVmxabWJ5MDA4LzBiSmxTN3k5dlZtNGNDR3RXN2MyNnlzRlpaKzlBd2NPcEhQbnpzcTJIVHQyOE91dnZ6SjI3RmlMUWFGS3BTSWpJNFAxNjlmVHVuVnJpOEdOd1dBd215Mzk4ODgvMmI5L1AzUG56cVY2OWVwS0FSSkxNNjNsRlJjWHMyTEZpZ3B2ejh6TXBHUEhqaFh1NThLRkMyUmtaSERod2dVS0N3dVYrMmswR2k1Y3VHRHlHWFE3bkoyZEtTMHRaY3lZTWJ6MDBrdVZ6b1NYZC9EZ1FlclZxNmY4N1JrMGFCQVRKMDVFclZiei9QUFBLL2U3ZHUwYTE2OWZwMTY5ZW5jMExpSHVGZ2x1aE5YNzhNTVBUYjZ0S2kwdHBhU2tCQ2hiN0QxMTZsUjhmSHpNL3JBNU9qcnk5dHR2MDdoeFkyWDl4Lzc5KzVXZ1l1REFnWFR2M2wxNTNJd1pNNWc4ZVRLSmlZbFVxMWFOcGsyYjBxNWRPK3JYcjQrUGo0L0Ziek52Vi9sditZMnBkRFZxMU9ESEgzL0UyOXRidVFDcFc3Y3VXcTJXa3lkUFVxTkdEVFp2M2t4WVdCaSt2cjZzV0xHQ1o1OTlscGlZR01hUEgwL3o1czFwM2JvMUFFOCsrU1NiTm0waUt5dkxKR0FLQ1FsaDBLQkJBUC9ZdVpTL1dOSnF0V3pldkprMWE5YWdWcXNaTVdJRWtaR1J5blBxNysvUHlKRWptVEZqUm9YSDFPbDB0R2pSZ2pmZmZOUGk3VkZSVVdhekdtbHBhUncrZkpnWk0yWUFLSUhyOWV2WEdUdDJMTTJiTjJmNDhPRTRPenZ6OGNjZk0yL2VQUGJzMlFPVWZVdnM1K2NIVU9tM29GcXRWcW1pVnhHZFRzZktsU3VWRkpUV3JWc1RIQnpNOXUzYjhmSHhRYTFXSzhjd0JtL0dOTG9kTzNhWXpHYk5uejlmV1JjRVpZRlQrWXRjTnpjM2ZIeDhXTDkrUGZuNStTWXpqT0xlTWZiRktzOTRzZHF3WVVPaW82UFp1M2N2MzMzM0hiVnIxNlo5Ky9hM25hS28wV2lvWGJ1MjJheGdhbXFxeFdEV3hzYUdaczJhS1lITm5qMTc2TnExSzBlUEh1VS8vL2tQZm41K3RHdlhqdXZYcjJOdmIyLzJiZjJCQXdmNDl0dHZsUXZkNE9CZ0RBWURwMDZkb21IRGhzcXM4eE5QUElHTmpRMEJBUUVXTCtpTjQvYjI5aVkxTlpXY25CeisrT01QOHZQelRTN2tqU1hzNCtMaWFOaXdJYlZxMVFMS0NvSDg5Ny8vNWIzMzN1T2JiNzZ4R0pEWjJOalFvRUVEdkwyOUxUNTNXVmxaekowN2wvNzkreXNweGpZMk5vU0VoRkM5ZW5XZzdMVWJNMllNYjc3NVpxWHZmUnNiRzlxM2IyOXhuWnh4ZHIyeUFHbm56cDBBREJreXhPUzFWS3ZWK1BuNUtZL055Y25CenM3dXRtWlJYbjMxVmZidjMwOWlZcUpaY1BQamp6L1N0V3RYczVtbXp6NzdERDgvUDdNZ2M5dTJiU1pwYzZtcHFVclQ0enVaOFJQaWJwSGdSbGk5bS84SUJRWUdtbFFZcTJ4NnYyblRwc3EvRFFZRHUzZnZKam82bXZEd2NMTkY5b0dCZ2N5ZlA1L1UxRlNUTklaYjlVYTVVNkdob1hUcDBvVjY5ZXJkOW9WUGZuNCtEejMwRUgzNjlFR2xVcG1sY1BYbzBjUGlONm8zKzZmUFJhUFJrSmVYeCtqUm8yblVxSkhGYzJuWHJoMXF0ZG9zRmNXb1Q1OCs5T25UcDhKakRCa3l4Q1NWREdEcjFxME1HVExFcEhSM1NFZ0lIMzc0SWUrODg0N0oraWxYVjFjbVRKaEFTa29Ldi8vK095a3BLU2EvRjVZWURBYUNnb0tJakl5czlINk9qbzRzWHJ5WUpVdVdjT1RJRWZyMzc2L010TndwNDNObk1CaUlqbzQybTRsMGRYVlZmbmQzNzk1OXk3UVljWGZFeHNiU3FsVXJrOWxrS0h2OVVsTlQrZlhYWDVXTHpIbno1bkhseWhYNjl1MnIzTy9TcFVzY09YTEU0cjcxZXIxWmV1akZpeGZac0dFRDA2Wk5vMUdqUnFTa3BDaEZTZkx5OHREcjlVeWFOSW5ubm51T21UTm5FaEVSd1kwYk53RFl1SEVqdTNidDR1elpzOVN0Vzlja3hSTGcwS0ZET0RvNmN1WEtGYUNzb3VQZXZYczVjK1lNczJmUEppQWdnSlVyVnlvcG9PV2RQbjFhbWVuTno4L25yNy8rWXNLRUNWeThlQkdBcDU5K21xVkxsOUt3WVVOdTNMaUJtNXNiV1ZsWk5HN2NtTjY5ZTV0OEh0aloyUkVaR2NtaFE0Y3FuR2t5dmovMjd0Mkx1N3U3V2RsK0R3OFBqaHc1UWw1ZUhsT25Uc1hGeGNYczg4akJ3WUdMRnkreWZmdjJTb01idFZyOXQxSmxvZXo5dTNYclZ1clhyOC9Ka3lkTjF1c1ZGaGFhdkw2Ly9QSUx0V3JWSWpZMlZyblA3Tm16S3l3YWtwK2ZUMnBxcXNtNDh2THlPSGp3SUVlT0hHSFNwRW5LT1Nja0pQRFhYMy9oNU9TRVZxdWx1TGlZVTZkTzRlL3ZUMmhvS0FhRGdieThQSEp5Y2toTFMwT2owUkFmSDAvMzd0M3YrSnlGK0tkSmNDUCtkYVpQbi82M0hxZFNxUmc1Y21TbDkzRnljcnJqL093N05YSGlSSk14M1E1blorYzdUbkc1RjFRcWxiSWVwekp0MjdhdDhMWmJuVmY1TkRDandZTUhtMjJ6dGJYbGd3OCtxSEEvRHovOE1BOC8vSENseHpLeUZFQldSSzFXTTJqUUlEUWF6VCt5SHNiUjBaRWhRNFpVZUh0QVFNQnRQZWZpN2lndUx1YmJiNysxZU52WnMyZE5VajlMU2twWXVYSWxRVUZCeXV5S2w1Y1hxMWV2cm5EOVcwWHBvY1lVU3g4Zkg3Nzk5bHMwR2cwRkJRWGs1ZVdSbTV2TFcyKzlCY0FmZi95Qmk0c0xJU0VoU21ycXBVdVh5TXpNNU5DaFEwb1BxTFMwTkU2Y09FSE5taldWQy9ETXpFemMzZDN4OC9OajVjcVZ4TWJHWW10clMxQlFrRmtLcmF1cks0c1hMMVptTjQwRk5nQWVlK3d4MXE5ZlQwQkFBTTg5OXh5K3ZyN01tVE9INDhlUDQrcnFhckhmMUZOUFBjV1RUejdKa2lWTExENDNwYVdscEtTa3NHZlBIanc5UFprM2I1N0pPa3ZqZTY5Rml4WVcxOHJBLzg4NjM4Nzc5RmFwc2hYWnUzY3ZHUmtaUFAzMDAremJ0MCtaTVRhNmNlT0d5ZXVibXBwSzQ4YU5lZnp4eHdHb1ZxMGFlL2Z1Tlp0dFNVNU94c1BEZzVvMWE1cU5LeVFraEtLaUl2YnQyMGVyVnExSVMwdFRaclViTm15SWk0c0x4NDRkQXpCNS9wMmRuWlZBdUg3OStoV3VpeFRpWHBQZ1JnZ2hxdGpkN2ljazdoODJOamJVcVZPSEJRc1dtR3dmUFhxMGt0b0RaU2xpalJvMU1ydElkWFIwWk02Y09UZzZPaXJwU0RxZGptSERobkh0MmpWME9oMnRXN2ZtM1hmZnJYQU1xMWF0d3NiR2hoRWpSdUR0N2MzWXNXTVpPSEFnZ1lHQmFMVmE4dkx5Y0hOem82aW9pQm8xYXVEbTVzYm8wYU9WM2xOWldWa01IejRjS0V1elVxbFV4TVhGRVJ3Y1RHaG9LT2ZPblNNdExRMnRWbHZoVElxZm54Ly8rYzkvY0hOejQvWFhYNmRtelpxOC9mYmJYTGh3Z2FWTGwrTGs1TVRreVpNWk8zWXMwZEhSdlBubW05aloyUkVmSDgvUm8wY0pDd3ZqNk5HamJOaXdBU2dyL05HbVRSdUNnNE5aczJhTldhcVdYcStudExSVW1iSFpzbVVMdlh2M3ZxM1g3Tzl3Y25LaVpzMmFadHVUazVNcmZkeDMzMzBIbEJWN21EcDFLaU5IanNUSnlZbkJnd2VqVnF2SnpjMGxKaWJHWk0xTGVZTUhEemI3OHFhb3FJZytmZnJRc1dOSFhuenhSWlB0bGo1N0FnTURxVkdqQm4vOTlSY0hEaHhRZ21CUFQwK3lzN1Bac1dNSG1abVpBUGo0K09EcjY4djE2OWY1K3V1dkxYNXhKTVM5SnNHTkVFSUljWThZREFhVDlSWVpHUm00dXJyaTdlMU5Ta3FLc24zNTh1VVVGUlh4N3J2dlVyOStmWk45M0p5aXVYbnpabTdjdUVHVEprMHdHQXdjT0hDQUV5ZE9WRmh4cmZ6Nk5iMWVUMHBLQ2oxNzl1VHk1Y3NjUEhpUTExNTdqWWlJQ0JZdFdzU21UWnRvMXF5WnlXeUZwNmNuWGw1ZVhMdDJ6YVJhNDY1ZHUweEtwVStmUHIzU1BtUGxHL1ZldVhLRmQ5OTlseU5IanRDc1dUT21UNStPczdNejE2NWRZOGVPSGJScjE0NlJJMGR5N3R3NUpXMDBLQ2lJSlV1V29ORm9PSDM2TkJxTmh1blRweXNCVFBtVTQyZWVlWWFtVFp0VzJDL3EzTGx6UU5uc21USHQ2K1kwc0R1Um01dHJWZ0wrVmhJU0VqaDU4aVFPRGc2RWhvWXE2K3UyYk5sQ1VWRVJ6WnMzNS9UcDAveisrKy8wNjlmdnRpdVdHUnNLbnp0M2p1WExseXZiNCtQamVmNzU1NVZTOStWOS92bm5xRlFxOHZQemlZMk5SYXZWTW1USUVBSUNBamh4NGdTZmYvNDUvZnIxWThDQUFYZDBqa0xjQ3hMY0NDRWVXT1VYOXd2eElJZkpsTXdBQUNBQVNVUkJWREFZREZ5NWNrVkpXengrL0RoMTZ0UWhJQ0NBcEtRa2lvcUtTRTlQSnkwdGpaQ1FrRnV1Yzh2UHorZnJyNzhtT2pxYWxKUVUzTnpjaUl5TVpONjhlY3llUGJ2Q1djR0xGeStTbjUvUGhRc1hTRTlQcDdDd0VMVmF6YlJwMDVTZzZJMDMzdURDaFFzY1BueVlIVHQyS091NE5Cb05uMzc2S2UrLy96NlBQdm9vR28yR3VMZzQyclp0UzJob0tJbUppVVJFUk5DclZ5LzY5KzlmNmZndlg3NU1kblkyK2ZuNU5HalFnSkNRRUpvMmJhb0VGTWJnNkxmZmZxT3dzSkNMRnkreVk4Y091bmJ0aW8yTkRYUG16QUhLWnBDYU5HbUNyYTB0cDArZlp2NzgrYnoxMWx1MGJObnl0bDZYK1BoNG9LeElRdm4rWERlbmdjSHQ5ZXd4VnRtOFdVVVZKMi9jdU1IaXhZc1pQSGd3MjdkdlY3YnI5WHErLy81N1dyZHVUV2xwS1kwYk4rYmt5Wk9zV3JXcTB2VFQ4dExTMG9DeTE5eTRQcXEwdEpUczdHeSsrZVliMnJScFkxWUl3Smp5ZlAzNmRSNTc3REVseURPbXA2bFVLcTVmdjg2aFE0ZG8xcXpaSGZmbEV1SnVrdUJHaUg4eHZWNVBhbXFxeFJLZUZWVllNbHE0Y0NGZHUzWlZ2aVhWNi9YODV6Ly9vWGZ2M2hWV0pLcElRa0lDWVdGaE9EbzZzbUhEQmpJek0zbjg4Y2R2MmN0aHpKZ3hoSWFHTW16WU1OemQzYmwwNlJJQkFRSEs3V2ZPbkdIVHBrMWN2bnlaQ1JNbTNMS0VxeEIzbTdHY3NISGRRMVpXRmlxVlNsbkxjdjc4ZVdYMjQ2bW5ucks0dnFTOFJZc1c0ZVRrUkV4TURPUEdqY1BWMVpWKy9mcng2cXV2TW1YS0ZDWk1tR0FTNE96YXRZdFZxMWFSbXBvS2xNMSs5Ty9mbjVrelo5SytmWHVTa3BKSVNrb0N5aTZBVDU4K0RVRGp4bzFOanV2cTZrcHFhaXFmZi82NXliNk5ZemNZRFBUcTFhdkN4by9GeGNYODhNTVByRm16aHBLU0V0cTNiMDkwZERSanhvemh4SWtUMk5uWmtaK2ZENVNsY3AwNmRRb2JHeHZzN2UxWnVYSWxqUm8xTW5tdmw5ZTJiVnQrL1BGSHBreVp3cFFwVTI2cndYTHQyclY1N2JYWDZOU3BrL0k1TVhUb1VJS0Nna3htZTU1NjZpa2VlZVNSVys2dm9yVlBGVGw1OGlROWUvWWtKaWJHSkxqNS9mZmZ1WHo1TW1QSGp1V0xMNzdBMDlPVFhyMTZzV3paTXBvMGFhS1UySzlNY25JeUtwV0toUXNYS3V1SmtwS1NtRHAxcWttUHI1c1pBMHNQRHcvUzB0SzRjT0VDQU04Kyt5eTV1YmxzM3J5WjMzNzdqVTZkT2pGbXpKamJQbGNoN2pZSmJvVDRGN2k1d3BMQllDQStQcDdubm51T3laTW4wN0psUzdORnN2djI3YU5qeDQ0TUh6N2M0cmR5aVltSmJOdTJqUWtUSnRDc1dUUFVhalhyMXEzanQ5OStJelEwbE9EZ1lIcjA2SEhMOVNRbEpTVXNYTGdRTnpjMzNudnZQYXBYcjg2U0pVdHVhM0dxUnFQaDZ0V3JTbnJMdUhIamFOV3FGZG5aMlp3NmRZcWNuQnhVS2hVT0RnN0V4Y1V4YXRRbytZWlJWS21pb2lLQ2c0TjUvLzMzZ2JJeXhoRVJFYlJ1M1pyRml4ZXpiOTgrdG16WlFrQkF3QzFuSFg3KytXZDI3ZHJGakJrenNMZTNWOUtQdkwyOTZkZXZIOHVYTDJmTW1ER01HalZLK1JMQzM5K2Y4K2ZQMDdKbFN5NWV2SWl6c3pOaFlXSE1taldMMk5oWVhGeGN5TXJLd3RiV0ZuZDNkM3g5ZmJHM3Q3ZjR4WUJhcldiQWdBSDA2OWVQcUtnb2hnd1pRblIwTkZGUlViUnMyUktWU2xWaFd0cmh3NGRadFdvVnRXdlhWaGFsTjJ6WWtLKysrZ3AzZDNlT0hEbGlzbTZvWGJ0MnZQSEdHN2YxSEJzTUJycDM3ODd4NDhkSlRrNityZUJtMmJKbFNsV3dxS2lvQ3UvbjVPVEVxbFdyR0RseVpLVmY0bFJXQ2hyZ3hJa1RuRHg1VXZrNUxDeU1zTEF3ay92bTVPU3dZc1VLb3FPanFWdTNMZ1VGQlhoNmV0S2pSdzlXckZqQmpCa3plT3V0dDVTUy9wWVlEQVlTRXhOcDFLaVJTYUVFWXlsblN6UGZLU2twTEY2ODJDUTQ4L0R3b0VXTEZpUWtKUEROTjkvUXVYTm4rdlRwdytyVnE5bTJiUnNGQlFXODlOSkxNcE11N2dzUzNBanhMK0RwNldteHd0S3NXYlBRYXJXY1BuMWE2ZVZnVkZoWWlFNm5JejgvWC9taldGcGFxZ1JCTmpZMmhJYUdLbFdjak5zNmRPaEFseTVkR0Q5K1BPdldyV1BLbENrV0Y5WWFiZHUyamJ5OFBEcDM3a3lOR2pXb1ZxMGFhcldhYTlldVZmbzRLTHU0OHZUMFZNWm9NQmhJVFUxVmNzRzl2THh3ZDNldnRCR2hFUGVLd1dBZ0p5Y0hIeDhmb0N5dzErdjF1TGk0NE92clM1MDZkZmorKysvUjZYUU1IVHBVNlZ0a2IyOXZGcFRIeDhmenhSZGYwS0pGQzJXVzRQcjE2MHI2a0hIMjVjS0ZDNHdaTTRhd3NEQ2VmLzU1NnRTcFE1OCtmZWpYcngralI0OVc5bGVyVmkxV3IxNk5TcVd5T0dOaHllMjhyN1JhcmNYU3hPSGg0UXdmUHB4T25UcVpITWZkM1oyU2toSVdMVnFFcjY4dk9UazVOR3ZXalBqNGVMcDA2WExMUU9YczJiTjg4c2tuVEpnd2dZQ0FnTnN1ZVc1cmEwdTlldlhNeXNaYnVsOXBhYWxKS2UvOSsvZXpaY3NXNWVlTWpBenk4dklxckppWWtKREFqei8rU0dGaElYWHIxclY0VGdhRGdmbno1M1BqeGcxOGZYMzU5ZGRmdVhyMUtocU5ocFVyVnlyUDY5U3BVM255eVNjWk9uU294V01sSlNWeDZkSWxzN1V4eHZTMG16LzNvU3lBTTg3WUdWMi9mcDBkTzNZb1A1Yy9YeWlyc25maXhBa21UcHhZNFZvdkllNFZDVzZFK0Jkd2NuTGlrMDgrd2NuSmlTRkRodEN0V3pjbFg3dFBuejUwNnRTSndZTUhzMkhEQmpwMzdveURnd05SVVZINCtma3BnVTFCUVFHalJvMGlOamFXaHg1NnlPS0ZqWEZiVUZBUWd3Y1Bac21TSlVxNVdFdjBlajAvL1BBRFhsNWVEQnc0RUpWS2hiMjlQYTFhdGVLYmI3NmhTWk1tRnJ1R0czdGhGQmNYYytYS0ZXSmpZK25mdno4YWpZYnExYXYvclQ0eFF0eHRseTlmUnEvWEt3dkZjM056Z2Y5djRoa1pHY21YWDM1SmpSbzFsRVhlY1hGeFJFUkVtS1JDL2ZUVFQ2eGV2WnBPblRxeGJkczJrelVpRmFWRG5UMTdscXRYcjFLblRwMEt5NmZmNmF6bXpiTXlKMCtlNU15Wk04clBCb01CYjI5dm1qVnJabGJTR0tpd0o4ckNoUXU1Y3VVS1U2ZE9aZkxreWRTcVZRc0hCd2VtVDUvT3BFbVRLcng0UG5yMEtQLzk3MzhaTm13WU5XclVZTkdpUmJkOUxtcTFHaGNYbDFzR2JHcTFHbmQzZDVQbnFuSGp4aXhkdWhRSEJ3ZnM3ZTJwVzdjdXljbkoyTmpZS0VGUVFVRUIxNjlmVndJWjQrZnFMNy84UW5Cd3NGbVQ0b1NFQklLRGcrbldyWnZKZWVUazVKaTh2c0hCd1hUdTNObmlXQXNMQzFteVpBa1BQL3l3V1NyZHBVdVg4UEx5c2ppelhydDJiV1VHRGNxKzFKbzZkU29IRHg0RXlsNTNmMzkvM24vLy9YKzg5NWtRL3dRSmJvVDRsNmdvaGFKODg4ZEZpeGJ4M1hmZktlVm95M055Y2lJME5KVHg0OGN6ZWZKa2l4ZEM1UzhNZXZic3ljcVZLeXU5V05pNGNTT1hMbDBpTmpiV0pPLzdpU2VlNE8yMzMyYmx5cFZtRjJLMnRyWW1pM0tOS1MyTEZpMVMwbklzMFdxMVpoY1FRdHhMeG1hVzZlbnBKbXNkL1AzOXljM041ZmZmZndmS3loci8rT09QUkVkSGMrREFBWlBaaElVTEYzTHUzRGsrK2VRVEFnSUNlT21sbDVSeTBYMzc5aVVzTE15azJhYkJZT0NubjM0aU1qTFNwTnY5blRoMTZoUXVMaTVtRjdJM0w2eFBTa29pTVRGUk9TY29DODd1cEgvVDRzV0wyYmx6SitQR2pUUHBLL1hTU3k4eGF0UW94bzRkUzZkT25ZaUppU0V3TUJCQW1SbEtTVW1oZS9mdUprMmE3d1ZqMml1VVBkOUxseTRsT1RrWm5VN0g2TkdqOGZYMTVmTGx5NHdmUHg2VlNxV2tJbGJFWUREZzZ1cktoeDkrQ0pSVmV2UDI5dWJGRjE4MG1WRXpHQXprNXVaYWZGMzFlajJ6WnMyaXVMalk0bnFZczJmUFVxdFdyUXJIWU54blJrWUdzMmJONHZUcDA3ejU1cHNzWExpUURoMDZvRktwZVAzMTErblpzeWVSa1pHVjdrdUllMDMrMGd2eEw1V2NuRXpqeG8yVjRNTjRnUkFSRWFGOGszeXptSmdZTm03Y3lJb1ZLd0RZdVhPbnllMGxKU1VjUG54WVNjZlFhRFFzVzdhTWxpMWJtdlhyeU16TVpNV0tGYlJ2MzU0T0hUcVkzUGJ3d3cvVHVuVnJ2dnZ1TzY1ZXZjcUxMNzZvZk5NWkhCek1xbFdyZ0xLRnJlM2F0VlArMkwvd3dnc1dTN2NhMXh2ZDNHRmRpSHRwNTg2ZE5HblNoQmRlZUlFNmRlb3dkKzVjR2pSb1FMVnExUmczYmh4YXJWWnB0cmxzMlRKMjc5NU5UazZPeWZ1eFc3ZHVOR2pRUVBseW9mejdTcWZUbWMybXFGUXFrMGEySlNVbEpDWW00dS92VDE1ZUh0N2UzaXhmdnB6MDlIVGxQams1T1J3L2ZseDVIeDg0Y0FBL1B6OW16WnBsc3ZZbUlDQ0E1czJiSzBIT2dBRURLQzR1eHNQRGc0aUlDQzVkdXNTR0RSdXdzYkVoSXlQRHJFREp1blhybEdhWEFRRUJ6SjQ5bTZOSGp6Smp4Z3dhTm15b25KUEJZTURkM1ozMzNudVBkOTU1aC9UMGRJcUtpcFQ5cEtlblkyTmpnNStmSDhPR0RWTzJyMWl4Z2pObnp1RG82RWhCUVVHRlg3VDg5ZGRmWnVkczZYa3dicXVvU0VKZVhoNExGaXhnMTY1ZHRHM2JsaGRlZUVFcGl1THY3MDljWEJ4eGNYRk1tVEtGaHg5K21MZmZmdHZpbDA0Nm5ZN1EwRkJsVnNYNGY1MU9aeEpRcWxRcWk0Rk5VVkVSSDMvOE1XZk9uT0hERHovRXo4K1B6WnMzczI3ZE9wbzJiWXBHbytINjlldVZybXNzTEN4azNicDFyRjI3bGxxMWF2SEpKNTlRcjE0OUZpeFlnRTZuWTlTb1VRUUVCUERWVjEreGR1MWFYRjFkOGZmMzU1VlhYcUZCZ3dZVjdsZUllMEdDR3lIK0JRb0xDL25zczgrVUJiTkpTVW1zVzdlT2wxOStXZmxEWFZCUUFHQlNuZW5tUCtMVnExZW5RWU1HTkduU2hQajRlUHo5L1RsNjlDZytQajdZMnRxaTBXajQ2Nisvc0xHeHdkM2RYVW0vMmJadG04a2kzWktTRXQ1KysyM3k4L09wVjYrZXhUNFN4bXBTVzdac0lTa3BpUTRkT2hBVkZVVmdZQ0F1TGk3czJiTUhnOEhBSDMvOHdaWXRXK2pjdVROcXRiclNLa1YxNjlhbGI5KysvOE16S2NUZms1YVd4dUhEaDVYTzc0OCsraWdlSGg1Y3YzNmRzV1BIMHJ4NWM0WVBINDZ6c3pNZmYvd3g4K2JOVTFLNXlwYzhOMTcwVzZMVmFpa3RMYTEwSERxZGpwVXJWeW9MeWx1M2JrMXdjRERidDIvSHg4Y0h0VnF0SE1QNEhqUytqM2ZzMkdGeVFUeC8vbnhsWFJDVXZhK2ZmZlpaNVhZM056ZDhmSHhZdjM0OStmbjVOR25TeEdRc2dZR0JMRnEwaU92WHIxT3ZYajJLaW9xSWk0c3ptY1V0S1NtaHBLUkVHY2ZzMmJPcFhyMjZ5Y3h4UUVBQXI3LytPaTR1TGliQlY5ZXVYVkdwVkt4ZHV4YUR3VUNMRmkwc1BpY3VMaTZFaElTUW1wcXFuRE5nOWp6QS96Y0R2VmxDUWdLTEZ5L0d5Y21KU1pNbVdheGk1dXpzVEd4c0xQNysvcXhldlZvcCtIQXpyVlpyY1dhOHRMU1U0dUppaStkZ2xKS1N3cng1ODZoZXZUcHo1c3hSZWlKMTZkSUZPenM3Rml4WVFGRlJFWTZPamhXdVIxcTllalhyMTYrblFZTUd2UDMyMnliblV2NTM3TWtubitTUlJ4NWg3ZHExeE1mSDA3eDU4MXV1a3hUaVhwRGdSb2gvQVVkSFI3eTh2TmkvZjcveXg3bFJvMGJzMjdkUENXcU0rZi9sdndtMFZPbG96Smd4Vks5ZW5majRlT3JYcjIreUdIalFvRUVVRnhjVEdSbkowMDgvYlhFc3BhV2xUSnMyRFVkSFIxeGNYRXlheWxuaTcrL1A1Y3VYMmJWckYrM2F0Vk5TVVhidjNxMWNBTXlkTzVlclY2K2kxV3BOeXBMZTdzSm9JZTYyclZ1M01tVElFS1ZxR1VCSVNBZ2ZmdmdoNzd6empzbWljbGRYVnlaTW1FQktTZ3EvLy80N0tTa3BORzNhdE5MOUd3d0dnb0tDaUl5TXJQUitqbzZPTEY2OG1DVkxsbkRreUJINjkrK3Z6TFRjcWZJcHJkSFIwVW9mblBMbkVSMGRUWGg0T0x0Mzd6YTdtRzdSb2dWanhvemg2dFdydEczYjF1STV4Y2JHbWxRRHEyaU54Nk9QUG1xMnJVYU5HZ3djT0JBUER3L2MzZDNOWm9qTGovTzk5OTdqeXBVcnQxeERNbnYyYk1MRHcwMjI3ZG16aHcwYk5qQnMyREFlZWVTUlc2NWRldTY1NXlvTlJEdDM3a3lQSGozTXR2ZnQyOWRpdzgzeXNyS3lHRHAwcU1YZ3luais1OCtmcDBlUEhoV21LamRxMUlodTNicVpOWXMxR0F6RXhNVHc1Sk5QS3R0OGZIeDQ1WlZYR0RKa2lKVGFGL2NObGFHaStWVWg3akZqR2N5ZmYvNjVpa2RpM1o1NTVobVRnZ0pQUC8wMFVWRlJOR3JVaUE4KytJQ1FrQkRlZSs4OXBhS1NwUTdVYTlhc1ljV0tGU1lwWVVWRlJmVHQyeGM3T3p0Q1FrS1VVcmMzbXp0M0xnYURnVmRmZlJXZFRvZVRreFBIangvbjdiZmY1dlhYWDFjdWdKNTc3amxhdEdqQnFGR2orUEhISCtuUW9ZUHk3WFZKU1FtREJnM0N6OCtQR2pWcWNPclVLUUlDQWpoKy9EZ2RPM1preElnUkFBd1pNb1RnNEdBSmJ1NEI0OHpjL3YzN3EzZ2t0Ky9mL0psVFZGU0VScU81by9Vd1F0eFBIc1RQSEhGdnlNeU5FUDl5eGh6dWt5ZFBBbVZyY2NhTkcyZHltMUYrZmo2ZmZ2b3BSNDhlTldzdWVPTEVDUXdHQTQ4Ly9qai8vZTkveWN2TE0rbXJZRFJzMkRDY25aMU50aG5UeU1wWFFTb29LTURCd1FFYkd4djY5T2xqY3YrdFc3Zmk2K3VMdjc4L0twV0ttSmdZUEQwOU9YandvTW42QlBudVJnakxidFYvU2dnaEhsVFMvRUdJZjZHc3JDeFdyMTdOdUhIamNISnlvbDY5ZXV6YXRVdEorV3JUcGcwdnYvd3lQWHIwVVBvZEpDUWtNSHo0Y1BidDI4Zmt5WlBOZ3B1a3BDVHM3T3pvMjdjdk5qWTJiTnEweWVLeGJ3NXNvS3doYUkwYU5aU0tPMFZGUldpMVdvdmQyWFU2SFQvKytDUFBQZmVja2xMMytPT1BLeWtXeG5NUVFnZ2h4TCtQQkRkQy9BdVVscGFTbkp6TTh1WExLU29xWXZmdTNWeTllcFhYWG51TjVjdVhjK1BHRFM1Y3VHQlNWYWxYcjE2Y1BIbVNEUnMyQUdCdmIwOTJkamFqUjQrbWJ0MjZKck1pQlFVRnhNZkgwN0ZqUjF4Y1hHamJ0aTFyMXF4UjF2RlU1c3laTXh3N2RveGV2WG9wMjR5UGMzTnpNN3QvWW1JaXRXclZJaUlpZ3Z6OGZHVWNodzhmUnFWUzBiaHhZK1crRlhWSEYwSUlJWVIxa3VCR2lIK0I5UFIwM252dlBkYXVYY3Vqano3SzRzV0xHVEZpQkFFQkFXemZ2cDNQUC8rY2R1M2FtWlVHemN6TXBMQ3dFSUJXclZveGNlSkVpd3QvVjYxYWhVNm40NWxubmdHZ2QrL2U1T2JtOHZISEgxdnNUbTVVVWxMQ3dvVUxDUWdJTUZsQW01V1ZCYUNVVVMzdmtVY2U0YzAzM3dUS1puajBlajE2dlo1Tm16YlJxbFVyazg3aEJvTkJVdE9FRUVLSWZ4RlpjeVBFdjBETm1qVjU1WlZYcUY2OXVsS090YUNnZ0MrLy9KTGZmLytkbUpnWUJnNGNpRXFsUXFQUmNQandZZXpzN05pMWF4ZXBxYWtjUDM2YzRPQmdrd284eHFEaTRNR0RyRnUzanRkZWUwMEpSdXJWcTBmNzl1M1p1WE1ua3laTjRvMDMzakFMVkc3Y3VNRkhIMzFFZG5ZMlU2ZE9wYUNnZ0JVclZsQzllbldPSGowS1FQMzY5YzNPUmFQUjRPam9DSlFGTnpxZGp0OSsrNDNzN0d3KytPQURrL3ZlM0JkQ0NDR0VFTlpOZ2h0eDMzQndjS0NvcUlqOC9IeUw2ekxFLzZaOEdkYU5HemZ5OWRkZjA2QkJBK2JPblV1OWV2V1UyenAxNmtSOGZEeC8vdmtuS3BXS2tKQVFzK1o3VUJZNEhEbHloSU1IRHpKNDhHQ3pNcTh2di93eVI0NGNJVGs1bVZXclZqRnExQ2lnYkRabDU4NmRMRjI2bE9EZ1lPYk9uWXU3dXp0YXJaYmF0V3Z6MVZkZlVWUlVSSWNPSFpRdTV4VXBLU25oOHVYTHBLU2tNSGJzV0tXYW1wRmVyNjkwNWtqOE00eXplK1g3a3dnaGhCQlZRWUliY2Q5bzBLQUJ5Y25KWExwMHlhUVhoUGpuMmR2Yk0zWHFWR1VCZjNsdnZQRUdiN3p4eGkzM1VidDJiWTRjT2NMRWlSUE4rajVBV2IrY0NSTW1vRktwVEtxZ2xaU1VrSlNVUkd4c3JFbHZEeHNiRzNyMzdvMkhod2M1T1RuMDdObnpsbU1JRHcvSHg4ZUhldlhxS1dWOXkrdlZxNWZKV2g1eGQyUm1aZ0pJQXo4aGhCQlZUdnJjaVB2R0R6Lzh3TlNwVXdrTURPU2pqejZ5dUpoY0NIRi95Yy9QWjhLRUNadytmWnFYWDM2WmwxNTZxYXFIZE52K3pYMXVoSGpRU1o4YlVSR1p1UkgzamQ2OWU3Tng0MGIyNzkvUGdBRURsQjRuUW9qN2sxYXJwYmk0R0wxZVQzQndNTTgvLzN4VkQwa0lJY1MvbkZ3NWl2dUdqWTBObjM3NktldldyV1BCZ2dYazUrZFg5WkNFRUxmZzRPREF5eSsvVE4rK2ZiR3pzNnZxNGR3UjR6cS9nb0lDaXoyVmhCRDNKK002dndmdE0wZmNHeExjaVB1S25aMGRmZnIwNGFtbm5pSTNOMWNXZzF1Ujd0MjdBMlhGRElSMXNMVzF4ZG5aR1Z0YjI2b2V5dDlTcjE0OWpoMDd4b1VMRndnT0RxN3E0UWdoYmxOR1JnWUFBUUVCVlR3U2NUK1M0RWJjbHpRYURaNmVubFU5REhFWCtQajRWUFVRaEFEZ2lTZWU0Tml4WTN6eHhSZU1IRG1TNnRXcnl3eU9FUGV4d3NKQ01qSXlXTHg0TVlCWmJ6WWhRQW9LQ0NIdUVlUGliVm44S2U0WHBhV2x2UGJhYSt6ZHU3ZXFoeUtFdUVNaElTRXNXYkxrZ1owNUZuZVB1cW9ISUlRUVFsUUZXMXRiRml4WXdNaVJJMm5Zc0tIMDZSSGlQbWRuWjBmZHVuVVpObXlZQkRhaVFqSnpJNFM0SjJUbVJnaHhMOGxuamhEL1RqSnpJNFFRUWdnaGhMQUtFdHdJSVlRUVFnZ2hySUlFTjBJSUlZUVFRZ2lySU1HTkVFSUlJWVFRd2lwSWNDT0VFRUlJSVlTd0NoTGNDQ0dFRUVJSUlheUNCRGRDQ0NHRUVFSUlxeURCalJCQ0NDR0VFTUlxU0hBamhCQkNDQ0dFc0FvUzNBZ2hoQkJDQ0NHc2dnUTNRZ2doaEJCQ0NLc2d3WTBRUWdnaGhCRENLa2h3STRRUVFnZ2hoTEFLRXR3SUlZUVFRZ2docklJRU4wSUlJWVFRUWdpcklNR05FRUlJSVlRUXdpcEljQ09FRUVJSUlZU3dDaExjQ0NHRUVFSUlJYXlDQkRkQ0NDR0VFRUlJcXlEQmpSQkNDQ0dFRU1JcVNIQWpoQkJDQ0NHRXNBb1MzQWdoaEJCQ0NDR3NnZ1EzUWdnaGhCQkNDS3Nnd1kwUVFnZ2hoQkRDS2tod0k0UVFRZ2doaExBS0V0d0lJWVFRUWdnaHJJSUVOMElJSVlRUVFnaXJJTUdORUVJSUlZUVF3aXBJY0NPRUVFSUlJWVN3Q2hMY0NDR0VFRUlJSWF5Q0JEZENDQ0dFRUVJSXF5REJqUkJDQ0NHRUVNSXFTSEFqaEJCQ0NDR0VzQW9TM0FnaGhCQkNDQ0dzZ2dRM1FnZ2hoQkJDQ0tzZ3dZMFFRZ2doaEJEQ0traHdJNFFRUWdnaGhMQUtFdHdJSVlRUVFnZ2hySUpOVlE5QUNQSHZNbWZPbktvZWdyZ1BKU1ltY3ZYcVZSd2RIYXQ2S0VJSUlSNWdFdHdJSWU0SkJ3Y0hpb3FLV0xseVpWVVBSZHpIY25OenEzb0l3b3I0K2ZsVjlSQ0VFUGVZeW1Bd0dLcDZFRUlJNjNmbzBDR1NrNU9yZWhqaVBtV2MwZHV3WVVNVmowUllFdzhQRHh3Y0hLcDZHRUtJZTBpQ0d5R0VFRlV1TEN3TWdQMzc5MWZ4U0lRUVFqeklwS0NBRUVJSUlZUVF3aXBJY0NPRUVFSUlJWVN3Q2hMY0NDR0VFRUlJSWF5Q0JEZENDQ0dFRUVJSXF5REJqUkJDQ0NHRUVNSXFTSEFqaEJCQ0NDR0VzQW9TM0FnaGhCQkNDQ0dzZ2dRM1FnZ2hoQkJDQ0tzZ3dZMFFRZ2doaEJEQ0traHdJNFFRUWdnaGhMQUtFdHdJSVlRUVFnZ2hySUlFTjBJSUlZUVFRZ2lySU1HTkVFSUlJWVFRd2lwSWNDT0VFRUlJSVlTd0NoTGNDQ0dFRUVJSUlheUNCRGRDQ0NHRUVFSUlxeURCalJCQ0NDR0VFTUlxU0hBamhCQkNDQ0dFc0FvUzNBZ2hoQkJDQ0NHc2dnUTNRZ2doaEJCQ0NLc2d3WTBRUWdnaGhCRENLa2h3STRRUVFnZ2hoTEFLRXR3SUlZUVFRZ2docklMS1lEQVlxbm9RUWdnaC9sMG1UNTdNTDcvOG92eXMxV29Cc0xHeFViYTFiTm1TaFFzWDN2T3hDU0dFZUhESnpJMFFRb2g3cmsyYk5taTFXdVUvby9MYk9uVG9VSVVqRkVJSThTQ1NtUnNoaEJEM25NRmdJQ0lpQXAxT1ovRjJ0VnJOSDMvOGdVcWx1c2NqRTBJSThTQ1RtUnNoaEJEM25FcWxvbkhqeGhYZUhoQVFJSUdORUVLSU95YkJqUkJDaUNyeDVKTlBWbmpiRTA4OGNROUhJb1FRd2xwSVdwb1FRb2dxb2RQcGFOMjZOWHE5M21TN1NxVWlLU25KcExpQUVFSUljVHRrNWtZSUlVU1YwR2cwQkFVRm1XMzM4L09Ud0VZSUljVGZJc0dORUVLSUtoTVZGV1cyclVlUEhsVXdFaUdFRU5aQTB0S0VFRUpVbWVMaVl0cTJiV3V5TFRFeEVRY0hoeW9ha1JCQ2lBZVp6TndJSVlTb012YjI5dFN2WDEvNTJkZlhWd0liSVlRUWY1c0VOMElJSWFwVXo1NDlsWDkzN3R5NUNrY2loQkRpUVNkcGFVSUlJYXBVUVVFQkhUcDB3R0F3c0czYk5seGRYYXQ2U0VJSUlSNVFVbzVHQ0NGRWxYSnljcUptelpyazUrZExZQ09FRU9KL0lqTTNRb2o3bnNGZzRQejU4eXhldkpqRXhFUnUzTGhSMVVNU2Q0SEJZRUNsVWxYMU1NUS95TVhGaGZEd2NGNSsrV1hxMTY4dnI2OFE0cTZUNEVZSWNWOHpHQXpNbnorZkZTdFdWUFZReEYwbXdZMTE2OTI3TjVNbVRaTFhXQWh4VjBsYW1oRGl2cGFRa01DS0ZTdXdzN05qMkxCaHRHclZpbXJWcWxYMXNJUVF0eUU3TzV1REJ3OFNGeGZIK3ZYcmFkR2loY1hlUmtJSThVK1JhbWxDaVB2YWQ5OTlCOERZc1dQcDNyMjdCRFpDUEVBOFBUMkpqSXprZ3c4K0FHRHQyclZWUENJaGhMV1Q0RVlJY1YvNzg4OC9BWGpvb1llcWVDUkNpTDhyTURBUWdETm56bFR4U0lRUTFrNkNHeUhFZmMxWVBNRER3Nk9LUnlLRStMdU1WZkFLQ2dxcWVDUkNDR3Nud1kwUVFnZ2hoQkRDS2tod0k0UVFRZ2doaExBS0V0d0lJWVFRUWdnaHJJSUVOMElJSVlRUVFnaXJJTUdORUVJSUlZUVF3aXBJY0NPRUVPSWZZekFZcW5vSWxkSnF0ZmY5R0lVUVF2eDlFdHdJSVlRVitQTExMOG5NekFUZzBxVkx5dmFjbkJ5S2k0dTVldlVxQUZsWldXaTFXclBIMzdoeGc5MjdkOS9Xc1k0ZVBVcFdWcGJGMjE1OTlWWFdyVnRuVXZKMzNMaHhKQ1FrM0hGUVlUQVkyTEZqaC9LNGJkdTJXUno3elRJeU1qaDE2cFRGMnhJU0VwZzhlVEk1T1RsM05KYjgvSHppNHVLVTB1UkNDQ0h1VHpaVlBRQWhoQkQvdXkxYnRyQng0MFlXTFZyRXJGbXo4UFQweE5IUmthTkhqOUs4ZVhOMjd0eEpxMWF0T0hmdUhNN096a3liTmcwSEJ3Zmw4VWVPSEdIQmdnWHMzTG56bHNjNmN1UUl2cjYrZlBUUlI5aloyWm5jbHBtWnliWnQyK2pXclp1eTdmTGx5eXhidG96R2pSdmo2ZW5KNGNPSE9YLytQRkZSVWFoVXFncVBvMUtwbUQxN050OS8vejNUcDAvbml5KytZTVdLRll3Yk42N1NwcTVaV1ZtTUd6ZU9tSmdZQmc4ZWJQWThIVHAwaUMxYnR2RFVVMC9kOGx5Tm5KMmRTVTFOWmV6WXNjeVlNVVBwMnlLRUVPTCtJak0zUWdoaEJXeHNiR2pidGkxZVhsN1kyZGx4NnRRcHNyT3p1WGJ0R3JtNXVaU1VsSERtekJtdVhidUdqWTJOU1dBRHNIZnZYZ29MQzdsMDZSSnBhV2xrWjJkYi9PL0NoUXZrNU9Sdzd0dzVObTNhWkRZT3RWcE5nd1lOY0hSMEJPRFlzV1BZMk5nUUZCU0VwNmNuTzNmdVpQTGt5U3hldkpoMzNubUg3T3pzU3MvTDF0YVd1blhyNHVMaWdyMjlQYlZxMWFvMHNBRm8xS2dSRVJFUnJGbXpocE1uVHlyYjA5TFNPSHo0TUJxTmhveU1qTnQ5YWhXUFBmWVlhV2xwL1Bubm55YmJVMU5UT1h6NDhCM3ZUd2doeEQ5UFptNkVFTUlLYURRYTFHbzEyN1p0QThESnlZbWFOV3VTbkp4TW8wYU4yTHQzTCs3dTdoUVdGdUxsNVdYeTJMUzBOTFp2MzQ2Ym14c0RCdzVrNnRTcGRPellrWkVqUjJKalkvcG40b01QUHNEUHo0K1JJMGZpNmVscE5nNjFXczNodzRlWk9YTW1PcDJPcEtRazlIbzlBUUVCekpzM2o2MWJ0eEllSGs3WHJsMXAzTGd4enM3T0pvODNHQXdtc3prYWpRWjdlM3RsMzA1T1RzcHRtWm1aK1BqNFdIdytPbmJzeVBIang2bFJvNGF5YmRXcVZhaFVLb1lQSDg3Q2hRdDU5TkZIQ1FvS01ubWNYcTluOWVyVmxKYVdtdTNUbU5xWG5KeHNrdmEyYWRNbTlIbzljK2ZPeGRmWDErSjRoQkJDUW00QTlRQUFESFJKUkVGVTNCc1MzQWdoeEFOcS8vNzliTm15QllEYzNGeDI3OTZ0ektZNE96dHo0c1FKQUpZdlh3NlVCUU9GaFlVa0ppYVNuWjJ0QkNmNStmbTBiZHVXYnQyNmNlblNKYlJhTGE2dXJtWXpNenFkanIxNzl6SjI3RmlMZ1EyVXBaSVZGeGNyTXpLTkdqVWlPVG1aaXhjdjBxSkZDNVl0VzRhWGx4ZkxsaTNqeElrVERCdzRVSG5zaVJNbitPNjc3NWc0Y2VKdG5mL1lzV09KaUlqZ2hSZGVNRXVQYTk2OE9YUG16RkhTeC83ODgwOFNFaEo0NG9rbjZOYXRHd2tKQ1V5ZlBwMlpNMmVhQkNScXRScUR3Y0Q2OWV0eGMzTkRwVktSbVptcDNNZlgxNWM5ZS9adzdkbzFBTHk4dkpUZ2ErblNwWXdiTjY3U1ZEc2hoQkIzbHdRM1FnanhnQW9KQ1dIZHVuV1VscGFpMSt1eHRiVWxKQ1NFNU9Say9QMzk2ZDY5TzBlT0hDRWxKWVdNakF3ZWZ2aGhuSnljMkxWckY5dTJiU002T2hxQTRPQmdnb09EQWRpelp3OEFQLzMwVTRYSG5UdDNMbjUrZmpSczJORGk3ZUhoNFl3WU1VTDVlZWpRb1FRRkJTbkhBemg5K3JUWnJGRERoZzFKVFUzbGwxOSs0ZkhISDYvMDNNK2VQVXRtWmlaNzl1d2hQRHljNXMyYms1cWFTa3BLQ2xCV09DQW9LSWhCZ3dhUm01dkwzTGx6ZWVpaGh4ZzBhQkFBSTBlT1pOU29VY1RHeHZMV1cyL1JwRWtUWmQvUFBQTU16enp6REJxTkJvQUJBd1l3YWRJa2F0ZXVEWlROTHZYcjE0K21UWnN5WWNLRVNzY3BoQkRpM3BMZ1JnZ2hIbEQyOXZaODhNRUhRRmtBMGF4Wk0xcTJiRWx4Y1RHblRwMVNVcWVhTld0R1JrWUdpWW1KQU5qWjJWV1lQcFdXbG9hUGp3OWZmdmxsaGNmTno4ODNTeWU3V1Y1ZUhna0pDV3pmdnAyTWpBeXo5SytzckN6MGVyMUpHcHBhcmFaMzc5NTgrZVdYTkcvZTNDU2w3R1pidDI0RllNeVlNVFJ1M0JnQVQwOVBsaTlmVG41K1BnQ25UcDJpVTZkT2ZQcnBwOWpiMjFOYVdzcjU4K2RwMEtBQnZyNit2UFhXVzB5Wk1vVjMzbm1IOFBCd1hubmxGWHg4ZkpTZ3h1amhoeDltNzk2OVNuQno1c3daQ2dzTGFkcTBhYVhQZ1JCQ2lIdFBnaHNoaExBU1NVbEpIRHQyakduVHB1SGk0a0pNVEF3UFBmUVE3NzMzSHYzNjlhTldyVnE4K09LTDFLMWIxMkp3Y3UzYU5jNmNPWU9IaHdlLy92cXJ4V09VbEpTd1pzMGFKazJhWkRaelUxeGNUR2xwS2J0MzcyYno1czBFQndmejlOTlBrNW1aeWFGRGg1ZzVjeVpRMW12bTh1WExBS3hmdjU0bm5uaEMyVWVYTGwxWXNXSUZDeGN1Wk1xVUtSYkhVRlJVeE5hdFcybmJ0cTBTMkFDNHU3dno2YWVmNHU3dXppdXZ2RUpnWUNDZmZmWVo5dmIyVEpvMGlRRURCakJ6NWt3V0xGaEFWbFlXcTFhdDRzMDMzMlR1M0xtNHVibFZXS282UER5Y0gzNzRnWmlZR0ZRcUZidDM3MGFsVXRHNmRldEtYZzBoaEJCVlFZSWJJWVI0d0owNWM0WWJOMjdnNmVsSmVIZzRTNVlzVVc0cktTbGh6cHc1R0F3R1NrcEttRFp0R2syYU5HSDgrUEZtKzhuUHowZW4wNUdXbGtaY1hGeWx4L3p0dDkvTWdwdkN3a0txVmFzR2xNMm9ORy9lSElQQlFIcDZPb0JKYjV5UWtCQnExcXhKang0OVRQYmg3T3hNZUhnNENRa0o3TnUzeitLeGYvMzFWMHBLU2hnNmRLalpiZDdlM2libjNycDFhM3IzN28xS3BVS2owZENzV1RNTUJnTWZmZlFScWFtcFhMaHdnYzgvLzl6a2NUZHIwNllOaXhZdFlzK2VQYlJzMlpMTm16ZlR1SEZqS1I0Z2hCRDNJUWx1aEJEaUFWVllXTWlhTld2NDRZY2YwR3ExdEd2WGprY2ZmWlRwMDZmajRlRUJRRUZCQWRuWjJlajFlZ29MQzZsZHV6YTV1YmtrSnljVEVoSmlzci9Bd0VEZWUrODlBZ0lDY0hkM043a3RQVDBkUHo4L05tM2F4UHo1ODRtSmlURzUvYmZmZmtPdjE5TytmWHVjbkp5NGN1V0tNdnRqWjJkSHc0WU42ZGl4STFCV2tXejc5dTJjT0hHQ3dzSkNzMklBRVJFUkpDUWtLT3QveXN2SnllSGJiNzlsMEtCQnR3d3VQRHc4bEZtaGl4Y3ZvbGFyS1NvcTRzTVBQeVEzTjFjSjlHN0Z4Y1dGeU1oSWxpMWJ4c1dMRjdsMjdScXZ2Lzc2TFI4bmhCRGkzcFBnUmdnaEhsRHA2ZW44OXR0dk5HL2VuSk1uVDNMOCtIRWFObXlvTE54UFNVbWhidDI2aElXRmNmTGtTV3JWcWtXTEZpMzQ3YmZmY0hOelUvYXpkdTFhazVTc1k4ZU9tUnduTnplWG4zLyttVEZqeGloVndvd3pORVpuejU3bGwxOStxWENzUjQ4ZTVlalJvMmJieDQ4Zno1UXBVMHpLVXh2WDV3UUdCcHJkLzhpUkk0U0ZoUkVWRlZYaHNjclRhclVzV2JLRUkwZU9VRnBheXJadDIyalhyaDBMRml6QXpjMk5oSVFFNnRXcmg3Ky9mNlg3NmRldkgvSHg4U3hmdnB6UTBGREN3c0p1Ni9oQ0NDSHVMUWx1aEJEaUFWV25UaDNtekpsRHRXclZHRFpzR003T3puenh4UmRvdFZybFBudjI3RkZtUUE0Y09NQ0JBd2NBZVAvOTkvbjQ0NC94OHZMaTh1WExiTnEwQ1VkSHh3ckxHTnZiMjdONDhXS3FWYXVHaDRlSDJXekxDeSs4UUo4K2ZmRHk4a0t0TnUwUDNhOWZQenAwNkdCU1FhMHlOV3JVb0YrL2ZqeisrT044ODgwM0pyY0ZCQVFRR3h0N1crV1dzN096R1Q5K1BGZXZYbVhtekptTUdER0NpSWdJM256elRlVSs4K2JOWStEQWdmVHUzYnZTZlpXV2x1TGk0a0p4Y1RIZTN0NW90VnF6YW05Q0NDR3Fubnd5Q3lIRUE2eDhFOHZBd0VEZWV1c3RQRDA5U1V4TVpQYnMyWVNGL1Y5N2R4TVNWYjhIY1B6bnpaZEpvNExJU29VaUxJU0trSEtUNVNiQlhvZzJHZ1JCaXlBcGFOY2lXaFcwS2lGQmJCRkZVRkM1RXBOZUZoVVZGRzVjUkdVUlJBV0psSkFvU0ZucVBJc0hoK3N0ZTNtNHQ5RnpQNS9sNGN6TWIyWTFYODc1LzgrNk9ITGtTQnc5ZWpRK2YvNGNkWFYxVVZ0Yk8ybERnZjM3OTBkalkrTTN3Zkk5aHc0ZCt1NFZsVlFxRmFsVTZydXZTYWZUVXk3V244cWVQWHUrZTN6NTh1V1oyZnY2K3VMaHc0ZFJYMS8velhsZnYzNk5wMCtmUmxGUlVadzZkU3F6cG1iaW1UUVRjNDJNak1TSER4OStPRXRYVjFlMHRMVEVnZ1VMb3JxNk9xNWR1eGJQbnorUGhvYUdxSzZ1bnZKN0EvRG5pUnVBR1dwa1pDUXVYYm9VQ3hjdWpPSGg0WmcxYTFZc1dyUW9PanM3NDl5NWM3RnUzYnJZdDI5ZnBGS3BhR3BxaXJhMnRqaC8vbnhjdlhvMWpoOC9IaXRYcm95SXlYLzQvMU52YjIrY09YTW1pb3VMbzZDZ0lONjhlUk1ORFEyL05lZlkyRmlNalkzOThKeDM3OTU5YzVWbTRqcytmdnc0VHA0OEdZT0RnL0hpeFl2TXJtdlBuajJMang4L3h1TEZpMlBqeG8yWjF3d09Ec2JJeUVqazVPVEU0Y09ITXpHV201c2JUNTQ4aWJhMnRvajRlODFTT3AyTzY5ZXZ4OXExYTZPcXFtclNaNzk2OVNxdVhMa1MzZDNkc1czYnR0aTdkMi9rNStkSFJVVkZuRDE3TnBxYm02TzF0VFZXckZnUnk1WXRpMVdyVmtWTlRjMXYvVFlBL0hlSkc0QVpLaTh2TCtiUG54OFhMMTZNTDErK3hKSWxTK0xFaVJQUjA5TVRCdzRjaUxxNnVrblBrTm05ZTNlVWxwWkdVMU5UZEhWMVplTG1SNHFMaTJQNzl1MXgrZkxsZVB2MmJSUVdGc2Jtelp0L2E4NS92MDF1S21WbFpabk5Ed29MQ3pQSEp4NHVPakF3a05tZGJXQmdJQ0lpU2twS29xU2tKTzdldlJ1VmxaV1pLenJ6NXMyTFk4ZU94YU5IajJMOSt2V1o5NnF2cjQvMjl2Wm9iMi9QSEpzN2QyNXMyTEFoS2lzckkrTHZEUmdlUEhnUTkrL2ZqOWV2WDBkTlRVMjB0clpPV3BPemFkT21xS3FxaWhzM2JzVE5temVqcDZjbit2djdKMjFMRFVCMjVLUi85MTRCZ0Q5b1l1RjJaMmRubGllWnZ1N2R1eGU1dWJuUjI5c2JlWGw1c1hYcjFwZzllL2FVNTkrNWN5ZVdMbDBhNWVYbHYvd1pmWDE5Y2Z2MjdkaXlaY3VrVytGK1pueDhQRG82T21MSGpoMHpZbzNLKy9mdjQ5YXRXN0Y2OWVwWXMyYk5UMi9WUzZmVDhmTGx5NWd6WjA2VWxwYitvU2xucG9sTklMcTd1N004Q1pCazRnYVkxc1FOSklPNEFmNkVmLzM4RkFBQWdPbFAzQUFBQUlrZ2JnQUFnRVFRTndBQVFDS0lHd0FBSUJIRURRQUFrQWppQmdBQVNBUnhBMHhycVZRcUlpS0doNGV6UEFud1QzMzY5Q2tpSWdvS0NySThDWkIwNGdhWTFzckx5eU1pb3JlM044dVRBUDlVZjM5L1JFU1VsWlZsZVJJZzZjUU5NSzN0M0xreklpS2FtNXRqYUdnb3k5TUF2MnQ0ZURoT256NGRFUkcxdGJWWm5nWkl1cHgwT3AzTzloQUFVeGtkSFkyREJ3OUdkM2QzNU9Ua1JDcVZpdHpjM0d5UEJmeUMwZEhSR0JrWmlmSHg4YWlvcUlnTEZ5NUVmbjUrdHNjQ0VremNBTlBlbHk5Zm9xT2pJMXBhV3F5OWdSa21sVXBGWTJOajdOcTFLN09HRHVCL1Jkd0FNOGJZMkZnTURRM0Y2T2hvdGtjQmZrRmVYbDRVRlJWRlhsNWV0a2NCL2srSUd3QUFJQkZzS0FBQUFDU0N1QUVBQUJKQjNBQUFBSWtnYmdBQWdFUVFOd0FBUUNLSUd3QUFJQkhFRFFBQWtBamlCZ0FBU0FSeEF3QUFKSUs0QVFBQUVrSGNBQUFBaVNCdUFBQ0FSQkEzQUFCQUlvZ2JBQUFnRWNRTkFBQ1FDT0lHQUFCSUJIRURBQUFrZ3JnQkFBQVNRZHdBQUFDSklHNEFBSUJFRURjQUFFQWlpQnNBQUNBUnhBMEFBSkFJNGdZQUFFZ0VjUU1BQUNTQ3VBRUFBQkpCM0FBQUFJa2diZ0FBZ0VRUU53QUFRQ0w4QlRhWVRvZWRONTdHQUFBQUFFbEZUa1N1UW1DQyIsCgkiVGhlbWUiIDogIiIsCgkiVHlwZSIgOiAiZmxvdyIsCgkiVmVyc2lvbiIgOiAiIgp9Cg=="/>
    </extobj>
    <extobj name="ECB019B1-382A-4266-B25C-5B523AA43C14-2">
      <extobjdata type="ECB019B1-382A-4266-B25C-5B523AA43C14" data="ewoJIkZpbGVJZCIgOiAiMjU5NDk2MDQzNjI0IiwKCSJHcm91cElkIiA6ICIxMTMzMDQ0OTc5IiwKCSJJbWFnZSIgOiAiaVZCT1J3MEtHZ29BQUFBTlNVaEVVZ0FBQ1dvQUFBTGNDQVlBQUFCMFlCdFRBQUFBQ1hCSVdYTUFBQXNUQUFBTEV3RUFtcHdZQUFBZ0FFbEVRVlI0bk96ZGVYaVc1WmszL20vQ3ZxcWdvcUN5dWJVdUtHbHRFVWZSaWxPWDFnTHFpTlc2dEdQSHFuVjBiRVd4YW11MXhWSVo4VlhlbndwRFhkQTZnb1BqVmxHcjlYVkJod3AxcVJ0cUVMRUtvdXlRUVBMN2d5RTFaaUVCSHNQeStSeEhqNFBjOTNWZnova0V6aHlIZmI2NXpn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CZ2d5cHE2Z0lBQUFDQWVqWHYyN2Z2S1pXVmxUOUkwcWVvcUtoZFV4Y0VBRUNTWkdsbFplVXJTY2E5K09LTFk1T1VOM1ZCQUFEQXhrMVFDd0FBQURaZXpmdjI3WHQza2tGTlhRZ0FBSFdyckt4ODdNVVhYend5d2xvQUFFQTlCTFVBQUFCZ0k5VzNiOS9UazR6cjJiTm5oZzhmbmwxMzNUVWRPblJvNnJJQUFFaXllUEhpdlBQT083bm1tbXZ5NnF1dnByS3k4dUlYWDN6eDEwMWRGd0FBc1BFcWJ1b0NBQUFBZ05yOTc3akREQjgrUFB2dnY3K1FGZ0RBUnFSOSsvYlpaNTk5Y3VtbGx5Wkppb3FLaGpaeFNRQUF3RVpPVUFzQUFBQTJYbjJTWk5kZGQyM3FPZ0FBcU1OT08rMjA1bys3TldVZEFBREF4azlRQ3dBQUFEWlNSVVZGN1pJNFNRc0FZQ1BXcmwyN05YOXMwNVIxQUFBQUd6OUJMUUFBQUFBQUFBQUFnQUlUMUFJQUFBQUFBQUFBQUNnd1FTMEFBQUFBQUFBQUFJQUNFOVFDQUFBQUFBQUFBQUFvTUVFdEFBQUFBQUFBQUFDQUFoUFVBZ0FBQUFBQUFBQUFLREJCTFFBQUFBQUFBQUFBZ0FJVDFBSUFBQUFBQUFBQUFDZ3dRUzBBQUFBQUFBQUFBSUFDRTlRQ0FBQUFBQUFBQUFBb01FRXRBQUFBQUFBQUFBQ0FBaFBVQWdBQUFBQUFBQUFBS0RCQkxRQUFBQUFBQUFBQWdBSVQxQUlBQUFBQUFBQUFBQ2d3UVMwQUFBQUFBQUFBQUlBQ0U5UUNBQUFBQUFBQUFBQW9NRUV0QUFBQUFBQUFBQUNBQWhQVUFnQUFBQUFBQUFBQUtEQkJMUUFBQUFBQUFBQUFnQUlUMUFJQUFBQUFBQUFBQUNnd1FTMEFBQUFBQUFBQUFJQUNFOVFDQUFBQUFBQUFBQUFvTUVFdEFBQUFBQUFBQUFDQUFoUFVBZ0FBQUFBQUFBQUFLREJCTFFBQUFBQUFBQUFBZ0FJVDFBSUFBQUFBQUFBQUFDZ3dRUzBBQUFBQUFBQUFBSUFDRTlRQ0FBQUFBQUFBQUFBb01FRXRBQUFBQUFBQUFBQ0FBaFBVQWdBQUFBQUFBQUFBS0RCQkxRQUFBQURZakMxY3VERHZ2dnR1ZzliT25qMDdGUlVWaFMxb0E1ay9mMzVUbHdBQUFBRFFLSUphQUFBQUFGQ0xoUXNYRm16dlYxOTlOZE9tVFd2VU0vMzY5VXUvZnYwYUZhUmFzR0JCdnZ2ZDcrYjAwMC9QakJrejZsMjdhTkdpZlAvNzM4K0pKNTZZRHovOHNGRzFGY3JUVHorZFdiTm1WYnRXV1ZtWlljT0daZENnUVprelowNnR6NVdWbGVXcXE2N0tSeDk5OUVXVVdjUExMNytjNWN1WE44bHIxMlhvMEtFNTQ0d3ptcm9NQUFBQTJLSTFiK29DQUFBQUFHQmpjOHN0dCtTT08rN0lUVGZkbE4xMjI2M0cvUi8vK01lWlBYdDJ2WHZzdE5OT0dUMTZkSTNyYytiTXlabG5ucGtrdWVHR0c5S25UNThHMVZSV1ZwWmtkVkNwb2JiYWFxc01HVElrMTE5L2ZjNDY2NnlNSERreUJ4NTRZSzFyUjQwYWxYbno1cVZQbno3cDBxWExXdmNlUEhod2crdW96N1hYWHBzZVBYclV1RjVXVnBiTEw3ODg3ZHUzei9qeDQ3UDExbHNuU1lxS2l2S2xMMzBwVTZaTXlmRGh3ek4yN05nVUYxZi9mZFIvLy9kL3o2UkprL0xTU3k5bHdvUUpOZTRYMHV1dnY1NGYvdkNINmRxMWEzNzFxMTlsMTExM3JYWGR5cFVyczNUcDBpeGV2RGhMbGl6SmtpVkxzbURCZ2l4WXNDQUxGeTdNSjU5OGtubno1bVhldkhscDM3NTlSb3dZc1Y1MXZmWFdXK25Rb2NONjdRRUFBQUNzSDBFdEFBQUFBRFlMSlNVbGExMXo5OTEzcDNmdjNtdGQ5OGtubjJUaHdvWDUwWTkrbEZ0dXVTWGR1M2V2ZG4vMjdOa3BMUzFkcHpxN2R1MmFvVU9IWnR5NGNUbjMzSE16WnN5WTdMWFhYdXUwVjBPY2R0cHBXYmx5WmNhTUdaTUxMcmdnRXlaTVNLOWV2YXF0ZWVxcHB6SjU4dVRzdXV1dXVlS0tLeHEwNzdxKy84OWJzV0pGcmRkYnRteVo4ODgvUDVkZGRsbCsrdE9mWnN5WU1XbldyRm1TNUpSVFRzbVRUejZaR1RObTVQYmJiOC8zdnZlOXF1Y2VmUERCL1A3M3YwL2J0bTN6aTEvOG9rWklhK3JVcWZuUmozNjBRV3BQa3BFalIrYlFRdyt0K25xbm5YYktRUWNkbEVjZmZUU25uSEpLaGc4Zm5tT09PU1pUcGt6SnIzLzk2NnhZc1NJclZxeG8xTWxvelpvMXk0b1ZLOUtxVmFzOCt1aWp1ZWlpaTliNnpCTlBQRkV0bUZWVVZGVDEvUU1BQUFDYWhxQVdBQUFBQUp1VlRwMDZwVzNidHJYZWE5R2lSWVAydVBEQ0MvUHBwNS9tNFljZnp0bG5uNTN4NDhkbjIyMjNyYkd1cnZHRmF3dU5uWDMyMmZub280OXkvLzMzNTV4enpza3R0OXpTb0FCWlExMTMzWFdaTzNkdXRXdnQyclZMNjlhdE0yN2N1QnJybjN2dXVTU3JUK0M2K3VxcnE2NXZ0OTEyT2UrODgycDlqY2FPYmx3WFJ4OTlkQjU0NElGTW5UbzF0OTEyVzA0NzdiUWtTWEZ4Y1lZUEg1NlRUam9wa3laTnl0Q2hROU9pUll1OC92cnJ1ZkxLSzlPOGVmT01IRGt5dSsrK2U0MDlXN1Jva2EyMjJtcTlhMXU4ZUhGV3JWcFY0OTlVdTNidE1tTEVpRXlZTUNHalJvM0s1WmRmbmxtelpxVi8vLzRwS3l0TDI3WnQwNmxUcDdSdTNUcHQyN1pObXpadE1uMzY5SlNWbGVYa2swOU9odzRkMHFGRGgyeTExVmJwMkxGak9uWHFsRzIyMlNZdFc3Wk1rclJ2Mzc1R2NMQTJudzlsVlZaV2ZxRW5pd0VBQUFBMUNXb0JBQUFBc0ZtNThNSUw4NC8vK0kvcnRVZFJVVkV1di96eWZQREJCNWt4WTBidXZQUE9uSHZ1dVZYM1AvbmtrenJEWUExMTZhV1g1cjMzM3N1TUdUUHl6RFBQYk5DZzFwTlBQbG5yaVZkTGxpekpRdzg5Vk9kem53OWZkZS9ldmM2ZzFoZmxvb3N1eXFSSmszTFNTU2RWdTk2N2QrK01IajA2Kys2N2IxVllxbGV2WGpuNDRJTXpZTUNBZk8xclg2dDF2NzU5KytieHh4OWY3N3ErLy8zdlovcjA2WFdHLzA0NjZhU3FFOHI2OSsrZlBuMzY1S21ubnFwMTdaRkhIcG1QUHZvbzU1OS8vbHBmOSt0Zi8zb21UWnJVNkhvcktpcWNxQVVBQUFCTlRGQUxBQUFBQUdyUnNtWExqQnc1TXZmZGQxOU9QZlhVcXV1dnYvNTZGaTVjdU43akNsdTBhSkZycnJrbTA2ZFB6K0dISDc2KzVkYXF2bE92U2twSzByMTc5enBEUHcwWkpWa29nd2NQcm5HdHJwQlRiZDU4ODgzY2ZQUE4xYTdWOVQ2WExWdVdObTNhTks3QUpLdFdyVXFTTkc5ZTkvL0Zlc0FCQitTKysrNnJkMDJoakJvMUtyZmZmbnUxYXg5KytHR2RmNi8zM250dmR0bGxseStpTkFBQUFOaGlDV29CQUFBQVFCMDZkZXBVTlc0dldUMCs3dnJycjArU0RCZ3dvTTduaW91TE0yL2V2TXlkT3pmYmJiZGRuZXUyM1hiYmdvVzBObVcxblFaV0NJODg4a2grK2N0ZjV0aGpqODJKSjU2WWJ0MjZOZmpabFN0WEpxazVUdlB1dSsvT3dRY2ZuQjEyMkNGSi9VR3VRdXJVcVZPMUVZbWxwYVZwMGFKRnVuYnRXbTNkMy83MnQ2eFlzYUxCWTBFQkFBQ0FkU2VvQlFBQUFBQU5zR3JWcW93WU1TTFBQdnRzT25YcWxPT1BQNzdPdFQxNjlNamJiNytkYjM3em0xWFhicnp4eGpySDhWRlRmYWQ5TmNheHh4NmIyYk5uMTNwdjNyeDVhZGFzV1NaTW1KQzc3cm9yaHgxMldMNzN2ZTgxNkxTME5TZHF0V3pac3VyYUUwODhrUkVqUm1UMDZORTU2Nnl6TW5UbzBCUVhGeWVwL1pTd05UNysrT08xcnVuWXNXUEdqeCsvMXJyV09QWFVVNnRPZ2x1MmJGa09PdWlnN0xMTExybjc3cnVyclR2ampETXlZOGFNSmd1VUFRQUF3SmJFZjMwREFBQUF3UDg2NFlRVE1uUG16R3JYcGsyYmxpVkxsdVNzczg3S0s2KzhrbGF0V3VYWHYvNTFPblRvVU9jK2wxMTJXVWFQSHAzNTgrZW5zckl5U2JMRERqdms4Y2NmejBVWFhWUnRiZGV1WFRONTh1UWt5YTkrOWF1ODhNSUw5ZFpZWDBEczg4R210WTB2TEMwdGJmU0l3L3JDUk92amtFTU95WG5ublZlUXZldHkwa2tuWmRDZ1FaazRjV0p1dmZYV1BQcm9vM24wMFVmemxhOThKV2VjY1VhOXdicnk4dklrMVUvVU92amdnL1BESC80d045OThjNjY5OXRyODhZOS96QzkrOFl0MDdkcTFRYWVFMWJkbXE2MjJhc1E3cTczVzJzSllkWjBNQmdBQUFHeDRnbG9BQUFBQWJGWXV1ZVNTWEhMSkpXbmR1blc2ZE9tUy9mZmZQeWVlZUdKMjIyMjN0VDdiclZ1M3F1REtuRGx6cWdJdTdkcTF5OENCQTdONDhlTDg4cGUvekplLy9PVjY5OWxubjMxeTg4MDMxN2orL3Z2dlZ4czlOM3YyN0txVG1aTFZZK2pXRnVocHpGakFJVU9HMUhsdjRzU0o2ZENoUTQ0NDRvZzY3Ni92NnpmRzNMbHphNzArZlBqdy9QV3ZmMjMwZmcwOWphdE5telk1K2VTVGM4SUpKK1EvLy9NL00zNzgrUHpQLy94UC91ZC8vaWY3N3J0dmJyamhoclJ0MjdiR2M3VUZ0WXFMaTNQbW1XZW1wS1FrdzRZTnk0c3Z2cGhMTDcwMDQ4YU55N1JwMCtxczRjZ2pqOHhISDMxVTc1cGs5WWxkLy9adi85YWc5NVdrYXI4bFM1WlV2ZGZQRTlRQ0FBQ0FMNDZnRmdBQUFBQ2JoZWJObTZkang0NXAwNlpOeXN2TE0zLysvSlNXbHFhMHREVC8vZC8vblFzdXVDQW5ubmhpdlh1TUdqV3E2cytEQncrdUZrbzY1WlJUOHRaYmIyWGl4SWwxaHBnK2IrZWRkODVwcDUxVzlmV0JCeDVZZFhwV1V2UEVxK3V1dTY3T3ZkYXNmZjc1NTlPc1diTUd2ZjRsbDF4UzU3MkpFeWVtVTZkT2RhNnA2ejNXRnlZcUtTbEp5NVl0OCt5enoxYTczcTlmdjVTVmxhMDFpTFRHczg4K202S2lvaVRKQng5OHNGN2hzSHZ1dWFmcVZMUDZ0R3paTXQvOTduY3paTWlRVEpnd0liZmVlbXQyM0hISFdrTmF5ZDhEVHA4ZGZiaEdTVWxKN3JqampseCsrZVUxVGxCYkgyM2J0azMzN3QycnZsNjhlSEUrL3ZqamRPalFJWjA2ZGFyenVjV0xGeWRaSFRqOHZOb0Nad0FBQUVCaENHb0JBQUFBc0ZtWU9uVnF0YS9MeThzemRlclVqQjQ5T2pObnpzeHZmdk9iOU9yVkt3Y2NjTUE2djhiOTk5L2ZxUFY5K3ZTcEZ0VGFuRlZVVkNTcGZieGVZMzAyL0RSdTNMaTFyaTh2TDg5dHQ5MldzV1BIcHF5c0xNY2RkMXpWdmNZR2tGcTNicDB6empnanh4MTNYTlY3V3VQTk45OU1aV1ZsZHQ5OTk1U1ZsZFdvOWJPMjMzNzdqQmt6cGxHdnZUWUhISEJBdFpQQ3JycnFxa3lhTkNtWFhISkpuU2VqSmNsSEgzMlVKTmxtbTIxcTNCUFVBZ0FBZ0MrT29CWUFBQUFBbTZVV0xWcmtvSU1PeW43NzdaZWhRNGRtenB3NXVlMjIyOVlycURWdDJyU01IajA2di92ZDd6SjI3TmpzdDk5K3RhNjcrKzY3TTJMRWlIemxLMTlaNTlmYUVDNjk5Tko2NzgrYk4yK3RheHBxNmRLbFNWWUhuYjVJVTZkT3pZZ1JJMUphV3ByZGQ5ODl3NGNQejk1Nzc3M2UrM2JzMkRGSk1tdldyRHp5eUNONTVKRkhNblBtekZ4ODhjWFpmZmZkczJMRmlpUjFCN1VLcmF5c0xJOCsrbWc2ZCs2Y3d3NDdyTjYxNzczM1hwTFZvejAvYitYS2xXblpzbVhWQ1dZQUFBQkE0UWhxQVFBQUFMQlphOSsrZlFZTkdwUWJicmdoTDcvODhucnZOMmpRb054MjIyMjU2YWFiY3VPTk45YTR2M1RwMG93ZE96WnQyN2JOeVNlZnZONnZ0ejRlZXVpaGV1OHZXYkprcldzYWF0NjhlVW1TcmJmZWVvUHMxeEREaGczTGxDbFQwcnAxNi96NHh6L095U2VmM09DeGtQVXBMUzNONDQ4L25pbFRwdVQxMTErdnV0NjdkKy8wN05renlkOVBvbXJWcWxXdGU2eGN1VEsvLy8zdmMvenh4MWVGdVQ0L1R2UHpQajhLYzQzYVJrWSsvdmpqV2Jod1lmNzVuLzg1elpzM1QxbFpXUjU2NktFY2VlU1JOY0pqYTk1RGp4NDlhdXl6WXNXS0pndWJBUUFBd0paR1VBc0FBQUNBemQ3MjIyK2ZKRm0rZlBsNjc3WHp6anZueUNPUHpBTVBQRkFWalBtc2E2KzlOdlBtemN2NTU1OWZkU3JURjYxUG56N3AwcVZMdmFQM1NrcEswcjE3OTJxajlEN3JyTFBPeWc0NzdORGcxM3publhlUzFINXFVNkZNbVRJbDdkdTN6NTEzM3BtdVhidXUxMTV2dnZsbUhuLzg4VHoyMkdPWk9YTm0xZlhldlh2bjhNTVB6OENCQTZ0Q1doVVZGU2tySzB0eGNYR2RJd05mZXVtbFhIdnR0Zm45NzMrZnlaTW5WenV4cW52MzdnMnFhYzZjT1ZXQnNNKzc1NTU3MHFKRml4eC8vUEZKa3B0dnZqbmp4bzNMeXBVck0yVElrR3BycDArZm5tVDF2NHZQVzdwMGFkcTFhOWVnZWdBQUFJRDFJNmdGQUFBQXdHWnZ6ZWkzTllHdDlYWDIyV2ZuaVNlZXlOVlhYNTA5OTl5ektzQXplZkxrM0h2dnZkbHp6ejB6ZE9qUURmSmE2K0x5eXk5Zjd6M3FDM25WWnMycFQzdnNzVWVqbnF1b3FFaHhjWEhWMTNXZEtsV1h4WXNYNTF2Zit0WmExN1Z2M3o1UFB2bGt0ZGQ5OGNVWDgrU1RUK2FKSjU3SSsrKy9YM1d2WjgrZUdUaHdZQVlPSEpoZXZYclYyR3ZOMk1PNlR0TktWbzlrVEZZSHZUNC9WckN1Y056bjFYVUMxMnV2dlpZWFgzd3gzL3JXdDlLNWMrZXF0ZVBIajg5dHQ5MldRWU1HVlgxUDMzMzMzY3lhTlN2ZHVuVkxseTVkcXUxVFVWR1I1Y3VYViswQkFBQUFGSmFnRmdBQUFBQ2J0Zm56NTFjRlkvN2hILzVobmZhb3FLaklyYmZlbWtNT09TUTllL1pNbHk1ZE1tellzUHpzWnovTE9lZWNrNXR1dWlsLytjdGZjdFZWVjZWang0NjU1cHByMW5rRTM2cFZxN0pnd1lKMDZ0U3AwYzhPSGp5NFVldm56Sm5UNEdkdXYvMzJ0RzNidHRaN0sxZXV6SlFwVTVJa0J4eHdRS05xK05PZi9wUlJvMGJsb0lNT3lrOSs4cE1HbnphVnJCNVIyS3hacyt5MDAwNXJYZHUrZmZza3lYUFBQWmNISDN3dy8rLy8vYjhzV0xDZzZ2NHV1K3lTSTQ0NElrY2NjVVI2OSs1ZDcxN0xsaTFMa3JScDA2Yk9OVTg5OVZTUzVKQkREbGxyYlkwMWJ0eTRGQlVWNVh2ZisxN1Z0UjEzM0RFSEgzeHdubmppaVR6KytPTTUvUEREay94OS9PV2FyejlyemZ0bzNicjFCcThSQUFBQXFFbFFDd0FBQUlCTjNvUUpFN0pvMGFJY2ZmVFJWYUdkaW9xS1RKMDZOYi81elc4eWYvNzhiTDMxMWpuOTlOT3JQVGQyN05qY2M4ODlPZUdFRTJyY1crTzk5OTdMRlZkY2tlblRwMmV2dmZhcU9qM3JxS09PeXN5Wk16TisvUGljZlBMSldiUm9VZHEwYVpOcnI3MTJuY2YvdmZMS0s3bnl5aXR6NG9rbjVqdmYrVTZqbjYvdDlLWDZsSmVYTi9pWlZhdFcxWGx2d29RSm1UZHZYcnAxNjViOTk5Ky9VVFY4OHNrbm1UMTdkcDU5OXRra0RUOXRLbGw5K2xibnpwMGI5Y3lMTDc2WUJ4NTRJRW5TdFd2WERCdzRNRWNjY1VUMjNIUFBCdS94d1FjZkpFbTIyV2FiV3U5LzlORkhlZTIxMTFKY1hMekJnMXJQUGZkY0hudnNzUngyMkdFMVR2czYvdmpqODhRVFQrVE9PKy9NNFljZm51WExsK2VlZSs1SmtoeDk5TkUxOWxxNmRHa1NRUzBBQUFENG9naHFBUUFBQUxESlc3Um9VVzY2NmFiY2ROTk42ZGl4WTlxMWE1ZFBQdmtreTVjdlQ1SjA2ZElsdi8zdGIydU1lUHVQLy9pUExGdTJMT1BHamFzUjFGcTBhRkdTNU1RVFQ4enk1Y3ZUdjMvL0dpY3RsWlNVNUs2NzdzckNoUXVUSlAzNjljdVh2dlNsZGFyL2hodHV5TVNKRTFOUlVWRmpWRjVEclJrLzJCQWxKU1hwM3IxN28wSk90Wms2ZFdwdXZQSEdKTW01NTU1YmJZeGhRM3o0NFlkSlZvZW12Z2pmK3RhM3NtVEpraHh4eEJIWmQ5OTkxMm1QcDU5K09rbXFRbnVmOTloamp5Vko5dDEzM3pyRFhPdml0ZGRleTRVWFhwaGtkYmhxNU1pUitlU1RUL0x4eHg5bjd0eTVtVHQzYnBKayt2VHBlZjMxMS9QVVUwL2wwMDgvellFSEhsanJLV0ZyZ2xwMW5aUUdBQUFBYkZpQ1dnQUFBQUJzOGdZTUdKRFMwdEs4L1BMTG1UdDNiaFl2WHB3T0hUcmt5MS8rY2c0NTVKQU1HalFvN2RxMXEvSGNrQ0ZETW5IaXhCeDMzSEhWcmovOTlOT1pQMzkra3FSRml4YTUrT0tMYzh3eHgxVGRmLzc1NXpOKy9QaE1uVG8xU2RLL2YvKzgvUExMZWV5eHgvTHl5eS9uMUZOUHpiZS8vZTE2UitPdENjbDgrdW1uR1R4NGNPYlBuNTl1M2JybDRvc3ZUcjkrL2RiN2UvSkZlUGpoaC9Qem4vODg1ZVhsT2VhWVl6Snc0TUI2MTFkVVZOUUljcjN6emp0SjBxaVJoK3RqcDUxMnFnbzcxYVc4dkR4TGx5NU5odzRkcXRWYlZsYVdSeDk5TkwvNzNlK1NwTTczKzhnamp5UlovZTl5UTlwbGwxMnE2bm53d1FlVEpNWEZ4ZW5jdVhPMjIyNjdsSlNVWk9IQ2haaytmWHB1dmZYV1BQNzQ0eWt1THM1Wlo1MVY2Mzd6NXMxTDh2ZXhrQUFBQUVCaENXb0JBQUFBc01uYlk0ODljdlhWVnpmNnVmUFBQei9ubjM5K2plc3RXclJJY1hGeDl0OS8vMXg1NVpYcDBxVkw1czJibDRjZmZqajMzWGRmWnM2Y21TVHAzYnQzL3ZWZi96VUhIbmhnNXMrZm54RWpSdVRSUngvTk5kZGNreHR1dUNFREJneklnQUVEc3YvKys5YzRXZW54eHg5UGtpeGJ0aXdyVnF6SXFhZWVtaC8rOElkcDFhclZPbndIdmxpZmZ2cHBycjMyMnFvUmd2LzRqLytZeXk2N3JNNzFIVHAweU1jZmY1eEhIbmtrUnh4eFJJcUxpN055NWNvOC8venorZE9mL3BRaytmS1h2MXp2YTc3NzdydnAwS0ZEMnJadG0xYXRXdVdGRjE1SXN2cnZha05idUhCaGpqamlpQ1JKbXpadHF2NU9GaTFhVkRVQzhzQUREOHhoaHgxVzQ5bFpzMmJsTDMvNVM1SzZnMW9sSlNYclZGZmJ0bTB6WXNTSUxGKytQTnR2djMyMjMzNzdkTzdjdVZxWTdPT1BQODdiYjcrZEVTTkdwS3lzTEVPR0RLbjYzczZhTmF2cXhMbkZpeGRYQmM1NjlPaXhUdlVBQUFBQWpTT29CUUFBQUFDZmM4QUJCK1RHRzI5TVNVbEovdnJYditZblAvbEpYbjMxMVZSV1ZpWko5dGxubjV4ODhzbjV4amUrVVRXbXNGT25UaGt4WWtSZWV1bWwzSHp6elhubW1XZnl3QU1QNUlFSEhramJ0bTN6bi8vNW45bGhoeDJxWHVPOTk5NUxrdXk2NjY2NTRvb3IxbWxrNGhkdCtmTGx1ZXV1dXpKKy9QZ3NXclFvelpzM3o3Lzh5Ny9rdE5OT3EzZGM0NkdISHBwNzdya253NGNQei9EaHcydmMzM0hISFhQb29ZZlcrOXIvK3EvL1d2VTkrNno5OXR1djhXOWtMVHAzN3B5dHR0b3FDeFlzeUxKbHk3SnMyYktxZTl0dHQxMEdEUnFVTTg0NG85WXhqNU1uVDA2eU9zUzM4ODQ3MTdwL1EwOFBtek5uVHNyTHk2dGRXOXRwYTYxYnQ4NllNV1B5emp2dnBGZXZYdFdDaUZkZmZYVlZ3RzJONXMyYjUraWpqMjVRUFFBQUFNRDZFZFFDQUFBQWdGcDg5YXRmVGJMNnRLNlZLMWVtVTZkT0dUaHdZTDc5N1c5bmp6MzJxUE81ZmZiWko2TkhqMDVwYVdudXUrKytQUGJZWS9tWGYvbVhhaUd0SkRuenpET3p6VGJiWk1pUUlRVTVGV3B0MnJkdjMraVJkeFVWRlhuZ2dRZXlhTkdpOU9uVEp4ZGZmSEYyMjIyM3RUNTN3UVVYcEgzNzlwazZkV3FXTFZ0V0ZYaHIzYnAxOXRwcnIvemdCejlJMjdadDY5MmpiOSsrS1NvcXlxcFZxMUpSVVpGV3JWcGx2LzMyeTNubm5kZW85OUJRa3lkUHpySmx5MUplWHA1VnExYWxzckl5SFRwMFNLZE9uZXA5N3ZqamowOTVlWG05NnlaTm10U2dHZ1lQSHB6UzB0SkcxYjFzMmJMTW5UczMyMnl6VFVhT0hGbHQvT1lCQnh4UUZmNnFyS3hNMTY1ZDg0TWYvQ0E5ZS9aczFHc0FBQUFBNjZidVgzTURBQUFBbWxUZnZuMHJrMlRhdEdsTlhRcHM4Ull0V3BSMjdkclZlb0xTbG1ibXpKbVpOV3ZXV2svQW9xYlhYbnN0eTVjdmIvQXBZSTFkdjhhNzc3NmJGU3RXMUJzb0JEYXNOU05OLy96blAvdmNCUUFBcUpNVHRRQUFBQUJnTFRwMDZORFVKV3cwZXZmdW5kNjllemQxR1p1a1BmZmNzNkRyMStqUm84YzZQUWNBQUFBVWxsOEJCQUFBQUFBQUFBQUFLREJCTFFBQUFBQUFBQUFBZ0FJVDFBSUFBQUFBQUFBQUFDZ3dRUzBBQUFBQUFBQUFBSUFDRTlRQ0FBQUFBQUFBQUFBb01FRXRBQUFBQUFBQUFBQ0FBaFBVQWdBQUFBQUFBQUFBS0RCQkxRQUFBQUFBQUFBQWdBSVQxQUlBQUFBQUFBQUFBQ2d3UVMwQUFBQUFBQUFBQUlBQ0U5UUNBQUFBQUFBQUFBQW9NRUV0QUFBQUFBQUFBQUNBQWhQVUFnQUFBQUFBQUFBQUtEQkJMUUFBQUFBQUFBQUFnQUlUMUFJQUFBQUFBQUFBQUNnd1FTMEFBQUFBQUFBQUFJQUNFOVFDQUFBQUFBQUFBQUFvTUVFdEFBQUFBQUFBQUFDQUFoUFVBZ0FBQUFBQUFBQUFLREJCTFFBQUFBQUFBQUFBZ0FJVDFBSUFBQUFBQUFBQUFDZ3dRUzBBQUFBQUFBQUFBSUFDRTlRQ0FBQUFBQUFBQUFBb01FRXRBQUFBQUFBQUFBQ0FBaFBVQWdBQUFBQUFBQUFBS0RCQkxRQUFBQUFBQUFBQWdBSVQxQUlBQUFBQUFBQUFBQ2d3UVMwQUFBQUFBQUFBQUlBQ0U5UUNBQUFBQUFBQUFBQW9NRUV0QUFBQUFBQUFBQUNBQWhQVUFnQUFBQUFBQUFBQUtEQkJMUUFBQUFBQUFBQUFnQUlUMUFJQUFBQUFBQUFBQUNnd1FTMEFBQUFBQUFBQUFJQUNFOVFDQUFBQUFBQUFBQUFvTUVFdEFBQUFBQUFBQUFDQUFoUFVBZ0FBQUFBQUFBQUFLREJCTFFBQUFBQUFBQUFBZ0FJVDFBSUFBQUFBQUFBQUFDaXc1azFkQUFBQXNNRTE3OXUzN3ltVmxaVS9TTktucUtpb1hWTVh4QmFoUE1tc0pCTlhyRmd4NnBWWFh2bGJVeGRFNGF4Y3VUSVBQdmhnN3IzMzNyenh4aHRadm54NVU1ZEVBYlZ1M1RxOWV2WEtzY2NlbTJPUFBUWXRXclJvNnBJMmF2cGp5NlpmR2tlLzhGbjZCd0FBMkJJVU5YVUJBQURBQnRXOGI5KytkeWNaMU5TRnNFWDdvTHk4L0tDWFhucnA3YVl1WkZQWHQyL2Z5aVNaTm0xYVU1ZFNaZVhLbFJrMmJGaisrTWMvTm5VcE5JR3ZmdldydWY3NjYzMTRYZ2Y5d1dmcGwvcnBGK3F6S2ZaUFNVbEprdVRQZi82enoxMEFBSUE2T1ZFTEFBQTJJMzM3OWowbHlhQ2VQWHRtK1BEaDJYWFhYZE9oUTRlbUxvc3RRRmxaV2ViTW1aTTc3cmdqa3laTjJyRjU4K1pqa3h6YTFIV3g0VDM0NElQNTR4Ly9HRDludGh5TEZ5L09PKys4azJ1dXVTWXZ2UEJDYnIvOTlweCsrdWxOWGRaR1NYK2dYeHBPdi9CNStnY0FBTmdTRkRkMUFRQUF3SWJ6ditNT00zejQ4T3kvLy80KzdPSUwwN0pseS9UbzBTUERoZzFMNTg2ZFUxUlVkTWhlZSsyMVExUFh4WVozNzczM0p2Rnpaa3ZTdm4zNzdMUFBQcm4wMGt1VEpILzR3eCthdUtLTmwvNUF2elNjZnVIejlBOEFBTEFsRU5RQ0FJRE5TNThrMlhYWFhadTZEclpRelpvMVM4K2VQWk9rcUhuejV2czJkVDFzZUcrODhVWVNQMmUyUkR2dHRGT1NaTmFzV1UxY3ljWkxmN0NHZmxrNy9VSmQ5QThBQUxBNUU5UUNBSUROU05jc3FVTUFBQ0FBU1VSQlZGRlJVYnNrVGlTZ1NYWHMyREZKVWx4YzdCL2labWo1OHVWSi9KelpFclZyMXk1SnNtTEZpaWF1Wk9PbFAxaER2NnlkZnFFdStnY0FBTmljQ1dvQkFBQUFBQUFBQUFBVW1LQVdBQUFBQUFBQUFBQkFnUWxxQVFBQUFBQUFBQUFBRkppZ0ZnQUFBQUFBQUFBQVFJRUphZ0VBQUFBQUFBQUFBQlNZb0JZQUFBQUFBQUFBQUVDQkNXb0JBQUFBQUFBQUFBQVVtS0FXQUFBQUFBQUFBQUJBZ1FscUFRQUFBQUFBQUFBQUZKaWdGZ0FBQUFBQUFBQUFRSUVKYWdFQUFBQUFBQUFBQUJTWW9CWUFBQUFBQUFBQUFFQ0JDV29CQUFBQUFBQUFBQUFVbUtBV0FBQUFBQUFBQUFCQWdRbHFBUUFBQUFBQUFBQUFGSmlnRmdBQUFBQUFBQUFBUUlFSmFnRUFBQUFBQUFBQUFCU1lvQllBQUFBQUFBQUFBRUNCQ1dvQkFBQUFBQUFBQUFBVW1LQVdBQUFBQUFBQUFBQkFnUWxxQVFBQUFBQUFBQUFBRkppZ0ZnQUFBQUFBQUFBQVFJRUphZ0VBQUFBQUFBQUFBQlNZb0JZQUFFQTlGaTVjbUhmZmZiZEJhMmZQbnAyS2lvckNGclNCeko4L3Y2bExBQUFBQUFDQUxZcWdGZ0FBVUJBTEZ5NHMyTjZ2dnZwcXBrMmIxcWhuK3ZYcmwzNzkralVxU0xWZ3dZSjg5N3ZmemVtbm41NFpNMmJVdTNiUm9rWDUvdmUvbnhOUFBERWZmdmhobzJvcmxLZWZmanF6WnMycWRxMnlzakxEaGczTG9FR0RNbWZPbkZxZkt5c3J5MVZYWFpXUFB2cm9peWdUV0UvbDVlV1pNR0ZDSms2Y1dIV3RrRCtEWVZPa1Q2RHg5QTBBQU1DRzE3eXBDd0FBQURZL3Q5eHlTKzY0NDQ3Y2ROTk4yVzIzM1dyYy8vR1BmNXpaczJmWHU4ZE9PKzJVMGFOSDE3ZytaODZjbkhubW1VbVNHMjY0SVgzNjlHbFFUV1ZsWlVsV0I1VWFhcXV0dHNxUUlVTnkvZlhYNTZ5enpzcklrU056NElFSDFycDIxS2hSbVRkdlh2cjA2Wk11WGJxc2RlL0Jnd2MzdUk3NlhIdnR0ZW5SbzBlTjYyVmxaYm44OHN2VHZuMzdqQjgvUGx0dnZYV1NwS2lvS0YvNjBwY3laY3FVREI4K1BHUEhqazF4Y2ZYZjRmbjNmLy8zVEpvMEtTKzk5RkltVEpoUTR6NXNTQXNYTGt6SGpoMExzdmVycjc2YVpjdVdwYVNrcE1IUDlPdlhMOG5xb09PbThtOS8xYXBWK2UxdmYxdjFNK3Z0dDkvT1AvL3pQMmZBZ0FINTZVOS9tbGF0V2pWMWlhd25mYkwrOU1tV1I5K3NQMzBEQUFDdzRRbHFBUUFBZFNvdExjM1FvVU96WXNXS0pHbndLVmFmZlBKSkZpNWNtQi85NkVlNTVaWmIwcjE3OTJyM1o4K2VuZExTMG5XcXFXdlhyaGs2ZEdqR2pSdVhjODg5TjJQR2pNbGVlKzIxVG5zMXhHbW5uWmFWSzFkbXpKZ3h1ZUNDQ3pKaHdvVDA2dFdyMnBxbm5ub3FreWRQenE2Nzdwb3JycmlpUWZ1dTYvdi92RFYvTjUvWHNtWExuSC8rK2Juc3NzdnkwNS8rTkdQR2pFbXpaczJTSktlY2NrcWVmUExKekpneEk3ZmZmbnUrOTczdlZUMzM0SU1QNXZlLy8zM2F0bTJiWC96aUY1dk1CNGxzbWpiMVVHZGpQcUJ2aU83ZHUyZlNwRW1OZnE1bHk1WkovbDd6TnR0c2srN2R1K2UvL3V1Lzh1cXJyMmJVcUZIWllZY2RObWl0ZkhIMFNYWDZoSWJRTjlYcEd3QUFnSTJIb0JZQUFGQ3Jpb3FLL1B6blA2OHpDRlNmQ3krOE1KOSsrbWtlZnZqaG5IMzIyUmsvZm55MjNYYmJHdXZxQ242dDdjT3BzODgrT3g5OTlGSHV2Ly8rbkhQT09ibmxsbHZTdTNmdlJ0ZFpsK3V1dXk1ejU4NnRkcTFkdTNacDNicDF4bzBiVjJQOWM4ODlsMlQxQ1Z4WFgzMTExZlh0dHRzdTU1MTNYcTJ2MGRqUmpldmk2S09QemdNUFBKQ3BVNmZtdHR0dXkybW5uWllrS1M0dXp2RGh3M1BTU1NkbDBxUkpHVHAwYUZxMGFKSFhYMzg5VjE1NVpabzNiNTZSSTBkbTk5MTNMM2lOYk5rMmgxQm5peFl0MHJWcjEvWGVaMzNDbThYRnhXbldyRmxXcmx5WlpQVUg2Zi8zLy83Zi9PeG5QOHVqano2YU04ODhNeE1uVGt5TEZpM1d1MDYrZVByazcvUUpEYVZ2L2s3ZkFBQUFiRndFdFFBQWdGcE5tREFoTTJiTVNMZHUzZkwrKys4MzZ0bWlvcUpjZnZubCtlQ0REekpqeG96Y2VlZWRPZmZjYzZ2dWYvTEpKMm5idHUxNjFYZnBwWmZtdmZmZXk0d1pNL0xNTTg5czBLRFdrMDgrV2V1SFdrdVdMTWxERHoxVTUzT2ZEMTkxNzk2OXpxRFdGK1dpaXk3S3BFbVRjdEpKSjFXNzNydDM3NHdlUFRyNzdydHYxWWRydlhyMXlzRUhINXdCQXdia2ExLzdXbE9VeXhabVV3OTFKcXMvc0svdGxKTDc3NzgvenozM1hNNDY2NngwNjladHJmdXM3K2twclZxMXFqcXRKVmw5Q3NxdmZ2V3JkTzdjT1VjY2NZUVAwVGRoK3VUdjlBa05wVy8rVHQ4QUFBQnNYQVMxQUFDQUdrcExTM1BqalRlbVhidDJPZW1ray9LYjMveW0wWHUwYk5reUkwZU96SDMzM1pkVFR6MjE2dnJycjcrZWhRc1hydmZKQXkxYXRNZzExMXlUNmRPbjUvREREMSt2dmVwUzM2bFhKU1VsOVk2UjJkQWpheHBqOE9EQk5hNDk5ZFJURFg3K3pUZmZ6TTAzMzF6dDJycU15NEcxMmRSRG5YVjU2NjIzcWo3RWJ0NjhlUll0V2xUcnVtYk5tdFg2L21ycjRiVlp2bng1S2lvcWFuMTJ6YWwvU1hMUFBmY1lhYnFKMFNmNmhNYlROL29HQUFCZ1l5V29CUUFBVlBQWmtZYy8vZWxQMDZaTm0zWGVxMU9uVGxYajlwS2tzckl5MTE5L2ZaSmt3SUFCZFQ1WFhGeWNlZlBtWmU3Y3VkbHV1KzNxWExmdHR0c1dMS1MxS1Z1ZkVUZndSZHNjUXAyZjljRUhIK1NjYzg3Sjh1WEw4Lzc3Nytlb280NnFjMjN2M3Ixejk5MTMxN2krUGoyOHRtY3JLeXZYZVcrYWpqN1JKelNldnRFM0FBQUFHeU5CTFFBQW9KbzFJdysvL3ZXdjV6dmYrVTcrOEljL2JKQjlWNjFhbFJFalJ1VFpaNTlOcDA2ZGN2enh4OWU1dGtlUEhubjc3YmZ6elc5K3MrcmFqVGZlYUJ4Zkk5UjMybGRqSEh2c3NaazllL1lHcUFqcXRybUVPa3RMUzNQMjJXZG43dHk1T2Vxb28ybzlXYSt5c2pManhvM0xuRGx6c3M4Kys5UzZUMzJuK2RWbTd0eTUrZVkzdjVrOTk5d3pkOXh4eHpyVnpzWlBuMVNuVDJnSWZWT2R2Z0VBQUdoNmdsb0FBRUNWTlNNUDI3WnRtNS85N0dlTmZ2NkVFMDdJekprenExMmJObTFhbGl4WmtyUE9PaXV2dlBKS1dyVnFsVi8vK3RmcDBLRkRuZnRjZHRsbEdUMTZkT2JQbjEvMTIvazc3TEJESG4vODhWeDAwVVhWMW5idDJqV1RKMDlPa3Z6cVY3L0tDeSs4VUcrTjlRWEVQaDlzV3R2NHd0TFMwa2FQT0Z5WGtUTU5jY2doaCtTODg4NHJ5Tjd3UmRwVVE1MVRwMDdOeFJkZm5GV3JWcVZQbno1NTZxbW44ay8vOUUvWmUrKzlxOWFVbDVmbmw3LzhaZWJNbVpNQkF3Yms0b3N2M2lDdjNhNWR1eVRKMHFWTE44aCtiUHowU2VQcEUvUk40K2tiQUFDQURVOVFDd0FBU0ZKOTVPRWxsMXlTSFhiWW9kRjdkT3ZXTFN0WHJreVN6Smt6SitYbDVVbFdmOGd6Y09EQUxGNjhPTC84NVMvejVTOS91ZDU5OXRsbm45eDg4ODAxcnIvLy92dnAyclZyMWRlelo4L09xbFdycXI3KzI5Lyt0dGF4TEkwWitUSmt5SkE2NzAyY09ERWRPblRJRVVjY1VlZjk5WDM5eHBnN2QyNnQxNGNQSDU2Ly92V3ZqZDV2UTV6R0JYWFozRUtkSDM3NFlTNjQ0SUpzdmZYV3VlNjY2N0xUVGp2bDdMUFB6ZzkvK01QODVDYy95WGUrODUyODhjWWJ1ZUtLSy9MNjY2L25uLzdwbjNMaGhSZW11TGk0M2hvYXFtM2J0bW5ldkhrV0xseTRRZlpqNDZCUDlBbU5wMi8wemFhbXBLUmt4MVdyVmgwNmZmcjBDVTFkQ3dBQThNVVExQUlBQUpMOGZlVGhBUWNjVUc5QXFUNmpSbzJxK3ZQZ3dZT3JoWkpPT2VXVXZQWFdXNWs0Y1dLZElhYlAyM25ubmF1TnF6bnd3QU9yUGdoTGFwNTRkZDExMTlXNTE1cTF6ei8vZkpvMWE5YWcxNy9ra2t2cXZEZHg0c1IwNnRTcHpqVjF2Y2Y2UnM2VWxKU2taY3VXZWZiWlo2dGQ3OWV2WDhyS3lobzhydWJaWjU5TlVWRlJrdVNERHo1WXIzRFlQZmZjVS9VQkpXd29tMXVvczB1WEx2ay8vK2YvcEh2Mzd1blVxVk9TWk15WU1ibjY2cXR6NVpWWFpzS0VDWG5ublhmU29VT0gvUHJYdjg3QWdRTWJ2SGREYmJQTk52bjQ0NDlUVVZHeHdUNmdwMm5wRTMxQzQra2JmYk1wS0NrcDJhV3lzdkliU1U2dnJLejhoLy85dmdwcUFRREFGa0pRQ3dBQVdPK1JodzExLy8zM04ycDluejU5cWdXMU5tY1ZGUlZKa3ViTjEvOC8wMXEyYkZuMTUzSGp4cTExZlhsNWVXNjc3YmFNSFRzMlpXVmxPZTY0NDZydXRXalJZcjNyZ2MvYjNFS2RTYkwvL3Z0WC9YbkJnZ1Y1NnFtbjh0RkhIeVZKMWVrdVJVVkZlZWFaWjFKZVhwNTk5OTAzM2JwMXF3cFZmbFpGUlVXMVBseWJTWk1tWmJ2dHRzdmN1WE16Zi83OGJMdnR0ZzErbG8yWFB0RW5OSjYrMFRjYnE3MzMzcnQzeTVZdEQ2K3NyUHgrWldYbFY1dTZIZ0FBb09rSWFnRUF3QmJ1c3lNUGh3MGJWdTJVZ0ExdDJyUnBHVDE2ZEg3M3U5OWw3Tml4MlcrLy9XcGRkL2ZkZDJmRWlCSDV5bGUrVXJCYUd1TFNTeSt0OS82OGVmUFd1cWFobGk1ZG1pUnAzYnIxQnRtdm9hWk9uWm9SSTBha3RMUTB1KysrZTRZUEg1Njk5OTc3QzYwQlBtOVRDM1V1WExnd0w3MzBVcVpQbjU0WFhuZ2hyN3p5U2lvcUt0SzdkKytjZDk1NU9lYVlZL0xYdi80MUR6NzRZQjU5OU5IY2Q5OTlTVmFmOE5LalI0LzgyNy85VzdYOUtpc3JHMzBTM280NzdwaFhYMzAxYytiTThVSDZGa0tmNkJNYVQ5L29teS9TUHZ2c3MyZno1czBIRmhVVi9TREp2a2xxRGRBQkFBQmJGa0V0QUFEWXdxMFplVmhTVXRLbzM3QmZWNE1HRGNwdHQ5MldtMjY2S1RmZWVHT04rMHVYTHMzWXNXUFR0bTNibkh6eXlRV3ZwejRQUGZSUXZmZVhMRm15MWpVTk5XL2V2Q1RKMWx0dnZVSDJhNGhodzRabHlwUXBhZDI2ZFg3ODR4L241Sk5QYnRRSkQxQW9tMXFvOC83Nzc4OXZmL3ZiSk1rZWUreVJIL3pnQjlsOTk5M3o5YTkvUFczYXRFbVM5Ty9mUC8zNzk2OGFZL3JzczgvbWhSZGV5Snc1Yy9LbEwzMnAybjdObWpXck1lcjBzTU1PeTRJRkMrb2NnYnJ6empzblNXYk5tcFY5OTkxM1E3OUZOa0w2UkovUWVQcEczeFJhWldWbDl0dHZ2d3VMaTR0L2tHU1BoajdYdDI5ZnM4WUJLSmpLeXNyRkZSVVZCOCtZTWVQRnBxNEZBRUV0QUFEWTRxMEpTMDJiTm0ydEgwYXRHZGxTMXdjNURiSHp6anZueUNPUHpBTVBQSkNISG5vb1J4NTVaTFg3MTE1N2JlYk5tNWZ6eno4L0hUdDJYT2ZYV1I5OSt2UkpseTVkTW1iTW1EclhsSlNVcEh2MzdwazBhVkt0OTg4NjY2enNzTU1PRFg3TmQ5NTVKMG5TclZ1M3hoVzdIcVpNbVpMMjdkdm56anZ2TE9oSmFyQXVOcVZRNTNISEhaZXR0OTQ2WC92YTE5SzVjK2VzV3JVcTMvakdON0o0OGVKc3YvMzI2ZEdqUjNyMjdKbWVQWHVtVjY5ZTJXZWZmZEt2WDc4a3EwZVBib2dSbzcxNzkwNlN2UFhXVyt1OUY1c09mZEk0K29SRTN6U1d2bW00eXNyVldhdWlvcUpEazNSdTJtb0E0TytLaW9yYUZ4Y1hmeXVKb0JiQVJrQlFDd0FBdG5DNzdiWmJ2ZmNYTEZpUTk5NTdMMGsyMkVpOHM4OCtPMDg4OFVTdXZ2cnE3TG5ubnVuWnMyZVNaUExreWJuMzNudXo1NTU3WnVqUW9Sdmt0ZGJGNVpkZnZ0NTcxQmZ5cXMyYThOc2VlelQ0RisrVHJCNWRXVnhjWFBYMW1qQmRReTFldkRqZit0YTMxcnF1ZmZ2MmVmTEpKeHUxTjZ5UFRTSFV1VWJMbGkxejFGRkhWWDI5WXNXS25Ibm1tWG4zM1hmejdydnY1czAzMzh6VXFWT3I3bzhZTVNLSEgzNTRrbXlRRDlHVFZKMmE4c29ycjJ5US9kZzA2SlBHMFNjaytxYXg5RTNEclJscitPYy8vL25vSkVYNzc3Ly9ONVA4TU1uWGk0cUt1dFQzN0ovLy9HY3pFUUVvaUw1OSsvNS9TYzRzS2lyNlcxUFhBc0JxZ2xvQUFMQ0YrOTN2Zmxmdi9ULzg0USs1NUpKTEdyUzJMaFVWRmJuMTFsdHp5Q0dIcEdmUG51blNwVXVHRFJ1V24vM3Naem5ubkhOeTAwMDM1UzkvK1V1dXV1cXFkT3pZTWRkY2M4MDZqK0JidFdwVkZpeFlrRTZkT2pYNjJjR0RCemRxL1p3NWN4cjh6TzIzMzU2MmJkdldlbS9seXBXWk1tVktrdVNBQXc1b1ZBMS8rdE9mTW1yVXFCeDAwRUg1eVU5K2t1N2R1emY0MmRMUzBqUnIxaXc3N2JUVFd0ZTJiOSsrVVhYQmhyQ3hoem8vYjhXS0ZWbXlaRWs2ZGVxVWswNDZxZHE5ZWZQbTVZMDMzc2diYjd4UmRkckpodFNqUjQ5c3ZmWFdlZm5sbDdOOCtmSzBidDE2Zzc4R0d5ZDkwbkQ2aERYMFRjUHBtM1ZXK2VLTEx6NlU1S0VrMlcrLy9RWVVGeGYvcUxLeThzQ2lvcUl2N2doZEFBQmdveU9vQlFBQXJMT3hZOGZtbm52dXlRa25uSkRUVHorOTFqWHZ2ZmRlcnJqaWlreWZQajE3N2JWWDFRZGhSeDExVkdiT25Kbng0OGZuNUpOUHpxSkZpOUttVFp0Y2UrMjE2enorNzVWWFhzbVZWMTZaRTA4OE1kLzV6bmNhL1h4cGFXbWoxcGVYbHpmNG1WV3JWdFY1YjhLRUNaazNiMTY2ZGV1Vy9mZmZ2MUUxZlBMSko1azllM2FlZmZiWkpLbHpGR050U2twSzBybHo1MFk5QTRXMHFZUTY2L0xRUXcvbHlpdXZUUHYyN2JQTExydFUvYTk3OSs3cDFhdFh2dktWcitUQUF3L2NZSy8zV1VWRlJmbjYxNytlaHg5K09NODg4MHdPTyt5d2F2ZHZ2LzMyYkx2dHRqbjQ0SVByREkyeWFkQW42MDZmYkxuMHpiclROeHZHOU9uVG4wanlSSktVbEpSOGJkV3FWZWNVRnhmL1E1S0cvNVlGQUFDd1dSRFVBZ0FBMXRsLy9NZC9aTm15WlJrM2JseU5vTmFpUll1U0pDZWVlR0tXTDErZS92MzdwM2Z2M3RYV2xKU1U1SzY3N3NyQ2hRdVRKUDM2OWFzYXI5SVlpeFl0eWcwMzNKQ0pFeWVtb3FLaWF1eElZNjBaUDlnUUpTVWw2ZDY5KzNxSG5LWk9uWm9iYjd3eFNYTHV1ZWRXRzJQWUVCOSsrR0dTcEd2WHJ1dFZCelMxVFNuVVdaZnR0dHN1UTRZTVNXbHBhV2JObXBWWFgzMjEydjFtelpwbGwxMTJTZS9ldmJQYmJydmxqRFBPYUhUUEo2dERvblBtek1sNzc3MlhXYk5tWmNjZGQ4eWhoeDZhZ1FNSDV1R0hIODdreVpOcmZKQiszMzMzWmViTW1ibnJycnZXT3ZLV2paYythVGg5d2hyNnB1SDB6UmRqMnJScFU1Tk1UWks5OTk1NzN4WXRXcHpieENVQkFBQmZJRUV0QUFCZ25RMFpNaVFUSjA3TWNjY2RWKzM2MDA4L25mbno1eWRKV3JSb2tZc3Z2ampISEhOTTFmM25uMzgrNDhlUHo5U3BVNU1rL2Z2M3o4c3Z2NXpISG5zc0w3LzhjazQ5OWRSOCs5dmZUcHMyYmVwODdhVkxseVpKUHYzMDB3d2VQRGp6NTg5UHQyN2RjdkhGRnhkazdFc2hQUHp3dy9uNXozK2U4dkx5SEhQTU1SazRjR0M5NnlzcUttcDg2UGJPTys4a1NhTkdIc0xHWkZNTWRkYWxmLy8rNmQrL2Y5WFhpeGN2enR0dnY1MlpNMmZtdGRkZXl4dHZ2SkhYWDM4OTc3enpUajc4OE1QOC8remRkMXlWZGZ2QThjOTlnTU02N0FRM0t1SVdPSWV5eDVHNXRjZVZJN2ZpU3RReVYrWXNzMUljbFNzMXpjeGNPU24zek53ckFUVXhGeHJ1aVNKN25mUDdnNGZ6azlpS0hzRHIvWHIxQ3I3cnZtN2dDOEo5bmV2YnYzLy9MTmRLU0VqZ3hvMGJYTDkrblJzM2JoQWZIdzlBbXpadHVIMzdObnE5M2ppMmUvZnVOR3pZa0hyMTZ1SHE2c3JodzRjSkRRMmxldlhxUU9yeHF0ZXVYVU90VmhzVEZFVGhJdnNrYzdKUFJIWmszMlJPOWszQmN2YnMyVFBBKzZhT1F3Z2hoQkJDQ1BIeVNLS1dFRUlJSVlRUUlsdk5temVuZWZQbW1mWU5IejZjNGNPSFoyaTNzTEJBcFZLaDFXcjU4c3N2Y1hOejQ4R0RCK3pZc2NQNHFuc0FEdzhQaGcwYlJwMDZkWWlJaUdEYXRHbnMyYk9INmRPbk0yL2VQQm8wYUVDREJnM1FhclU0T1RtbHU4YmV2WHNCaUl1TEl5RWhBVDgvUC96OS9iRzB0TXpuajBEK2UvejRNZDkrK3kxYnQyNEZVai9HbjMzMldaYmo3ZXpzZVBqd0lidDI3YUpaczJhb1ZDcVNrNU01Y2VJRUJ3NGNBS0JhdFdyWlh2T2ZmLzdCenM0T0d4c2JMQzB0K2ZQUFA0SFV6NVVRcGxMVWt6bzFHZzFlWGw1NGVYa1oyMUpTVXJoOCtYSzJEL0VIRHg3TWlSTW5NQmdNR2ZwdTM3NU44ZUxGY1hkM054NTc5Y1liYndCZ2JtNU92Mzc5Q0FnSVlOS2tTZnowMDAvWTJ0cHk4ZUpGa3BLUzhQYjJ4dHhjL2hSVTJNZyt5WnpzRTVFZDJUZVprMzBqaEJCQ0NDR0VFS1ludnowSklZUVFRZ2hSQVBuNityWk1TVWw1ZE9yVXFXT0FQc2NKQlV5dFdyV1lQMzgrdnI2Ky9QMzMzNHdhTllwejU4NFpId3JWckZtVEhqMTYwTGh4WStQREpHZG5aNlpObThaZmYvM0ZEei84d0pFalI5aTZkU3RidDI3RnhzYUdkZXZXVWJ4NGNlTTFybCsvRGtERmloWDUvUFBQbjZuNndjc1dIeC9QNnRXcldicDBLVkZSVVppYm16Tnc0RUI2OSs2ZDdVTzFoZzBic243OWVzYVBIOC80OGVNejlLY2RTNU9kWWNPR0dUOW1UL1B4OGNuN2pRaVJUNHBDVXVldFc3ZG8zNzU5dnF5VnBuejU4dnoxMTErVUsxZU84dVhMNCs3dWpydTdPK1hMbDZkTW1US28xZW9zNTdadjM1NWR1M1lSRkJURSsrKy96OGNmZjh5YU5Xc0FqQS9jUmVFaSt5UnpzazlFZG1UZlpFNzJqUkJDQ0NHRUVFS1luaVJxQ1NHRUVFSUlVUURwOWZwT0twV3FsMWFydmFjb3lpcUR3ZkJiU0VqSVlTRFoxTEhsVnRvRG04cVZLNU9jbkl5enN6Tk5temFsVFpzMlZLNWNPY3Q1Tld2V1pNNmNPWVNIaDdOcDB5WisvLzEzQmc0Y21DNUpDMkRBZ0FFNE9UblJvVU1IazFTRjBtZzBhRFNhUE0zUjYvVnMzYnFWcUtnb3ZMMjlHVHQyTEo2ZW5qbk9HekZpQkJxTmh1UEhqeE1YRjJkTWVMT3lzcUo2OWVyMDc5OGZHeHViYk5mUTZYUW9pa0pLU2dwNnZSNUxTMHQ4Zkh3WU9uUm9udTVCaVB4VUZKSTZrNUtTQ0E4UHo5YzFodzRkeXFoUm81NXBya3FsNHV1dnYyYjQ4T0djT25XSzk5OS8zOWplckZtei9BeFR2Q1N5VHpJbiswUmtSL1pONW1UZkNDR0VFRUlJSVlUcFNhS1dFRUlJSVlRUUJaaWlLSzdBTUVWUmh1bDB1Z2ZBVXIxZS8xdFNVdEtmb2FHaGlhYU9MemZNemMxWnVIQWh0cmEycUZTcVhNOXpkM2RueUpBaERCa3lKTk4rTXpNenVuVHBrdXYxZ29LQ2NqMDJOL2J2MzUvbk9UWTJOa3lkT3BWcjE2N2xXQUhyYVphV2x0bCtMSElqdTZNVmhUQ2x3cDdVNmU3dVRtQmc0SE92NCt2cmEzdzd1NG9tdVdGdmI4K2lSWXNJREF4azkrN2RKQ2NuMDZWTEZ6dzhQSjQzVEdFaXNrOVN5VDRSZVNIN0pwWHNHeUdFRUVJSUlZUW9XTEkrVzBNSUlWNkFtalZyT3BtYm01ZlY2L1ZsVkNxVnE4RmdjRk9wVktXQWtvQWo0R2d3R0J3VlJiRUgxSURGLy81VERBWkRFcEQyWDR5aUtJK0J4OEJqZzhGd0Y3Z0ozQUh1SzRweUl5VWw1ZnJwMDZkdkFZYVhmNmRDQ0NIRTg5RnF0VDhyaXRJcm15R1JCb05odWNGZzJQRDQ4ZU5qLy96elR6eUFUcWN6UVA0bkpRbVJGNk5HaldMdjNyMFlESWFPSVNFaEcwd2RUMkZXRVBkMDJnUGZGeEZUVkZSVW5wTTZUZW5jdVhOWVdscm15d1BxL0Z6clJYcVJuLytpNEdWOGZHU2ZGUHg5a2tiMlMvWmU1c2RIOWszaDJUZHBDdVArU1lzNU9EaFlucnNJSVlRb01IUTYzVUpnQU9BZkhCeTh5TlR4Q0NHRWtJcGFRb2dYeE12THl4V29ZV1ptVmtsUmxKcUFGcWdHT0VCcUJRekFXRjcrYVptMS9hL2RFckQ4Mzd0T1FPbnM1cGlabWFIVDZaS0FTd2FENFpUQllEaWxLTW9GUlZIT0JRY0hoeUVKWEVJVWFUcWRianZRd3RSeENQRUNPU2lLOHFHaUtCODZPVGxGT3pzNy82TFg2OWVaT2lnaGhIZ2VkbloycGc0aFQ2cFZxMVlnMXhKRm0rd1RJZkpPOW8wUVFnZ2hoQkJDaUlKQ0VyV0VFUG5CVEt2VmFnMEdReTJWU2xVSHFBZTRaemJRM3Q0ZU56YzNYRjFkY1hGeHdkblptV0xGaXVIcTZvcTl2VDBhalFZN096dHNiVzB4TnpmSDNOd2NDd3NMRkVVaE9UbVo1T1Jra3BLU2lJdUxJem82bXFpb0tLS2pvM253NEFIMzc5L240Y09IUkVSRWNPL2VQZTdldmN1REJ3OHNEQVpETlVWUnFpbUswaTB0RHAxTzl3UTRZakFZanVyMSttTXhNVEhITGwrKy9PUWxmYnlFRUMrSEpHbUpWNGtGVU9WL3lkRkNDQ0dFRUVJSUlZUVFRZ2doaEJDaUFKSkVMU0hFTTlIcGRGWDFlbjBqbFVyVkFtZ01XRDlkMWNySnlZbUtGU3ZpN3U1T3hZb1ZxVlNwRWg0ZUhtZzBtbWUrcGxxdFJxMVdBK0RnNEpDck9jbkp5WVNIaDNQeDRrVXVYcnhJZUhnNFY2NWM0ZnIxNi9aQUMwVlJXcGlabVdGdmI0OVdxejBCN0ZBVVpVOXdjUEJSSVBtWmd4VkNGQmh5NUlBb3JISng5R0VjY0V5djE2K1BqbzVla1pad3JOUHB2bms1RVFvaGhCQkNDQ0dFRUVJSUlZUVFRb2k4a0VRdElVUnVxYlJhYlQyZ0RkQUJLS2RTcVlEVVl3Y3JWNjVNOWVyVjBXcTFlSHQ3VTdKa1NWUEdhbVJ1Ym82SGh3Y2VIaDY4ODg0N3h2Ym82R2pPbkRuRDZkT25PWFBtREdmUG5pVTJOcllXVUF2NFRLdlZ4Z0NiRlVYNUxTWW1adHVGQ3hlaVRIVVBRZ2doUkJxRHdSQ3RLTW9SZzhHd1JxVlNyUTRLQ29vMWRVeENDQ0dFRUVJSUlZUVFRZ2doaEJBaWR5UlJTd2lSSFpXUGowOXRsVXJWQWVnSnZKYldVYVpNR2Q1NDR3M3ExYXZIbTIrK2laV1ZsZW1pZkFZYWpZWTZkZXBRcDA0ZEFBd0dBNkdob1J3OGVKQVRKMDV3OXV4Wlc3MWUzd1hvWW10cm02TFZhbjhEVnF0VXFtM3lVRndJSWNUTFpEQVlJaFZGT2FUWDYxZEZSMGR2dUh6NWNvS3BZeEs1Rng0ZWpvV0ZSWUZKWWhkQ0NDR0VFRUlJSVlRUVFnZ2hoT2xJb3BZUUlvTWFOV3FVVWF2VlhRMEd3MEJGVWNwRGF0V3M2dFdyOC9iYmI5TzBhVlBLbENsajZqRHpsYUlvMUtoUmd4bzFhakJvMENCaVltTFl2MzgvZS9iczRkaXhZMllKQ1FrZGdBNEdneUZPcTlVdVZSUmxXWEJ3OEhIQVlPclloUkJDRkUyS29od0dOb2FFaEd4Q2p1TjlJVkpTVWhneFlnUk5temFsVmF0VytiNit3V0RnMDA4LzVlKy8vMmIrL1BtODhjWWIrWDROSVVUQkZ4RVJnYk96czZuREVFVkVVbElTRmhZV0wyVHRxMWV2NHVibWhvMk5UWlpqSGo1OHlMMTc5NmhZc1dLK3hpSDdSQlJsaVltSnFOWHFmRjlYOW8wUVFnZ2hoQkJDRkU0cVV3Y2doQ2d3Rkc5djc0WmFyZlkzdFZwOURaaW1LRXI1S2xXcU1HVElFTFp2Mzg3UFAvOU0zNzU5aTF5U1ZtWnNiVzM1NzMvL3k3ZmZmc3YrL2Z1WlBIa3liNzMxRmhZV0Z0YUtvZ3dDam1xMTJyKzh2YjM3MUs1ZDI5clU4UW9oaENoNmdvT0RGd1VIQndjaVNWb3Z6SkVqUnpoMDZCQy8vLzU3bG1PU2s1T0ppSWdnTEN5TWt5ZFBzbnYzYmxhdlhzM2N1WE9aT0hFaWYvenhSNVp6Zi92dE4wSkRROUhwZEx6Kyt1c3Y0aGFFZU9XOC9mYmI5T3JWSzA5emxpMWJ4b0FCQTdMc1g3VnFGWDM3OWlVa0pPU1o0enA4K0REWHJsMUwxMll3R0JnelpnenQyclhqMXExYm1jNUxURXhrOHVUSjNMdDM3NW12TFY0ZCsvZnZwMlhMbGh3NmRDamJjZTNidCtmZGQ5L044L3JqeG8yalJZc1dQSHIwS01zeDY5ZXZwMGVQSGl4ZXZEalA2OHMrRVMrTFhxOW54NDRkcGc3RGFQcjA2YlJyMTQ2TEZ5L21lYTdzR3lHRUVFSUlJWVFvZXFTaWxoQ3ZPRjlmWHd1OVh0OFYrRVJSbE9vQWpvNk9OR3ZXakk0ZE8rTGg0V0hpQ0UzUHdzS0NGaTFhMEtKRkM2S2lvdmp0dDkvWXRtMGJGeTllckc1bVpyWWtJU0ZobGxhcm5aMlNrdkxkbVRObjVDOWdRZ2doeERNNmZ2dzRnd2NQenJmMXZ2NzZheG8yYkpobC81WXRXd0JvMjdZdGUvYnNZY3VXTFVSSFJ4TWRIVTFVVkJSUG5qd2hOamI3RTQvTnpNd3l2Y2JWcTFmNTVwdHZBRGg1OG1TZUU3VjI3ZHFGaTR0TG51WUk4U3BJMjZONUVSNGVUbEJRVUpiOVc3WnM0Y0tGQzFoYVdqNVRYZy90VGdBQUlBQkpSRUZVVEltSmlVeWNPQkdOUnNQU3BVdHhkSFFFVXF2MlZxMWFsZDI3ZHpOKy9IaCsvUEZIVktyMHI1ZWJOV3NXZ1lHQi9QWFhYNnhhdFNwRHYzaTEzYjE3TjkzN2pvNk9SRVZGOGMwMzMrRHA2Wmxodkp1Ykc1Q2FaSnhYSjArZTVPTEZpelJ1M0Jnbko2Y3N4NlVsTjdkbzBTSlA2OHMrRVMvVDdObXpXYkZpQlRkdTNLQi8vLzVaamt0SlNTRW1Kb2FvcUtoMC8vNUwrKy94NDhjOGZ2eVlraVZMcGx0SHI5Y1RHeHRMWkdRa2p4NDk0c0dEQjl5L2Y1ODdkKzRRSHgvUHFGR2pqR012WExqQXhvMGJLVnUyTEJVcVZNalRmY2krRVVJSUlZUVFRb2lpU1JLMWhIaEZsU3RYenNyWjJkbFByOWRQVkJTbEJFQ1ZLbFY0NzczM2FOT21qZndCSnd0MmRuYjA3Tm1UbmoxN0VoSVN3c3FWS3psNDhLQjljbkx5cCtibTVtTjFPdDNjNU9Ua2I4K2NPWFBEMUxFS0lZUVFoWTJGaFFVT0RnN1B2VTUwZERRcEtTblpIc2tVRVJIQmdRTUhjSEZ4NGEyMzNtTFBuajBjUEhnd1hTeDJkbllVSzFhTWE5ZXVZVEFZYU51MkxVNU9Uamc1T2VIczdNeHJyNzFHNmRLbE02d2RFeFBENk5HamlZdUxBNkJCZ3dhWmp2dTNnd2NQRWg0ZWpyVzE5VE1uakFoUm1LeGZ2ejdUZHJWYXpWdHZ2WlZsdGJ1b3FLaE01M2JzMkRIUE1WeTRjSUVMRnk3ZzRlRkJ0V3JWOGp3ZlV1TWRQbnc0bjMzMkdaOTg4Z2tMRml6QXpNd01nSjQ5ZTdKLy8zNU9uejdOaWhVcjBsVUQyN1p0RzJ2V3JNSEd4b1l2dnZnaXcrOWdMenQ1VlJROC8vM3Zmek50djNidFdxWjlSNDhlUmExV285ZnJqVitEdWJWczJUSVVSY0hmMzkvWU5tWEtsSFJqa3BLU0NBc0xRNjFXODhzdnYyUzVWdCsrZlNsZXZIaTZOdGtuNG1YeTgvTmp4NDRkTEZ5NGtLcFZxMUszYmwwZzllc2xJQ0NBbUpnWVltSmlTRWhJeU5WNnpzN094a1N0MWF0WDgvWFhYMk13R0RJZG03YVA3TzN0aVkrUFovejQ4ZWoxZXY3NTV4L2VmUFBOTEs4eGJOZ3dldmJzbWE1TjlvMFFRZ2doaEJCQ0ZFMlNxQ1hFcThmQ3g4ZW50MHFsQ2dCY1ZDb1YvL25QZitqWHJ4OWFyZGJVc1JVcVdxMFdyVmJML2Z2M1diSmtDWnMyYlRLUGo0OGZibTV1UGt5bjA4MUpTRWlZR2hvYWVzZlVjUW9oaEJDRmhVNm5ZKy9ldmMrOVRyOSsvVGgxNmxTMmlWcXJWNjhtTVRHUjk5NTdEek16TStyWHIwOWdZQ0IyZG5ab05CclVhclZ4Yk8zYXRVbE1UT1N6eno3TDhkb0pDUWtNR3phTXNMQXdXclJvd1o0OWU3aDA2UkpqeG95aFdMRmlXYzVic21RSjRlSGhtSm1aTVczYU5EUWFUZDV1V29oQ0tDQWdJTk4yalVaRHhZb1ZzK3lQaUlqSXRPOVpFclZXclZvRnBCNFY5enhhdG16SjFxMWJPWDc4T011WEw2ZDM3OTRBcUZRcXhvOGZUN2R1M1FnTURLUnIxNjVZV0ZodzRjSUZ2dnp5Uzh6TnpmbjY2NitwVktsU2hqVmZadktxS0pnV0xWcVVwL0htNXFsLzVrdEpTVW4zY3l3bkZ5NWM0UERodzdSbzBTSmRWZTBOR3paa09qNHhNVEhMUG9CMzMzMDNRNklXeUQ0Ukw0K3pzek5UcGt4aDRNQ0JUSmd3Z1JVclZsQ3FWQ25LbFN2SHpaczNzYlcxeGRuWkdZMUdnNjJ0TGJhMnRwdzRjWUtrcENRR0RScUV2YjA5OXZiMnhuOFgydG5aWVRBWVVCU0Y4dVhMNCtEZ2dKT1RFNDZPam9TRWhHQnZiMCszYnQxd2RYWEZ6YzBOdFZxTndXRGd5eSsvNU9yVnF4UXJWZ3diRzV0TVk0MklpQ0FxS2dwRlVUTHRsMzBqaEJCQ0NDR0VFRVdQSkdvSjhlcFFhYlhhOW9xaVRBVThWQ29WOWV2WDUvMzMzNmRLbFNxbWpxMVFLMWFzR0tOSGoyYlFvRUVzV2JLRURSczJLTEd4c1VQVmF2VWduVTQzNWNtVEp6TXZYNzc4eE5SeENpR0VFSVZOWEZ3YzF0YldlWjZYa3BJQy9QOEQ2OHpXWGJkdUhXcTFtZzRkT2dCZ2JXMk51N3Y3c3djTHhxTnVnb09EYWQyNk5aOS8vamxhclphQWdBRDY5T25EbkRsek1oeDU4L2p4WTc3ODhrdjI3ZHVIbFpVVjA2ZFBOMVo5RUtLb1MwdVNTck50MnpaV3JGaEIzYnAxcVZhdFdxYkhGZnI2K3VMdTdrNWdZS0N4clgzNzlvU0hoK2Y1K3ZmdTNXUG56cDBBekpneGd4a3padVE0Wis3Y3VkU3BVeWZUdnRHalJ4TVlHRWkzYnQzU3RYdDRlREJuemh5OHZMeU1EN01yVktoQS9mcjFhZENnUVpZVlZsNW04cW9vbUh4OWZRa0xDOHR4bkpPVEU0OGVQVEx1aTVpWUdQUjZmYnJLYzU2ZW5uaDdlMmM2Ly92dnY4Zk16SXlCQXdjQ3FZbGJCdzhlNU5DaFErbCtEbmZxMUlrclY2NndmZnYyYkpPUHN5UDdSTHdzdnI2KzlPN2RteVZMbGpCcTFDaVdMbDJLbTVzYmYvNzVaNmJqR3pWcVJHUmtaTFpISlFLOCtlYWI2U28rK3ZyNjR1VGt4UHZ2djU5dTNEZmZmTU9PSFR1b1hyMDZpeFl0d3NyS0tzTmE0ZUhoOU83ZEd6czd1MnlQRTVWOUk0UVFRZ2doaEJCRml5UnFDZkVLOFBYMXJXa3dHT1lCYndIVXFsV0xqejc2aUtwVnE1bzRzcUxGM3Q2ZVljT0cwYjkvZitiTm04ZkdqUnZWQ1FrSm45dmIyMytnMVdxSGhvU0VyQUgwcG81VENDR0VLQXgyN2RyRlYxOTlSZHUyYmVuU3BRdWxTcFhLOWR6azVHU0FMQjhhclYyN2xpZFBudUR1N282enMzTyt4UHY0OFdPR0RoM0syYk5ucVZldkhwOSsraW1RV3VFblBqNmVXYk5tMGJOblQ0WVBIMjZzM0xOMTYxWm16WnJGNDhlUEtWT21ERk9uVHBVRWV2RktxVnk1c3ZIdDBOQlExcTVkUzVVcVZmanNzOCt5VFU1SlRrNU8xNSsyNTlQYXJLMnQ2ZENoQTRtSmllbm0rZnI2R3Q4T0NncGk0Y0tGSkNVbDRlTGlrbU1WdTRjUEh4SWRIWjNoV05MTUtuRTlmWXhxVGk1ZHVzUVBQL3lRcnUzcEpMU252YWprVlZHd2RlclVLY2N4QXdZTXdOSFJrZW5UcHh2YlltSmkwbFdlNjlxMWE2YUpXcWRPbmVMQWdRTzg5OTU3bENsVEJraXQ1TFZ2M3o0ZVBYckVxRkdqQUxoeDR3WmhZV0g0K1Bqa09VbEw5b2t3Rlg5L2Z5NWV2RWl6WnMxZVdqS1JYcThuSUNDQXdNQkEzTjNkR1RObURMTm56MmJJa0NIcHFtcmR2SG1Ud1lNSDgrVEpFeVpObXNScnI3MldiaDNaTjBJSUlZUVFRZ2hSZE1sdlVVSVVZWlVyVjdhenNiSDUzR0F3aklEVVY5QU9IVHFVMnJWcm16cTBJazJqMFRCNjlHajY5T25EN05tejJiVnJWekc5WHI5S3A5TzlEM3dRSEJ6OHQ2bGpGRUlJSVFxNkJ3OGVZR1pteHFwVnExaTllaldOR2pXaVY2OWVWSzllUGNlNWFRK05NanYyNmZIanh5eFpzaVRmNHoxejVnem56cDJqVWFOR1RKa3lCVE16TTJOZmp4NDlLRm15SkY5ODhZWHh3VjFLU2dxWEwxOUdwVkxSc1dOSGhnNGRtdVdST0VJVWRSRVJFWXdhTlFvN096dSsvZlpickt5c3NrMU91WG56WnFiOWFXMjFhdFdpYytmT3hnU3VBd2NPY1BQbVRicDI3V29jZStYS0ZUWnQyb1N0clMyclY2L09NV2x6NHNTSmJObXlKY1AzbFdlcDVQVXNYbVR5cWlqNGV2VG9RYTlldlRMdGE5YXNHUUNkTzNlbWMrZk9RT29lOFBiMk5pWnArUHI2WWpBWU1zelY2L1hNbURFRFcxdGJCZ3dZQU1ENTgrZlp2MzgvOXZiMjZTb0w3ZG16QjRDbVRadm1PWDdaSjhKVXpNM05tVDE3OWt1OTV0V3JWOW0yYlJ0ZVhsN01taldMN2R1M3MzYnRXbzRmUDg0MzMzeEQrZkxsT1h2MkxDTkhqdVRCZ3djTUdEQ0FWcTFhWlZoSDlvMFFRZ2doaEJCQ0ZGMlNxQ1ZFRWVYdDdkM016TXhzS1ZCQ285SGc3KzlQMTY1ZFVSVEYxS0c5TWx4ZFhaazhlVElkTzNaazZ0U3BYTDU4dWFIQllEaXIxV3JISnlZbWZoc2FHcHFZOHlwQ0NDSEVxNmxidDI2MGE5ZU9EUnMyc0d6Wk12YnMyY09lUFh0NC9mWFg2ZHUzYjVaSHVRQWtKU1VCbVQ4MFdyUm9FZEhSMGZrZWIvMzY5Zm4rKysvUmFyV29WS3AwZlFhREFUYzNOeG8wYU1EbXpadTVjT0dDc2E5WnMyYjQrZmxKa3BaNFpTVW5Kek5xMUNnZVBYckV3b1VMY1hOekExS1BHTXpNa0NGRGNITnpZOEtFQ2NhMnI3NzZpcnQzN3hybk9EbzZVcTFhTldOLzJoRlZIMy84TVpDNkovdjE2NGRlcitlRER6N0EyZG1aeE1SRVpzK2VUWnMyYmRKVitrcVQ5bjBsc3dUUWZ4L0YrS3phdG0zTGpSczNNdTE3VWNtcm9uQllzV0lGSzFhc3lIR2NYcThuUGo2ZWxKUVVIQjBkamUyS29xRFhaeXp1L01zdnYzRCsvSG1HRHgrT3M3TXpLU2twZlBmZGR4Z01Cajc0NEFNaUl5TlpzR0FCQUVlT0hBRWdKQ1NFSzFldUdOZHdjWEhCMzk4L3g5aGtuNGlpWXRxMGFSdy9manhkMjYxYnQ5SlZ3Sm8vZno1VnFsVEIwdEtTTGwyNllHMXR6VmRmZllXZm54OHRXclJnNDhhTkpDY24wNjlmdjJ6M2ord2JJWVFRUWdnaGhDaWFKRkZMaUNLbWN1WEtkcmEydGw4REF4UkZvVm16Wm93Wk13WjdlM3RUaC9iSzBtcTFyRjY5bWhVclZyQnc0VUpWWEZ4Y2dLV2xaUWV0VnVzWEVoSnl6dFR4Q1NHRUVBV1Z0YlUxUFhyMG9GT25UcXhidDQ2bFM1ZHk4dVJKVHA0OGlaZVhGL1BtemNzMHdTbXJSSzNRMEZEV3JWdUhuWjBkVVZGUitSNXYyckZxQ1FrSlhMeDRrZERRVUlLRGd3a09EdWJSbzBkQWF1WE50OTkrbTdpNE9BNGRPc1NPSFR2WXNXTUhIaDRlYUxWYXZMeTg4UER3d04zZC9abU9vQkdpc0preFl3YW5UcDFpMHFSSmVIbDVHZHZyMUttVDVSd3JLNnQwL1ZaV1Zsbk91WExsQ3ZmdTNVdlhkdkhpUmY3KysyOTBPcDJ4Q3RlT0hUdFl2WG8xOSsvZlQzZDhYSnEwWXhSTlZUWGtSU1d2aXNLaFU2ZE94bXBaLzlhaFF3Y0FUcDQ4eWViTm0rbmJ0eTlBdWlweFptWm14b1NLcDIzZXZCbUFlZlBtTVh2MmJHTXlsNWVYRngwNmRPREVpUk5zMkxBaDNaeTB5bHBwM04zZGM1V285VExJUGhFQUF3Y096UEI5UHorU25kTGN1M2N2UTdXcnBLU2tkRzMvUG1hMGJkdTJSRVZGTVhQbVREWnMySUNOalEyVEowK21TWk1tK1JiWHM1SjlJNFFRUWdnaGhCQXZueVJxQ1ZHRStQajQrS2hVcW8xQVdTY25KOGFORzBlalJvMU1IWllnOVJYTVBYdjJwR0hEaGt5Y09KRlRwMDY5cmlqS2FaMU85MkZ3Y1BBaUlPTTVGRUlJSVlRQVVsK2wzNzE3ZHpwMDZNQ3FWYXRZdG13WkpVcVV5TElLVmRveExFKy91ajh4TVpGSmt5YWgxK3Y1NktPUG1EeDVjcjdGRnhNVHc5S2xTd2tQRCtmcTFhdjg4ODgvNlNxWGVIaDQwTGh4WXlJakkybmF0Q21OR3pjR0lEWTJsaU5Iam5EaXhBbE9uanpKaGcwYldMOStQWkQ2YndjSEJ3ZGNYVjJaTW1VSzVjdVh6N2Q0aFNnbzl1M2J4L3IxNjNGeWN1TE1tVE9jT1hQRzJEZG8wQ0JqSmF4L2k0cUtNdTZWdFBlejhuUlN5Ymh4NC9Eejg2Tnk1Y3FzWExrU1cxdGJZOFhoVmF0V29TZ0svZnIxeTNTZHRFU3Q3S3FHakI4L25yLy96dnNwNTdsTklNanY1RlZST0V5Yk5vM3k1Y3RUcGt5WmJQdFhyMTdObGkxYnVILy9Qa0M2bnh0cXRkcjROZnkwdG0zYjh1ZWZmK0xrNUlTbHBTWHIxcTFEcFZJeFljSUVGRVhoelRmZkpDZ29pQysrK0lLTkd6Y3ljK1pNNnRldmI1eWZscUNjRjdKUHhJdDI0OFlOYnQrK25hSDkyclZyREJzMkxNdDVhVDlMbnE2TTlXK3JWcTNpbTIrK01iNi9mdjE2QWdJQ3NxMThkZm55Wlg3NjZTZDI3ZG9GUUlNR0RmajQ0NDhwVWFKRXJ1NEhaTjhJSVlRUVFnZ2hSRkVqaVZwQ0ZBMHFuVTQzR0pnREtJMGFOV0xTcEVseWhFNEJWTHAwYVJZdlhzenk1Y3Rac0dDQmVXSmk0dmM2bmE1QlFrTENCNkdob1JHbWprOElJWVFveUt5c3JPamJ0eThkTzNiTWNJVFRwVXVYTUJnTVZLcFVLZE9FaWsyYk5oRVdGb2FQancvdDJyVkxsNmgxOSs1ZC92dmYvK1o0L2V3ZVNOZXZYNThEQnc3ZzV1Wkc3ZHExcVZxMUtqVnExS0JtelpvNE9qb1NIaDVPKy9idGlZcUtNaVpxMmRqWTBLUkpFMk0xaGVqb2FDNWN1TURseTVlNWZ2MDZOMjdjb0hidDJwS2tKWXFzVzdkdUFmRG8wYU1NVlh2ZWZmZGRBZ0lDTXAwWEVSR1JaZCsvYmR1MnpmajJpUk1uT0h6NE1IUG16RWxYN2VUZ3dZTmN1blNKSmsyYVVMbHlaZUxpNGpKVXRFdExBUDMzdytpalI0OGFrNzF1Mzc2ZG9jcEtYcXhmdng2REllZlhiK1JIOHFvb0hQNzY2eTlHang2ZHE3RkhqeDdseVpNbnh1VEVDaFVxR1B1c3JLeElTRWpJTUtkcjE2NTA3ZG9WU0QxdVZLL1g4Lzc3NytQaDRXRWNFeEVSd2ZidDJ5bFZxaFQxNnRWN3B2dVFmU0plcGkxYnRoamZidFdxbFRGcDY5OVZyN0tTM1poLy8vdHorL2J0bVk2TGlJaGc5KzdkN055NWs5T25Ud09nVXFuUWFyV01IRGt5VjBsYXNtK0VFRUlJSVlRUW91aVNSQzBoQ3JucTFhdHIxR3IxUXFDYnBhVWxIMzMwRVYyNmRERjFXQ0liaXFMUXExY3ZYbi85ZFVhUEhzMnRXN2U2V0ZwYTF2YjI5bTU1K3ZUcFVGUEhKNFFRUWhSMGFVYzZYN3QyalYyN2RyRnIxeTdDd3NJWU8zWXNsU3BWTWo2TWZ2cWhrYmUzTnhxTmhpKy8vTkw0MEN1TmhZVUY3dTd1V1Y3djJyVnJHQXlHYk1kODlkVlhLSXFTNVlPc08zZnVBRkN5Wk1rczE5Qm9OUGo2K2o1VGhSSWhDcU51M2JyUnJWdTNkRzBkT25RZ0lpS0NhdFdxRVJRVWxHR09yNjl2aHNvbEJ3NGNJRG82T3NQWXc0Y1BjLzM2ZGR6ZDNRa1BEMmZCZ2dVTUdEQ0FEejc0Z0Ztelp2SDY2NjhEOE1NUFAyQm1ac2Jnd1lOWnRXb1ZpeGN2WnQyNmRiaTR1QmpYU3Z1K2tuYk1ZcHFudjg4c1diSWt4M3RPU2twaStmTGwvUGpqanlRbUp0S3hZMGRqWDE0cmtqeFA4cW9vSE1xV0xjdVVLVk15dEJzTUJ2YnUzY3Zldlh0UkZJV0dEUnVpVnFzSkNBamc2dFdyaElXRk1YZnVYR2JQbm8yenN6TzJ0cmJFeE1Sa2VaM1EwRkNXTDE5TzVjcVZqVWNucGxtMmJCbUppWWwwN3R3WmxVcjFUUGNoKzBRVUJCNGVIcG4rWEVuVHFGRWpJaU1qc3gzenRPdlhyeHVUc0pLVGt4ay9mang5K3ZUQjN0NmVObTNha0pTVWhLSW8xSzFibDZaTm16Smp4Z3pPbnorZnE0UXBrSDBqaEJCQ0NDR0VFRVdaSkdvSlVZajUrdnFXTlJnTVc0Q2F4WXNYWjlhc1dYaDZlcG82TEpGTDFhcFZZOTI2ZFV5WU1JRS8vdmpEM2N6TTdFK3RWdHNsSkNSa2s2bGpFMElJSVFxcThQQnc5dTdkeSs3ZHU3bHc0WUt4M2NQRHcxaDVLdTBZRmt0TFMyTy9wNmNuYytmT3pUUlJ5dG5aT2R1allXclhyazFpWW1LT3g4ZGtkNlJPYkd3c2tIb01XMDRQQUcxdGJWbStmSG0yWTRRb0NnNGNPTURwMDZjWk1tUUlrSm9NZGUzYU5hcFhydzdBcVZPbk1wMlhrSkNRcnMvZTNoNTdlM3ZPbno5UGxTcFZqTzFMbHk2bGVQSGkrUGo0RUI0ZWpxZW5KN05uejJiZ3dJSHMyN2VQMTE5L25iMTc5eElhR2txWExsMXdkM2ZuN3QyN1JFWkdNbi8rZkQ3OTlGUGpXbW5mVjU3bllmVHg0OGVaTm0wYTRlSGhWS3BVaWZIangxT2pSbzFuWGkvTnN5U3Zpc0xCd2NHQjVzMmJwMnM3ZmZvMDA2ZFA1L0xseTdSdTNacmV2WHNiRTRrZlBIakExYXRYY1hOejQvejU4L1R1M1p0NTgrYmg0T0RBbzBlUGdOUnFRK2ZQbjJmWXNHR1ltNXNUR3h2TGhBa1RNRE16NDRzdnZzRGMvUC8vVktqWDY0M0hqSjQ3ZHk3VHBMR0lpSWdNN1owNmRhSml4WXJQZE0reVQwUmhzWHIxYW1QUzFjT0hEOW05ZXplSERoM2kyMisveGMvUEQ3VmFUY3VXTFhGMWRXWHc0TUhHWk1rMmJkcGt1ZWFQUC82SWo0OVBubU9SZlNPRUVFSUlJWVFRaFlza2FnbFJTSGw3ZTljeUdBeTdBQWVkVHNmczJiUGxxTU5DeU1yS2lxKy8vcG9sUzVidy9mZmZXNmVrcEd6MDhmRVpmZXJVcWVtbWprMElJWVFvS0M1ZHVzVGV2WHY1L2ZmZkNRc0xNN1o3ZUhqUXBFa1Rtalp0YWt6UzB1djFKQ1ltb2xLcE1sUVA4UEx5ZXFGeDV1WkluU2RQbnZEa3laTnN4N2k2dXVabldFSVVXSUdCZ1J3OGVKRDI3ZHRUcWxRcExsKytqRjZ2cDJyVnFnRDA2OWN2MDNsMzd0ekp0Ty9wU2x1SER4OG1PRGlZUVlNR0dZKzlndFR2QTB1V0xLRnk1Y29rSlNYeDNYZmY0ZURnZ0wrL1B3QzFhdFhpUC8vNUQ1czJiYUpidDI3R0krQ2V0MnJJbURGajJMMTdOMVpXVm56MDBVZjA2TkVETXpPeloxcnJhYythdkNvS1ByMWV6LzM3OTRtSmlTRW1Kb2FvcUNpZVBIbENZR0FnNTgrZnAyWExscWpWYXViUG4wOWtaQ1REaGczajExOS9SYS9YTTJMRUNKS1Nrdmpzczg4NGZmbzBKVXFVNE1TSkV3QmN2bnlaOWV2WE0zTGtTQXdHQTU5Ly9ya3gwZGpHeG9halI0OXk1Y29Wd3NQREdUMTZOSEZ4Y1FEczJMRWowemlqb3FJeUhGMzYxbHR2UFZPaWx1d1RVVmhFUmtheWFkTW1mSDE5Q1FvS3dzM05qY0dEQnpOdTNEZysvUEJEWnMrZVRhMWF0UUNZTldzV2YvNzVKODdPenRqWjJXVzYzcDA3ZDBoSVNNaFE5VFUzWk44SUlZUVFRZ2doUk9FamlWcENGRUk2bmE0NXNCbXc2TktsQ3g5Ly9QRXovVEZIRkJ4OSsvYWxmUG55VEp3NGtaaVltR2xhcmRZMUpDUmtOSkJpNnRpRUVFS0lsMDJ2MXhNU0VzTCsvZnZadDI4Zk4yL2VOUGFWTDErZXBrMmIwclJwVXlwVXFKQmhidG9yKzAzeHdDaTdJM1hhdDIvUHRXdlgyTGx6WjdyajFQNnRWcTFhYURTYUZ4V2lFQVZLOCtiTk9YandJTHQyN2FKUG56NGNQMzRjd0hqODU5cTFhelBNNmRTcEU2VktsV0xtekprWit0S1NNNU9Uay9ubW0yK3dzcktpZmZ2MnpKczNMOTI0dEtwYksxYXNJRHc4blBIanh4dXJoZ0Q0Ky90ejdOZ3g1czZkeTZ4WnM0RFU3eTFtWm1iUC9QQjc5KzdkYURRYWZ2bmxsMnlQUU0yTi9FcGVGUVZmang0OWlJaUl5TFJ2OSs3ZDJOdmI0K0RnZ0VhajRlelpzd1FHQmxLaFFnVWFOV3FFU3FYQ3c4T0RTcFVxY2UvZVBYYnYzczMxNjllNWQrOGVibTV1S0lyQ2poMDcrUDMzM3dHWU4yK2U4ZXNkVW8vcU5UTXp5N1lLWkdaSGtUNFAyU2Vpc0ZpeVpBbXhzYkYwNzk3ZHVFZWFOR2tDd1B6NTg0MkppaHMyYkdENTh1VzR1N3V6Wk1rU0hCMGRNNndWRmhaRzkrN2RLVjY4dURGUk9TOWszd2doaEJCQ0NDRkU0U09KV2tJVU1qNCtQdDJBRlNxVlNoa3laQWk5ZXZVeWRVZ2luelJzMkpCaXhZb3hkT2hRSGo5K1BGS24wN2trSkNUNGg0YUdKcG82TmlHRUVPSmxPSGJzR051MmJlUFFvVU5FUmtZYTI4dVdMVXV6WnMxbzFxeVpzYnBOVnRJcWYxaGJXNy9RV1BQaTZOR2poSWVINCszdG5XMlNWbHhjSENrcEtWbFdXeENpcUduY3VESGZmUE1OSzFldTVMMzMzbVB6NXMybzFXcHExNjROa09WK056YzN6L1o3Z1VxbElpNHVqaTVkdXVEczdKenBtTjkvLzUwRkN4WmdaMmVIU3FWaS9mcjFKQ1Fra0pDUVFIeDhQSFoyZGh3OGVKQlRwMDdoNCtORFFrSkNoZ1RRdElTeTNJcU9qcVoxNjlZNWp0Tm9OT3pmdjkvNGZtRk5YaFhQUjZWUzBibHpaODZkTzBlSkVpVW9Ycnc0Ym01dWJONjhtV1BIam5IMDZGSGoyQ2RQbnRDalJ3LzBlajBmZi93eEtwVUtnRXFWS2dIdzl0dHZNMi9lUEg3NTVSZk9uVHRIMmJKbGdmK3Y0T2pnNEVENTh1V04vNVVyVnk3RDE5UDI3ZHU1YytjT0hUcDBTSmZZbU9ia3laT2NPSEdDd1lNSHAydVhmU0tLbXV2WHI3TjI3VnJjM2QycFg3OSt1cjRtVFpwUXYzNTkxR28xR3pac0lDQWdBQmNYRitiT25adHBrbFpNVEF4ang0NGxLU21KRHovODBGaTFVZmFORUVJSUlZUVFRaFJ0a3FnbFJDR2kxV3A3S29xeXpNTENndkhqeCtmcWp6Q2ljS2xSb3dZLy9mUVRBd2NPNU83ZHU3M1ZhclZsOWVyVmUwdXlsaEJDaUZkQlNFZ0lXN2R1QlZJcmVUUnQycFJtelpvWnE5L2tSdG9SWjA1T1RpOGt4cnlLalkxbHhvd1pBUFRzMlRQYnNXbkphUTRPRGk4OExpRUtBclZhVGMrZVBaa3padzRqUm96ZzJyVnJORzNhRkZ0YjIyd2ZVb2VIaDJmWlg3dDJiYjc3N2p2OC9QeG8wNlpObG1zY1BIaVFsSlFVb3FLaStQTExMOVAxS1lxQ3JhMHRBTjk5OXgyTEZ5OG1QajQrdzhOb2QzZjMzTjRxNGVIaG1KbVpVYnAwNlJ6SHBsWFZLNnJKcXlMMyt2ZnZ6NlZMbDFpK2ZEbDZ2WjVidDI1eDZ0U3BkSi8zMk5oWVB2endRMjdldkVtWExsMTQ4ODAzTTZ6ajRlRkIzYnAxV2JObURRQ3RXclVDVW84QzNiMTdkNVlKaldrU0V4T1pPM2N1OSsvZnAwR0RCcGttYWkxYnRvekRody9qNit1YkxnYlpKNktvQ1FnSUlERXhFWDkvLzB5cjIxdFlXUEQ5OTkremVQRmlIQndjbUR0M0xtdlhycVZFaVJKMDZkTEZPQzRoSVlGUm8wWVJGaFpHOCtiTmVlZWRkNHg5c20rRUVFSUlJWVFRb21pVFJDMGhDZ2tmSDU5dWlxSXNVNnZWVEo0OG1VYU5HcGs2SlBHQ2xDMWJscDkvL3BtK2ZmdHk2OWF0cnBhV2xucWdENUJrNnRpRUVFS0lGNmwxNjliRXhNVFFyRmt6dkx5OG5tbU53NGNQQXhpUFpUR2x4TVJFeG93WlEzaDRPSFhyMXFWaHc0Ylpqbi80OENGUWNKTE1oSGdadW5idHlxWk5tNHhIUi9uNStRRXdkdXpZVE1jSEJBVGc3T3lNdjc5L3B2MGxTcFFBU1Bjd1BETjkrdlRCeHNZR1QwOVBYRjFkY1hCd3dOSFJFWHQ3ZXpRYURTcVZpajU5K3VEcTZtcXNzdlh2WkphOEhQZm02K3VMaTR0TG51WVV4ZVJWa1hjT0RnN3MyN2VQdUxnNHpNM05xVml4SW1QR2pESDJtNXViNCszdGphMnRMY09IRDg5eW5Za1RKekpxMUNqdTNyMUwyN1p0alhPelN0S0tqWTNGeHNZR2dGV3JWbkgzN2wwNmRPaVE1Yy9Ya1NOSGN1TEVDYVpNbWNLNmRldU1sWUZrbjRpaUpqazVtZHExYTlPOGVmTk0reGN0V3NRUFAveEE2ZEtsK2U2NzczanR0ZGNJQ1FsaHhZb1ZQSHIwaUVHREJ2SGt5Uk5Hamh4SmNIQXdOV3ZXWk1LRUNlbldrSDBqaEJCQ0NDR0VFRVdiSkdvSlVRam9kTHIyd0VvTEN3dSsrT0lMU2RKNkJSUXJWb3dmZi95UlBuMzZjT2ZPbmU0Nm5TNHBPRGk0SDZBM2RXeENDQ0hFaTFLNmRHaysvdmpqYk1ja0pTVVJHeHRyUEs0c1RXSmlJbnYyN09Ibm4zOEdvR25UcGk4MDFwemN2WHVYTVdQR2NPYk1HZHpkM1ROVTdNbk1oUXNYZ05RSFprSzhLdFJxTmUrKyt5NnpaczNDek15TW9LQWdQRDA5NmRpeFk2YmpBd0lDc0xPenk3SS90OXpkM2Zua2swK3lIYk5nd1FLc3JLeElUazRtSVNIQm1MVHlzaFMxNUZYeGJJb1ZLMGJyMXExNSsrMjNxVldyRnBENk0rL1hYMytsZXZYcVZLcFVpWkVqUjZMWDYxbTNiaDFidDI3bCsrKy9OMzY5NnZWNkFnSUNpSTZPWnZIaXhlbCtkcVpKU1VuaHlwVXJoSWFHRWhvYXl0bXpaN2x5NVFySGp4L24vdjM3TEZteUJCc2JHd1lPSEpobG5PN3U3blR2M3AybFM1ZXlaTW1TYk1mbUo5a25JaXViTm0weUpzSGZ1SEVqVnhXbmNxTmJ0MjU0ZW5wbTJkK3VYVHRDUTBPWk5HbVNNWWxwd1lJRmZQREJCeXhldkppN2QrOXk4dVJKYnQrK2pWYXJaZmJzMmZMelJRZ2hoQkJDQ0NGZU1aS29KVVFCNStQalU4ZGdNS3l6c0xEZzg4OC9OL2xEUi9IeXVMcTY4dU9QUDlLN2QyL3UzNy9mVzZmVDNRd09EcDZRODB3aGhCQ2k2SHJ5NUFuTm1qVURVbzlhU1R1S0xDb3FpcFNVRkFEcTFLbVQ1OFQyN0k1Wnkybk10R25UYU5La0NRRHg4ZkdzV2JPR3hZc1hFeHNiUzVVcVZaZzFhMWE2NHd3dlhMaUFyYTB0am82TzJOallvQ2dLNTgrZlo4bVNKYm1PUllpaTR0U3BVOHlmUHgrMVdvMUtwV0xtekptc1hMbVNwazJiVXFkT0hUdzlQWEZ4Y1RGSmJGWldWa0Rxc1ZMQVM0K2pLQ1d2aW1kMzVNZ1JWcTllVFVSRWhERlI2OUdqUjB5Yk5nMHZMeThXTFZvRWdFcWxvbGl4WW9TR2hqSjU4bVFtVDU1c2JMZTJ0aVl3TUJCWFY5ZDBWYmZtenAzTHlaTW51WFRwRWdrSkNjWjJqVVpqL0ZrMGZmcDBZbUppK09pamo5SlYzOUxyTTc2R3FIZnYzZ1FHQnZMenp6L1R1blZyU3BVcWxmOGZrSCtSZlNLWUs5SWNBQUFnQUVsRVFWVCs3ZGF0VzN6MTFWY2NQMzdjK1BudTJyVXI3NzMzSHMyYk44ZlQwelBUaE1YY2F0Q2dRYmI5cnE2dXpKa3pKMTJicmEwdG8wYU5vbi8vL216ZXZCbEZVZWpXclJ0RGh3N0YzUHpsLzNsZTlvMFFRZ2doaEJCQ21KWWthZ2xSZ0hsN2UxZFNxVlM3RkVWUkRSMDZsQll0V3BnNkpQR1NGUzllbkhuejV0R3ZYeitpb3FMRzYzUzZhOEhCd1l0TUhaY1FRZ2hoS2k0dUxqZzRPQkFaR1VsY1hCeHhjWEhHdm1MRml0R3VYVHY2OXUyYjV3ZHc3dTd1enh5VFJxUGg1czJiL1BycnIvejY2Njg4ZnZ3WWxVcEY5KzdkK2VDREQ0ekpaR21tVHAzS21UTm5qTytyVkNyakErOTY5ZXFoMVdxZk9SWWhDcE0vL3ZpRFR6LzlsS1NrSkNaUG5reU5HaldZTVdNR2h3NGRZdVhLbGF4Y3VSSklUY3JVYURUWTJ0b2FIN0IzNzk0ZGc4R0F3V0FnSlNXRjVPUmtrcEtTU0VoSXdOM2RuUjkrK0NIUDhZU0VoT0RrNUdSTW9qUTNOK2ZXclZ2TW1qVUxnQm8xYXVScW5YLysrUWM3T3p0c2JHeXd0TFRrenovL0JNREN3aUxQTWVYa1JTV3Zpb0pqNWNxVnFGUXEzbi8vZldPYm01c2JyVnExNHRkZmYrWElrU1BVcVZNSGdFYU5HdUh0N2MyT0hUdDQ1NTEzcUZldkhnQkRoZ3doT0RpWUZTdFdVS0ZDQmVQUmg5ZXZYK2ZjdVhONGVIamc0K09EajQ4UFZhdFdwV3pac2lpS3dvNGRPOWk3ZHkrZW5wNzA2TkdEZS9mdTRlRGdnTG01T1R0MzdnVCtQNkVSd003T0RqOC9QeFl1WE1pNWMrZXlUZFNTZlNKZWxCRWpSbkRwMGlXY25aMlpNbVVLZCs3Y1lmcjA2Zno4ODgvOC9QUFBXRnBhNHVMaWdrYWp3ZHpjSEpWS2habVpHV1hMbGtXbFVqRmd3QUFTRWhKSVNFZ2dNVEhSK1Ara3BDUldyMTVOOGVMRmN4MkxYcS9uOE9IRHJGbXpobVBIam1Fd0dLaGN1VEtqUjQvRzI5czd6L2NtKzBZSUlZUVFRZ2doaWdaSjFCS2lnS3BTcFlxTFNxWGFDOWgyNjlhTmJ0MjZtVG9rWVNJZUhoN01tREdEb1VPSGtwQ1E4TDFXcXcwTENRbjUzZFJ4Q1NHRUVLYXljZU5HNHVMaVNFcEtJaVVsQllQQmdKMmRYYnBLSDNrVkdCajRYREdkT1hPR1pjdVdZVEFZYU55NE1mNysvbmg0ZUdRNnRuYnQyc1RHeHBLVWxFUnljaktLb2xDOGVISHExYXRINTg2ZG55c09JUXFMaUlnSXhvMGJSM0p5TXFOR2phSjU4K1lBekpvMWl6dDM3ckJueng1Q1EwTzVmUGt5ang4LzVzbVRKeng4K05DWW5KV2RBUU1HUEZOTUFRRUJoSVdGWmRwblkyTkQrL2J0YzdYT3NHSER1SDc5ZW9aMkh4K2ZaNG9yT3k4cWVWVVVETUhCd1J3L2ZweFdyVnBSb1VLRmRIMWR1blRoMTE5LzVjY2ZmelFtYWdIMDc5K2ZJVU9Hc0dMRkNtT2lsb1dGQlpNblQ2WnIxNjVNblRxVnlwVXJVNlZLRlVhT0hNbG5uMzJHUnFQSjlQclZxbFhEeTh1TGtTTkhZbVpteHFCQmcvam5uMy9TalhuampUZlN2ZCsxYTFjYU5HaEF1WExsc3IwMzJTZmlSWG52dmZkWXVYSWw4K2JObzBTSkVnRFVyVnVYelpzM2MrVElFY0xDd3JoOSszYU9QMHYremNmSEoxZEpXbzhlUGVMWXNXTWNQWHFVbzBlUEVoRVJBVUQxNnRYcDFhc1hqUm8xZXVhdk5kazNRZ2doaEJCQ0NGRTBTS0tXRUFWUTllclYxWmFXbGl1QlVtKy8vVFlqUm93d2RVakN4TjU0NHczR2poM0xwRW1URkdDRFRxZDdQVGc0K0xLcDR4SkNDQ0ZNd2M3T0Rqczd1K2RhWTlHaVJlbXFnRHd2THk4dlpzNmNTY1dLRlhGemM4dDI3SUFCQTU0NWtVU0lvc0xaMlpraFE0WlF0bXhaWXpKSm11TEZpOU9qUjQ4YzEzZzZhVXV2MXh2ZmY5YktJdlhyMXdkU2p6Qk5TNkowY0hDZ2F0V3FkTy9lM2ZqQVB5YzZuUTVGVVVoSlNVR3YxMk5wYVltUGp3OURodzU5cHJoeThpS1NWMFhCY09mT0hZb1ZLOGJnd1lNejlGV3NXSkhldlhzYmo5NU5VNmRPSGFaT25VckRoZzNUdGJ1N3UvUFJSeC94NTU5L1VySmtTWUFjZjE2VkxWdVdKVXVXb0NnS0FHKzk5UmFLb3FEWDY3R3lzdUwxMTE5bjBLQkI2ZVpZV2xybW1LUUZzay9FaTlPNmRXc2FOMjZNbzZPanNjM1oyUmsvUHovOC9QeUExSjhaVDM4dHBQME0wZXYxS0lwaS9KcFhxVlRHOTNON1JPSHMyYlBadkhremtMckhldlRvd1R2dnZFT1ZLbFdlKzk1azN3Z2hoQkJDQ0NGRTBhQ1lPZ0FoUkVZNm5XNDZNS3BNbVRLc1hic1d0VnB0NnBERVM1WjJaSks5dlgyNjlxbFRwN0p1M1RxQXZ4SVNFdXFFaG9aR215UkFJUW9CblU1bkFBZ09EcFovNzRoWFN0clhmbEJRa0tsREVhK3dVYU5Hc1hmdlhnd0dROGVRa0pBTnBvNm5NQ3VJZTlyWDF4Y29XREdKbDBjKy85bkw3NCtQWHEvUHQ0bzFCb1BCbUlBaVhnN1pMOWtyQ2grZm5UdDNvdEZvcUZ1M0xwQ2FZTGx2M3o3ZWZQTk55cGN2YitMb0NyZkMrUFdSRnJQOEhVSUlJVVJCb3RQcEZnSURBUC9nNE9CRnBvNUhDQ0VFU0cxaUlRb1lIeCtmbHNBb2pVYkQzTGx6WDJxUzFwWXRXMmpkdWpWbno1N04xM1dUa3BKWXMyWU5JMGVPSkRFeDhibldtajE3Tm9zV0xTSW1KaWJUL2oxNzlqQnAwcVE4bDdEUHl0MjdkMm5ac2lXLy9QTExjNjNUcTFjdjNuNzc3VnlQYjl5NGNhYkhYWDd5eVNmVXJGa1RvS2FscGVYczV3cEtDQ0dFRUVJSUlVU0JscC9IaWttU2xoRDVyM256NXNZa0xVaXRDdG1sU3hkSjBoSkNDQ0dFRUVJSWtTVTUrbENJQXFSR2pScHVpcUlzVnhTRk1XUEdVS1pNbVpkMjdmajRlT2JObTRlRmhRVlZxMWJOMTdXam9xTDQ2YWVmdUgvL1BwTW1UV0x5NU1uUHRFNU1UQXlyVjYvRzJ0cWFmdjM2WlRwbXc0WU5uRGh4Z2lwVnF0QzVjK2ZuQ1J1QVAvNzRnenQzN21CcmEvdGM2MFJIUnhNZC9mekZyMVFxRmQ5Kyt5MmRPM2NtSWlLaXI0K1B6K1pUcDA3OTl0d0xDeUdFRUVJSUlZUVFRZ2doUk9GajV1UGowMTZsVWcwQ1hnZnNUQjJRRUVJVVVBdi9WMTFMQ0NGZVNRYURJUVk0cFNqSzk4SEJ3YXVCWkZQRklvbGFRaFFjS3JWYXZRaHdldWVkZDNqbm5YYzRldlFvVzdkdTVjeVpNeng0OEFDQVVxVktVYjkrZlhyMjdJbWpvMk8yQzBaR1JqSnYzcnhzeDNUcjFvMXk1Y3J4M1hmZmNlL2VQVHc5UFpreVpVcW1ZMXUzYm8yUGowK2ViOHpaMlpuSmt5Y3pjT0JBZ29LQ0NBOFB4OTNkUGMvckhEaHdnTVRFUk5xMGFZT1ptVm1tWXlaTW1FREhqaDJaUDM4K0xWdTJSS1BSNUdydGhRc1g4dkRod3d6dHg0NGRBK0RreVpNNVZob2JOMjVjcnE3MXZKeWRuUmsvZmp3alI0NUVwVkl0cmw2OStySFEwTkE3TCtYaVFnZ2hoQkJDQ0NHRUVFSUlVVENZYWJYYUZZcWlkREYxSUVJSUlZUVFvbUJURk1VV3FBdlUxV3ExM1VKQ1F0cGdvbVF0U2RRU29vRFFhcldkZ1RZbFNwVGdrMDgrWWNDQUFRUUZCUUZnYVdtSnM3TXprWkdSWExseWhTdFhyckJseXhZV0xWcVViY0pUVEV3TUd6WnN5UGE2alJzMzVzR0RCOFpLVlpHUmtSdzVjaVRkbUFjUEhxRFg2L0gyOXM0MFVjdlgxemZYOTNuLy9uM2F0MitmN1pqU3BVdXpjZVBHRE8zYnQyOEhVaFBHSmt5WWtPVjhKeWNuTkJvTlU2ZE96WEpNbzBhTmFOU29rZkg5blR0M0VoNGVudVg0clZ1M1poc3p2THhFTFlBR0RSclF0bTFiTm03YzZLSldxK2NCSFY3YXhZVVFRZ2doaEJCQ0NDR0VFTUxFdEZwdE4wVlJ1cFFwVTRheFk4ZFN0V3BWN08zdFRSMldFRUlVS0pNblR5WXdNSkR4NDhmbitIeE9DQ0dLc3Fpb0tDNWR1c1QwNmRPNWRPblNPejQrUHNOT25UcjF0U2xpa1VRdElRcUFLbFdxdUFEekZFWGgwMDgvQlNBb0tJZzMzbmlEdm4zNzR1dnJpNW1aR1FhRGdTTkhqakJ4NGtRZVBIakFoQWtUV0w1OGVaYnJsaXhaMHBqc1pUQVlhTjY4T1czYXRPSEREejgwanJsNzl5NDlldlJBVVJRV0xGaEF6Wm8xMDYyeGMrZE94bzBiUjZWS2xXamF0R21XMXpJM042ZFVxVkxQOFZGSWxWV3kxTTJiTnpsNjlDaWVucDdVcUZIRG1MU1ZsYnQzN3hJV0ZwWmxmNWt5WmRJbGFxVkorM2psUmZ2MjdiTk44c3JLdG0zYmpKL3Z6TnkrZlR2TEpMaWdvQ0JHalJyRjBhTkh1WGZ2WG5zZkg1Ly9uanAxYWx1ZWd4QkNDQ0dFRUVJSUlZUVFRb2hDU0ZHVTl3RSsvZlRUUEwyWVdBZ2hoQkJDdkhyczdPelE2WFI4L3ZubmRPL2VIVVZSdWdPU3FDWEVxOHJHeHVZTHdLbFJvMGE4K2VhYnhNYkdNbXJVS0xwMFNWK3hXVkVVNnRhdHk5aXhZL25razA4NGQrNGNZV0ZoZUhoNDVIaU5DeGN1OFBEaFE2cFZxMlpzaTQyTlpjU0lFVVJFUk9EbjU1Y2hTU3NzTEl3dnYvd1NaMmRuWnM2Y2liVzFkWmJyRnk5ZW5NREF3THpkZUNheStvVjYzYnAxNlBWNk9uZnVERHhiUXRYTE5uYnNXSGJ0MnBXdTdlbjdtemx6WnBZVjBjTER3ekV6TTZOMDZkSlpybTl0YmMzdzRjTVpPM1lzaXFMTTkvTHlxbjdtekptWS9JbGVDQ0dFRUVJSUlZUVFRZ2doQ2k2RHdhQlZGQVZQVDA5VGh5S0VFRUlJSVFxSk1tWEtBS0FvU2lWVHhTQ0pXa0tZbUplWGx3NFliR2RueDlpeFl3R3dzYkhKa0tUMXROcTFheHZmdm43OWVxNFN0UTRkT2dSQTllclZBWWlQajJmbzBLR2NQMzhlbFVyRjQ4ZVBtVEpsU3JvNVI0OGVKUzR1RGs5UFQ1WXNXV0pzZDNGeHdkL2ZQOWYzK0x5aW9xTDQ3YmZmQUdqWnN1VUx2VlordnZMSzE5Y1h0Vm9Od0I5Ly9FRk1UQXl0V3JVeTl0ZXZYNS82OWV0bk9kZlYxVFhINUxkbXpacXhjZU5HamgwNzVtNW1aallTK0NMZmJrQUlJWVFRUW9oQzd1elpzMVNzV0JFckt5dFRoMkxVdFd0WHJLMnQwLzJPSllRcHlUNFJJdTlrM3doUk1DaUtvZ0hrdUVNaGhCQkNDSkZydHJhMmFXL2FtQ29HU2RRU3dyUVVjM1B6R1FBOWUvYkV5Y2twVjVOVUtwWHg3YlJFb0p4czI3YU4wcVZMNCtibUJzQ2RPM2U0YytjT3BVdVhwbUxGaW16Y3VESEx1V2ZPbk9ITW1UUEc5OTNkM2RNbGF2WHIxdzhIQjRkY3haR1QzcjE3NCtqb21LNXQrZkxsUkVWRkFlbnZ0MU9uVHRrZWI1aVY3S3B4RFJnd0lNL3JyVm16aHNqSXlBenRIVHQycEdQSGpnRDg5ZGRmeE1URU1HblNwRHl2bjVQUm8wZnozbnZ2a1p5Y1BLWnExYW8vL1AzMzM3ZnovU0pDQ0NHRUVFSVVNaGN1WE1EZjM1K1NKVXNTRUJCQXhZb1ZNeDJYbkp4TWJHd3MwZEhSeE1URUVCTVRRMlJrSkpHUmtUeDU4b1JIang3eDRNRURIang0Z0VhallkcTBhYzhWMStYTGw3R3pzM3V1TllUSUw3SlBoTWc3MlRkQ0NDR0VFRUlJSVo2SEpHb0pZVUk2bmE0aDBNak56UTAvUDc5Y3p6dDc5aXlRbXJCVnBVcVZITWVmUG4yYThQQncycmR2YjJ3clY2NGNLMWFzSUM0dXp2aEt1MzM3OWhuL29OTytmWHZDdzhNekpEVTlYWEhxNXMyYkRCa3l4UGoraGcwYmNuMFBPV25ac2lYT3pzNDhldlNJWDM3NUpkTXh6Wm8xNDk2OWUvbDJUZUNaS29YdDNMa3owMFN0bDZWczJiSzBiTm1TalJzM1dsdGJXNDhEaHVRNFNRZ2hoQkJDaUNLdWRPblMxS3RYanoxNzl0Q3paMC9Hang5UHExYXQyTDE3TjFPblRpVWhJWUdFaEFUMGVuMnUxelF6TXlNaElRRkxTMHYyN05uRDZOR2pjNXp6OU85WmtIcWt2Wm1aMlRQZGt4RDVUZmFKRUhrbiswWUlJWVFRUWdnaHhQT1FSQzBoVEVjRmZBdlF2Mzkvek0xenZ4MlhMMThPcEI2ZDUrenNuT1A0Tld2V0FCQVlHSmp1S0wyZ29LRG5xb1NWbEpSRWVIajRNOC9QYVcyQU9YUG1FQnNibSttWS92Mzc1L3QxRnk1Y21PYzVqeDgvenZPY3hNUkUxR3AxdGtjdDNyNTlPME8vcTZzcjI3ZHZ6ekIyOE9EQjdOeTVrL2o0K0VFNm5XNTJjSER3NVR3SEpZUVFRZ2doUkJGaWEydkx0R25UV0xWcUZUTm56bVRpeElsY3UzYU51blhya3BpWWlJMk5EYzdPemxoWldXRmpZNE8xdFRXblRwMGlNVEdSSGoxNllHZG5oNTJkSFE0T0R0amIyK1BzN0l5VGs1T3h5cTlHbzhIZDNUM0hPUDc5ME54Z01LU3JraXlFS2NrK0VTTHZaTjhJSVlRUVFnZ2hoSGdla3FnbGhJbG90ZHFHZ0hmWnNtVnAxNjVkcnVmOTl0dHZIRHAwQ0V0TFN6NzY2S01jeDRlSGg3Tjc5MjRBcWxXcmhrNm5Jemc0bUhQbnpqMXI2RWJseXBYTDloakJmL1AxOVVXajBiQi8vLzVjalE4S0NtTFRwazNVckZtVEowK2V2TENrc0tjdFdyVG9oYTYvYnQwNjl1L2Z6N1ZyMTlpMGFSTTlldlRneXBVckhEbHloRnExYWxHcFVxVk01OTI3ZDQ5ZHUzWmxtVmozMm11djBiNTllMWF0V21WbU1CaEdBSU5mNEcwSUlZUVFRZ2hSYUhUcjFvMktGU3Z5K2VlZlU3ZHVYYnk5dlRsNDhHQ21ZOTk1NXgzdTNidkg4T0hEYzF6M1AvLzVUN29Yd3VTV1hxK1hpaWVpd0pGOUlrVGV5YjRSUWdnaGhCQkNDUEVzSkZGTENOUDVGRkwvcUtNb1NxNG1IRDkrbktsVHB3SXdidHk0WEwyNmJ0R2lSY1pTNnpxZGp1SERoek56NXN4TUU3VWFOR2lRb1MyN2lrK1pPWHo0TUc1dWJsU29VT0c1WDhYMy9mZmZZMjV1enZqeDR6TXQrZDZwVXlmQ3dzTHl2RzUyeVdWNVNUeExrM1pNWkdiKytlY2Y5dXpady8zNzl3R01uNy9xMWFzRE1IejRjSzVmdjg2Nzc3NkxnNE5EbG4rd216dDNMZ0N0V3JYS01nNC9Qei9XcjE5UFltSml2NnBWcTM3NTk5OS8zODd6elFnaGhCQkNDRkVFMWFwVmkwMmJOdVdwa25GK21UbHpKaXRXckVqWGR2ZnUzU3gvMS9yMTExOHBXN2JzeXdoTmlIUmtud2lSZDdKdmhCQkNDQ0dFRUVMa2xTUnFDV0VDT3AzT0YzZzdyUXBTYm9TRWhEQnk1RWlTa3BJWU1HQkF0Z2s3YVlLQ2d0aXhZd2NWSzFiazh1V2NUOExyM2J1M3NjejZtalZyaUl5TVpNQ0FBZW5HWkZkeFNxL1hNMkxFQ0ZKU1VqaHc0QUEyTmpZNVhqTTdkZXZXNWEyMzNzTFQwelBUL21iTm1uSHYzcjNudXNhTDFMdDNiLzc2NjY5MGJTTkdqS0IrL2ZxVUtWUEcyRmFtVEJrcVY2N013WU1IaVlxS3dzN09MdDJjK1BoNE5tM2FoRnF0enZiei90cHJyOUdrU1JPMmJkdW10ckt5R2dSOGxxODNKSVFRUWdnaFJDR3lkdTFhNnRldlQvSGl4UUZNOGhBZHdOblpPZDJMYk1MRHc3R3dzS0JreVpMcHh0MjVjNGVFaEFRc0xDeGVkb2ppRlNiN1JJaThrMzBqaEJCQ0NDR0VFT0o1U0tLV0VLYnhJY0M3Nzc2YnE1TGtRVUZCREJzMmpMaTRPSHIxNm9XL3YzK3VMcko2OVdwVUtoWGp4bzJqYjkrK1dZNUxxN2psNys5dlROVGF1WE1ua1pHUkdhNlZYYUxXMWF0WFNVNU9wbmp4NHMrZHBBV3BGYk9zcmEyejdPL2Z2Lzl6WCtQZjhscEJMRHN4TVRHVUwxK2VObTNhc0diTkd1N2N1VVAzN3QwekhkdWhRd2VtVEpuQ21qVnJNdHpYeXBVcmlZaUlvR2ZQbmpnNk9tWjd6VDU5K3JCOSszWU1Cc09RMHFWTEI5eTRjU011MzI1SUNDR0VFRUtJUW1MZnZuMU1temFOT1hQbU1HalFJTHAyN1dxcytKdmRpMlVlUG55WTR4aDdlM3VXTGwyYTYxajgvUHp3OC9NRElDNHVqbnIxNmxHMmJGbldybDJiYmx6ZnZuMDVmZnEweVI3NGkxZVA3Qk1oOGs3MmpSQkNDQ0dFRUVLSTV5Vy9uUW54a2xXcVZPazFvSWVscFdXV1NUdFBPM0hpQk1PSER5YytQcDQrZmZydzRZY2Y1dnBhbjM3NktiVnIxOGJiMnp2YmNmSHg4YWhVS21PUzFyTUtDUWtCb0VxVktsbU9pWTZPempFWmF0ZXVYYmk0dU9TWTdMVnc0VUxqSDdweXk4WEZKZHRFdHc0ZE9tVGFucENRZ0tXbFphWjl1M2J0SWlvcUtrUDdyRm16S0ZXcUZBQy8vZlpidG5HMWF0V0srZlBuczJMRkN0cTFhNGVMaXd1USttckluMzc2Q1RzN3UyeVQ3ZEpVcUZBQkh4OGZRa0pDSEY5NzdiVldOMjdjV0pmakpDR0VFRUlJSVlxWSt2WHI0Ky92enc4Ly9NQzMzMzdMSDMvOHdmK3hkK2R4VVpYdC84QS9ad1lHWkpOTnpRVkhSUzAzRUZETUpWTy9TbXFXaVd1SzVkcGppd3RoYnJqa2hwcW01WktsU2E2RUc2V1BTN2tnU29aZ2hFdUVTNmdJTGdpaXNzTXdjMzUvOEp0NUdKbUJHYll4L2J4ZnIxN1B6SDN1K3o3WDhlRSt5cHhyN212Um9rVm8wS0NCM3JMbEpaWFZwM2J0MmhXT1M2RlFBTkM5KzBwUlVSRUFjTWNUcWpGY0owVEc0N29oSWlJaUlpS2l5bUtpRmxFTnM3YTJmaHVBV1ljT0hXQm5aMWRtMzk5Ly94MEJBUUVvTEN6RXh4OS9iRkNpVGtsMmRuWUdsVmJNeU1pQVZDckZkOTk5cDJsNy9QZ3hBR2kxbFNjOFBCeEEyYnRTU1NRU3JiSi91aGl5eXhoUXZPdVhJUitDbFNTWHkwc2xhaWtVQ3F4Y3VSSUZCUVZvM2JwMXFURWJObXhBUkVRRXZ2dnVPemc2T3BZNlBuejRjRHgrL0JnM2I5NUUwNlpOTmUzcUpDMURXRmhZNE1NUFA4U3laY3V3ZlBseVRUeHo1c3hCWGw0ZWxpeFpVdTdQaTlyQWdRTVJGeGNIaVVReUNRQVR0WWlJaUlqb2hTT1JTUERCQngvQXk4c0xzMmJOUWx4Y0hPYk9uWXZnNEdERXhzYnFIZGV2WHo4OGVQQ2d6RDVBOFk0cUFRRUJCc2Vqbmk4bkp3Y0FkTzRjekFmcFZOTzRUb2lNeDNWRFJFUkVSRVJFbGNWRUxhS2FGd0FBSTBhTUtMTlRaR1FrWnN5WUFZVkNnYzgrKzZ6Yy9wVng2OVl0S0JRS25XVU55eXAxV0ZKeWNqTE9uejhQQUhqeTVJbmVmbFpXVmdnTEM2dFlvSHFVOXlHWG1xNEVzbnYzN21IWXNHRVlNV0lFUHY3NFl3REZINTY1dUxob3JsMHVsK1BHalJ2NHozLytnKysvLzc3VU54eGRYRnd3ZS9ac1BIcjBDRnUzYmpVcVFhc2tYMTlmSERod0FPSGg0ZGkwYVJQKyt1c3ZYTGx5QlgzNzlrVy9mdjBNbnVlTk45N0E2dFdya1ptWjJhdHQyN2F1Zi8zMVYyS0ZBaUlpSWlJaStwZno4dkxDcmwyN3NHREJBc3ljT2JQSzVyV3lzb0pjTHRlOHo4N094c09IRDJGcmE2dnp5eDBsK3dHQXRiVjFxV1BxM1ZENElKMXFHdGNKa2ZHNGJvaUlpSWlJaUtpaW1LaEZWSVBhdFd2M2lpQUlyZXZXcll2T25UdnI3WGZxMUNuTW1qVUxLcFVLOCtiTnc4Q0JBdzJhZjh1V0xkaTNieCtHRFJ1R3NXUEhHalFtTFMwTnFhbXA2TisvUHhZdlhxeHA5L1gxUlZKU1Vxa2tLSDI3WlczZXZCa3FsUW9Bc0hYclZuVHExQW1lbnA0R3hXQktCdzhlUkc1dXJ0YUhYUThlUE5ENkJ1S0FBUU53Ly81OWJOeTRFWk1uVDhhbVRadGdhV21KMk5oWS9QYmJieGc2ZENnR0RScUVWYXRXWWZMa3lkaTZkYXZCdTErVkpKRklzSHo1Y3ZqNStXbDJNdlB5OHNLQ0JRdU1ta2NtazZGSGp4NDRlUEFnWkRMWjJ3RFdHQjBNRVJFUkVkRnpvbTdkdXRpNGNXT1Z6dW50N2EzMUJaU2xTNWNpTEN3TWMrYk1nWStQajk1eER4NDhBQUE0T0RpVU9zWUg2V1JLWENkRXh1TzZJU0lpSWlJaW9vcVFtRG9Bb2hlSm1abFpId0RvMkxFakJFSFEyMi9tekprb0tpcUNtWmtaZ29PRE1YRGdRTDMvL2ZiYmI1cHhQL3p3QXg0OGVJRGc0R0NkOCs3Y3VSTmVYbDdZdVhPbnB1M01tVE1BQUhkMzl3cGZWM1IwTkk0Y09RSUFXTGh3SWN6TnpURjE2bFJFUkVSVWVNNmFvRktwOE4vLy9oZm01dWJvMzc5L21YMG5USmdBSHg4ZmVIaDR3TUxDQWdDUWtKQ0E3ZHUzSXpvNkd1KysreTZHREJtQ3BLUWt6Snc1RTBxbHNrSXgzYmx6Unl0SnJGR2pSaFdhUi8zaG5TaUtJeXMwQVJFUkVSRVJHYVN3c0JBblRweUFrNU1UZXZYcVZXYmY1T1JrQUxyTHBCY1ZGVUVtazVYNXV5TFJ2eFhYQ1pIeHVHNklpSWlJaUlpZVQ5eFJpNmdHQ1lJd0FRRGVldXV0TXZ1cGszd0tDd3VSa3BKU1p0K2NuQnpONjhHREIyUC8vdjBZTW1TSXpyNnRXN2N1dGN2Vi92MzdJUWdDWG52dHRmSXZRSWVVbEJUTW5Uc1hvaWlpVDU4K0dEQmdBQndjSERCOStuUUVCQVNnYytmTzhQWDExYnNUbHluOThzc3Z1SGZ2SHZyMTYxZXFuS0Y2ZDdDU2xpNWRDb25rZi9tdENRa0pBSUNYWDM0WkFEQjkrblJjdlhvVk1URXhPSDc4T1ByMjdXdHdMTGR2MzhhMzMzNkxYMy85RllJZzRPMjMzOGJaczJkeDRNQUIvUFhYWC9qc3M4L1FzV05IZytmejl2Wkc3ZHExOGVUSmt3N3QyN2R2Y2VIQ2hlc0dEeVlpSWlJaWVvNFVGUlZoOSs3ZEdEcDBLR1F5R1lELzdTQ3NqNzdmWDNTVlhROFBEMGRtWmlZbVRwd0lNek16RkJZVzR1alJvK2pYcjUvbWZHcFhyMTRGQURScDBxVFVQQVVGQmFYNkU5VVVyaE1pNDNIZEVCRVJFUkVSVVVVd1VZdW9oclJ2Mzc0SkFEZEhSMGQwNk5DaHpMNjZQcHd4aEwrL1AvejkvZlVlOS9UMDFEcCs5T2hSWEwxNkZkN2UzcWhYcjU3T01TcVZDcm01dWJDeXNrSmNYQndBYUhhVXVubnpKaVpQbm95TWpBdzRPanBpNXN5WkFJQ3VYYnZpKysrL3g4S0ZDeEVWRllXb3FDak5mTG01dVJnNGNDQ2tVaW1rVXFtbVhhbFVRcWxVUXFGUW9MQ3dFS05IajhiNzc3OXYwSFVIQlFVWjFPOXBQL3p3QXdCZzFLaFJXdTJPam82NGUvY3U0dUxpMEw1OWU4MDNEdFZKV2dxRkFqRXhNWWlJaUlDTmpZMG1VY3ZjM0J3clZxeEFiR3dzK3ZidGk4ek1URmhZV0NBbkp3ZnA2ZWs2UHhTTGo0OUhTRWdJamg4L0RxVlNDYmxjanNEQVFIaDVlU0U5UFIwTEZpekF1WFBuTUduU0pIVHMyQkYrZm43bzBxV0xWc0tZTGxLcEZLKysraXArL2ZWWFNDU1Nkd0Nzck5BZkVoRVJFUkhSdjl6bHk1ZXhldlZxN042OUd3Y09ITkRhVVVRdWx4czB4OTI3ZHpXbG81NjJiOTgrbUp1YlkralFvUUNLeThJSEJ3ZWpxS2dJZ3djUDF1cDc0Y0lGQUxwM05NN056WVcxdGJWQjhSQlZOYTRUSXVOeDNSQVJFUkVSRVZGRk1GR0xxSVlJZ3RBQkFOcTBhV09TcmNibnpadUhGaTFhYU40bkp5ZmppeSsrQUZCYzFxOHMvZnIxUTI1dXJ1YTlPdEVzS1NrSnFhbXBrTWxrV0wxNk5Sd2NIRFI5MnJScGc5RFFVUHoyMjI4NGRlb1VybHk1Z3ZUMGRPVG41eU0xTlZYdmgxQnFuVHAxTXZqYTl1L2ZiM0Rma3Rhc1dZTXpaODZnVmF0V1d1MnZ2ZllhRGh3NFVPNmZDd0NNR1ROR0srR3NYcjE2bWpLS3djSEIyTEZqaCthWW01dWI1dlhPblR0eDhPQkJKQ1ltQWdBY0hCd3dkdXhZREI4K0hHWm14YmRtWjJkbmJOaXdBWWNQSDhiNjlldHgvdng1bkQ5L0hnNE9Edmp1dSsvZzZ1cGFabXpkdW5YRHI3LytDZ0QvQnlacUVSRVJFZEVMS2pvNkdnRGc2dXBhNm5leHNMQXdnK2JRdDBQS2xTdFhFQmNYaDdmZWVndE9UazZhdmx1M2JzV09IVHN3YU5BZ3paY3NidDI2aGR1M2I2Tmh3NGFsdmlpalVxbVFuNSt2bVlPb3BuR2RFQm1QNjRhSWlJaUlpSWdxZ29sYVJEVkVFSVQrQU5DNWMyZVRuUCtkZDk3UmV1L3M3QXh2YjIvSVpES2QyNjVQbmp3WjJkblprRWdrR0RObURHN2Z2ZzBBYU5hc0dkNTk5MTBBUUk4ZVBUQmx5aFM4OHNvcmFOZXVYYWs1SkJJSnVuZnZqdTdkdSt1TVNhVlNhZjREQUVFUUlKRklOUDlia3BtWm1kNjI4K2ZQRy9SbjBMRmpSMDBTRkFBMGF0UUlJMGVPTE5Wdit2VHBzTGUzUjJ4c0xMS3lzblJlbDVPVEUzcjI3SWxodzRicFBkOHJyN3dDRnhjWFNDUVN1TGk0WU9yVXFacGpWbFpXU0V4TVJNT0dEVEZzMkRBTUdUSUVscGFXT3VkNTg4MDMwYnQzYit6ZHV4Y2hJU0h3OFBBb04wa0xLUDVaRXdRQm9paDJhOU9talN3K1ByNnczRUZFUlBROFVBS1FGaFVWYWYyOVIxU1Rpb3FLQUFDaUtCYVpPQlFpUkVaR0FnQmVmLzMxS3A4N09EZ1lnaURndmZmZTA3VFZyMThmM2J0M1IwUkVCTUxEdzlHN2QyOEF4VHNhQTlDOEx5a3ZMdzhBOVA1T1FGVGR1RTZJak1kMVEwUkVSRVJFUkJYQkp6ZEVOVU1xaXVKQVFSRFFvMGNQVThjQ0FLaFZxeGFXTDErT3drTGR1VHM5ZS9iVXZCNC9mcnplZVVhUEhsM2hHQ1FTU2JrbC9OVDI3TmxqVUZ0WkRFM29zckt5d3BRcFU0eWFXNWUrZmZ1aWI5KytPby81K3ZyQzFkVVY3ZHExTStqUHdNTENBbjUrZmhneFlvVG13UlJ2bG9FQUFDQUFTVVJCVkdkNUhCd2MwS3haTXlRbUpsckxaTEpYQVp3eEpuNGlJdnAzRWtYeG5pQUlqUjQ4ZUlBR0RScVlPaHg2UWFXbXBnSUFCRUc0WStKUTZBWDM0TUVEWExseUJSS0pwTW9mcEo4N2R3NG5UNTVFcjE2OTBLeFpNNjFqUTRjT1JVUkVCSDc4OFVmMDd0MGIrZm41Mkxkdkg0RGlMMkk4VGIyRE1SK2treWx3blJBWmordUdpSWlJaUlpSUtvcUpXa1Exb0YyN2RxMEZRWEJzMEtCQnFTM0lUVWtRQkZoWVdKZzZqQmVXdTd1NzBXUE16TXlNMmgzRnpjMU5YVjd4ZFRCUmk0am9SWEVZd0g4T0hUcUVEejc0d05TeDBBdm94bzBidUg3OU9nQ2t4OFhGeFprNkhucXhuVHg1RWtEeHY0dExsbXF2ckN0WHJtRDY5T2tBaWg5K3IxcTFDbzhlUGNMRGh3K1JscGFHdExRMEFNQ0ZDeGR3OWVwVlJFWkc0dkhqeCtqU3BZdk8zWEhWRDlLdHJLeXFMRVlpUTNHZEVCbVA2NGFJaUlpSWlJZ3Fpb2xhUkRWQUtwVzJBNENtVFp1YU9oUjZ3Ymk1dWVHbm4zNkNJQWllcG82RmlJaHFoaWlLWHdJWTlkMTMzOW5FeE1UQTFkVVZ0V3ZYTm5WWTlBSW9LQ2pBdlh2M2NQYnNXYWhVS29paXVCekZwVGlKVE9iWXNXTUFVT1U3R3pkdTNGaXpNKzZSSTBjQS9LOUVlcDA2ZGVEbDVZWE16RXhjdUhBQjI3ZHZSM2g0T0NRU0NUNzg4RU9kODZXbnB3TUFiR3hzcWpST0lrTnduUkFaait1R2lJaUlpSWlJS29xSldrUTFRSjBrMDZKRkMxT0hRaThZTnpjMzlVc3ZVOFpCUkVRMTU4S0ZDOWZidDIvZlZ4Q0ViWEZ4Y2E3YzBJaHFtaWlLT1FDV3g4WEZmV25xV09qRmR2djJiVnk2ZEFtQS9nZnBYbDRWKzJleWxaVVZWcXhZZ2Z6OGZOU3RXeGQxNjlhRms1T1RWbG56aHc4ZjRzYU5HMWl4WWdVS0N3c3hlUEJndEc3ZFdoT2JuWjBkcksydGtaMmRqVzNidGdFQW1qUnBVcUY0aUNxSzY0VEllRnczUkVSRVJFUkVWQmxNMUNLcUdaMEJvRU9IRHFhT2cxNHdjcmtjdHJhMnlNcktjbkZ6YzZ0NzZkS2xCNmFPaVlpSXF0K0ZDeGZPQW5qWjNkMjl1eUFJYmhLSmhGK2hwNXFnQUpCVVZGUjA3UExseTQ5TUhRelJnUU1IQUFDdXJxNXdjWEhSMlVjdWx4czAxOTI3ZDZGUUtMVGFPbmZ1WE9ZWVMwdExiTnk0RVRkdjNrU3paczNnNysrdk9SWVVGSVR6NTg5cjlUY3pNOE9iYjc1cFVEeEVWWVhyaE1oNFhEZEVSRVJFUkVSVUdVelVJcXArRXZXT1dpVjJOeUtxRVlJZ29HWExsb2lOallWVUtuVURjTUxVTVJFUlVZMVJYcng0OFJTQVU2WU9oSWpJRklZT0hRcUZRZ0ZIUjBlOWZjTEN3Z3lheTlmWEYwbEpTVWFkUHk4dkQybHBhWEJ3Y01DcVZhdFFxMVl0elRGdmIyL053M2xSRk5HZ1FRTk1tREFCVFpzMk5lb2NSSlhGZFVKa1BLNGJJaUlpSWlJaXFnd21haEZWTTNkMzkvb0FMQjBjSEdCdGJXM3FjQ29zTXpNVEdSa1pCbTJWbnBLU2dnWU5HbWh0eS82c1VDcVZrRXFsRlQ1dXJJeU1qREkvdUtzSmNya2NzYkd4QU5BY1ROUWlJaUlpb2hmRVN5KzloRTgvL1ZUbnNhQ2dJT1RuNXhzOGw3SDlBY0RaMlJucjFxMURRVUZCcVoxVnhvMGJoM0hqeGhrMUgxRjE0RG9oTWg3WERSRVJFUkVSRVZVR0U3V0lxcGtnQ0UwQW9HN2R1aVk1LzRBQkEzRHYzajExb2c0QTRPZWZmMGIvL3YwaGs4a01tdVBKa3lmdzgvTkRkblkydnZycUs3aTd1K3Z0bTVXVmhmSGp4Nk4yN2RwWXQyNGQ2dFdyVitscnFBcTV1YmxZdUhBaE1qTXpzVzdkT3BpWjZiNzl6WjgvSHprNU9aZ3hZd1lhTkdoZzBOeG56NTZGaTRzTEdqZHVyR2tUUlJHelo4OUdWRlFVZnZ6eFI1MXpGUllXWXVYS2xaZzRjV0sxL253MGJOaFEvYko1dFoyRWlJaUlpT2hmNUpWWFhxblcvbXFHZk5HRjZGbkZkVUprUEs0YklpSWlJaUlpS2c4VHRZaXFYeE1BcUZPbmpvbkRLQllhR29xVksxZGk5KzdkK09LTEwrRGk0bEx1bU5xMWEyUHc0TUZZdDI0ZFB2endRNnhhdFFwZHVuVFIyWGZObWpWSVQwK0h1N3U3UVVsYXZyNitSbCtETHF0WHJ5N3pRNnBhdFdwQnFWUWlKaVlHeTVjdng5eTVjMHYxdVhEaEFuNzU1UmZVclZzWE5qWTJCcDIzc0xBUUN4WXNnSTJORGJadTNRcDdlM3NBeFNVSFc3VnFoZVBIanlNd01CQmJ0bXdwdGNQWVYxOTloYkN3TUZ5K2ZCa2hJU0hWdGdPWit2OWpRUkJjcStVRVJFUkVSRVJFUkVSRVJFUkVSRVJFVks1bnJ5NFowZk5IRHVDWjJWbXFiOSsrOFBUMHhMVnIxL0RlZSs5cDdiUlZsakZqeHVERER6OUVRVUVCUHYzMFU5eTRjYU5VbjhqSVNCdzRjQURObXpmSDU1OS9idEM4U1VsSlZmSmZRVUZCbWVjUkJBRUxGeTVFNDhhTjhkTlBQK0hJa1NOYXg0dUtpaEFVRkFTSlJJSkZpeGJCenM3T29QaGxNaG44L2YyUm5KeU1HVE5tUUtsVWFvNk5IajBhN3U3dXVIVHBFbmJ1M0trMTdzaVJJOWk5ZXplc3JLeXdhTkdpYWkwVFdXSkhyYWJWZGhJaUlpSWlJaUlpSWlJaUlpSWlJaUlxRTNmVUlxcG1Fb21rUGdDODlOSkxwZzRGQUdCdmI0K05HemRpOGVMRk9IVG9FRDc2NkNOczJyUkpaem5EcjcvK0dtbHBhVnB0MXRiV3NMUzBSSEJ3Y0tuKzU4NmRBMUM4QTFkUVVKQ212VTZkT3BnNmRhck9lQXhORktzSzF0YldDQW9Ld3FaTm0rRGw1YVYxYk51MmJVaE1UTVM0Y2VQUXNXTkhvK1o5ODgwM2NmandZVVJIUjJQSGpoMFlNMllNQUVBaWtTQXdNQkFqUjQ1RVdGZ1kzbjMzWFppYm0rUHExYXRZdkhneHpNek1zR3JWS3JSczJiS3FMbEVuSnljbjlVdlQxTjhrSWlJaUlpSWlJaUlpSWlJaUlpSWlKbW9SMVlCNkFPRHM3R3pxT0RUTXpNeXdjT0ZDT0RrNTRjcVZLMmpidHEzT2ZxZFBuMFpTVWxLcDlweWNIQnc5ZWxUdi9FOG5YOG5sY3IySld0VnR3SUFCdUhmdlhxbjJNMmZPNk93ZkhCeGNLZ25Oa0dTeW1UTm5JaXdzRENOSGp0UnFkM1YxeGRxMWErSG01Z1p6YzNNQVFMTm16ZEM5ZTNmMDZORURuVHAxTXZSU0treGRqaEdBTXdBQmdGanRKeVVpSWlJaUlpSWlJaUlpSWlJaUlpSXRUTlFpcW40dkFjVzdTajFycGt5WkFvVkNBYWxVV21hL3NoS1Z2THk4SUpmTEVSWVdwdmY0czBBdWx4czlKaVVsUmF1VTRkTjhmWDFMdFVWR1JobzgvL1hyMTdGNTgyYXRObjEvanBWaGJtNE9HeHNiWkdkbm03ZHIxODcrOHVYTGo2cjhKRVJFUkVSRVJFUkVSRVJFUkVSRVJGUW1KbW9SVmIrNlFOWHVxSldhbW9yKy9mc2JOY2JRaEtrZE8zYWdkZXZXRlFucm1WYVJCQ2g5dTNHcDZkcHQ3Rm5sNE9DQTdPeHNTS1ZTWndCTTFDSWlJaUlpSWlJaUlpSWlJaUlpSXFwaFROUWlxbWFpS05vSWdnQnJhK3NxbTlQYzNOeWdIYUx1M3IwTGhVSUJBSkJJSkhCeGNTbDNqSVdGUmFYamU1R1V0WnVZTVFZT0hJaVVsSlFxaUVpM1dyVnFxVjlXM1E4aUVSRVJFUkVSRVJFUkVSRVJFUkVSR1l5SldrVFZUQkFFUzZCcUU2QWNIUjNMVFE1S1NFakFlKys5cDNtdlVxbncrZWVmdzgzTnplanpsYmNiVjFKU2t0RWxEbldWRGF3S3I3LytPcVpPblZvdGMvK2J5V1F5QUlCS3BXSW1IaEVSRVJFUkVSRVJFUkVSRVJFUmtRa3dVWXVvbW9taWFDRUlBaXd0TFd2c25DcVZDc3VXTFlPTGl3dnk4L09SbXBvS2QzZDNmUG5sbDlpNmRTc0VRVEJxdnNHREIrczl0bi8vZnRqYTJzTEh4MGZ2Y1YycXEyeGdXbHBhdGN4Ym5zREFRQ1FrSkJnOXJpcDI0ektFdWJrNUFFQXFsVEpSaTRpSWlJaUlpSWlJaUlpSWlJaUl5QVNZcUVWVXphcGpSNjN5Yk4rK0hmSHg4VmkyYkJuV3JsMExBUGp3d3c4eGFkSWs3TjI3RjhPR0RUTnF2amx6NXVnOXRuLy9mamc2T3VydG95OVJLelkyVnUrY1hsNWVrTWxraUlxSzBtcnYzTGt6Q2dzTHl4eGJrNktpb2pSSmIvZnUzYXRVOHRtK2Zmc2dpbUpWaFZhS2VrY3RVUlNacUVWRVJFUkVSRVJFUkVSRVJFUkVSR1FDVE5RaXFuNENBS04zc2Fxb3YvLytHOTkrK3kwOFBEemc0K09qU2RUcTJMRWp1blhyaG5YcjFxRkxseTVvMUtoUmpjUmpMSlZLQlFBd002dmEyNU94cFJrTm9VNStBb0RnNE9CeSt5c1VDdXpZc1FOYnRteEJZV0VoaGd3Wm9qbW0zdkdxdXFoLy9rUlJySmtmUkNJaUlpSWlJaUlpSWlJaUlpSWlJdExDUkMyaTZsY0F3S3Fnb0FCV1ZsYlZlcUluVDU1ZzVzeVpFQVFCczJmUExuVjgrdlRwR0Rac0dHYk5tb1hnNEdDdFJLT3l6SjA3dDh6ajZlbnA1Zll4Vkc1dUxnQlVlYWxJdVZ4dTlKaVVsQlFvbGNvcU9YOTBkRFJXckZpQnBLUWt0R3paRW9HQmdXamJ0bTJWekcwSWhVSUJBSkJJSkFVMWRsSWlJaUlpSWlJaUlpSWlJaUlpSWlMU1lLSVdVVFVUUlRGZkVJUnFUOVJTS0JRSUNBakEzYnQzTVdYS0ZMaTZ1cGJxNCtMaWdvOC8vaGhyMXF6QndvVUxzV1RKRW9OMitqcDY5R2laeDNOeWNzcnRZNmowOUhRQWdMMjlmWlhNNStYbGhZY1BIMkw5K3ZXbGpvV0hoNk5XclZybzNMbXp6ckVMRml6QXc0Y1BLeDNEckZtemNQejRjVmhhV21MS2xDbnc4L09EVkNxdDlMekdLQ3dzQkFBSWdzQkVMU0lpSWlJaUlpSWlJaUlpSWlJaUloTmdvaFpSTlZNbnhoUVVWRjkrakZLcHhPelpzeEVYRjRjdVhicGc5T2pSZXZ1T0hEa1N2Ly8rTzM3NTVSYzRPenZEMzk5ZmIxOTNkM2ZVcTFjUEd6ZHUxTnZIeThzTGNya2NZV0ZoT285LytPR0hlT21sbHd5K2xwczNid0lBR2pac2FQQVlmUlFLQlJZdVhLanpXR1ptSnBZc1dZS2lvaUpzM2JvVnpabzFLOVVuSUNDZ1NoS3FqaDgvRGhzYkcvejQ0NDlvMEtCQnBlZXJDSFdpbGxLcFpLSVdFUkVSRVJFUkVSRVJFUkVSRVJHUkNUQlJpNmo2NVFKQVhsNWV0VXhlVkZTRXVYUG40dFNwVTNCeGNjSFNwVXNoa1VqMDlwZElKQWdLQ29LZm54OTI3dHdKbFVxRlR6LzlWT2ZPV2dzV0xLaDBmR1VsZWVrU0d4c0xBSGo1NVplTkdxZFNxVXBkOXdjZmZBQkJFUEQxMTEvRDF0WVc3NzMzSHBLU2tuRDY5R25ZMmRsaDRjS0Y4UGYzeC9UcDA3RnIxeTdVcWxWTE16WWpJd1BqeG8xRGd3WU5zRzdkdWxJSlcxNWVYa2JGbDUyZGpiZmVlcXZjZmpZMk5qaDkrclJSY3h0Q25TaW9VcW1xNXdlUmlJaUlpSWlJaUlpSWlJaUlpSWlJeXNSRUxhSnFKb3BpbWlBSXJ1bnA2V2phdEdtVnpwMlhsNGVaTTJmaTdObXpjSEJ3d0xwMTYyQm5aMWZ1T0h0N2U2eGR1eGJqeG8xRFNFZ0k3dCsvajRVTEYycEtNL3I2K2hvVng5MjdkdzBlczNQblRyMGxJSXVLaW5EOCtIRUFnTGUzdDFFeG5EbHpCbXZXckVHM2J0M3cyV2VmSVNrcENaY3VYVUtUSmsxZ2Eyc0xvRGhaS2pzN1d6UG10ZGRldzVBaFE3QjM3MTZzWExrUzgrZlAxeHh6Y0hDQXE2c3JJaUlpRUJRVWhIbno1bW1kVHk2WEd4eGJVbElTcEZJcEdqVnFWRzVmR3hzYmcrYzF4dVBIandFQVptWm1sYS9sU0VSRVJFUkVSRVJFUkVSRVJFUkVSRVpqb2haUk5STUU0VDRBcEtlblYrbTg5KzdkdzZlZmZvcHIxNjdCenM0TzMzenpEVnhjWEF3ZTM2eFpNMnpZc0FFZmZmUVJ3c1BEY2YzNmRTeGV2Qmp0MnJWRFVsS1NVYkVvRkFxRHh5aVZTcjNIUWtKQ2tKNmVqb1lORzhMRHc4T29HQjQ5ZW9TVWxCUkVSVVVCQUE0ZlBnd0FHREJnUUpuanBreVpnblBuenFGeDQ4YWF0ckZqeCtLTk45N0Fva1dMNE9mbmg1OS8vaGxObWpUUktpbXByOVNqTGw1ZVhuQnljakpxVEZWU0twVjQ4dVFKQUNqajR1S1lxRVZFUkVSRVJFUkVSRVJFUkVSRVJHUUNUTlFpcW1haUtONFhCQUZwYVdsVk51ZVpNMmV3WU1FQ1pHWm13c25KQ2V2WHIwZkxsaTJObnFkTm16Yll0R2tUcGt5Wmd1VGtaSXdkT3hhVEowL1dsQjgwaEplWEYrUnllYVdUa0tLam8vSE5OOThBQUNaUG5seG0rVVpkVWxOVEFRQU5HalJBWVdFaGZ2cnBKMGlsMG5JVHRheXNyTEI3OTI1WVdGZ0FBUEx6ODNINThtVllXMXRqeElnUldMbHlKVWFQSG8yMWE5ZWlSWXNXZVBYVlZ5dHdkYWFWbVprSlVSUUJJQU9BeXNUaEVCRVJFUkVSRVJFUkVSRVJFUkVSdlpDTXk0UWdJcU1KZ3BBS0FBOGVQS2l5T2UvZXZZdk16RXcwYmRvVVAvendRNFdTdE5SZWZ2bGxiTisrSFczYnRvV0Rnd1A2OXUxYlpYRWE2cGRmZnNHMGFkT2dVQ2d3WU1BQTlPblRwOHorS2xYcFhLT2JOMjhDS0M1SmVQVG9VV1JrWktCWHIxNm9VNmVPcG84NitTcy9QMTlyckRwSkN3QVNFaElnaWlMYXRHa0RBR2pldkRrQ0FnS2dVcW13ZHUxYWRjTFR2MHBHUmdhQTRqS2NKZzZGaUlpSWlJaUlpSWlJaUlpSWlJam9oY1VkdFlpcVh4SlFYS3F3cW93WU1RSXFsUXJ2dlBNT3JLeXNLajFmdlhyMXNHWExGdHk1Y3dmMTZ0V3JnZ2dOOC9qeFk2eGV2VnBUcHZDTk45N0EvUG56OWZhM3RiWEZ3NGNQY2V6WU1majQrRUFpa2FDb3FBZ3hNVEU0YytZTUFLQjE2OVk0ZE9nUUFHRFVxRkZhNCt2VXFZT2JOMjhpTkRRVW8wYU5ncm01dWRieEowK2VZTXVXTFFDQUxsMjZhTnFIREJtQzdPeHNEQm8wQ0lJZ2xIbE50MjdkZ3EydExheXNyR0JoWVlIejU4OERRS2x6MWFRN2QrNm9YeHBYMDVLSWlJaUlpSWlJaUlpSWlJaUlpSWlxREJPMWlLcVpVcW04SlpWS3E3VDBJUUNNSERteVN1Y3pNek9EWEM2djBqbjF5Yy9QUjJob0tMWnUzWXFzckN5WW1abGgwcVJKR0RObVRKbUpVRDE3OXNTK2Zmc1FHQmlJd01EQVVzZnIxNitQbmoxN3dzZkhCOUhSMFdqWHJwM1c4Y0dEQnlNbUpnYnIxcTNEdW5YcjlKNm5hOWV1Y0hkMzEyb2JNMmFNUWRjMmJkbzBKQ2NubDJwdjM3NjlRZU9yUTBwS2l2cGxvc21DSUNJaUlpSWlJaUlpSWlJaUlpSWllc0V4VVl1b21xbFVxcVRxU05SNlZ0alkyTURHeHNhb01TcVZDb2NQSDBaV1ZoYmMzZDB4ZS9ac3RHalJvdHh4bjM3NktXeHNiQkFkSFkyOHZEeE5HVUpMUzB1MGFkTUdFeVpNME93dzFxMWJ0MUxqZS9mdWpXKysrUVlSRVJISXpzNHVWY1pRSnBPaFRaczJlUHZ0dDQyNm5wSThQVDBoQ0FLVVNpVlVLaFVzTEN6UXZuMTdUSjA2dGNKelZwWTZVVXNVUlNacUVSRVJFUkVSRVJFUkVSRVJFUkVSbVFnVHRZaXEyZVhMbDVNOVBUMkwwdFBUelJRS1JZMlh3TnU4ZVRPS2lvcXFiZjdUcDA4YlBjYkt5Z3JMbHkvSDdkdTMwYk5uVDRQSFdWaFlZUExreVpnOGViTFI1MVRyMUtrVE9uWHFWT0h4NVNtcmRLT3BsRWpVK3NmRW9SQVJFUkVSRVJFUkVSRVJFUkVSRWIyd0pLWU9nT2dGb0JCRjhXK1ZTb1cvLy82N3hrOWV2MzU5dUxpNDFQaDV5K1BxNm1wVWtoWlZqQ2lLdUhyMUtnQkFFSVMvVEJ3T0VSRVJFVDBISkpMaWp4S3E4d3NoOUd4U0twVUEvdmN6UUtWeGZaQWExMHY1dUY1SUg2NGZJaUlpSWlKNm52RTNIYUlhSUFoQ0ZBRDgrZWVmcGc2RlhqQnBhV2xJVDArSEtJb1pGeTVjdUdYcWVJaUlpSWpvMzgvWjJSa0E4T0RCQXhOSFFqVXRJeU1EQUZDN2RtMFRSL0xzNHZvZ05hNlg4bkc5a0Q1Y1AwVFBuOXpjWEZPSFVDbnEreElSMFl1dW9LQ2d4cy9KZXpBOWo1aW9SVlFEUkZFOER3RHg4ZkdtRG9WZU1KY3VYVksvakRWbEhFUkVSRVQwL09qV3JSc0E0TkNoUXlhT2hHcmFxVk9uQUFBZUhoNG1qdVRaeGZWQmFsd3Y1ZU42SVgyNGZvaWVMN3QzNzBiZnZuMFJFUkZSNmJsV3JseUpHVE5tbE50dno1NDlDQTBOaFVxbE1uanVzMmZQNHZidDIxcHRvaWhpMXF4WkdEUm9FTzdldmF0elhHRmhJWll1WFdxeXhPTzh2RHpOVG9UbFVhbFUyTE5uRDBKQ1F2RG8wYU5xam95SW5rZkRody9IOE9IRFMyMU9vbEtwOFA3NzcrUDk5OSt2MEx6LzFudHdkZU05L3ZsbFp1b0FpRjRFS3BYcXNsUXFSVkpTa3FsRG9SY01FN1dJaUlpSXFLcU5IajBhUjQ4ZXhYZmZmWWVZbUJpNHVycHl4NHZuWEZaV0ZtN2V2SW56NTgvRDB0SVNFeWRPTkhWSXp5eXVEK0o2TVJ6WEN6Mk42NGZvK1dScmE0dWNuQndFQlFYQjA5TVRkbloyRlo0cktpcktvT2NzMjdadFExRlJFVWFNR0dIUXZJV0ZoVml3WUFGc2JHeXdkZXRXMk52YkF3QUVRVUNyVnExdy9QaHhCQVlHWXN1V0xhWEtzbjcxMVZjSUN3dkQ1Y3VYRVJJU1luVFoxcUNnSUtQNk96azU0VC8vK1E4QTRQNzkrL0QzOTRlTGl3dUNnb0pnWmxiMlk5OERCdzVneFlvVkFBQzVYSTZ1WGJzYWRXNGllbmFrcGFWaC92ejVlbzl2M0xnUkFEQmx5aFNrcEtRWU5HZWpSbzJ3ZHUxYXZjZmo0K09Sbkp3TW1VeUdaczJhYVIwVFJSRi8vZldYUWVkNW1pbnZ3ZFdOOTNqU2g0bGFSRFhneVpNbmx4d2RIZk51M2JwVkt6czdHelkyTnFZT2lWNFE2a1F0UVJET21qZ1VJaUlpSW5wT05HN2NHT3ZYcjhlQ0JRc1FGeGVIdUxnNFU0ZEVOYVJldlhxWU8zY3VXclpzYWVwUW5sbGNINlRHOVZJK3JoZlNoK3VIcU9xb2R5OHNpNGVIQjM3Ly9YZUQ1NHlNaklTVmxaWEIvZnYxNjRmUTBGREV4OGRqM2JwMUNBd01OSGlzb1pLVGt4RWRIWTNCZ3djak9Ua1o5Ky9mUjY5ZXZRd2VMNVBKNE8vdmovbno1MlBHakJuWXVIRWpwRklwZ09MRTR0T25UK1BpeFl2WXVYTW4zbnZ2UGMyNEkwZU9ZUGZ1M2JDeXNzS2lSWXUwRWdRdVhMaUE4ZVBINnoybnE2c3I5dXpaZy8zNzl4dDFyWEs1WFBNUTM4ek1EQVVGQlRoNThpUm16WnFGNWN1WDYzMlFuNXFhaXErLy9ocVdscFpRcVZRSUNncENhR2dvYkcxdGpUby9FVDBiOHZQekVSTVRVMjYvbEpRVUpDVWxvVzdkdW1YMk0yUkhxZ01IRGdBb3ZxK3JrNm1Nb2U4WmVYWGNnd0VnT2pvYUgzMzBrZEZ4NnJOcTFTcjA3TmtUQU8veFZIbE0xQ0txQWJkdTNjcDNjSEE0cGxLcEJwNDVjd2I5Ky9jM2RVajBBc2pMeTBOQ1FnSUFLREl6TTgrWU9oNGlJaUlpZW42MGI5OGVZV0ZoK1BQUFAzSDkrblhrNWVXWk9pU3FScGFXbG5CMWRVV0hEaDNLL1FZbmNYMjg2TGhlak1QMVFpVngvUkJWdmJJZTBDcVZTang4K0JBRkJRVndkblpHZW5vNm5KMmRZVzF0cmJOL2NuSXlWQ3FWMGJ1VkNJS0FxVk9uWXRteVplamN1Yk5SWTFOU1VyQjM3MTdOZTNVcHB6VnIxbWphcGs2ZGlnVUxGaUErUGg0ZE8zYlVKQzU0ZVhrWmRhNDMzM3dUaHc4ZlJuUjBOSGJzMklFeFk4WUFBQ1FTQ1FJREF6Rnk1RWlFaFlYaDNYZmZoYm01T2E1ZXZZckZpeGZEek13TXExYXRLcFZjNnVEZ2dINzkrbW5lSHoxNkZOYlcxdWpldlR1QTRxUlVOYmxjanJDd01NMTdYMTlmSkNVbElUWld1MURHMDlmazdPeU1qUnMzWXNLRUNUaDE2aFJtejU2TjVjdVhheEljMUJRS0JXYk9uSW1zckN4ODl0bG55TTNOeFlZTkd6QnYzanlzWHIzNm1kdUJob2pLNStMaVV1b2VBZnp2L3ZHMG8wZVBsamxmZWZmTXJLd3NIRGx5QklJZ1lOU29VY1lGaStLTkpUNzU1Qk5Nbmp3WlE0Y09MWFc4cXUvQkFHQnVibDRsTy9abVoyZERxVlRDM054YzA4WjdQRlVXZjlzaHFpR0NJQndBTURBeU1wS0pXalhNMTljWHI3LytPcVpPbldycVVHclUrZlBuVVZSVUJBQi8vUFBQUDVtbWpvZUlpSWlJbmk5U3FSUWRPM1pFeDQ0ZFRSMEswVE9INjRQSWNGd3ZSRVRWcDZ3SDgzLy8vVGRHang2Tk9uWHF3TS9QRC83Ky9oZzNiaHlHRHg5ZXFtOVJVUkU2ZCs0TUd4c2JXRnBhYWgzejlmVTFPSjcxNjlkai9mcjFaZlp4Y0hEQWxpMWJBQlR2RUxKejU4NVNmVXEyT1RzNzQrTEZpL2o0NDQ4aGw4czFaWjhxOHZmS3pKa3pFUllXaHBFalIycTF1N3E2WXUzYXRYQnpjOU04cUcvV3JCbTZkKytPSGoxNm9GT25UcVhta3N2bFdMSmtpZWI5MGFOSDRlenNyTlZXRmVyVnE0ZjE2OWRqN05peENBOFB4My8vKzErODg4NDdtdU1xbFFxQmdZRzRmUGt5dW5mdmp1SERoME1VUlp3N2R3NlJrWkZZdG13WjVzeVpBMEVRcWpRdUlucSs3TnUzRDNsNWVlamR1emRjWFYyTkdwdWVubzRaTTJZZ0p5Y0hVVkZSR0RKa2lNNTdUbFhlZ3dIQTA5TVQ0ZUhoUnNXcXkvang0M0hod2dXdFJDM2U0Nm15bUtoRlZFT1VTbVdNVkNwRmZIeThxVU41NWhqemk1dytKVE9SbjVhVWxJUzB0TFJTN1hQbnpqWHFIRys4OFFaZWUrMDFvMk16bGQ5Kyt3MEFvRktwS3YrdkVDSWlJaUlpSWlJaUlpTDYxM244K0xIT0VsVjM3OTRGQURSdDJoUk9UazRBb1BOemRBQzRmLzgrVkNvVkdqVnFWT3FZcnAxYktpTXJLMHZ6MnN2TFMydkhrYWQzSWJsMDZSSSsrT0FEZUhoNFlNeVlNY2pNek1RZmYvd0JBQmcyYkpqZWMweWVQRm16VzR1dTV4T1JrWkVHeDN2OStuVnMzcnhacTYyczV4WFZRUzZYWStYS2xiaDI3WnJXQS96Q3drTE1uajBiRVJFUmFOR2lCWll1WFFwQkVDQUlBbGFzV0lIMzMzOGZZV0ZoS0Nnb3dMeDU4N1NTRUlpSTFQTHk4alFKc2hNbVREQnFiRTVPRGlaUG5veTB0RFEwYTlZTVM1WXMwVW9hcXNsN2NGNWVIbXJWcW1YdzNHcEtwUklBVExiaksrL3h6eWNtYWhIVmtJc1hMeVo0ZUhqY3VYUG5Uc04vL3ZrSHpaczNOM1ZJWmFyT3VyMVBxK3BmNUF4VjNqYWZUMnZldlBtL0psRkxGRVg4L3Z2djZ0Y0hUUndPRVJFUkVSRVJFUkVSRWRXd1E0Y09JU2dvQ0t0WHI4YXJyNzZxZFV6OXVYeVRKazN3MGtzdkFRRHUzTG1qYzU3RXhFUUEwUGxjUTFmcHJhZXB5em5GeE1TVUt0bFVVZW5wNmZqc3M4OWdhMnVMWmN1V1FTS1JJRHc4SEVxbEVvNk9qbHBsSCsvZnY0K0NnZ0kwYnR3WWdpQm9sY0l5MWZPSmtwS1NrblNXSFRPbWZLT1hsNWRXLzN2Mzd1R3p6ejVEUWtJQ21qUnBnbSsrK1FaV1ZsYWE0dzRPRHRpNGNTTW1UcHlJdzRjUDQ5YXRXd2dLQ3RLWmpFZEUvMzdHbG9NdGFmdjI3WGo4K0RGa01obGF0R2hoOExqOC9IejQrL3ZqMnJWcnFGT25Ecjc2Nml1dCt4QlFjL2ZnWThlT1ljbVNKUmc0Y0NCR2pCaUJoZzBiR2p6Mi8xY3ZxbkNpRSsveHBBc1R0WWhxamtvUWhPOEJMUGpwcDUvdzJXZWZtVHFlTWxWbjNWNWRKQklKenA4L2IvVDhsZm1IaFNHL1FQNWJYYmx5QmZmdTNZTW9pamN2WHJ3WVkrcDRpSWlJaUlpSWlJaUlpS2htdFdqUkFrVkZSVmkwYUJIMjd0MExhMnRyemJHclY2OENBRnExYWdVbkp5ZFlXVm5wZldCKy9mcDF6WHcxSlNVbEJYdjM3dFZxZS9Ub0VRQmd6Wm8xT0gvK1BOTFQwK0hsNVlXZE8zZkMzOTlmczR2S3RtM2IwS0JCQTgyNFljT0dJVEV4RWFHaG9iQ3dzQ2gxTHJsY1hpVzdZQTBjT0JBcEtTbEdqN096czhQYmI3K3RlWC93NEVGa1ptYkN6ODlQcTUrdU1wQlBFMFVSQnc4ZXhKZGZmb21jbkJ5MGJ0MGFhOWV1aFlPRFE2bStEUnMyeE9iTm0vSEpKNThnUGo0ZXc0WU53NWd4WStEbjUxY3FtWUtJbmozYnRtM0QyclZyRGVvN2VQQmd6ZXRqeDQ0aEt5dExxMjMvL3YwNng2V21wbUxIamgxR3g1YWJtNHRwMDZZaE5qWVc5dmIyMkxoeG85N2txSnE0QjZlbnAwTXFsU0lrSkFTaG9hSG8xYXNYM252dlBiUnAwNmJjZWRVN2FzbGtzZ3JGeFhzODZjSkVMYUlhcEZLcERrc2trZ1hSMGRHbURxVmMxVm0zbDZwZmlkM0NkcGt5RGlJaUlpSWlJaUlpSWlJeWpaZGZmaGxqeDQ3Rjk5OS9qOVdyVjJQZXZIbWFZL0h4OFhCMGROUThPSGQxZGNXVksxZWdVQ2hLZlo1LzhlSkZBSUM3dTN1TnhaNmFtcXIzb1hYSjl0allXTVRHeG1MQWdBR0lqNC9YMmYvUm8wZXd0TFRVbWFUMUxIQndjSUMvdjcvbWZXUmtKREl6TTdYYUFPM3IvdUNERDVDZW5xNTFQQ3dzREVlUEhzV2lSWXNBQUcrODhRYm16NThQUzB0THZlZHUyTEFodG0zYmh0bXpaK1BjdVhQWXZIa3pQRDA5MGFGRGg2cTROQ0txUnFtcHFRQ0EzcjE3YXpiZlVDZGhxZlh2M3g4UEh6N0V6Smt6TlcxLy9QRUhzckt5TUdmT0E2emk4UUFBSUFCSlJFRlVIRTJiVkNyVmxNRXRhZFdxVmNqTHl6TXFydlQwZEV5Yk5nMEpDUWx3ZEhURWhnMGIwTFJwVTZQbXFHb2pSNDdFb0VHRHNILy9mbXpmdmgwblRwekFpUk1uMEtGREI0d2JOdzZkT25YU08xYWhVQUNvK0k1YXZNZVRMa3pVSXFwQkZ5NWMrTlBEd3lQMTVzMmI5YTVkdTRhV0xWdWFPaVNEL1p2cTl2Nzg4ODlZdkhpeFZ0dlJvMGUxU2gwK3o3dHBxVlFxbkRwMVN2MzJnQ2xqSVNJaUlpSWlJaUlpSWlMVEdUOStQRTZlUEltZmYvNFpQajQrNk5TcEU1S1RrM0gvL24zMDdObFQwNjkxNjlhNGZQa3lFaElTNE9ibXBtbFhLQlNJaTR0RHJWcTEwS3BWcXhxTDI4dkxxOVRuK0xtNXVRZ0lDRUJNVEF3Ky92aGpqQnMzVG5Oc3laSWxtdGRKU1VtYUhiVnljM1B4K1BGak5HblNwTnh6QmdZR0lpRWh3ZWhZOWUwRU0zZnVYSzMzNmVucG1yYjI3ZHRqeUpBaFJwOUxMVGs1R1E4ZVBDalYzcjkvZjBSR1JxSkRodzRZUEhnd3Z2LytlOWphMm1MNDhPRjY1N0t3c01DNmRldXdZOGNPNU9YbDhRRSswYitFT2xGcnhvd1ptaVNyaGcwYklpTWpROU5ud29RSkJzMVZNcEZMN2NTSkV3Z1BENGV6czNPcHBLR3l2UC8rKzdoLy96NGFOV3FFRFJzMkdGeHVyNnJ2d1UrclZhc1cvUHo4TUd6WU1PemR1eGRidDI3RkgzLzhnVC8rK0FOdWJtN1lzR0dEenAybTlDVnE4UjVQbGNGRUxhS2FwUVN3QnNEeW5UdDNhakplbjNXbXJOdGJFVTJiTnRWczEvbm8wU09FaDRlamNlUEc2Tml4WTQzRllFcm56cDNEM2J0M0lZcGlmRnhjM0IrbWpvZUlpSWlJaUlpSWlJaUlURU1tazJIZXZIa1lQMzQ4bGl4WmdqMTc5aUFxS2dvQTBLVkxGMDAvVDA5UDdONjlHekV4TVZxSldyR3hzY2pMeThQcnI3OWVvMS9JZnRyRGh3OHhkZXBVSkNRazRKTlBQc0hZc1dNMXgxSlRVM0hvMENFMGJOZ1FkKzdjUVh4OFBEcDM3Z3lndU1TalNxWFMrOFg1cUtnb0NJSUFBTGgzNzU3ZThvK0cyTGR2SDBSUjFMd3YrZVZ4QU1qSnlkRnFxOHhEL0pMeitQcjZhc1c5Yk5reXpldU5HemVpZnYzNk9oL2lGeFVWNFlzdnZrQkNRZ0kyYmRxRTk5OS92OEx4RUZITlMwMU5oVXdtZzZPam82YXQ1RHArK3Q3d05DOHZyMUp0NmpLRWFXbHBtbnZKN05tekVSQVFZSEJjOSsvZmg1ZVhGNVl2WDY0Vm15N1ZlUS9XUnlhVFlkU29VUmc4ZURCQ1FrS3dmZnQyMUs5ZlgyODVRUFd6N3FkTEgvSWVUNVhCUkMyaUdxWlVLdmVZbVprdGo0eU0xTG1GOExPb0p1cjJpcUpZS3ZPNG90emQzVFZiTUllRmhTRThQQnh0MnJUUjJzTHplVmFpanZSNlU4WkJSRVJFUkVSRVJFUkVSS2JuN3U2T3dZTUhZOSsrZlZpL2ZqMnVYYnNHQU9qYXRhdW1qN2UzTjZSU0tTSWlJclIyWUZFL0xDNjUrMVpKOSsvZngwY2ZmV1JRSEVPSERpMjN6KzdkdXpYUFRYUWxFUURBK3ZYcnNYNTk4Y2ZmclZxMVF2ZnUzYUZRS1BEUlJ4OWh6Wm8xK1BQUFB6VjkxYTg5UER4MHpsWHkyVVZ3Y0hDNThTa1VDdXpZc1FOYnRteEJZV0doMW9QNHA1LzNsTndSek12TFM1TUE4YlNrcENTZDE2cnYrcXRDWW1JaUZpeFlnSVNFQk5qWTJPRGF0V3MxV3RxU2lDb3ZOVFVWOWVyVjB5UTY2YVBlM0VKTlhSN3g2ZllTenhleGQrOWVQSDc4R0gzNzlrV1BIajNLblAvR2pSdFl2bnk1NXIyZm54K21UcDBLaVVSUzdqVlU1ejI0UEphV2xoZzNiaHlHREJrQ2xVcWxkZXo2OWVzUVJSRXRXN1pFWVdGaHFWZ0IzdU9wY3Bpb1JWVERMbDI2ZE5QVDAvUFh6TXpNTnc0ZVBGanFMOEZuVVUzVTdSVkZzVlRtY1ZXSWpvN1cyVjdScERCUFQwLzQrdnBXSnFScWxaR1JnYk5uejBJVXhZSzh2THk5cG82SGlJaUlpSWlJaUlpSWlFeHY4dVRKT0hYcUZQYnMyUU9nT0htclhyMTZtdU4yZG5idzl2WkdWRlFVRWhNVDRlcnFpc3pNVEJ3L2ZoeTFhdFhDLy8zZi8rbWNWNkZRR0x3RGlpSDlTdTZHOHNFSEgrREdqUnM0Y2VJRVpESVpSbzRjcVhsUUhoRVJnV3ZYcnFGNTgrWVlQMzQ4bkoyZDRlUGpnNGlJQ0p3NmRRcFpXVm13dGJYRnNXUEhJQWdDWG52dE5ZTmlMRXQwZERSV3JGaUJwS1FrdEd6WkVvR0JnV2pidG0ybDU3VzF0WVdQajQvbXZTRkpGQldWazVPRDRPQmc3TnExQ3dxRkFtNXVibGl5WklsUmxWU0l5UFFVQ2dVZVBYb0VBQWdLQ3RJNkpwUEpNSDM2ZE0zN3B6ZXkrT09QUDVDVmxWV3F2ZVE5NXMwMzM4U0pFeWNRR0Jpb040YnM3R3pOL1VTOTZ4UUErUHY3RzM5QkJxaXVlN0NkblIwQTRQYnQyemgyN0JpT0hUdUd4TVJFeko0OUd5MWJ0a1JCUVFHQThqY2wwWWYzZU5LRmlWcEVKcUJVS2xkTHBkSTNRa05ENGV2clcyNm04N09ncXV2MlBrMGlrZUQ4K2ZOR3gxVld0bkZ1Ymk1KysrMDN6ZnVUSjAraVk4ZU9zTE96cTNCU21GUXFmYVlUdGJadjM2NytNOTl4NWNxVmg2YU9oNGlJaUlpSWlJaUlpSWhNejhiR0J0T25UOGZzMmJNQkFHKzk5VmFwUHUrODh3NmlvcUlRRWhLQ2VmUG1ZZGV1WFNnb0tNRFFvVVAxbG9SeWNYSFIybFZFRi9YbitERXhNWkJLcFFiSC9QTExMMlBuenAyd3NyTENtalZyMEtGREJ3QkFhR2dvcmwrL2p1N2R1MlB1M0xsYW45dDM3OTRkeDQ4Zng0a1RKOUM4ZVhQODg4OC84UGIyMWtwS3E0aFpzMmJoK1BIanNMUzB4SlFwVStEbjUyZlV0ZWp6d1FjZndON2VYcXRzbGI0a0NpY25KOWpiMjFmb1BEazVPZGkzYng5MjdOaUJSNDhld2RyYUdnRUJBUmc4ZUxCQnU5NFEwYlBsd1lNSEVFVVJHUmtacFJKOEhCMGR0UksxS2tJdWwyUHo1czA2Ny8yWm1aa0lDUW5CanovK2lPenNiRWdrRXZqNit1cmNUYXFxVk5jOU9Da3BDZUhoNFRoKy9EaXVYcjJxYVhkMWRVWFRwazBCL085WnQ0V0ZoZEh6OHg1UCtqQlJpOGdFTGw2OGVOTER3K1A2alJzM1d2ejIyMjlWOGsyT21sSlZkWHRyd3NtVEoyRmxaWVg4L0h4Y3YzNGR2L3p5QytSeU9kYXZYNi8zRjBkMW5kL3lmckY4RnVYbDVlSEFnUU1BSUFKWVkrSndpSWlJaUlpSWlJaUlpT2daNHUzdERYTnpjeWdVQ3MwT0lTWDE3TmtUalJvMXdxRkRoK0RqNDRPUWtCQ1ltNXRqOU9qUk5SN3IrZlBuRVJBUUFFZEhSM3oxMVZkbzA2WU5BR0RUcGszNDdydnYwTFZyVjN6eHhSY3dNOU4rMU5telowOVlXVmtoSkNSRWs1emw1K2RYNlhpT0h6OE9HeHNiL1BqamoyalFvRUdsNTFQN3ozLytVeTE5UzNyNDhDSDY5KytQN094c21KdWJZOFNJRVJnL2Zqd2NIUjByTkI4Um1WN0RoZzExUHN2czNMa3pySzJ0cStRY1RrNU9PdHMvL2ZSVHhNWEZhYzduNysrUEprMmFWR3VpVmxYZWc2OWZ2NDd3OEhDY1BIa1NpWW1KbW5aWFYxZjA3dDBiZmZyMDBTUnBxVlFxRkJZV1FpS1JHRjFhRWVBOW52UmpvaGFSYVNnRlFaZ0hJSFRMbGkzL3FrUXR0Y3JXN2ExdW9paGkxNjVkNk5HakI4TEN3dENpUlF1OC9mYmJXTDE2TmNhUEg0L05temMvZDlzODd0bXpCNW1abVJCRjhXQmNYTnpmcG82SHFDcDVlWG5WTGlnb2tKdVptYmxJSkpLNm9paldFd1NoRVlENkFCd0VRWEJRcVZRT0FHd0ZRVEFIWUM2S29rb1FCSGg0ZU9RRFVBQlFDSUtRRGVDUktJcVBCRUY0SklyaVBVRVE3b2lpZUI5QW1rcWxTaTRxS2txS2o0L1BNTjNWRWhFUkVSRVJFUkVSVmIxdnYvMVdzelBJcGsyYk1HREFBTmpZMkdpT1M2VlNmUGpoaHdnTURNUW5uM3dDbFVxRjBhTkhtK1N6OUk0ZE8yTENoQWtZT0hDZzFrUDU3Nzc3RHZiMjloZ3laQWgyNzk2TnExZXZJakV4RVNFaElRQ0txNE1NR2pRSXUzYnR3bzBiTitEbDVZV3VYYnZxUEVkWkZUdDB5YzdPMXJrVDJkTnNiR3h3K3ZUcGN2dUZoSVRnNzc5TGY1U2ZucDRPQUpnN2Q2N09jVXVXTENsMzdwSUtDd3RoWm1hR2Q5OTlGMzUrZm5qcHBaZEs5YmwzN3g3cTE2OXYxTHhFOUd4UktCUW9MQ3lFcmEydFZydStlNTJ4OTBDMXVYUG40dXV2djhiWXNXUGg1dVlHQUZBcWxlV09lL2p3SVNaT25BZ2ZIeDlNbWpTcHh1N0JLcFVLY1hGeE9IMzZOQ0lpSW5EbnpoM05zYVpObTZKUG56N28wNmNQbWpWclZtb3VkVkp6UlhiVDRqMmV5c0pFTFNJVHljaklPT0RvNkhqLzh1WExMMFZIUjZOVHAwNm1EcWxDcXJ0dWIwVkZSa2JpK3ZYcm1ENTl1aWFEZTlTb1VTZ3FLc0x4NDhkaGIyK1BKMCtlWU9QR2pSZzZkQ2hjWFYxTHpWRllXSWlEQncvQzN0NGV2WHYzcnRINGpaV1hsNGRkdTNhcDM2NHdaU3hFbGRHdVhUc0hxVlRhV2hDRWx3RzRDNExnQ2FDVktJcE9KZThqVDVlTUZVV3hWSnY2dlNBSUZnRFUvNHAyQU9CUzRwalcvMHFsVWtpbFVuaDZlajRCa0NDS1lwd2dDQmRGVWJ5aVZDb1RMbDI2OUtDS0w1bUlpSWlJaUlpSWlLamFYYjU4R2Z2MzcwZmR1blhoNCtPRG5UdDNZc3VXTFpnNmRhcFd2NzU5KzJMNzl1MjRldlVxN096c01HblNKQk5GWEZ3QjQ5YXRXemg5K2pSdTNMaWgyZm5rOGVQSDhQZjNCMUQ4OEx4MTY5YWx4cWsvTDU4eVpZcmUrZVZ5dWNHeEpDVWxRU3FWb2xHalJ1WDJMWm44cHMvang0OFJHeHVMaUlnSXZYMk9IajJxczkzWWgvaU9qbzRJQ3dzcmxieFIwdno1ODVHZW5vNk5HemZxZk1oUFJNKyszTnhjQUNpMTFnY1BIcXoxL3RpeFk4akt5aXJWRHVqZlJhdWtKazJhWU0wYTR3djdQSDc4R0VsSlNmanBwNTh3YWRLa2FyOEhuenQzRGtlT0hNRnZ2LzJHSjArZWFJNDNidHdZUGo0KzhQSHgwZmw4dUtTOHZEd0F4VW5BeHVBOW5zckRSQzBpRTdsMTYxYSt2YjE5Z0VRaTJmWDExMTlqMTY1ZHBaSU1ublZWV2JkWEZFVzltY1BHS2lvcXd0cTFhOUdvVWFOUzJkanZ2LzgrM24zM1hjaGtNZ1FIQjJQdjNyMndzYkhCSjU5OFVtcWU2OWV2WTlteVphaFhyeDY2ZCs5dWt2S05odHEyYlJzZVBud0lBUCtOaTR1TE1uVThSQVlTUER3OFdnSG9BS0F6Z05jRlFXaWxxNk9OalEzcTFhdUhsMTU2Q1k2T2puQjBkRVRkdW5WUnAwNGQyTm5ad2RiV0ZyYTJ0ckMydG9hNXVUbk16TXhnWm1ZR1FSQ2dVQ2lnVkNwUldGaUl2THc4WkdWbElUTXpFMWxaV1VoTFM4T0RCdytRa1pHQmpJd01wS2FtNHY3OSs4ak16S3dONEZWQkVGNEZpaE81ek16TTRPbnBlUVBBYVZFVXp3TDRJeTR1N2pJQWxhNllpWWlJaUlpSWlJaUluZ1Y1ZVhtWU4yOGVWQ29WQWdJQzhOcHJyeUU4UEJ5aG9hRVlNV0tFcGtRZ0FQejg4OCthei9zek16T3haY3NXZlB6eHh5YUplK0xFaVpxZFR3UkJRT1BHalFFVVA1U2VPWE1tV3JSb0FSY1hGMGdrRXMwWWxVcUZMNzc0UXZOKy9mcjFXTDkrZmFrU2lRQ01LdFBsNWVVRkp5ZW5TcFgyeXNuSndWZGZmWVV6Wjg3QTN0NGV3Y0hCT3Z2NSt2b2lLU2xKWjFrelEyUmtaS0IyN2RxUVNxVUFpcC9QbFBVQUh3QWVQWHFFMjdkdnc5TFNza0xuSkNMVHk4ek1CQURZMjlzREFFYU9ISW5Iang5andvUUpXdjMrK09NUFpHVmxZYzZjT1pxMm16ZHY0dHk1YzNqMzNYZXJMYjU3OSs0QmdDWlJxTHJ2d1hGeGNUaDgrREFBb0VHREJ1alRwdzk4Zkh6d3lpdXZHQjJ6ZzRORHVYMTVqeWRqTUZHTHlJU2tVdWxlbFVxMTRPclZxeTEvL2ZWWDlPM2IxOVFobGF1NjZ2YUtvcWczYzloWUJ3OGV4TTJiTnpGanhneWR5Vzh5bVF3S2hRSjc5KzZGVENiVCs0K09ObTNhb0hQbnpvaUtpc0xldlhzeGF0U29Lb212cWoxNThnUS8vdmdqUkZGVUtaWEtPZVdQSURJZER3K1BCb0lnOUJKRnNiY2dDUDBBMUMxNTNNYkdCczJiTjRkY0xrZUxGaTN3eWl1dm9GbXpacWhkdTNhRno2bE9GTFd5c29LOXZiMUIyN3RtWjJmajVzMmJ1SExsQ3E1ZHU0YWtwQ1FrSmliaThlUEh6UUEwRXdSaDdQKy9uc2NBZmdWd1RLbFVucnAwNmRMTkNnZEtSRVJFUkVSRVJFUlV4VVJSeFB6NTg1R2NuSXcrZmZwb3FrY0VCQVFnSUNBQTMzenpEUll1WEFnQUNBME54WmRmZmdsemMzTk1tellOMzM3N0xZS0RnMUZRVUlCcDA2WnBKVVRWaE9IRGgwT2xVcUYxNjlabzFhb1ZyS3lzNE9YbEJWdGJXNTFWTUpSS0plYlBuNC9vNkdoMDc5NGRvaWdpTWpJU00yZk94TEpseTJyMHk5aDVlWG00ZE9rUy92enpUOFRGeFFFb0xuZTFZOGNPeUdReXRHelpzbHJPR3hVVmhmbno1MlAzN3Qxd2RIUTBhSXdvaXJoNzl5NnNyYTAxQ1I1RTlPK2ozalZLblZRMFpNZ1FnOGFKb29pQWdBQWtKU1doWGJ0MmFOdTJyZEhuTHZrOFZxVlM2Zno3NHA5Ly9nRmczRzZHbGZIV1cyOGhKeWNIUGo0K21oS054anA3OWl3QWFKNTlxL0VlVDVYRlJDMGlFNHFOalZWNGVIaE1BM0JrdzRZTjZOV3Ixek8zYTFOTjFlMlZTQ1E0Zi82ODBmSHBxbC9jdUhGajFLMWJGKys4ODQ3ZWNZY1BIOGFEQnc4d2NPREFNcmZ4bkRoeElxS2lvdkRERHo5ZzBLQkJzTEt5TWpyRzZyWjI3VnBrWjJjRHdBK1hMbDM2eTlUeEVEM056YzJ0cmJtNWVWK1ZTalZVRUFSdjRILy9hRy9TcEFuYXRtMExOemMzZUhwNmx2ckhycW5ZMk5pZ1hidDJhTmV1blZaN1Nrb0svdnp6VDF5OGVCSHg4Zkg0NTU5LzdFVlJIQTVnK1AvZmNldXlLSXA3QVJ5Tmk0dUxCU0NhSW40aUlpSWlJaUlpSWlLZ2VFZXA4UEJ3TkdqUUFJR0JnWnIySGoxNm9IUG56ckMydGtaaFlTRysvUEpMN051M0QrYm01bGkyYkJsNjl1eUpWcTFhNFpOUFBzR3VYYnVRbUppSWhRc1h3dG5adWNaaU4rYkwwems1T1FnTURFUmtaQ1JlZWVVVkxGMjZGRUR4Wi93UkVSR1lPSEVpZ29LQzBMQmh3K29LVjh1dnYvNkt4WXNYYTk3TDVYSjA3ZG9Wcjc3NktqcDA2R0RRY3hORHFWVEZHLzZ2WExrU3UzZnZocm01dWFiYUNWQmNoYVFzZCs3Y1FVRkJBWm8zYjE1bE1SRlJ6VXRMU3dNQW8wdmJDWUtBc1dQSDR2UFBQOGZhdFd1eGFkTW1vODh0a1VoZ2FXbUovUHg4UkVaRzR2WFhYOWM2bnBtWnFkbmRxcWJ1TlkwYU5jTDA2ZFBMN0tOUUtKQ2Jtd3RiVzF1dDVMTEN3a0tjT0hFQzI3WnRBd0QwNmROSGF4enY4VlJaVE5RaU1yRzR1TGhmUER3OGp0KzllN2ZQaGcwYk5IWFZUYzJVZFhzcnk5UFRFNTkvL3JuZXZ3U1ZTaVcyYnQwS1FSQXdldlRvTXVkeWQzZUh0N2MzWW1KaUVCb2FpbkhqeGxWSHlCWDIxMTkvNGNDQkF3Q1FtWitmUDgvVThSQ3B0V3ZYcnBtWm1kazdBTVlKZ3RCR0ZFVUlnZ0I3ZTN0NGUzdWpjK2ZPNk5xMXEwSDF6cDhsalJvMVFxTkdqZkQyMjI4REtQNkdTbFJVRktLaW9oQVRFNE1IRHg2MEV3U2hIWUJGbnA2ZU4wUlIvQUZBV0Z4YzNOOG1EWnlJaUlpSWlJaUlpRjQ0Vzdac3dkYXRXMkZsWllVMWE5YVVLbzIwZE9sU0pDY25ZK1RJa2JoNTh5WnNiVzN4NVpkZmFyNGc3ZTd1amsyYk5tSHk1TWs0ZCs0Y2hnNGRpa21USnNIWDF4Zm01dVk2djBoZEZtOXZiNFA2MWE5Zkg0Y09IU3JWcmk1QnBTNzNwQllmSDQ4NWMrWWdKU1VGYmRxMHdmcjE2elZmdXY3MjIyL3h5U2VmNEsrLy9zS0lFU013YWRJa0RCMDZ0TXd2emQrNmRRdTJ0cmF3c3JLQ2hZV0Y1a3ZtNVZVT0thbFhyMTc0NVpkZjBLMWJON3oyMm10YU84ams1dVppN3R5NWVzZW1wNmNEUUpsOWxpeFpvcGtyTlRVVlFQR09hSzZ1cmxpNmRLbW1uS1dWbFJYUzA5TVJIUjBOYjIvdlVsVklIajE2aEcrKytRWUEwS3BWSzRPdmo0aE1MeU1qQTVhV2xyQzB0RVJHUmdiMjdOa0RBR2pac2lWQ1EwTng3OTQ5NU9mbkl6OC9IM2w1ZVpyWDZudnAyMisvclRtbWZxWWJHeHVMbUpnWWcrL1hKWFhwMGdYaDRlRUlDQWhBL2ZyMXRlNlo5Ky9mUjBGQkFXUXlXYW1rcDZkVnhUM1lVSm1abWZEeDhRRlEvRHhiL1d3NUt5c0xTcVZTYzEyOWV2WFNHc2Q3UEZVV0U3V0lURThVQk9FakFIL3YyYlBIZlBEZ3dabzY2NlpVMDNWN3E1SkVJa0duVHAzMEhqOXc0QUNTazVQUnExY3ZnM2J2R1RObURHSmlZckJ6NTA2TUdESGltZGxWUzZsVUlpZ29DS0lvUWhURldRa0pDZmRNSFJPOTJKbzNiMjVoYTJzN0NNQi9CRUhvb1c1M2NYRkJ0MjdkMEtkUEg3aTd1NXN1d0dwUXUzWnQ5TzNiVjFPNk5pRWhBU2RPbkVCa1pDUVNFeE9iQ1lLd0dNQmlUMC9QUDBWUjNKQ2JtN3YzNnRXcldhYU5tb2lJaUlpSWlJaUlubmNwS1NrSURnNkdUQ2JERjE5OFVXb25qWXlNREh6OTlkYzRmUGd3UkZGRTI3WnRkZTQ0MWFwVksremN1Uk1CQVFHNGN1VUt2dmppQzlqYjIrT05OOTZvdHZKVmRldlcxYnhldkhneHpwMDdCNWxNcG5tNFhiTEN4NG9WSzdCdjN6Nm9WQ3IwN2RzWDgrYk5nNldscGVhNHJhMHRObTNhaEtWTGwrTHc0Y05ZdlhvMWJ0KytqZG16WitzOS83UnAwNUNjbkZ5cXZYMzc5Z1pmZzUyZEhiNzk5bHVkeHdvTEMzSDA2TkZ5NXlpcmovb2gvazgvL1lUQ3drSUF3TkNoUS9IcHA1OXFKYUc5K3VxckNBOFB4MGNmZlZUbXVTd3RMVEY4K1BCeVl5S2laOGZLbFN0eDdOZ3hyVFpYVjFkMDZOQUIyN1p0UTNSMHRNNXhNcGtNVGs1T2tNbGtjSFoyaG8yTkRlenM3RkJRVUlEdzhIRDhQL2J1UEN5cXN2MEQrUGZNd2lZSVFpNklpT2FDaWdJRHFXbXVaWW43aHBxbTVFSXFsUm9XdWFCWjdxYXZpcHE1Ny91VzRsS2FwYjVXRnNxd1JXcXVxSWdnS0RzeXc4ejUvY0hML0VSbVlFQndVTCtmNitLNlpwN3QzR2ZFWVpiNzNNL2F0V3ZMbEtnMWJkbzBTQ1FTbkQ5L0h2ZnUzU3ZVSjVQSjRPYm1odkhqeDhQUjBiSFlkY3JqT2RoWURnNE9zTFcxUlZwYVdxR0VOUUNvWHIwNit2WHJoMUdqUmhYWnlwSFA4ZlNzbUtoRlZBa29sY3BybnA2ZVg2dFVxcmt6WnN6QXBrMmJudnRlNzArcnlIMTdUU2tuSndkcjE2NkZSQ0xCdUhIampKclR1blZyTkdyVUNGZXZYc1hldlhzeFlzU0lpZzNTU0Z1MmJNR1ZLMWNBUUJrUkVWSDZPcVJFNWNUZDNiMitUQ1lMRUVVeFFCQUVhd0I0N2JYWDBMbHpaL1R1M1J2Tm1qVXpkWWpQVGRPbVRkRzBhVk9NSHo4ZTE2OWZSMmhvS0U2ZlBvMzQrSGd2UVJBMldGbFpyVklvRkJ1MVd1MTNVVkZSc2FhT2w0aUlpSWlJaUlpSVhrNTE2dFRCcWxXcmtKYVdoalp0MmhUcGwwcWx1SGp4SXVSeU9VYVBIbzJSSTBjV3FWUlZvRmF0V3RpMGFaUHVTK211WGJzQ0FBNGVQRmh4Si9BL05XdldSSHA2T3ZMeThpQ1ZTdUh0N1kwSkV5Ym8rcTJzckdCbFpZWFBQdnNNL2ZyMTA3dUd1Yms1WnMyYWhUWnQybURWcWxVWVBYcDBzY2YwOHZLQ0lBalFhRFRRYXJVd056ZUhwNmNuSms2Y1dDN25aR2RuaC9EdzhISlpxMWV2WGpoNDhDQUNBZ0xRcFV1WEl2M0J3Y0d3dHJaR2JHeXMzdTJ4ek0zTjBhQkJBL2o1K1JWS2dDT2l5cTlseTVhNGV2VXFSRkdFbFpVVm1qWnRpckZqeDBJcWxXTDQ4T0h3OGZGQjFhcFZZV3RyaTZwVnE4TEd4Z2EydHJZR2R5VEt5OHREcjE2OWtKU1VoTlRVVk5qWjJlbjZ2TDI5SVpNVm4xcFNyVm8xTEZ5NDhKblBxNktmZzU5MitQQmg1T1RrUUsxV1E2UFJRQlJGMk5qWXdON2V2a3pyOFRtZWpDR1VQSVNJbm9kNjllcFpWS3RXN2FJZ0NHNWp4NDdGbURGalRCMVNpVXJhdDNmdTNMbDQvUGd4Rmk1Y3FQZVBSNEdDOHNobHVmb21MaTRPQUlyOWcrZnQ3WTF1M2JwaHpwdzUyTFp0RzVZdFd3WWZIeC9kSHZWUDZ0bXpKeElTRW9xc2QrVElFWHo5OWRkd2RuYkdEei84VUtSMDVQUDI3Ny8vd3MvUEQycTFXcVhWYWx0SFJrWkdtalFnZWlWNWVYbTlDU0FRd0NBZy84T2R0bTNib2srZlB1alVxWlBKLzU5VUpoY3VYTUQrL2Z0eDl1eFozZDdob2lqK3FORm9Ga2RIUjU4Qm9EVnBnRVJFVkdsNWVYbUpRUEd2ZDRtSWlJakk5QW8rNDFRcWxmeEE1RG5oYStWbmQrWEtGVmhaV2NIWjJkblVvWlJaYm00dTB0UFRVYjE2ZGFQR2F6UWFnd2xwTDZxWDhaeW8vTXlkT3hjSER4NUVjSEF3K3ZmdmIrcHdxSks3Y3VVS1huLzk5UXJaWnBES2hzL3hGY1BVcjkxWlVZdW9rcmgxNjlianFsV3J2aStWU3BVYk4yNlV0MnZYcnRKWG9TbnJ2cjJHRkNSZFZhUmh3NGFoYnQyNmVQMzExNkhWYXBHUWtJQnExYXJCd3NJQ0Z5OWV4UDM3OXd0bGlCZnc4ZkZCWGw0ZXVuYnRhdkxrazl6Y1hFeWZQaDFxdFJwYXJUYVlTVnIwdkhsNGVMU1RTcVZmQTNnSHlDOGYzcmR2WC9qNStaWDVDb09YWGN1V0xkR3laVXRrWkdSZzE2NWRPSERnQUpLVGs3dkpaTEp1Q29VaVRCQ0VyNVJLNVVrQW9xbGpKU0lpSWlJaUlpS2lWNE9ycTZ1cFEzaG01dWJtUmlkcEFYZ3B2K3grR2MrSmlFempaZmk3OExMaGMvekxpWWxhUkpWSWRIVDAzd3FGNG5PMVdyMDhLQ2dJZS9ic2diVzF0YW5ETXFpcysvYnFJNUZJY09IQ2hWTEhVSkR0YWl4QkVOQ3hZMGNBZ0ZhcnhjQ0JBNUdibTF0b1RPdldyWXZNazh2bEJzc21QMjl6NXN6QjlldlhJWXJpZnlNakk1ZVlPaDU2ZFhoN2U3Zldhcld6QlVGNEZ3Q2NuSnd3Wk1nUURCdzRzTVNTdDVUUHhzWUdZOGFNZ2IrL1A0NGNPWUtkTzNmaTJyVnJyUUQ4NU9YbDlhY29pak1pSWlKT21UcE9JaUlpSWlJaUlpSWlJaUlpSWlwLy9GYVZxSktKaUlqNHpzdkxxK3Y5Ky9kN2ZQNzU1MWk5ZXJYSkt6Z1ZwenoyN1RVek15dHpOckNabVZtWjVnSDV5V0Z0MnJUQnpaczNJWW9pTEMwdDBieDVjM3p5eVNkbFhyT2k3ZDI3RjhlUEh3ZUFaTFZhUFF6Y0xvMmVBM2QzOS9wU3FYU09LSXBEQlVHQWs1TVRSbzRjaWI1OSsxYnE1NmZLVENLUm9FK2ZQdWpUcHc5T25UcUZkZXZXNGRxMWEyOEtndkN6bDVmWHNieTh2Q25SMGRGL216cE9JaUlpSWlJaUlpSWlJaUlpSWlvL1ROUWlxbnkwYXJWNnVGd3VEN3Q0OFdMRGxTdFhZdno0OGFhT3lTQWJHeHZZMk5nODB4cm56NSt2MExuaDRlRUcrLzd6bi8rVStkalBXMHhNREpZc1dRSUFlVnF0ZHVEZmYvOTl4OVF4MGN2TjNkMjlpbFFxblE3Z1MwRVFKQTRPRGhnM2JoejY5ZXZIQksxeTFLVkxGM1RwMGdVblQ1N0V5cFVyRVI4ZjMwTW1rL1h3OHZKYWs1MmRIWHo1OHVVVVU4ZElSRVJFUkVSRVJFUkVSRVJFUk0rdTVQM0lpT2k1aTRtSmVhVFZhcnNEeU5teVpRdU9IVHRtNnBESXhPN2R1NGRKa3laQnJWWkRGTVh4a1pHUlowd2RFNzNjdkx5OGVrbWwwcXVDSUV5eHNyS1NqQm8xQ3NlUEgwZi8vdjJacEZWQjNudnZQUnc2ZEFnVEpreUFyYTB0QUl5MXRMUzg1dVhsTlF4OHpVWkVSRVJFUkVSRVJFUkVSRVQwd3VPWGZrU1ZWR1JrNUZXdFZ0dEhxOVZxWjgrZWpiQ3dNRk9IUkNhU25wNk9qei8rR0E4ZlBnU0FWUkVSRWF0TkhSTzl2QlFLUlhXRlFyRVBRS2hFSW5GODk5MTNjZlRvVVh6eXlTZVF5VmlJczZKSkpCSjgrT0dIT0hyMEtQcjE2d2VaVEdZSFlKdENvVGloVUNoY1RCMGZFUkVSRVJFUkVSRVJFUkVSRVpVZEU3V0lLckhJeU1pZkJVSHdWNnZWQ0FvS3dwVXJWMHdkRWoxbk9UazUrUFRUVDNIbnpoMklvaGlxVkNvbm1qb21lbmw1ZW5yMkVRVGhxaUFJdm82T2pnZ0pDY0dDQlF0Z1oyZG42dEJlT1ZaV1ZwZytmVHJXclZ1SEJnMGFRQkNFTG9JZ1hQYjA5QndCZ0NYTmlJaUlpSWlJaUlpSWlJaUlpRjVBVE5RaXF1U1VTdVVtVVJSblpXWm1ZdHk0Y2JoMjdacXBRNkxuNVBIanh4Zy9manhpWTJNQjRDK0pSRElFUUo2Snc2S1hrTHU3ZXhXRlFyRmVJcEVja2tna3RyNit2amg4K0REZWV1c3RVNGYyeXZQdzhNQ2VQWHN3YXRRb3lHUXlDNGxFc3NuTHkrdUFtNXVidmFsakl5SWlJaUlpSWlJaUlpSWlJcUxTWWFJVzBRc2dJaUxpYTFFVWw2U25wMlBzMkxHNGNlT0dxVU9pQ3BhYm00c0pFeVlnSWlJQ0FKUmFyZGIycEtBaUFBQWdBRWxFUVZRblBEdzgyOVJ4MGN2SDA5T3prVXdtQ3hjRVliU0Rnd05DUWtJd2RlcFVTS1ZTVTRkRy95TUlBajc1NUJOczJMQUJkZXJVQVlCK1ptWm1NUXFGNGcxVHgwWkVSRVJFUkVSRVJFUkVSRVJFeG1PaUZ0R0xRWXlJaVBnQ1FFaHFhaXI4L2YxeDZkSWxVOGRFRlNRckt3dWZmUElKd3NQRElZcGlwRnF0N2hJWkdabHE2cmpvNWVQaDRURklJcEg4RGNDMVhidDJPSHo0TU5xMmJXdnFzTWlBNXMyYlkvLysvZWpSb3djRVFhZ040QytGUWhFQXZwNGpJaUlpSWlJaUlpSWlJaUlpZWlId2l6MmlGNGVvVkNvREFTeExTMHZEbURGakVCWVdadXFZcUp3OWZQZ1FvMGVQUmtSRUJFUlJ2S2hTcWQ2SmlZbDVaT3E0NktValV5Z1VzNlZTNlI2WlRHWVdFQkNBa0pBUVdGcGFtam91S29GY0xzZXNXYk13ZGVwVVdGaFlTQVJCV09YbDViV2hYcjE2RnFhT2pZaUlpSWlJaUlpSWlJaUlpSWlLeDBRdG9oZUxxRlFxQTdWYWJYQjJkalltVEppQUV5ZE9tRG9tS2lkeGNYRVlNV0lFcmw2OUNsRVVmMUdwVkoxalkyTWZtam91ZXJtNHU3dFhVU2dVdXdWQm1HNXRiWTJRa0JENCsvdWJPaXdxSlY5ZlgyellzQUVPRGc0QU1LSmF0V28vTm1uU3hNSFVjUkVSRVJFUkVSRVJFUkVSRVJHUllVelVJbm9CUlVaR3poTkYwVitsVW1tblRadUdaY3VXUVJSRlU0ZEZ6K0Q4K2ZQdzgvTkRmSHc4QU94VHFWVGRZMk5qTTAwZEY3MWNtalJwNGlDVlNzOElnakNnVnExYTJMRmpCOTU4ODAxVGgwVmwxTFJwVSt6YXRRdE5temFGSUFpZExDMHR6M3Q3ZTljMWRWeEVSRVJFUkVSRVJFUkVSRVJFcEI4VHRZaGVVQkVSRVJzMEdzMjdvaWltYnR1MkRSOS8vREV5TWpKTUhSYVZraWlLMkx4NU15Wk1tSURNekV3QW1LdFVLZ2ZIeHNhcVRCMGJ2VnpjM054cVdWbFovUzRJd2hzS2hRSjc5KzVGblRwMVRCMFdQU01IQndkczJyUUpuVHQzaGlBSWpVUlJQTy9wNmRuSTFIRVJFUkVSRVJFUkVSRVJFUkVSVVZGTTFDSjZnVVZIUi8rcTBXaThBUHdkRmhhR0FRTUdJRG82MnRSaGtaRlNVMU14WWNJRXJGaXhBbHF0TmdmQSswcWxjam9BbGtlamN1WHQ3VjNYM056OFR3Q3U3ZHExdzVvMWExQ2xTaFZUaDBYbFJDNlhZOUdpUmVqZHV6Y0ExSlpJSk9mZDNkMmJtem91SWlJaUlpSWlJaUlpSWlJaUlpcU1pVnBFTDdqbzZPaWJnaUMwRmtWeFYwcEtDdno5L2JGMTYxWnVoVmpKS1pWS0RCbzBDSC84OFFkRVVZd0Y4S1pTcWR4ajZyam81ZVBoNGVHazFXclBBM0I1OTkxM3NXelpNa2lsVWxPSFJlVk1FQVRNbkRrVDc3Ly9QZ0E0eUdTeTM3eTh2SnFhT2k0aUlpSWlJaUlpSWlJaUlpSWkrbjlNMUNKNkNZU0hoMmRIUkVRTUZVVnh0RWFqZVJ3U0VvSlJvMGJoOXUzYnBnNk5ucEtibTR1bFM1ZGl6Smd4U0VsSmdTaUtXeDQ4ZU5CU3FWU3lGQnFWTzNkMzl4cFNxZlMvZ2lEVTd0YXRHK2JQbnc5QkVFd2RGbFdnb0tBZ0RCczJEQUJzUlZFODI3eDU4d2Ftam9tSWlJaUlpSWlJaUlpSWlJaUk4akZSaStnbEVoRVJzUkZBQzFFVUwwWkhSMlB3NE1IWXZYczNxMnRWRWtxbEVnTUdETUQyN2RzaGltS0tLSXBESXlJaVJ0eTllemZIMUxIUnk2ZEZpeGJWcEZMcHJ3QmU3OWl4STJiUG5zMGtyVmRFWUdBZ0Jnd1lBRUVRcXN2bDhqTWVIaDVPcG82SmlJaUlpSWlJaUlpSWlJaUlpSmlvUmZUU1VTcVYxeUlpSXRxSW9qaFRwVkxsTFZxMENFT0dERUZNVEl5cFEzdGxwYVNrNE91dnY4YVlNV09Ra0pBQVVSU1BDSUxRSkNJaVlwZXBZNk9YVTcxNjlTemtjdmtCUVJEY1dyVnFoY1dMRnpOSjZ4VXpkZXBVK1BqNFFCQ0VPbEtwOUhqRGhnMnJtam9tSWlJaUlpSWlJaUlpSWlJaW9sY2RFN1dJWGs1NUVSRVJzOVJxZFF0UkZIKy9ldlVxUm80Y2lUbHo1aUFwS2NuVXNiMHk4dkx5c0cvZlB2VHIxdzlIamh5QktJb0pBSVpGUkVUMERnOFBUeloxZlBUU2t0amIyNGNBNk55Z1FRTXNYNzRjRWduLzNMOXFCRUhBN05tejRlM3REUUR1TmpZMjJ3SElUUndXRVJFUkVSRVJFUkVSRVJFUjBTdU4zOXdTdmNSaVltSXVSMFJFdEFjd1NxdlZKdjN3d3cvbzNiczN2di8rZTJSbVpwbzZ2SmVXS0lvNGNlSUUrdmJ0aXdVTEZpQXJLMHNEWUdWdWJtNWpwVks1dzlUeDBjdk55OHRySW9BeERnNE9XTDE2TmVSeTV1YThxaVFTQ1pZdFc0YTZkZXRDRUlSZUNvVml2cWxqSWlLaU1za0N3TmZ2UkVSRVJKVllkbloyd2MwY1U4WkJSRVJFUkVTVkh4TzFpRjUrb2xLcDNLUlNxUm9BV0taV3F4K3ZYNzhlUGo0KzJMcDFLNy93S1VlaUtPTE1tVE1ZTkdnUXBrMmJob1NFQkFBNENhQ0ZVcWtjSHhzYnl3ZWJLcFNucDJkYkFFc3NMUzJ4ZlBseTJOdmJtem9rTWpFckt5dXNYTGtTdHJhMkVBVGhjeTh2ci82bWpvbUlpRW90QmdDdVg3OXU2amlJaUlpSXlJRDQrUGlDbTN6UlJrUkVSRVJFeFdLaUZ0RXJJalkyTmxPcFZBWUtndUFzaXVMV25Kd2NNU1FrQkYyN2RzVzZkZXVRbXBwcTZoQmZXQnFOQmlkUG5zU0FBUVB3K2VlZjQ4YU5HeEJGOGJ4V3ErMnNWQ3E3S3BYS1M2YU9rVjUrQ29XaXRrUWlDUVdBU1pNbW9VbVRKcVlPaVNvSkp5Y25mUFBOTndWYllHN3o4dkpxYXVxWWlJakllRnF0ZGlNQUxGaXdBSC8vL1RjdnRDQWlJaUtxUkxLeXNuRDU4bVVzV0xBQUFDQ0s0aDRUaDBSRVJFUkVSSldjWU9vQWlNZzBQRDA5NjBra2tqa0EzZ2NnbGNsazZOT25EM3g5ZmRHNGNXTlRoL2RDZVBUb0VZNGRPNGF0VzdjaUpTVUZBQ0NLNGgraUtNNk5qSXc4YnVMdzZOVWlWeWdVcHdSQjZOQzFhMWZNbXpmUDFQRlFKYlJzMlRKczI3WU5BUDdKeTh0ckZSMGRuV1hxbUlpSXlDZ3lMeSt2UXdCNm1Eb1FJaUlpSWlyV09VRVEzZ2tQRDFlYk9wQlhoWmVYbHdnQTRlSGhwZzZGaUF4UXE5WFl2bjA3ZnZycEo5eTVjd2U1dWJtbUR1bVZKSW9pQklGcEFhWmdabVlHSnljbmRPblNCYU5IajRaY0xqZDFTRVFFd052Ykd3Q2dWQ3BOOHVUSVoyU2lWNXhDb2FnTjRCdEJFSVlDc0FMeW41aDhmWDNSb1VNSFdGaFltRGJBU2tZVVJVUkZSZUhvMGFNNGV2UW8xR3AxUWZzcHJWWTdMeW9xNnJTSlE2UlhrSmVYVnlDQUpjN096dGkvZno5a01wbXBReUlUU1UxTmhVUWlRZFdxVll2MGlhS0lrU05ISWlZbUJscXRkbWxrWk9Ra0U0UklSRVJsSTFNb0ZBRUEvQUEwRlFTaGlxa0RJaUlpSWlJQVFJNG9pbGNrRXNrT0FDRk0wbnErbUtoRlZMbXAxV3FNSHo4ZUZ5NWNNSFVvUkpWQzgrYk5zWDc5ZWlackVWVUNUTlFpb2tyQjNkMjlpa3dtbXlpS29yOGdDUFVCd056Y0hEMTc5b1NQanc4VUNzVXJuVzBmRnhlSDA2ZFA0OENCQTdoMzcxNUJjemFBUFJxTlprRlVWTlMvSmd5UFhtSGUzdDVOUkZHTU1UYzNsMjNhdEFtdXJxNm1Ea212UzVjdW9XblRzdSs0bDUyZGpTRkRocUJtelpwWXUzWXRIang0Z05teloyUGN1SEZvMXF4WmlmTkRRa0pnYVdtSkR6NzRBRldxRlAxdSs5U3BVL2o5OTkveDFWZGZsY3R6WFdKaUlrYU5Hb1ZodzRaaHlKQWhaVjdIejg4UGNYRnhPSHYyckZIanZiMjk0ZWpvaUtOSGorcnRUMGhJd0pBaFE1Q1JrUUVBSFpSSzVia3lCMGRFUkVSRVJFUkVaRUpNMUNLcTNQYnYzNC81OCtlaldiTm1tRDU5T3B5ZG5XRmxaV1hxc0lpZXE1eWNITnk3ZHcrTEZ5OUdXRmdZUHZyb0k0d2JOODdVWVJHOThreWRxQ1V4eFVHSnFQS0pqbzdPVWlxVjh5SWlJaHFLb3RoSEZNVWp1Ym01ZVFjT0hNQkhIMzJFdDk5K0c0c1hMMFo0ZURqeTh2Sk1IZTV6Y2ZQbVRXemJ0ZzN2di84Kyt2ZnZqeFVyVmhRa2FTa0JCT2JtNXRaVUtwV2ptS1JGcHVMbTVtWW1pdUoyQURJL1A3OUttYVFsaWlJV0xsd0lQejgvaElhR2xua2RtVXlHdTNmdjZoSWxMMSsraklpSUNIejQ0WWRZc21RSlZDcVZ3YmxaV1ZuWXZYczNkdS9lYmJCSzRJRURCeEFhR29xOWUvZVdPY1lublQ1OUd2ZnYzOWViRkZZYW1abVp5TXpNTEplWUFNRFIwUkVUSjA0RUFJaWl1TVhOemMyNjNCWW5JaUlpSWlJaUlpSWkrcDhmZnZnQkFEQmx5aFM0dXJveVNZdGVTWmFXbG1qUW9BR0Nnb0lBQUQvLy9MT0pJeUtpeW9CN0l4SFIwN1FSRVJHaEFFSmJ0R2hSVFM2WGZ3U2dYM3A2K3B1N2R1M0NybDI3WUc1dWpvNGRPNkpEaHc1UUtCU29WYXVXcVdNdUYxbFpXWWlPanNiNTgrZnh5eSsvNFA3OSs3bytVUlJ2Q29Kd0RNQTZwVklaYmJvb2lmNmZ1Ym41U0FEZWpSczN4dGl4WXdFQXQyN2R3b0VEQnhBV0ZvYjQrSGlvMVdxODl0cHJhTldxRlVhT0hJbTZkZXNhdFhiLy92MFJGeGRYcW5pZXZucFJyVlpqenB3NU9IcjBLSnljbk5DeVpjdFNyZmNrTXpNelNDUVNhTFZhQUVENzl1MnhlL2R1VEpzMkRUdDI3RUJTVWhJV0xGaWdkKzUvLy90ZnFGUXE5TzdkRzFLcFZPK1k2ZE9udzlmWEY2dFdyVUtQSGoxZ2JXMWMvdEthTld1UWtwSlNwUDNQUC84RUFGeThlQkYvLy8xM3NXdE1temJOcUdPVmwzNzkrdUdYWDM3QitmUG42OHZsOGlrQXBqL1hBSWlJaUlpSWlJaUlpT2lsZC9QbVRRQkF2WHIxVEJzSVVTWGc2T2dJQUUvdTJrTkVyekFtYWhHUlFURXhNWThBZkF2Z1cyOXZiMGV0VnZzaGdGNlBIejkrOCtUSms1S1RKMDhDQUp5Y25OQ21UUnQ0ZVhuQjFkVVZMaTR1TDhRMmljbkp5YmgyN1JxaW9xSncvdng1eE1iRzZwSkFBRUFVeFg4RlFUaVZsNWUzTlRvNitpOFRoa3BVUlBQbXpXdUtvdmdmbVV5R0dUTm02UDdQVFowNkZmLysreTlrTWhrY0hCeVFrNU9EKy9mdkl6UTBGQ2RQbmtSSVNBamVlT09ORXRldlU2ZU83blpjWEJ4a01obWNuSngwYmZmdTNZTmFyWWFMaTR2ZStTa3BLUWdLQ2tKVVZCVHExNitQbFN0WFBuTlNwNFdGQmRScXRlNitrNU1UMXE5Zmo1VXJWOExYMTlmZ3ZCOS8vQkVBMEt0WEwweWZiamducVZxMWFyQzJ0amFZOEFVQWI3LzlOdDUrKzIzZC9STW5UaFNiMEhiczJER0RmUVdlZDZJV2tQOTdNbkRnUU9UbTVrNzI5UFRjRWhrWmVmVzVCMEZFUkVSRVJFUkVSRVF2cmR6Y1hBQjQ1bDBIaUY0R2xwYVdBRkRzN2lCRTlPcGdvaFlSR1NVOFBEd0J3QUlBQzl6YzNLek56TXo2QzRMUVV4VEZ0dkh4OFU3NzkrL0gvdjM3QVFEbTV1Ync4UENBaDRjSFhuLzlkZFN0V3hmT3pzNG1lekd1MFdodzkrNWQzTDU5RzNGeGNmajc3NzhSRlJXRnBLU2tRdU5FVWN3VUJDRk1GTVdmQlVIWUh4RVJjYzBrQVJNWlFTYVR6UklFb1VyWHJsM1JyRmt6WFh2dDJyVXhmUGh3ZE83Y1dmZkMvOUtsU3dnT0RrWmNYQnltVDUrT0kwZU9RQzZYRjd2Kzh1WExkYmU5dmIxUnExWXRIRHg0VU5kV1VISHJ5YllDWjg2Y3dadzVjL0RvMFNPMGJ0MGEzMzc3cmNFS1ZmMzc5emY2bkI4L2ZvekhqeC9yblhQdTNEa0FRUGZ1M2VIdjc2OXJqNCtQeC9uejU5R29VU00wYjk1Y2w3UmxTR0ppSXE1ZnYyNnczOW5adVZDaVZvR25xNGtab3l4Vnl3RGcrUEhqbURGamhzSCtoSVFFM2Q3YVR5dUkwOG5KQ1VPSERzV21UWnRrZ2lBc0E5Q2oxSUVRRVJFUkVSRVJFUkVSRVJFUlVha3dVWXVJU2kwMk5qWVR3TmIvL2NETHk2c2hBQjhBN1FCNDVPYm1OZ2tMQzBOWVdGaWhlVFZxMU5BbGJUazdPK08xMTE2RG5aMmQ3cWRLbFNxd3NyS0NtWm1aVVhGb05Ccms1T1FnS3lzTGFXbHBTRTFOUldwcUtoNDllb1Q0K0hqY3ZuMGJ0Mi9meHAwN2R3cFZ5bnBDQW9BWVVSVC9Fa1h4UkdSazVKOEFOR1YrWUlpZUV5OHZMM2NBWTJ4c2JIVDdtaGRZdEdnUkpCSkpvYmFtVFpzaU9EZ1lZOGFNd1lNSER4QWRIVzB3a2VkWlBIandBTXVXTGNOUFAvMEVpVVNDVWFOR0lTQWdvRWc4VHlwTG9sSnhjNTdlaG5EZnZuM1FhclVZUEhnd2dMSWxWRDF2VTZkT1JVSEZ3Z0pQL25zdFhiclVZQ1d6dUxnNFNLWFNRaFhSRFBub280OXcvUGh4SkNZbWR2ZjI5bjR2UER6OFpJbVRpSWlJaUlpSWlJaUlpSWlJaUtqTW1LaEZSTTlNcVZSZUE3RHlmei93OXZhMjBtcTFiUUcwQWRCVUVBUlhVUlFiSnlVbFdTY2xKZUhpeFl2RnJpZVh5MkZ0YlEyWlRLYjdFUVFCZVhsNXlNdkxnMGFqUVhaMk5uSnljb3dOVVNPSzRuVkJFUDRWUmZHS0lBZ1hOQnJOYjFGUlVmSFBjTnBFSmlPSzRteEJFREJreUJCVXJWcTFVSitocEtnV0xWcm9icWVscFpWN1RJbUppUmc4ZURBeU1qSlFxMVl0ekp3NUU2MWF0VEpxcnFPakk0NGVQVnJzbUFjUEhzREh4d2ZlM3Q1WXUzYXRVZXRtWkdUZzBLRkRBSUFlUFNxMllGUjVKcjU1ZTN2ckVsWlBuejZOckt3czlPelpVOWZmb1VNSGRPalF3ZURjR2pWcTZLMTA5alJ6YzNPTUhUc1dzMmJOZ2lpS2N3R2NBcUEzcTVXSWlJaUlpSWlJaUlpSWlJaUluaDBUdFlpbzNJV0hoMmNqL3d2L1UwKzJlM2g0T0FtQzBBaEFJNGxFMGtnVXhab0FYZ05RSFVCMVFSQ3NSVkcwVWF2VjVvOGVQVExtVUJvQW1hSW9aZ0I0S0FqQ0F3QVBBS1FBdUE3Z3FrYWorVGNxS3VvNldDbUxYaElLaGVJTlFSQjYyOXZiWStUSWtVYlB5OHpNMU4xMmRIUXM5N2hxMXF5SkdUTm1RS2xVNHBOUFBvR1ZsWld1VDZ2VllzR0NCV2pidGkwNmRlcFVwdlVMMXN2S3lqSjZ6clp0MjVDUmtRRUFoU3IxRFJvMHFOanREUTBwcmhyWG1ERmpTcjNlbmoxNzlDYk4rZnI2d3RmWEZ3QVFFeE9Eckt3c2ZQUE5ONlZlM3hpOWV2WENsaTFiRUJjWDk0WkNvZWdaRVJFUldpRUhJaUlpSWlJaUlpSWlJaUlpSWlJbWFoSFI4L08vQ2xieEFNNFVOODdOemMwc056Zlgxc2JHUmc1QUxvcWltU2lLZ2lpS2FnQnFBQ29BV2RIUjBjWm5iQkM5UE9ZQndOQ2hRNDNlSmhRQVFrUHo4Mi9xMTYrUEprMmFWRWhnNzd6ekR0NTU1NTFDYmFJb1l0YXNXVGh5NUFpdVg3K09EaDA2RkxzVm9pRldWbGFRU0NSNkU3VysvLzU3V0ZoWVlNQ0FBYm9LWTQ4ZVBjS3VYYnYwcnZYZWUrOGhLU21wMURFVVorellzYVdlYytMRWlRcXBibFlhRW9rRUgzMzBFYVpQbnc1QkVPWUNPQXBXMVNJaUlpSWlJaUlpSWlJaUlpS3FFRXpVSXFKS0p6WTJWb1g4eWxoRTlBUXZMeTkzQU84Nk9EaGcrUERoSlk1Ly9QZ3hidDI2aFdQSGptSDM3dDJvVnEwYTVzNmRDMEVRS2o1WUFDcVZDak5tek1DcFU2ZlF1SEZqaElTRTZFM1NTa3BLUXYvKy9mV3VVYlZxVld6ZXZCbUNJTURPemc1UFY5dExTVW5CbGkxYklKRkkwSzlmUDEzNzh1WExrWjJkclhkTmYzLy9aemdyL2Rhc1dWUHFPYW1wcWFXZW8xS3BZR1ptVnV4V2l3a0pDVVg2YTlTb2dSOS8vRkh2ZUI4ZkgyellzQUUzYjk1czd1WGw5YTVTcVR4UjZzQ0lpSWlJaUlpSWlJaUlpSWlJcUVSTTFDSWlJbnBCaUtJNFFSQUU5T3JWQ3pLWjRUL2hFeWRPeEcrLy9hYTdiMlptaHNHREIyUDA2TkdvVnExYWljY0pEdzh2c3BYZjNidDM5U1lIUGQxV3NEMWdhbW9xdnZqaUMwUkVSTURWMVJYZmZmY2RySzJ0OVI1UG85RWdMaTVPYjEvTm1qVjF0NnRYcjQ0clY2N2c4ZVBIc0xDd0FKQy9mYUJhcmNhQUFRTmdaMmVuaXlFME5CUXRXclJBZW5xNndiWEwwOXExYXl0MC9YMzc5dUhzMmJPNGZmczJRa05ETVd6WU1OeTRjUU4vL1BFSFdyVnFoY2FORyt1ZGw1U1VoSk1uVDhMVzF0Ymcyb0lnNFAzMzM4ZjgrZk1oaXVJWEFKaW9SVVJFUkVSRVJFUkVSRVJFUkZRQm1LaEZSRVQwQXZEdzhIQUNNTkxTMGhJalJvd29kbXoxNnRWUnAwNGRxRlFxUEh6NEVDcVZDbnYzN2tWY1hCd21UcHlJaGcwYkZqdmZ3c0lDTGk0dXV2dHhjWEdReStXb1hidTJydTNldlh0UXE5V0Z4aFdJaW9yQzFLbFRrWmlZQ0U5UFQ0U0VoT2hOMGxLcjFRRHl0MlBjdjM5L2tmNDMzM3hUbDVBRkFFNU9Ucmh5NVFvU0V4UGg0dUtDeDQ4ZlkvLysvWkRKWlBEejg5T05XNzE2TldReUdZS0RnekY1OHVRaTZ3NGFOQWpYcjE4djlqSFFweUFKcmJSOWh2VHYzOTlnRXRtdFc3ZHc2dFFwUEhpUVgxeHd3WUlGQUFBM056Y0FRR0JnSU83Y3VZTytmZnZDMXRZV2dZR0JldGRac1dJRkFLQm56NTdGeHRLblR4K3NYcjBhang0OTZ1TGw1ZVd1VkNxalMzMUNSRVJFUkVSRVJFUkVSRVJFUkZRc0ptb1JFUkc5QUNRU3lUQkJFQ1FkTzNhRWpZMU5zV09uVDUrdXU2M1JhQkFkSFkxMTY5Ymhqei8rUUVSRUJEWnMyQUJYVjFlRDg5M2MzSER3NEVFQVFHNXVMdHEyYll0NjllcGg5KzdkdWpFRlNVWUY0NEQ4eEt1MWE5ZGkvZnIxMEdnMDZOV3JGNlpObXdZek16Tzl4MUdwVkFBQUt5dXJJbjFhclJacXRicFFvbGE5ZXZVQTVDY3h1Ymk0WU4yNmRVaExTNE92cnkvcTFLbWpHL2ZXVzIraGZmdjJhTlNva2Q3anZ2ZmVlMGhLU2pKNC9xWTJZc1FJeE1URUZHcWJOR2tTT25Ub0FHZG5aMTJiczdNelhGMWRjZTdjT1dSa1pCVDV2WGo4K0RGQ1EwTmhabVpXWXFLV1hDNUhuejU5c0huelpvaWlHQUFnb054T2lJaUlpSWlJaUlpSWlJaUlpSWdBTUZHTGlJam9SU0FUQkdFaUFIejQ0WWVsbWlpVlNxRlFLTEJ5NVVyNCsvc2pLaW9LSVNFaFdMVnFsVkh6YzNOekFRRG01dWJGamt0TFM4TkhIMzJFNjlldlF5Nlg0N1BQUHNQUW9VTUxqZEZvTkpCS3BZWG1BTkM3TFY5T1RnNEFvRXFWS3JxMmd1U3k2OWV2bzA2ZE90aStmVHVxVkttQ2p6NzZxTkRjUVlNR3dkTFMwbUNzL3Y3K3haNUxXZWpiRnJLc3NyS3lVTDkrZmZUdTNSdDc5dXpCL2Z2MzhjRUhIK2dkTzJEQUFNeWJOdzk3OXV3cGNsNDdkdXpBdzRjUE1YejRjTjIya01VWlBIZ3d0bTNiaHJ5OHZHSHU3dTVmUkVkSFo1WExDUkVSRVJFUkVSRVJFUkVSRVJFUkFDWnFFUkVSVlhvS2hhSXRBTWNHRFJxZ2NlUEdaVnBESXBHZ2UvZnVpSXFLUWxSVWxOSHprcE9UQVFBT0RnN0Zqck8xdFVXL2Z2MndiOTgrekpzM0QwMmFOQ25VLysrLy95SW9LQWp6NXMzVGJkOVhzUFpycjcxV1pMM016RXdBaFJPMXZMeThBQUJLcFJLLy9mWWI4dkx5RUJnWVdHUyt2Z3BkVDFxelpnMVNVbEtLSGZNMEJ3Y0hqQjA3MW1EL2dBRUQ5TGJuNXVZYVRISTdlZklrTWpJeWlyUXZXN1lNVGs1T0FJQkRodzRWRzFmUG5qMnhhdFVxYk4rK0hmMzY5ZFA5TzhYRnhXSFRwazJ3c2JIQnFGR2ppbDJqUUkwYU5lRHQ3WTJ3c0RCcnFWVGFDOER1RWljUkVSRVJFUkVSRVJFUkVSRVJrZEdZcUVWRVJGVEpDWUl3RXNqZnN1OFoxd0VBeUdURy8vbS9lL2N1QU1EUjBiSEVzVU9HRE1HZ1FZTUtWYzBDZ0h2MzdtSDgrUEZJVGs1R1pHU2tMbEVyUGo0ZUFBcHRXMWlnb05yV2s5djUyZHZidzgzTkRlZlBud2NBZUhoNFlOQ2dRVWFmUzRFVEowNGdMaTZ1VkhOY1hGeUtKR3FwMVdvc1dyUUl1Ym01YU5hc1daRTUzMzMzSGM2Y09ZTTFhOWJBM3Q2K1NQL2d3WU9SbXBxS216ZHZvbjc5K3JyMmdpUXRZNWlibXlNZ0lBRHo1OC9IZ2dVTGRQRk1tellOT1RrNW1ETm5EcXBXcldyMGVqMTc5a1JZV0JnRVFmQUhFN1dJaUlpSWlJaUlpSWlJaUlpSXlwWEUxQUVRRVJHUllXNXVidGFpS0E2VnkrVVlPSEJnc1dOVktwWEJQbEVVY2VMRUNRQ0F1N3U3MGNmLzU1OS9BS0JJaFN4RG5rN1NpbytQeDhjZmY0ems1R1FNSFRxMDBCWitWNjVjQVlCQ1NVb0ZFaE1UQWFESWxuMDlldlFBQUZoYlcyUE9uRG1RU1A3L3BjeXNXYk93WWNNR2lLSm9WS3poNGVGRy9laVRrSkNBdDk5K0d6Lzk5Sk11U2F0YnQyNFlNMmFNYm95TGl3dHUzTGlCc1dQSDZoTFBudVRzN0l5RkN4ZGl6Smd4dXFTMXN1amZ2eithTld1R1gzLzlGV3ZYcmtWUVVCQXVYNzRNSHg4ZmRPdldyVlJydmZ2dXU3QzJ0Z2FBZHhRS1JlMHlCMFZFUkVSRVJFUkVSRVJFUkVSRVJUQlJpNGlJcUJJek16TjdVeEFFczZaTm04TFcxcmJZc1Z1M2JzV2NPWE53NmRJbGFMVmFYWHRjWEJ5Ky9QSkxoSWVIUXlLUndOL2Z2OUM4RFJzMm9GdTNidGkwYVZPUk5RdXFWeWtVaWxMSGZ1WEtGWXdjT1JKMzd0eUJyNjh2SmsyYVZLZy9Pam9hQU5DOGVYT28xV3BkdTFhcnhkR2pSd0VBRFJzMjFMV25wcVppMzc1OUFQS1R1MnJYTHB4SGRQSGlSV3pmdmwxWE9hd2loWWFHSWpzN3UxQ2xyS1NrSk4xMmprQitkYXFBZ0FEY3VIRUQ0OGVQeCtQSGp3SGtKNGlGaElRZ09Ua1ovZnIxdzhPSER6RisvSGlrcDZlWEtSYUpSSUlGQ3hhZ2F0V3FXTE5tRFg3Ly9YZDRlM3RqNXN5WnBWN0x6TXdNclZxMUFnQ0lvdmhzSmR5SWlJaUlpSWlJaUlpSWlJaUlxQkJ1ZlVoRVJGUzU5UWVBdDk1NnE4U0JHbzBHUC96d0EzNzQ0UWRZV2xyQ3pzNE8yZG5adW1wT2xwYVdtREZqQmp3OFBBck4yN1JwRTNKeWNyQng0MGFNSERsUzEzN3IxaTNFeHNhaVVhTkdlcmNuTE03WnMyY3hZOFlNWkdWbFlmanc0Zmpzczg4SzlhZW1waUltSmdaMTY5WkZqUm8xRUJRVWhBc1hMcUJxMWFySXpzN0dvMGVQWUcxdGpmYnQyd01BTWpNejhmSEhIK1Btelp1d3RyWkdURXdNL3Z6elQ3ejU1cHNBZ0x5OFBOeS9mMSszcldKRjBtcTFPSExrQ09SeU9icDM3MTdzV0g5L2YxeS9maDAxYXRTQXViazVBT0RTcFV2WXVuVXI2dGF0aXlGRGh1RFdyVnZZdjM4L0prK2VqSlVyVnhhcFNtYU0rUGg0V0ZwYTZwSzlTdnZ2OWFUT25UdmoxMTkvaFNBSUF3RnNMdk5DUkVSRVJFUkVSRVJFUkVSRVJGUUlLMm9SRVJGVlV0N2UzbklBUXdSQlFLOWV2VW9jUDNEZ1FQajcrOFBOelExU3FSU0ppWW5JeTh1RHE2c3JSb3dZZ2YzNzk2TnIxNjVGNWcwWU1BQ1dscGJ3OWZVdDFMNXg0MGFJb2xpa3ZUZ3FsUXFMRmkzQ3BFbVRrSk9UZzZDZ29DSkpXZ0J3L1BoeGFMVmFkT3JVQ1FEZzV1YUdyS3dzeE1mSEl5MHREWTBhTmNLU0pVdGdiMitQQnc4ZUlDQWdBRmV1WE1HZ1FZT3daTWtTQU1DOGVmT1FuWjBOQUxoejV3NDBHZzBhTkdoZ2RLeGw5ZE5QUHlFaElRRmR1blFwVXVYc3lVcG1CZWJPbll2QXdFQmRwYTlMbHk0QkFGeGRYUUVBWDN6eEJWcTBhSUd3c0REOC9QUFBwWXJsOXUzYm1EWnRHZ0lDQXBDVWxJVGV2WHZEd2NFQmh3OGZ4ckJodzNEaHdvVlNuMStuVHAxZ1ptWUdRUkRlYzNOenN5OTVCaEVSRVJFUkVSRVJFUkVSRVJFWmd4VzFpSWlJS3FtOHZMem1VcW5Vcm43OStxaFpzMmFKNCszdDdSRVFFSUNBZ0lCU0hTY3dNQkNCZ1lHRjJzNmZQNC9qeDQramR1M2FSaVdKQVVCVVZCVG16NStQcTFldndzN09EdlBtelVQcjFxMkxqRk9wVk5pK2ZUc0FvRStmUGdDQUVTTkc0TU1QUDRSYXJZWlVLdFZWbFlxS2lrSlFVQkJTVWxMUXRXdFhCQVVGUVNLUm9IZnYzZ2dORGNXbm4zNks0T0JnSER0MkRBRFFyRmt6bzg5NzNyeDVSbzk5VXNFV2tSOTg4RUdoZG50N2U5eTdkdzhSRVJIdzlQVFVKV1pKSlBsNThXcTFHbUZoWVRoejVneXNyYTExaVZweXVSd0xGeTVFZUhnNGZIeDhrSjZlRG5OemMyUmxaU0U1T1JsbVptWkZZb2lOamNYT25Udng4ODgvUTZQUndNWEZCY0hCd2ZEMjlrWnljakptenB5SlAvLzhFK1BHalVQTGxpMHhiTmd3dEczYlZoZExjYXlzck9EdTdvNkxGeS9LNUhMNU93RDJsZW1CSWlJaUlpSWlJaUlpSXFJUzVlWGxZZGV1WFFDQTRjT0hsMnF1U3FYUyt4a3kvVCtWU3FXNy9lVDNEMFJFcHNKRUxTSWlva3BLS3BXMkJJQ21UWnMrMStOZXZud1owNlpOQXdCTW5UcFZ0MldmSVNrcEtWaStmRG1PSFRzR1VSU2hVQ2d3ZCs1Y2c4bGxlL2Z1UldKaUlqcDE2b1I2OWVycDJnVkJLUFNHVXExV1kxaXptUXdBQUNBQVNVUkJWT2JNbVVoSlNZR3ZyeThtVDU2c1N6UUtEZzVHU2tvS2Z2Lzlkd3dhTkFoQWZrSlUyN1p0alQ3UEF3Y09HRDMyU1V1WExzVi8vL3ZmSXY4dTdkdTN4K0hEaCtIdjcxL2lHaU5HakNqMFpyQm16WnE2YlJRM2J0eUliZHUyNmZyYzNkMTF0N2R2MzQ3UTBGQmN2MzRkQUZDdFdqV01IRGtTZ3djUGhreVcvN0x1dGRkZXczZmZmWWRqeDQ1aDVjcVZ1SERoQWk1Y3VJQnExYXBoelpvMVJsVWQ4L1QweE1XTEZ5R1JTRHFCaVZwRVJFUkVSRVJFUkVSVXlSVjhwbXByYTR2ZXZYdVhldjZ0Vzdkdzc5NDllSHA2d3NyS3FseGlDZ3NMdzlHalJ6Rno1a3lEeVVGSlNVa1lOMjRjNHVMaUlKRkk0Tzd1RGc4UEQ2UFcxMmcwQ0FnSVFQWHExVEZseWhUWTJkbVZTOXltcHRWcXNYUG5UZ3djT0xERTd5ZEtjdXpZTVh6MTFWZTYrNnRYcjBiTGxpMmZOVVFpb21mQ1JDMGlJcUxLcXhjQXRHdlg3cmtlTkMwdERlbnA2ZmowMDArTlNueFNxOVc0Y09FQzVISTV4bzRkQ3o4L3YySXJOL240K0dEUG5qMllPSEZpc2V2SzVYS3NXTEVDdi8zMkc0WU1HVktvVHlhVFljbVNKZGkwYVJPT0hEbUMzTnhjakJrekJyVnExU295N3VsWUN0cU0zUmF3WmN1V3VpUW9BS2hUcHc2R0RoMWFaTndYWDN3Qk96czdoSWVISXlNam8waS9SQ0tCZzRNRE9uZnVyRXN1MDZkSmt5WndkbmFHUkNLQnM3TnpvY2ZKeXNvSzE2OWZoNU9URXdZTkdnUmZYMTlZV0Zqb1hhZEhqeDdvMHFVTDl1M2JoNTA3ZDBLaFVCaTlOV1NiTm0yd2Z2MTZpS0xZeWFnSlJFUkVSRVJFUkVSRVJDYTBiTmt5QUlDTGkwdVpFclVPSFRxRWJkdTJRU3FWSWpnNFdMY2JSRm10VzdjT2E5ZXVoVmFyaFZ3dXg0d1pNL1NPcTFHakJtclZxb1c0dURob3RWb0VCd2RqMTY1ZHNMR3hLZkVZSVNFaGlJeU1CQUNFaDRjak9EZ1luVHAxZXFhNFRTMDdPeHRUcGt6Qjc3Ly9qdlBuejJQcDBxVmxyaGltVnF1eGV2WHFRbTNYcmwxam9oWVJtWnhnNmdDSWlJaW9xSHIxNmxuWTI5cy9ra2drRnFkUG40YTF0ZlZ6UGY1ZmYvMmxkOXZDQXFkT25VSm1aaWI2OXUwTElQL05qVXdtSzFRaHF6aFpXVm1vVXFWS2VZVDZ5b21LaWtLTEZpMk0yc2F3UUY1ZUh2THk4Z3dtZFQxTm85R2dZOGVPeU1uSkVmUHk4bXBGUjBjbmxUVmVJaUlpSWlJaUlxS0s0T1hsSlFMNXlRbEVWUGw0ZTNzRGVINy9Sd3VPNStMaWdvTUhENVo2L3RDaFEzSGx5aFVBK2RXNW1qVnI5a3p4L1Bqamo1ZytmYnJ1L2llZmZJSlJvMGJwSFp1WW1JaUJBd2NpS3lzTFFQN0Z6blBuemkxMi9WOSsrUVZmZnZtbDdyNWNMc2V5WmN2dzVwdHZQbFBjK2hROHR1WEowTy9GZDk5OWg0MGJOK3J1dDIvZkhvc1hMeTUwTWJXeDFxNWRpelZyMWhScXM3S3l3c0dEQjFHOWV2VlNyL2VzbnZmL0NTSXlyT0QvbzFLcE5Fbk9GQ3RxRVJFUlZVTFZxbFZyRHNDaWJ0MjZ6ejFKQzBDeFNWb0EwS1ZMbDBMM0d6WnNXS3IxbWFSVmRzYVd2WDZTVENZcjFSdFpxVlNLcGsyYlFxbFVDaktackRXQUk2VStLQkVSRVJFUkVSRVJFZEVMSURVMUZmLysreThBd043ZUhrMmJObjNtTmJ0MTY0Wi8vdmtITzNmdUJBQ3NXclVLRFJzMlJJY09IWXFNclZtekpqNy8vSFBNbWpVTEFQRFRUei9oM1hmZk5WZ2Q2OUtsUzVnNWM2YnV2a1Fpd2J4NTh3d21hZDIrZlJ1ZmZmWlpxYy9oNjYrL2hydTdlNm5uUFlzeFk4YmduMy8rd1o5Ly9na0FPSGZ1SElLRGd6Ri8vdnhTWGJ4ODgrYk5RZ2xmRGc0T1NFbEpRWFoyTm1iTm1vWGx5NWRERUZqVGhvaE13L2huTXlJaUlucHVKQktKR3dEVXJWdlgxS0hRSzZwZ20wUlJGQlVtRG9XSWlJaUlpSWlJaUlpb1hDeGR1aFJ6NTg1RmRuYTJydTNDaFFzUVJSRUEwTFp0MjNKTDRQbnNzOCtnVU9SL3ZDcUtJbWJNbUlIYnQyL3JIZHVuVDU5Q2xhdm16WnVIOVBUMEl1UGk0K014WWNJRTVPVGtBQUFFUWNETW1UUHg5dHR2RzR4RHJWWWpMaTZ1MUQ4Rnh5Z2dsVXJoNHVLaTk4ZVlNVktwdE1USFRDNlhZL0hpeFdqZXZMbXU3ZFNwVS9qbW0yOTAvMFlsVWFsVW1EWnRHdFJxTllEOEM5TTNiZG9FS3lzckFNQWZmL3lCWGJ0MkdiVVdFVkZGWUVVdElpS2lTa2lyMVhvSmdnQlhWMWRUaDBLdnFJTFMzb0lnTUZHTGlJaUlpSWlJaUlpSVhuamg0ZUhZc1dNSFJGSEV4WXNYc1dmUEhwaVptU0VzTEV3MzVwMTMzaW0zNDBtbFVzeWVQUnVEQnc5R1ZsWVdNak16TVhueVpPellzVU52ZGFqSmt5ZGp5SkFoMEdnMFNFdEx3MTkvL1lWMzMzMVgxNStWbFlYeDQ4Zmo0Y09IdXJZcFU2YWdaOCtlNVJaemNSd2NIQXh1SzFtUVpGYmNtRzdkdWlFcEthbkU0MWhhV21MNTh1VVlQWG8wYnQ2OENRQTRldlFvckt5c01Ibnk1QkxuTDF5NFVGY2h6ZHJhR2pObnp0UlZMWnM5ZXpZQVlObXlaV2pjdURIZWVPT05FdGNqSWlwdlROUWlJaUtxaEFSQmFBMUFkN1VOMGZOV2NNVVNLMm9SRVJFUkVSRVJFUkZSWlRCbXpCaUVoNGNYT3lZdUxxNVFaU29nUDBFck16TVRYMzMxbGE0cTA4Q0JBMkZtWmdaUkZISHUzRGtBZ0pXVmxjSHRBOHZLMGRFUmt5ZFB4bGRmZlFVWEZ4Zk1tREhENEJaK0RSbzB3TkNoUTNIcjFpMEVCZ1lXcWxSVkVGKzdkdTBRRnhjSEFKZzBhUko4ZlgxTGpLRkJnd1o2SDdjbkU2ZEtlbHlmTjF0Yld5eGJ0Z3pEaHcvWFZSYmJ1M2N2SEIwZDRlZm5aM0RlNXMyYmNlalFJZDM5b0tBZzFLeFpFd0RRdDI5Zi9QcnJyL2o5OTkraDBXZ1FGQlNFalJzM29uNzkraFY3TWtSRVQyR2lGaEVSVWVVakFlQUJvRkI1WDZMbnFWNjllckN3c01Eang0OWRYRjFkYmE1Y3VaSmg2cGlJaUlpSWlJaUlpSWlJeXVMYmI3L0YvZnYzQVFBZE8zYkUwS0ZEQVFEUjBkRjQ4T0FCQUNBdkx3L3Z2LzkrcWRZTkRnNHVraGoydEI0OWVrQ3RWc1BIeHdjV0ZoYkZqcDB3WVlMQlJDNUJFREJwMGlRNE9EaEFvOUhnZ3c4K0tGV3NMNW82ZGVwZzRjS0YrUFRUVDZIUmFPRG01b2J1M2JzYkhIL2t5QkdzWExsU2Q5L1gxN2RJdGJGdnZ2a0dJMGFNd04yN2Q1R2VubzV4NDhaaC9mcjFjSFoycnJEeklDSjZHaE8xaUlpSUtobUZRbEVMZ0lXZG5SMnFWS2xpNm5DZVNYcDZPaDQrZkloNjllcVZPUGJ1M2J1b1hidTJ3VGVobFZscWFpb2tFZ21xVnExYXFua1BIejZFcmEwdHBGSnBCVVZXZGhLSkJIWHExTUcxYTlkZ1pXWDFPb0FvVThkRVJFUkVSRVJFUkVSRXI2N09uVHVqUVlNR2V2djI3dDBMQUxDeHNVRzNidDBLOWYzMDAwODRkdXdZQUtCbXpacjQrdXV2ZFgyblRwM1MzVmFwVkxwcVZjYkt6czdXM2U3VHAwK3hZemR0MmxTcXRVdHkrUERoWitwL0ViUnExUXFUSmsxQ1JFUUVaczJhQlhOemM3M2pEaDA2aERsejV1Z3FwcjMxMWx0NnQwbXNWcTBhVnF4WWdSRWpSaUF0TFEzSnljbnc5L2ZIaWhVcjBMaHg0d285RnlLaUFrelVJaUlpcW1RMEdrMWRtVXlHNnRXcm15eUduajE3SWlFaG9WQzU0ME9IRHFGNzkrNHdNek16YW8yMHREUU1HellNbVptWldMWnNHVHc4UEF5T3pjakl3T2pSbzJGcmE0c1ZLMWJvU2hHYmlwK2ZIK0xpNG5EMjdGbWp4ci96emp0d2RIVEUwYU5IalQ1R2JtNHVSbzBhaFl5TURDeFpzc1RnNDlPN2QyOVlXMXRqNTg2ZFJxOWRYcHljbkhEdDJqVUlnc0JFTFNJaUlpSWlJaUlpSWpLcElVT0dHT3dyU05TeXQ3Y3ZsS0FUR3hzTGYzOS9BSUM1dVRrV0wxNWM2SUxiWDMvOXRkeml1M3YzYnJtdFJmL3YvZmZmTDdiUzJmcjE2N0Y2OVdwZGtsYmp4bzJ4WU1FQ2d4ZUYxNjFiRjB1WExzVzRjZU9nVXFsMHlWcHo1ODVGKy9idEsrUWNpSWlleEVRdElpS2lTa1ltazlVRmdOZGVlODNVb2VqczNyMGJpeFl0d3A0OWUvRHR0OThhVlFiWTF0WVdBd1lNd0lvVkt4QVFFSURGaXhlamJkdTJlc2N1WGJvVXljbko4UER3TUNwSnEzLy8vcVUrQjMyV0xGbWl0OXBYWm1ZbU1qTXp5K1VZaG56Ly9mZTRjK2NPMnJWckIzZDNkNFBqSGo1OENMVmFYYVE5SXlNRG16WnRRbDVlSGlaTm1sUWhNVG81T1FFQUJFSFFmNWthRVJFUkVSRVJFUkVSVVNYMTRNRURmUDc1NTFDcFZCQUVBYk5telVLelpzMTAvYkd4c2JydEVMdDE2NFk1Yytib1hjZmYzeDhSRVJFQWdPUEhqNXY4UW1OVFNVcEtLbkdiUjJQR2xKZkhqeDlqN3R5NU9INzh1SzZ0UVlNR1dMRmlCYXlzcklxZDYrSGhnVysvL1JaZmZ2a2xWQ29Wc3JLeUVCZ1lpQTgvL0JBQkFRR1F5WmhHUVVRVmg4OHdSRVJFbFl3Z0NIVkZVVFJwUmEybitmajQ0SmRmZm9GU3FZU2ZueDhXTDE1czFKdXRFU05HSUM4dkQ5OS8vejBtVFpxRW5UdDM0dlhYWHk4MDV0eTVjemg4K0RBYU5teFlxT1IwY1VwYmZ0cVEzTnpjY2xtbnRDNWN1SUFkTzNiQTBkRVJzMmZQaGlBSWlJdUx3L0xseXpGeDRrVFVyVnZYNE55TWpBenMzcjBiTzNic1FFWkdCc3pOelRGMDZGRFVxbFdyM09Nc1NOUVNSYkZldVM5T1JFUkVSRVJFUkVSRVZFRnljM014YWRJa1BIandBQUF3YnR3NGRPblNwZENZME5CUTNlMU9uVG9aWE92Um8wZTYyMVdxVkRIcStMLzg4Z3ZzN094S0VmR3pTMGxKd1h2dnZmZGNqMmtxMTY5Zng1UXBVM0RqeGcxZG01dWJHMWFzV0FGYlcxdWoxbWpmdmoxV3JWcUZ6ejc3REptWm1SQkZFWnMzYjhhNWMrZncxVmRmb1huejVoVVZQaEc5NHBpb1JVUkVWTWxvdGRwYWdpQlVxcXR5N096czhQMzMzMlAyN05rNGV2UW9Qdjc0WTZ4ZHUxYnZkbjBoSVNHNk43OEZxbFNwQWdzTEMyemN1TEhJK0QvLy9CTkFmZ1d1ZWZQbTZkcXJWNitPaVJNbjZvM255UzBaWHpRcEtTbVlNV01Hek16TUNwWFp2blRwRXM2Y09ZT0VoQVJzMmJJRmNybTgwTHpidDI5ajM3NTlPSFRvRUxLenMyRmxaUVUvUHo4TUd6WU1EZzRPRlJKcndicWlLRmFlWDBZaUlpSWlJaUlpSWlKNjVTeGN1TkNvY1E4ZlBzVENoUXR4N2RvMS9QUFBQd0FBS3lzcnBLU2tZT0hDaGFoYnR5NkdEQm1Dbkp3Yy9Qampqd0FBcVZSYTdKWjNxYW1wQUFDSlJGSmlwYWFYbWFXbEpYcjE2cVczcjJEcnllTEdIRGx5QkRrNU9jOFVRMTVlSHJaczJZTDE2OWREcFZMcDJ0OTQ0dzBzWGJxMDFQOCtDb1VDNjlldng2ZWZmb3JrNUdRQStVbGdJMGFNUU5ldVhmSHh4eC9yTG1nbUlpb3ZUTlFpSWlLcVpBUkJxQWxVcnEwUEFVQW1rK0diYjc2Qmc0TURMbCsrYlBCcWtyTm56K3F0ZUpXVmxhVjc0NnZQMDhsWExpNHVCaE8xVE9INDhlT1lNV09Hd2Y2RWhBU0RWY1lLemkwMU5SV2Zmdm9wVWxKU3NHalJJalJwMGtRM3hzZkhCMkZoWVRoOCtEQysrKzQ3ZlBiWlo3cSs1T1JrOU8vZkh3V1Yxajc4OEVNTUdqUUlWYXRXUlhaMmRqbWRZVkZQWFBGVnVYNFppWWlJaUlpSWlJaUk2SlZTa0FoVWtveU1qQ0pqczdPemRXM2UzdDRZTW1RSVRwdzRnYXlzTEFDQVJxT0JXcTJHdWJsNWtmVzBXaTNTMDlNQjVGL1lLcEZJbnVVMFhtZzJOamFZUEhteTNyNkN4N2U0TVdmT25OR2JxSldZbUlnUkkwWVVlK3lDN3haMjdkcUZWYXRXRmVycjA2Y1Bwa3laQWpNenM1Sk9RYTlHalJwaHk1WXRtREpsQ21KaVlnQUFvaWppMTE5L3hkQ2hRNW1vUlVUbGpvbGFSRVJFbFl3b2lyVUVRYWgwaVZvRkpreVlBTFZhRGFsVVd1eTQ0cXBlZVh0N3c4WEZCUWNQSGpUWS83eE5uVG9WSjArZU5CakgwcVZMNGVMaW9uZHVYRndjcEZJcDZ0U3BZM0Q5aElRRWpCa3pCdmZ1M1VQSGpoMlJsNWVISDM3NEFXbHBhVWhQVDBkYVdocnUzNzhQQU5peFl3YzZkKzZzcTFpbTFXcmg0ZUdCd1lNSG8wdVhMcnJIWHF2Vm9tdlhydWpkdXplQ2dvS2U2ZnoxZVNKUnEvTHN3MGxFUkVSRVJFUkVSRVQwako3K2JEb3VMZzV1Ym01RnhpVW5KME9yMVFKQXBkb0Y0MldpMFdpUWxKUmsxTmdQUHZnQUZ5NWN3TysvL3c0ek16Tk1uandaZmZ2MlJXSmlvbTVNOWVyVlM1MVFWNnRXTFd6WXNBR3JWcTNDbGkxYklJb2lKaytlclBkM2dvam9XVEZSaTRpSXFKSVJCS0VHa1A5bW9qd2xKaWFpZS9mdXBacGpiTUxVdG0zYjBLeFpzN0tFVldsNGUzdnJycmc1ZmZvMHNyS3kwTE5uVDExL2h3NGQwS0ZEQjROemE5U29ZVER4REFEczdlMlJscFlHSUwvcTJObXpad3YxQzRJQWEydHJPRGs1SVQ0K0hyTm16Y0x1M2JzQkFEVnExTkM3YldSNmVqcXlzN054NWNxVjBwMnNrYXBWcTFad3MzSm1EUklSRVJFUkVSRVJFZEVyb2JnTGd3dGN2bndaQVFFQlNFOVBoNVdWRmJadjM2NzM0dHZMbHk4ak5qYTJVTnZ0MjdmMUp1VTgrZGxyM2JwMXl4QTU0T2ZuaDh6TXpETE5MVWx4bjBtL2pDUVNDV2JQbm8yZ29DQjgvdm5uY0hWMUJZQkMzMzBjT1hJRXRXdlhObW85clZhTHExZXZ3dFhWRlZLcEZPUEhqMGVyVnExdzd0dzU5TzNidDBMT2dZaUlpVnBFUkVTVmp4MEEyTnJhbHV1aWNybmNZRVdvSjkyN2R3OXF0UnBBL3BzZVoyZm5FdWZvS3duOW92SDE5WVd2cnk4QUlDWW1CbGxaV2ZqbW0yL0tiWDF6YzNOTW1qUUpTVWxKc0xlM1I3VnExV0J2Ync4N096dlkydHJDenM1T2Q1WFA1TW1UY2Y3OGVkeTRjUU9DSUNBdkwwL3Ztdkh4OFFBQVIwZkhjb3Z6U2RiVzFnQUFRUkNxVnNnQmlJaUlpSWlJaUlpSWlNckJrMGxhQUJBY0hHenc4L0FOR3pZVWFmdjMzMy9SclZ1M0l1MVBKbW8xYU5DZzJCak9ueit2dS8za05ueHhjWEVWbHFqMUpBY0hoMEl4UENrZ0lBQmhZV0VHNStxN2FOdVk1TGp5VUx0MjdTTEh5czdPUnZ2MjdmV090N1cxeGRxMWE1LzV1Sm1abVpnMmJSb3VYTGlBMWF0WDYzYTRhTjI2TlZxM2J2M002eE1SR2NKRUxTSWlva3BHRkVWelFSREt2Sis2SWZiMjlpVmVYWFBwMGlYNCtmbnA3bXUxV256OTlkZHdkM2N2OWZGS3FzWVZGeGRYNmkwTysvZnZYK280ak5HeFkwZE1uRGl4UXRaK2tyRlg0RXlhTkFrYWpRYTFhOWVHcmEwdDd0Ky9qei8rK0FPZW5wNjZNVmxaV2RpeFl3Y0E0UFhYWDYrUWVPVnllY0hOOHYxbEpDSWlJaUlpSWlJaUlpb25rWkdSbURoeG9pNFo2b01QUG9DUGo0L2VzVGR1M01EcDA2Y0I1SDltbnBtWkNaVktoWWlJQ0wzam4welVLcWplWkVoNWY2WmZGcFVoaGhmQnRXdlg4T1dYWHlJdUxnNEE4UG5ubjJQTGxpMXdjbkl5Y1dSRTlDcGdvaFlSRVZIbFl3RTgveXBWV3EwVzgrZlBoN096TXg0L2ZvekV4RVI0ZUhqZ1AvLzVEelp2M2d4QkVFcTEzb0FCQXd6MkhUaHdBRFkyTm5qdnZmY005dXRUOEthcHZEMTQ4S0RZZnBWS0JUTXpzMklUeXhJU0VvcjAxNmhSQXovKytHT2hObU9TMDF4Y1hIUkpkYjE2OWNMYXRXc3hmdng0dldPclZxMXE4RU9IWnlXVlNpR1JTS0RWYXFVQXBBQTBGWElnSWlJaUlpSWlJaUlpb21MY3VIRURQLy84YzVGMmxVcUZYYnQySVRjM0YwRCs1K3FXbHBaWXMyWk5rYkZqeDQ3RmhnMGJJSW9pZ1B5RXJsOS8vUld4c2JHNGRPa1Njbk56QzMwdXI5VnFFUmtaQ1NCLzk0bUNpa3VsZGZiczJUTE5LNUNUazRNZE8zWmd5NVl0eU03TzFyVjM2dFRKNkRWcTFhcFZwTUxZM2J0M29kSGtmK1Jyekc0Y1NVbEpKWDYrYmN3WVU5Sm9OTmk4ZVRQV3JWdW4yMWtFeVArYy9jbkhsb2lvSWpGUmk0aUlxSklSQk1FY2VQNkpXbHUzYmtWc2JDem16NStQNWN1WEE4Z3Zoenh1M0RqczI3Y1Bnd1lOS3RWNjA2Wk5NOWgzNE1BQjJOdmJHeHhqS0ZHcnVGTEwzdDdlTURNeksxTGF1VTJiTmxDcFZHVXEwN3h2M3o2Y1BYc1d0Mi9mUm1ob0tJWU5HNFliTjI3Z2p6LytRS3RXcmRDNGNXTzk4NUtTa25EeTVFbUQyMWZhMnRwaThPREJldnVlTHRrOGR1eFlOR3JVQ0ZGUlVWQ3BWTHAyaVVRQ1IwZEhkTzNhRmRXclZ5LzF1UmxMTHBjak56Y1gzdDdlNXVIaDRYeW5Ta1JFUkVSRVJFUkVSTS9kalJzM2pOcnVMamMzRit2WHI5ZmJOMmpRSUp3NmRRb0FZR05qZzRFREJ5SXBLUW14c2JISXk4dURVcWxFbXpadGRPT2pvcUx3OE9GREFFQ1RKazFnWldWVkRtZGlQSzFXaTBPSERtSE5talZJVGs3V3RidTV1U0V3TUJBS2hjTG90V2JPbkZta3JWdTNia2hLU2dLQUVuZmplQmxjdm53WmMrZk94VC8vL0ZPb3ZXZlBucGd5WlFvc0xTMU5GQmtSdldxWXFFVkVSRlRKVk5UV2g4WDU1NTkvc0hyMWFpZ1VDcnozM251NlJLMldMVnVpWGJ0MldMRmlCZHEyYllzNmRlbzh0NWhLUTZ2VkFnQmtzbWQ3YVhQcjFpMmNPblZLVjJGcndZSUZBUExmK0FKQVlHQWc3dHk1Zzc1OSs4TFcxaGFCZ1lGNjExbXhZZ1dBL0RkNCt0aloyV0hzMkxGNis1NytzR0hidG0zRkhxdWlGU1JxL1I5N2R4NFhWZFgvQWZ4emgySFlsUzBYa0ZCUjBGRFpYTkxTMG5KZm5rUkRjMGxUc3pLMXpFb1JFY1U5TTgxTWM4MlZYSGxNUXcwVmNTRXhaWmZNUFJCUUZFVjJZV2J1L2YzaHcvd2tGb2ZOQWZ5OFh5OWZ6M0R1T2VkK2h2SSt6ZHp2UFVldFZpc0FzRkNMaUlpSWlJaUlpSWlJYWgyWlRBWUxDd3RzM2JvVkN4Y3VSSmN1WFdCaVlnSjNkM2ZzM3IwYkFIRDgrUEVpaFZvaElTR2ExMis4OGNaenpSc2FHb29mZnZnQi8venpqNmJOeHNZR24zNzZLWHIzN2wzdUhUQ3FncDZlWHFuM0NBcDN3eWlyejlNcmVEMVBxYW1wV0xObURZS0NnalNycVFGUHRyNzg4c3N2MGJ0MzcrZWVpWWhlYkN6VUlpSWlxbm1VQUJRcWxlcTVGR3RsWkdSZ3hvd1pFQVFCM3Q3ZXhZNS8rZVdYOFBMeXdzeVpNN0Y1ODJhdE04MmVQYnZNNDJscGFjL3NvNjNDSllrTkRRMHJQTWZZc1dNUkZ4ZFhwTzJMTDc1QXQyN2RZR2RucDJtenM3T0RrNU1UenB3NWc2eXNMSmlabVJVWjgvanhZeHc4ZUJBS2hhTFVRcTM4L0h6Tmt0blBzbkxsU3RqYjIyUFFvRUhGamlVa0pHRGp4bzJZTm0wYUxDMHR0WnF2dkFvL09DdVZTbFcxbklDSWlJaUlpSWlJaUlqb0dkNSsrMjFFUkVRZ09Ua1owNlpOdzQwYk53QUFnaUJnd29RSitPaWpqNG9VTDYxZnYxNnovYUZjTHNmQ2hRc0JQRmtaYSt2V3JacmRDN3AwNlFLRlFvR0NnZ0tFaElUQTI5c2Jjcmtja2lUaDVNbVRtdm02ZCsvK1hONW5URXdNdnYvK2U4VEV4R2phek16TU1HN2NPQXdmUHZ5NVB1RDliMVpXVnFXdXZGVzQzV0ZaZlo1ZXdldDVlUGp3SVhidTNJbGR1M2JoOGVQSG1uWkJFREI0OEdCTW1USUY5ZXJWZTI1NWlJZ0tzVkNMaUlpb2hoRUVJUitBSWo4L3Y5by9kQ21WU2t5ZlBoMHBLU21ZT25VcUhCd2Npdld4czdQRHA1OStpaFVyVm1EZXZIbFlzR0NCVmsvckhEbHlwTXpqT1RrNXoreWpyY0psbjgzTnpTczhSMDVPRHBvMWE0WkJnd1poOSs3ZHVIdjNMa2FPSEZsaTN5RkRobURSb2tYWXZYczNKa3lZVU9UWXpwMDc4ZkRoUTR3ZVBiclVQSGZ2M3NYNDhlTXJuRFVsSlFXYk5tM0NvVU9Ib0Zhcm9WQW80T3ZyVytINXl2TFVkb3NGWmZVaklpSWlJaUlpSWlJaXFrN256NStIdDdjM01qSXlBQURHeHNidzkvY3ZWa1MxY2VOR1RaR1dRcUhBc21YTDhQcnJyMnVPeTJReXpVTy94c2JHNk5DaEE4TEN3cENabVluVHAwK2pSNDhlT0hueUpPN2N1UVBnU1hGWFNkK2RWNGR4NDhacFhzdmxjZ3dkT2hRVEowNUUvZnIxbjh2NVM3Sm8wU0lBbFh0UUdnQm16cHhacEdDcXVxU2twR0RyMXEwNGVQRGcwOTl2QTNpeWU4WlhYMzJGdG0zYlZuc09JcUxTc0ZDTGlJaW81c2tIWVBidkR4QlZUYTFXdzl2YkcxRlJVZWpTcFF0R2p4NWRhdDhSSTBiZ2p6Lyt3TkdqUjJGdGJWM21Obnd1TGk1bzJMQWgxcTVkVzJvZkR3OFAyTnZibC9wa3pTZWZmSUpHalJwcC9WNXUzYm9GQUxDMXRkVjZ6TCt0WExsU00vN0FnUU5sOWgwd1lBRFdyRm1ESFR0MllQRGd3YkN5c2dMd1pJV3JuMy8rV2ZPRVUybHNiVzJ4WXNXS0VvOTVlWG1WT3U3cTFhdllzV01IZnYvOWQ2aFVLbGhZV0dETW1ERjQ5OTEzbi9YMktrUVVSYWpWYWtpU0pNWEh4N05RaTRpSWlJaUlpSWlJaUo0N1VSU3hmdjE2Yk5xMENhSW9Bbmp5Z1BIeTVjdUxGVkJ0MnJSSjg5MjBrWkVSVnF4WWdRNGRPcFE1LzhDQkF4RVdGZ1lBMkw1OU8zcjA2SUdmZi81WmMzenc0TUZWK1hhMHRuYnRXcmk3dSt2azNFK3JxcTBCbjlmMmtSOS8vSEdSTFE0QndNSEJBWk1tVGNLYmI3NzVYRElRRVpXRmhWcEVSRVExakNSSitZSWdJRDgvdjlyT29WS3BNSHYyYkp3OGVSSjJkblpZdUhBaFpESlpxZjFsTWhrV0xWcUVVYU5HWWNlT0hSQkZFVjk4OFVXSksydjUrZmxWT2w5WlJWNGxpWWlJQUFBNE9UbVZhNXdvaXByM1haNGlMd01EQTN6eXlTZFl2SGd4bGl4WmdtWExsaUUvUHgrelpzMUNYbDRlRml4WVVPYVN5WEs1dkZ4UFlLV25wMlBjdUhHYTVhNHRMUzB4Y3VSSURCczJERVpHUmxyUFUxNUtwYkx3Sll1MGlJaUlpSWlJaUlpSVNDY3VYNzVjcEVpclo4K2U4UFgxaFltSlNaRitQLy84TTlhc1dRTUFNRFUxeGFwVnErRGk0dkxNK2J0Mzd3NHJLeXM4ZVBBQXNiR3grT21ubi9EWFgzOEJlTEtMdzRBQkE4b2MvK2pSSTR3Wk02WWliNjFNdnI2K2tNc3JkenQvM2JwMTVYb291aTU0dWtpclJZc1dHRHQyTEhyMzdsM21QUkFpb3VlSmhWcEVSRVExVHc0QTVPYm1Wc3ZrZVhsNW1ERmpCc0xDd21CaFlZRWZmdmhCcTMzWXpjM05zV3JWS293Yk53NEJBUUc0ZS9jdTVzMmJCMk5qWXdDQXA2ZG51WEtrcEtSb1BXYkhqaDJhOC95YlNxWENzV1BIQUFBZE8zWXNWNGJUcDA5anhZb1ZlUDMxMS9IVlYxK1ZhNnlucHlkKy9mVlhoSVNFWVAzNjliaDA2UkwrL3Z0djlPblRCMzM3OWkxemJGWldGdmJ0MjZmMXVUSXpNeEVURTROWFhua0Z3NFlOUSsvZXZhR3ZyNitaeTh6TXJGelp0ZlhVTXRSNTFYSUNJaUlpSWlJaUlpSWlvbWR3ZG5iR3hJa1RzWG56Wmt5ZlBoMURodzR0c2QvcTFhc0JQTm5PY04yNmRXalZxaFZVS2hWdTNicUZhOWV1NGVyVnE5RFQwOE9VS1ZPS2pKUEw1ZkR5OHRJOFFMeGh3d2JOc1pFalJ6NXp5eisxV28ya3BLVEt2TVVTM2IxN3Q5SnpQUFV3N2d0REVBUjA2ZElGSTBlT1JLZE9uYlFlOThzdnY2Qno1ODVvMnJScDlZVWpJZ0lMdFlpSWlHb2NRUkJTQVRpbXBhV2hSWXNXVlRyM25UdDM4TVVYWCtEcTFhdW9WNjhlMXF4WkF6czdPNjNITjIvZUhELysrQ01tVFpxRWtKQVFYTHQyRGZQbnowZmJ0bTJSa0pCUXJpeEtwVkxyTVdxMXV0UmpBUUVCU0V0TGc2MnRMZHpjM01xVklUMDlIVWxKU1RoMzdseTV4Z0ZQVmhsYnNtUUpSbzBhaFhYcjFnRjRzcVdqTml1S1BYejRFSXNYTDliNlhCWVdGbGl4WWdYYXRtMWI3TmpBZ1FQeDJtdXZZZUhDaGRxSDE5S2pSNDhBQUlJZ3BGWDU1RVJFUkVSRVJFUkVSRVJhR2pkdUhONTY2eTAwYjk3OG1YM2xjam0yYjkrTzY5ZXY0NTkvL29GS3BkSWM2OXExYTRsalJvd1lnZDI3ZCtQaHc0ZWF0cGRlZWdudnZmZGU1Y1BYWWg0ZUh1WHFmKy9lUGEzR09EbzY0cGRmZnFsb3JESnQzTGdScnE2dTVSNjNlZk5tZlB2dHQzQjBkTVRjdVhQTHZZTUhFWkcyV0toRlJFUlV3MGlTZEU4UUJLU2xWVzF0ek9uVHArSG41NGZNekV4WVdWbGg5ZXJWY0hSMExQYzh6czdPV0w5K1BhWk9uWXJidDIvamd3OCt3SlFwVXpUYkQyckR3OE1EOXZiMkNBd01MUGY1bjNiKy9Ibk5VdFpUcGt3cDk5TEZxYW1wQUFBYkc1c0tuVDg1T1JsR1JrYkl6TXdFQURScDBrU3JjV1c5OTVJK3hOYXJWNi9FSXEzOC9IeGtaV1hoMXExYjVVaXR2Y0pDTFFEM3ErVUVSRVJFUkVSRVJFUkVSRnJRWllNWUJnQUFJQUJKUkVGVTA5TkQ4K2JOSVlvaWtwS1M4TTgvLytDZmYvN0J6WnMzY2ZQbXpTTGZrV1ptWnVMbzBhTWx6bU51Ymw1aXU3R3hNWVlORzZaWlZRc0FKazZjQ0NNam8yZG1zN0t5S3RmMzQyVjUrdnZoL2Z2M2MzV25DbWpRb0VHNXg0aWlxUGsrL09yVnEwL3ZOa0ZFVk9WWXFFVkVSRlREL0c5RnJTb3YxRXBKU1VGbVppYWFOV3VHNzcvL0hyYTJ0aFdleThuSkNkdTJiY1BYWDMrTmxKUVU5T25UcHdxVGF1Zm8wYU9ZTjI4ZWxFb2xCZ3dZZ0o0OWU1YlpYeFRGWW9WY2hSL2U3ZTN0eTNYdXhNUkUvUFRUVC9qOTk5OGhDQUlHRFJxRXNMQXcvUHJycjdoMDZSSysrdW9yZE9qUW9YeHZxQXlsclNoMjU4NGRBRURqeG8ycjdGeFBlNnBRaXl0cUVSRVJFUkVSRVJFUmtjN0V4OGRqenB3NVNFNU8xbW83UHdNREF6UnYzaHd0VzdaRXk1WXQ0ZURnZ0pZdFc4TFMwckxFL3NuSnlkaXpaMCtSdGdNSERxQi8vLzR3TURDb2t2ZFFXNlNscFNFOFBCeTlldlhTK3J2end0MHo5UFQwdEhxZ3VhSVBUeGU2Y2VNRzdPenNvRkFvS2pWUG9VZVBIa0VVUmMzUGxibC9Ra1QwTEN6VUlpSWlxbUVrU2JvckNBTHUzYnRYcGZNT0h6NGNvaWppblhmZWdiR3hjYVhuYTlpd0lUWnQyb1RrNUdRMGJOaXdDaEpxNTlHalIvanV1KzhRRkJRRUFPamR1emZtekpsVGFuOHpNek04ZVBBQXdjSEI2TldyRjJReUdWUXFGZjc4ODArY1BuMGFBUERLSzY4Z016TVRCZ1lHeU1uSlFWcGFXb2tmOE9MajR4RVFFSUJqeDQ1QnJWYkQzdDRlUGo0KzhQRHdRRnBhR3Z6OC9CQWVIbzZQUC80WUhUcDB3S2hSbzlDbFM1Y3lWL3JLeWNtQlhDNkhRcUhRUEhWbGFHaW9PVzV1Ym82VWxCU2NQbjBhelpvMTA3U3JWQ3BzMmJJRkFLcDhpOHhDNmVucGhTKzVvaFlSRVJFUkVSRVJFUkhwakV3bXd6Ly8vRlBpc2NhTkc4UEp5UW1ob2FFQUFEczdPd1FHQm1xOUEwTjZlam9tVDU2TUJ3OGVGR21QajQvSHJGbXpzR3pac25MdjVsRGJoSVdGNGZ6NTh3Z1BEOGVOR3pjQUFLMWJ0OVo2VjR6Q2xjQ3NyS3dxdlpQR3Mrelpzd2NyVnF6QWdRTUhxdXplUkZKU2t1YTFnWUVCckt5c3FtUmVJcUtTc0ZDTGlJaW9ocEVrNmJZZ0NKcHQrYXJTaUJFanFuUSt1VnhlN3RXb0t1cng0OGZZdFdzWHRtelpncXlzTE1qbGNuejg4Y2NZTzNZc0JFRW9kVnozN3QyeGI5OCsrUGo0d01mSHA5anh4bzBibzN2MzdsaS9majIyYjkrdWFXL1hycDNtOVk0ZE8zRHc0RUhOQjFRTEN3dDg4TUVIR0Rac0dPVHlKLzg1WlcxdGpSOS8vQkZCUVVGWXZYbzFMbHk0Z0FzWExzREN3Z0xyMXEyRGc0TkRpZm5XclZ1SG5UdDNGbW5yMkxHajV2V1FJVU93YWRNbVRKczJyY1R4OWVyVnc4Q0JBMHQ5LzVWUnVHS1hLSXEzcStVRVJFUkVSRVJFUkVSRVJGcXdzcktDWEM1SHMyYk40T1RraEZhdFdzSFIwUkdPam80d016TUQ4UC9GUWpLWlRPdkNxdFRVVkV5ZE9oV0ppWWtBbmhUcGVIbDVhYjRyRGcwTmhhK3ZMK2JPblF0OWZmMXFlR2ZQWDJabUptSmpZNUdYbDZkcG16cDFhckYrQ1FrSnBYNnZyUXNQSHo2RXY3OC96cHc1QXdESXlNaW9za0t0d24vK3dKTWRPTXE2NTBCRVZGa3MxQ0lpSXFwaFpESlpJbEQxV3gvV0pLYW1wakExTlMzWEdGRVVFUlFVaEt5c0xMaTR1TURiMnhzdFc3Wjg1cmd2dnZnQ3BxYW1PSC8rUFBMeThpQkpFb0FucTFZNU96dGp3b1FKTURZMlJxdFdyV0JuWndlWlRBWTdPenQ4OXRsbm1qbU1qWTF4NDhZTjJOcmF3c3ZMQzBPSERpMnk2dFhUK3Zmdmo3ZmZmaHQ3OSs1RlFFQUEzTnpjaW55WXRiZTNMN0wwYzdkdTNYRC8vbjNJWkRMSTVYSTRPanJDeTh0TGMzelNwRW53OFBEQTFhdFhpMnlCS0FnQ0xDd3MwTFZyVjFoWVdHai9peXlINU9Ua3duUGRySllURUJFUkVSRVJFUkVSRVduaHBaZGV3dG16WjZ1MFdPcnExYXY0N0xQUE5MdGJ5R1F5TEZxMENHKysrU1lNRFEyeFljTUdBTURSbzBlUmxwYUc1Y3VYbC90Nzdab2dPVGtaRnk5ZVJHeHNMR0pqWTNIcjFpM045K1FsYWRLa0NUcDI3QWc3Tzd2bm1MS29mK2NMRFEzRmdnVUxudDRGQXBtWm1TV09mZnA3ZEczZHZQbi9YNEUvdmJNRkVWRjFZS0VXRVJGUnpaTUlBUGZ2NjI2M3VRMGJOa0NsVWxYYi9LZE9uU3IzR0dOall5eFpzZ1NKaVlubzNyMjcxdU1NREF3d1pjb1VUSmt5cGN4K2ZmcjBRWjgrZlVvODV1bnBDUWNIQjdSdDIxYXJKN0VNREF3d2F0UW9EQjgrdk5qdjhkL0xQcmR2M3g3dDI3Y3ZjNzVPblRxaFU2ZE96enh2VlNzczFKSWs2Y1p6UHprUkVSRVJFUkVSRVJIUi93aUNVS1ZGV2tlUEhzWENoUXVSbTV1cm1YL216Smw0ODgwM0FRQWZmL3d4SGp4NG9Qays5K0xGaTNqLy9mZmg3KytQTm0zYVZGbU9wNVZWUEZVWlFVRkJXTGR1WGFuSHJhMnQwYjU5ZTNUczJCRWRPM1pFNDhhTnF5VkhlZno3UWZicDA2ZHJYaHNiRzJQNjlPbEZ2bGZYMTllSFVxa0U4R1Fsc1BJVW1hbFVLcHc4ZVZMemMwMWFSWXlJNmlZV2FoRVJFZFV3bVptWnQ4M016TVFIRHg3SVJGSFVlb25tcWxRVFBvaVZ4TUhCUVdjZmtseGNYTW85Umk2WGE3WkdySTJTa3BJQUFQbjUrVnhSaTRpSWlJaUlpSWlJaUdxc2dvSUN6ZXV5dHEzTHpNekU0c1dMRVJ3Y3JHblQwOVBEbkRsek1HREFnQ0o5Zlh4OFlHeHNqQjA3ZGdCNFVnRDB3UWNmWU96WXNmand3dytoVUNpcTlEMmtwcVlXK2JtcUN0UDY5ZXRYcEZCTG9WREExZFVWWGJwMFFaY3VYV3BrWWRJZmYveFJZcnVMaXd2bXo1OFBXMXZiSXUwTkdqVFFQSGk4ZXZWcTJOallvRm16Wm1YK3V5Q0tJbTdkdW9VZmYveXh5TmFIdW5ob21vaGVMTFgzemlFUkVWRWRkZjM2OVh4M2QvZWJLcFdxeGZYcjErSG82S2pyU1BRQ2V2RGdBUjQrZkFnQUdaY3ZYNzZqNnp4RVJFUkVSRVJFUkVSRVNxV3l4QUttMDZkUGExNGJHQmdVT3k1SkVvNGNPWUpWcTFZVjJjM0N5TWdJaXhjdlJ0ZXVYVXM4MzdScDAyQnBhWW5WcTFkREZFV0lvb2pObXpjaktDZ0lFeWRPeE1DQkE2R25wNmQxL3VEZ1lGaGFXc0xDd2dKbVptWXdORFNFb2FFaHNyS3lzR3JWS2swL21Vd0dTMHRMcmVjdFM1TW1UZENuVHgvVXExY1BYYnAwUVljT0hXQm9hRmptR0E4UGp3cWQ2OTY5ZStVYTI3cDFhMDBoWEtHVWxCUnMzTGl4U0p1ZW5oNCsrZVFUakJrenBzU0gyenQzN294OSsvWUJBSzVkdTRaMzMzMFhjcm04ekFmaFZTb1ZSRkVzMHVicTZscHRLNllSRVJWaW9SWVJFVkhOZEI1QWk2aW9LQlpxa1U3RXg4Y0RBQ1JKaXRaeEZDSWlJaUlpSWlJaUlpSUF3TGZmZm9zREJ3NmdYcjE2TURRMGhFS2hnRnF0MXV3T0FBQ3Z2UEpLa1RFWExsekFpaFVyY09YS2xTTHREZzRPV0xwMEtabzFhMWJtT2NlTUdZTlhYbmtGczJiTktueTRGYW1wcVpnL2Z6NmlvcUl3Yjk0OHJmT3ZYTG15Mk1wWkpXbmJ0aTJNakl5MG52ZFpGaTVjV0dWelZUZHpjM09ZbUpqZzBhTkhBSUJHalJwaHlaSWxhTnUyYmFsanhvMGJoK1BIajJ2R0FFOEtzY3JEM3Q0ZWl4WXRxbGhvSXFKeVlLRVdFUkZSRFNTSzRnV1pURFl5TGk0T3c0WU4wM1VjZWdGZHVuUUpBQ0FJUXBTT294QVJFUkVSRVJFUkVSRUJBRjUrK1dXb1ZDcE53ZFMvR1JzYlkvVG8wVVhhamg4L1hxeElhOUNnUVpneFk4WXpWNVlxMUtGREIvenl5eS93OS9kSFdGZ1lBTURFeEFRZmYveHh1ZkkzYmRyMG1ZVmFjcmtja3lkUEx0ZThWYzNlM3Y2NW5NZkd4cVpZbTdHeE1lYlBuNDhKRXlhZ2E5ZXVtRHQzTHVyVnExZm1QQTBiTnNUV3JWdngwMDgvNGZ6NTgzajA2Rkd4MWJMK1RTYVR3ZFRVRk0yYU5VT1BIajN3N3J2dmxyZ2FHeEZSVldPaEZoRVJVUTBrQ01JbEFFWDJSU2Q2bnE1ZHV3WUFrQ1NKaFZwRVJFUkVSRVJFUkVSVUk3Um8wUUtOR2pXQ1VxblViRjBuQ0FKTVRVM1JybDA3akI4L3ZsaVIwWXdaTTVDWm1Zbmc0R0RZMmRuQjI5c2JuVHAxS3ZlNXJhMnRzV3JWS2h3N2RnekxseS9IeElrVDBiaHg0M0xOWVdkbmg4aklTS2hVS2tpU1ZPU1lzYkV4WEYxZDhlR0hINkpkdTNibHpsZVZBZ01EZFhwK0Z4Y1hiTjY4dWN4VnRQNnRTWk1tV0xCZ1FUV21JaUtxR29LdUF4QVJFVkZ4N2RxMWF5Q1h5KzhhR3hzTG9hR2g1ZHJqbmtxbVZDcng4T0ZETkd6WVVOZFJhanhKa3RDL2YzK2twcVpDa2lUbnFLaW92M1NkaVlpSWlJaUlpSWpvYWU3dTdoSUFSRVJFNkRvS0VaWEF3OE1EUU0zNU82cFVLdkhycjc5aTBLQkJVQ2dVbFo0dk56Y1hSa1pHRUlTSzMyNFhSVkh6UnlhVFFTN25HaXQxV1UzN08wSDBJaXY4K3hnWkdhbVRtaW1aTGs1S1JFUkVaWXVOamIwblNWSk1ibTR1WW1OamRSMm5Udmp0dDk4d2NPQkFiTm15UmRkUmFyems1T1RDSXEzN0xOSWlJaUlpSWlJaUlpS2kyazVmWHg5RGh3NnRraUl0NE1ucVY1VXAwZ0tnS2M1U0tCUXMwaUlpZW9Id2lrOUVSRlJEU1pKMFFCQUUxMU9uVHNITnpVM1hjYXBWWWVWNlZTanBhUlJSRkxGbHl4Wklrb1RPblRzREFJNGNPWUlOR3pab1BlK2NPWFBnNnVwYVpUbHJzai8rK0tQdzVTbGQ1aUFpSWlJaUlpSWlJaUlpSWlLcVMxaW9SVVJFVkVQSlpMSXpBQkFYRjZmcktNK0ZpWWtKdW5YclZ1SHhwMCtmUms1T1RvbkhEaDgraktTa0pMenp6anR3Y25JQ0FHUm1aaUloSVVIcitYTnpjeXVjcmJZcExIWVRCQ0ZVdDBtSWlJaUlpSWlJaUlpSWlJaUk2ZzRXYWhFUkVkVlFTcVV5U2w5ZlgvMzMzMy9yNWVmbnc4REFRTmVScXBXMXRUVVdMRmhRNGZHZW5wNGxGbW9WRkJSZzdkcTFxRmV2SGlaUG5xeHBIelpzR0lZTkc0Ymp4NDlqeG93Wm1EWnRHa2FOR2xWc2JQLysvWkdabVFrSEI0Y0taNnROUkZGRVpHUWtBRUFRaEJNNmprTkVSRVJFUkVSRVJFUkVSRVJVWjhoMEhZQ0lpSWhLRmhjWGx3N2crT1BIajNIeTVFbGR4Nm0xZnZubEY5eTlleGVUSmsyQ2hZVUZDZ29LTUdQR0RJU0ZoVDF6N01HREIvSHc0VVAwNzk4ZkRSczJmQTVwZFM4bUpnWVBIejZFSkVueEVSRVJmK3M2RHhFUkVSRVJFUkVSRVJFUkVWRmR3VUl0SWlLaW1tMEhBQVFIQitzNlI2MTA1ODRkYk5pd0FjN096aGd5WkFnQVlQZnUzVGgrL0RnT0h6NE00TWtLVWdBZ0NFS1JzYUlvWXZ2MjdaREpaQmd6WnN6ekRhNURULzI3dGt1WE9ZaUlpSWlJaUlpSWlJaUlpSWpxR201OVNFUkVWSU1WRkJTY1VpZ1VpSTZPaGxxdGhwNmVucTRqVlp1RWhBUjRlSGhVMlh5aUtHTCsvUGxRS3BYdzlmV0ZUQ1pEZW5vNk5tN2NpUHIxNitQTEw3OEVBS2pWYWdCQVJrWkdrZkVoSVNGSVNrckNXMis5Qlh0Nyt5ckxWWk5Ka29SejU4NEJBTlJxOVdFZHh5RWlJaUlpSWlJaUlpSWlJaUtxVTFpb1JVUkVWSU5kdW5UcHRydTcrL21Nakl4T29hR2hlT3V0dDNRZHFkcVltSmlnVzdkdUZSNS8rdlJwNU9Ua2FINCtlUEFnenA4L2o4YU5HMlBYcmwxNC9QZ3hidDI2aGV6c2JNeWZQeDhXRmhZQWdQejhmQURBcVZPbk1HblNKTTM0YmR1MkFRREdqaDFiNFV5MXphVkxsM0Q3OW0wQVNJaU5qWTNTZFI0aUlpSWlJaUlpSWlJaUlpS2l1b1NGV2tSRVJEV2NLSXFyWkRMWnp2Mzc5OWZwUWkxcmEyc3NXTENnd3VOUG5qeUo3T3hzemM4Mk5qWUFnQWNQSHVEY3VYTVFSUkgzNzkvSDY2Ky9qbjc5K21uNkZSWnFYYjkrSFltSmlYajU1WmNCQVBIeDhRQ0EwYU5IYS9vNk9EaGd6NTQ5RmM1WTB3VUdCZ0lBUkZGY0IwRFNiUm9pSWlJaUlpSWlJaUlpSWlLaXVvV0ZXa1JFUkRXY1VxazhxbEFvQ3FLaW9oU1ptWm1vVjYrZXJpUFZTTjI3ZHkveWMvdjI3WEhpeEFtWW01dERxVlJpNU1pUnlNdkxnNCtQVDVGK3VibTVtdGZCd2NHWU1HRUNBQlRaN2xBVXhjS1ZwdXFzZ29JQ2hJYUdRcElrU1JURlhick9RMFJFUkVSRVJFUkVSRVJFUkZUWHNGQ0xpSWlvaG91UGozL283dTRlVUZCUU1IYjM3dDM0OE1NUGRSMnBTaW1WU2dDQW5wNmVwbTMyN05rVm1xdE5tellZUG53NEFFQW1rOEhjM0J3QXNHN2RPdHk0Y1FQKy92NW8wS0JCa1RGWldWbWEvb0dCZ1JnM2Jwem1kYUdUSjAvaXl5Ky9SSnMyYlNxVXF6WUlEZzVHWm1ZbUFJVEV4c2JlMG5VZUlpSWlJaUlpSWlJaUlpSWlvcnFHaFZwRVJFUzF3em9BWXc4ZVBJang0OGRESnBQcE9rK1ZLU3pVVWlnVW1yWWpSNDVVYUs2Q2dnSk5vVmFoUC8vOEUxdTNia1dQSGozUXYzLy9ZbU1lUEhnQUFPalJvd2VPSHorTzA2ZFA0ODAzM3l6U1ovLysvUUNBdm4zN1ZpaFhiYkI3OTI0QWdDaUthM1FjaFlpSWlJaUlpSWlJaUlpSWlLaE9ZcUVXRVJGUkxSQVpHUm51N3U0ZW1aS1M0aDRjSEl3K2Zmcm9PbEtWZWZUb0VRREF4TVJFMHhZUkVWRWxjOSsrZlJzelo4NkV0YlUxZkh4OGtKYVdoanQzN2lBbEpRWDI5dlpvMWFvVjd0MjdCd0FZUFhvMFFrTkRzWG56NWlLRldzbkp5UWdQRDRlOXZUM2F0MjlmSmJscW1xaW9LUHoxMTE4QWNEc21KdWFncnZNUUVSRVJFUkVSRVJFUkVSRVIxVVYxWnprT0lpS2lPazRVUlg4QTJMbHpwNjZqVktuQ0ZhMnNyS3lxZk81NTgrWWhJeU1EbVptWjZOMjdOM3IzN28yeFk4ZGkxcXhadUhIakJnQWdJU0VCQ29VQ3I3enlDdnIwNllQNCtIaWNQSGxTTThmNjllc2hTUkpHakJnQlFSQ3FQR05Oc0czYk5nQ0FKRW5MQUtoMG00YUlpSWlJaUlpSWlJaUlpSWlvYnVLS1drUkVSTFdFVXFrOG9sQW9Vdjc2NnkrYkN4Y3VvRU9IRHJxT1ZDV1NrcElBQURZMk5saTRjQ0h5OHZJcVBlZnJyNytPUG4zNm9HWExsa2hOVFlXOXZUM3M3ZTNScEVrVDJOcmF3dGJXRmkrLy9ESWVQWHFFMU5SVU9EazVRU2FUNFlNUFBzQ1JJMGV3WXNVS2RPclVDWmN2WDhadnYvMkd4bzBiWTlDZ1FaWE9WUlBkdkhrVFo4NmNBWUFzU1pLMjZ6b1BFUkVSRVJFUkVSRVIxWDR5bVF5aUtFS2xVa0V1NXkxcGVyR3BWRStlajViSnVJNE9FYkZRaTRpSXFOYUlqNDh2Y0hkM253RmcrdzgvL0tCWkJhbTJ1M0xsQ2dDZ1diTm1XTFpzR2JLenN5czlwNVdWRmZyMDZZTVpNMlpneG93WnBmWTdkKzRjQU1EVjFSVUEwTFJwVTNoNmVtTHYzcjFZdG13WlltSmlBQUNUSjArR1FxR29kSzZhYVBYcTFaQWtDUUNXUmtkSFA5SjFIaUlpSWlJaUlpSWlJcXI5cksydGNlL2VQYVNtcHNMVzFsYlhjWWgwS2owOUhRQmdibTZ1NHlSRVZCT3dVSXVJaUtnV3ljL1AzNk5RS0JiRXg4ZmJoNFdGNGJYWFh0TjFwRXFMalkwRkFMUnAwd2FuVHAwcWRuemp4bzFZdTNZdFhGeGNzRzdkT3VqcjZ3TUE4dlB6a1p1YkN3c0xpM0tkVDYxVzQ5S2xTM0J4Y2NIcDA2Y0JBSysrK3FybStLZWZmb3BUcDA3aDRNR0RBSUF1WGJxZ1Q1OCtGWHB2TmQyVksxZHc2dFFwU0pLVW5wR1JzVnJYZVlpSWlJaUlpSWlJaUtodWVQUE5ON0Zueng3ODk3Ly94YWVmZmdwQkVIUWRpVWduSkVuQzc3Ly9EZ0J3ZDNmWGNSb2lxZ2xZcUVWRVJGU0x4TWZIRjdpNnVuNGxDTUtlSDM3NEFWMjZkS25WSDNBek16TVJGeGNIS3lzcjJOdmJGenQrOHVSSi9QVFRUMmpVcUJHKy9mWmJUWkdXS0lxWU5Ha1M3dDI3aDFXclZxRlpzMmFsbmtNVVJWeTdkZzBSRVJINDg4OC9FUkVSZ2R6Y1hCdzhlQkFuVDU2RXFhbHBrVUl0TXpNenpaY0lBTkNwVTZjcWZ0YzF4L2ZmZjEvNGNzSE5temN6ZEptRmlJaTBJbmQzZHg4dFNkSUVBQzZDSUpqb09oQVJFUkhSQ3lwWGtxUjRBSnVqb3FJMkFWRHFPaEFSVVUwemF0UW9IRDU4R0QvLy9EUE9uRG1EVnExYW9YNzkrcnFPUmZSY1pXVmw0ZHExYTdoOCtUS01qSXd3Y2VKRVhVY2lvaHFBaFZwRVJFUzFUSFIwOUgvZDNkM2pybDI3MW5iUG5qMFlObXlZcmlOVldIQndNRVJSeEJ0dnZGR3M0Q3dtSmdZK1BqNHdNVEhCcWxXcllHbHBxVGttazhrd2RPaFErUG41NFlNUFBzQjMzMzFYN0VtVThQQnc3TjY5RzFGUlVjakt5Z0lBbUppWW9HUEhqdWpjdVRNQ0FnS2dWQ3J4N3J2dkZ0bldNQ0FnQUh2MjdJRk1Kb01vaWxpNWNpVWtTY0xvMGFPcjhUZngvSVdHaHVMOCtmT1FKQ2xKclZhdjAzVWVJaUo2SnJtN3Uvc2VBSU5yYzVFMkVSRVJVUjFoTEFoQ0J3QWQzTnpjaGtaRlJmVUZpN1dJaUlxd3RiWEYyclZyTVdmT0hGeS9maDNYcjEvWGRTUWluYkd6czhQczJiUGg0T0NnNnloRVZBUHcyMTBpSXFKYXlOM2QvVlVBNXl3c0xIRGd3QUdZbXBycU9sSzVpYUtJWWNPRzRlYk5tOWk4ZVROY1hGdzB4NDRmUHc1L2YzK29WQ3FzWHIyNldCR1dLSXBRcVZRNGN1UUk1cytmRDMxOWZTeGF0QWpkdTNmWDlEbC8vandtVFpvRUJ3Y0hkTzNhRmErLy9qcmF0V3NIUFQwOVhMOStIU05HaklDZW5oNENBd1BSdUhGamlLS0lWYXRXWWZ2MjdkRFgxOGVTSlV1UW1wcUtiNy85RnFJbzR1MjMzNGFQancvcTFhdjMzSDVIMWFXZ29BRHZ2dnN1a3BLU29GYXJQV05pWXY2cjYweEVSRlEyZDNmM0R3QnNidGFzR1h4OGZOQ2lSUXVZbVpucE9oWVJFUkhSQ3lrN094dTNidDNDTjk5OGc3LysrZ3VTSkhsSFJVVXQwWFd1RjQyN3U3c0VBQkVSRWJxT1FrVFBjT1hLRmZ6MTExL0l6czdXZFpRWHpva1RKeEFYRjRlMzNub0xiZHUyMVhXY0Y0NkppUW1jbkp6ZzdPeXM2eWhFOUJRUER3OEFRR1JrcEU1cXByaWlGaEVSVVMwVUdSa1o3dWJtdGpVOVBYM010OTkraTdsejUrbzZVcmtGQlFYaDVzMmJhTjI2dGFaSVM2MVdZL3o0OFlpTGl3TUE2T25wNGZQUFA0Y29pbENyMVpyL2xTU3B5RndGQlFYNCt1dXZNWGZ1WFBUdjN4OEEwTEZqUnh3K2ZCZ05HellzMGpjL1B4OStmbjVRcTlVWVBYbzBHamR1alB2MzcyUDI3Tm00ZVBFaURBd01zSHo1Y25UdTNCa0FZRzV1ampsejV1RDQ4ZU9Jam83RzlPblQwYXRYcityKzlWU3J6WnMzSXlrcENaSWtuV0NSRmhGUjdTQkowZ1JCRU9EajR3TTNOemRkeHlFaUlpSjZvWm1hbXFKdDI3YVlQWHMyUm93WUFVRVEzZ1BBUWkwaW9sSTRPVG5CeWNsSjF6RmVTSW1KaVlpTGk4T3JyNzRLVDA5UFhjY2hJaUt3VUl1SWlLZzJtd1hBODdmZmZqTWJNR0FBMnJkdnIrczg1UklTRWdJQStPU1RUelJ0ZW5wNmFOdTJMZUxqNDJGdGJRMXpjM09ZbVpuQnlNZ0lSa1pHTURRMGhFS2hnTDYrUHVSeU9mVDA5Q0FJQXJLenN4RVlHSWk1YytmQ3dNQUFiNy85TmdSQktGYWtCUUQrL3Y3NCsrKy8wYlJwVTB5Y09CSDc5dTNERHovOGdPenNiRFJxMUFnTEZ5NkVxNnVycG4vdjNyMWhZMk1ESHg4ZkpDY253OXZiR3dVRkJSZ3dZRUQxLzVLcXdZMGJON0JseXhaSWtsUWdDTUlVWGVjaElpS3R1UUJBaXhZdGRKMkRpSWlJaVA2blNaTW1oUzliNmpJSEVSRVJFUkhWSGl6VUlpSWlxcVdpb3FKUzNOemNQZ0lRTUcvZVBPelpzd2RHUmthNmpxVTFYMTlmckZ1M0RxKzk5bHFSOWs4Ly9SU2ZmUElKakkyTnl6VmZ6NTQ5c1hUcFVyUnUzYnJNZnErLy9qckN3OFB4elRmZndNREFBTm5aMmNqT3pzYmd3WVB4eFJkZmxIamV0bTNiWXRldVhWaTZkQ2tNRFExcmJaR1dTcVdDcjY4dmxFb2xCRUdZSFJrWmVWblhtWWlJU0R1Q0lKZ0E0SGFIUkVSRVJEV0lpWWxKNGN2YTg0VU1FUkVSRVJIcEZBdTFpSWlJYXJHb3FLaGRibTV1NzZXa3BBejA5L2ZINHNXTGRSMUphNWFXbHZEMjlpN1dibWhvV0tINTJyZHZqejE3OWtBUXl0NU91bS9mdnVqYXRTdE1UVTBCQUdQSGprWG56cDJmdWZTMnNiRXg1czJiVjJ6YnhkcGs5ZXJWdUhMbENpUkp1aEFWRmJWQzEzbUlpSWlJaUlpSWlJaUlpSWlJWGlReVhRY2dJaUtpU3BGa010bEhraVNsQndjSDQ3ZmZmdE4xSHAxNlZwRldvY0lpclVMUEt0S3F5RGxxbXZEd2NPemN1Uk1BSGd1Q01BYUFTc2VSaUlpSWlJaUlpSWlJaUlpSWlGNG9MTlFpSWlLcTVTSWlJdTZJb3ZnZUFHbnAwcVZJVEV6VWRTU3FZZExTMGpCNzlteUlvZ2hKa2o3bGxvZEVSRVJFUkVSRVJFUkVSRVJFeng4THRZaUlpT3FBbUppWTN3SDQ1dWJtNHJQUFBzUGp4NDkxSFlscUNKVktoUysvL0JMcDZla0FzQzRxS21xenJqTVJFUkVSRVJFUkVSRVJFUkVSdlloWXFFVkVSRlJIUkVaR0xwVWs2VVJpWWlLbVQ1OE9TWkowSFlscWdQbno1eU11TGc2U0pNWGN1M2R2bXE3ekVCRVJFUkVSRVJFUkVSRVJFYjJvV0toRlJFUlVkNmhVS3RXN0FLNkhoNGZqbTIrKzBYVWUwckdmZi80WnYvMzJHeVJKU2xXcjFRT1NrcEx5ZEoySmlJaUlpSWlJaUlpSWlJaUk2RVhGUWkwaUlxSTZKQzR1TGwwVXhaNlNKRDNhczJjUGR1M2FwZXRJcENQSGpoM0RtalZyQUNCUHJWYjNpNDJOVGRKMUppSWlJaUlpSWlJaUlpSWlJcUlYR1F1MWlJaUk2cGpvNk9oL1pESlpIMG1TQ3BZdlg0N2ZmdnROMTVIb09Rc0xDNE92cnkvVWFyVW9TZEx3Mk5qWVNGMW5JaUlpSWlJaUlpSWlJaUlpSW5yUnNWQ0xpSWlvRG9xSWlEZ3ZpdUlnVVJUVjgrZlB4NGtUSjNRZGlaNlRpSWdJZlAzMTExQXFsWklrU2VPaW9xSU82am9URVJFUkVSRVJFUkhWRG84ZlAwWnVicTZ1WTVUTHc0Y1BkUjJCaUVqbkpFbDZacC9Iangram9LRGdPYVNwT3J6R1UxM0VRaTBpSXFJNktpWW01bmNBWGtxbFV2THg4VUZJU0lpdUkxRTFpNGlJd09lZmY0N0hqeDhEd0pUbzZPaXR1czVFUkVSRVJFUkVSRVM2TlhYcVZIaDZlbXJWZDhTSUVlamF0V3U1NXMvTnpVVldWbGFsL2p5ck9Dd3NMQXlKaVlsRjJpUkp3c3laTXpGNDhHQ2twS1NVT0s2Z29BQUxGeTdFdlh2M3l2V2Vhb3U4dkR5bzFXcXQrb3FpaUQxNzlpQWdJQURwNmVuVm5JeUlucWNIRHg2Z2YvLytXTHQyYmFsOUVoSVM0T1hsQlQ4L1A2Mkt1clR4K1BGaitQbjU0ZXV2djhiaHc0Y3JQQSt2OFNYak5iN3VrdXM2QUJFUkVWV2Z5TWpJUUhkMzk5RUZCUVhiWnM2Y0tmUHo4MFAvL3YxMUhZdXFRVmhZR0w3NjZpdms1K2RERUlTdklpSWlmdFIxSmlJaUlpSWlJaUlpMHIya3BDUWtKQ1JVMi95alJvMnE5UHoyOXZZSURBd3M4VmhCUVFIOC9QeGdhbXFLTFZ1MndOemNIQUFnQ0FKYXQyNk5ZOGVPd2NmSEI1czJiWUpNVm5TTmlwVXJWeUl3TUJCeGNYRUlDQWdvZGx6WEZpMWFWSzcrVmxaVytPaWpqd0FBZCsvZXhiUnAwMkJuWjRkRml4WkJMaS83dHUrdnYvNktwVXVYQW5qeSszN3R0ZGNxRnBxSWFweWRPM2NpTlRXMXpENDJOall3TlRWRmNIQXdXcmR1amZmZmY3L1M1MTIwYUJHQ2dvSUFQTGttOSt2WHI5eHo4QnIvLzNpTmYzR3dVSXVJaUtpT2k0eU0zT251N3A2blZxdDN6NTA3VjU2VGt3TXZMeTlkeDZJcWRPellNZmo2K2tLcFZFcWlLRTZPam81ZW8rdE1SRVJFUkVSRVJFUlVNeDA2ZEFoejU4NHRzNCtIaDBlcHh5SWlJa3BzTCs4TjZVS3paczBxODdoQ29jQzBhZE13Wjg0Y2ZQMzExMWk3ZGkzMDlQUUFBS05IajhhcFU2Y1FFeE9ESFR0MkZDazhPSHo0TUhidjNnMWpZMlA0Ky9zWHU0Ri8vdng1VEpvMHFVS1pTL0x0dDkraWUvZnVBSURvNkdpTUh6KysxTDRPRGc3WXMyY1A5dS9mWDY1ejJOdmJhMjdpeStWeTVPZm40OFNKRTVnNWN5YVdMRmxTNm8zODFOUlVmUC85OXpBME5JUW9pbGkwYUJGMjdkb0ZNek96Y3AyZmlHcWVqSXdNN04yN0Y1YVdsaGd6Wmt5cC9mVDE5ZUh2NzE4bHhiVUFzR0hEQmdRRkJjSFcxaGJtNXVZNGZ2dzQxcTVkaTA4KythUmM4L0FhLy85NGpYOXhzRkNMaUlqb0JSQVpHUm5vNHVJeVFKS2tYNWN1WFdwdzgrWkEvMzQ5QUFBZ0FFbEVRVlJOekpneEE0SWc2RG9hVllJa1NkaTZkU3RXcjE0TlNaTFVraVI5RUIwZHZWM1h1WWlJaUlpSWlJaUlxT1pxM2JvMXBreVpVdUt4SFR0MklEMDl2ZFRqWlduWXNHRmxvNVdxZi8vK0NBb0t3dm56NTdGOSszYU1IVHNXQUNDVHllRGo0NE1SSTBZZ01EQVE3NzMzSHZUMTlYSGx5aFhNbno4ZmNya2MzMzc3TFJ3ZEhZdk5xYSt2ai9yMTYxYzZXM1oyTnRScU5mVDE5VFZ0RmhZVzZOdTNyK2JuSTBlT3dNVEVCTjI2ZFFOUTlIZjE3OVhFUEQwOWtaQ1FVS3dnN3QvRmM5YlcxbGk3ZGkwbVRKaUFreWRQd3R2YkcwdVdMTkVVT0JSU0twV1lNV01Hc3JLeThOVlhYeUUzTnhjLy92Z2pmSDE5OGQxMzM5VzRGV2lJcUh3MmJkcUUzTnhjZlBIRkZ6QTJOdGEwRjE1TFNuTGd3QUVjT0hDZ3hHT2xGZU0rYmR1MmJmanBwNTlnYkd5TUZTdFd3TUxDQXUrLy96NDJidHdJWTJQak1ndkdTc0pyUEsveEx4b1dhaEVSRWIwZ1ltSmlmbmQxZGUwcUNNTGh2WHYzV2ljbUptTDU4dVV3TWpMU2RUU3FBS1ZTaWJsejUrTG8wYU1Ba0NWSjByQ29xS2dqdXM1RlJFUkVSRVJFUkVRMTA1bzFhekJ3NEVDMGFORUNMVnEwS0xIUHdZTUhrWjZlcnJsSlhoNWxyUzVTRldiTW1JSEF3RUNNR0RHaVNMdURnd05XclZxRmR1M2FhVzZrTjIvZUhOMjZkY09iYjc2SlRwMDZsVGlmdTdzN1FrSkNLcDFyL1BqeGlJNk9MbklUMzk3ZUhnc1dMTkQ4Zk9USUVWaGJXeGRwcXdvTkd6YkU2dFdyOGNFSEh5QWtKQVNIRGgzQ08rKzhvemt1aWlKOGZId1FGeGVIYnQyNllkaXdZWkFrQ2VIaDRUaHo1Z3dXTDE2TVdiTm04WUZlb2xvcU9Ua1plL2Z1UmF0V3JmQ2YvL3dId0pNSHZKLytPejFxMUNpdDVqcDQ4Q0F5TXpQTDdDTkpFbGF2WG8wdFc3YkEwTkFRMzMvL1BSd2NIQUFBUC83NEl5Wk9uSWhWcTFZaE16TVRuMzc2YWJtS2hIaU5MNDdYK0xxTGhWcEVSRVF2a09qbzZBdk96czRlQmdZR1FlZlBuMi9qNWVXRmxTdFhhdjVEbW1xSE8zZnVZUHIwNmJoeTVRb0EzRmFwVlAxaVkyTXY2VG9YRVJFUkVSRVJFUkhWRFBmdTNjUHUzYnN4YU5BZ1RkdlJvMGNSR2hxS2JkdTI0YlhYWGl0emZHbGJINGFHaHBhNmxkS2hRNGNxbEhYZ3dJR2xIdlAwOUN6V2R1Yk1HYTNudm5idEdqWnMyRkNrN2VtVlRaNldsNWRYb1lkYTFXbzFBSlM2SlZWMXM3ZTN4N0pseTNEMTZ0VWlOL0FMQ2dyZzdlMk4wTkJRdEd6WkVnc1hMb1FnQ0JBRUFVdVhMc1dZTVdNUUdCaUkvUHg4K1ByNkZpbENJS0xhNFp0dnZvRktwY0tzV2JNZ2s4bVFuSnlNanovK3VNZ1dnZE9tVGROcXJqTm56cFJacUpXVGs0TzVjK2NpSkNRRUppWW1XTEZpQmR6ZDNUWEg3ZTN0c1c3ZE9reWFOQWxidG16Qjlldlg0ZS92WCthcVZyekdQeHV2OFhVVEM3V0lpSWhlTVBIeDhZbnQyclY3VlU5UEx5QWxKV1hRNk5Hak1XZk9IUFRwMDBmWDBVZ0xmL3p4QjJiTm1vV3NyQ3dBT0oyZm56OHNQajcrcnE1ekVSRVJFUkVSRVJGUnpYSHIxaTFzMmJJRlhicDAwYlF0WHJ3WTQ4YU53dzgvL0ZEaHJROE5EQXhLUGVjZmYveFJ1ZEFsS0czYnJxb1dIQnlNQlFzVzRELy8rUStHRHg4T1cxdGJyY2VxVkNvQXFQQk44SVNFaEJJTDQwb3JsaXVKaDRkSGtmNTM3dHpCVjE5OWhjdVhMNk5wMDZaWXMyWk5rUzNSTEN3c3NIYnRXbno0NFljSUNnckNQLy84ZzBXTEZxRkpreVlWZWc5RTlQd2RQMzRjWjgrZWhaZVhGNXlkblFFQTMzMzNIVkpTVW5ELy9uMDRPVG1WV2xoYmtyTDZ4OFhGd2RmWEY3ZHYzMGJEaGczeC9mZmZvMlhMbHNYNk5XM2FGRnUyYk1IVXFWTTEyYnk5dmZIbW0yK1dPQyt2OGRyaE5iN3VZYUVXRVJIUkN5ZzJOallId0R0dWJtNHpIajkrdk5ESHgwZDI4ZUpGVEo4K25Wc2gxbEJLcFJJLy9mUVR0bTdkQ2ttU0lFblM4cWlvcUprQVZMck9Sa1JFUkVSRVJFUkVOY3ZkdTArZTYydlVxSkdtemRuWkdmUG16VVA3OXUxaGJXMWQ0cmpLYkgyNGVQSGlDbVY5Rm50NysxSlhTQ21QLy96blAwaEtTaXJ4V0ZwYUd2VDA5QkFRRUlCZHUzYWhSNDhlZVAvOTl6WEZEMlVwWEcxRm9WQlVLRmU5ZXZXS3JIeFd1UDNZdjdjcjI3Rmp4elBua2lRSkJ3OGV4UExseTVHVGs0TlhYbmtGcTFhdGdvV0ZSYkcrdHJhMjJMQmhBeVpQbm96NCtIaDRlWGxoN05peEdEVnFWSkViL2tSVTg2U2xwV0hSb2tWbzNMZ3hwa3laQWxFVWNmYnNXWVNHaHNMZTNoNFRKa3dvOXpXcHBHdDRibTR1MXExYmg0Q0FBSWlpaUk0ZE8yTFJva1VsWGxNS05XalFBRnUyYk1IaXhZdngyMisvWWZyMDZlamN1VE9tVEprQ0p5ZW5ZdjE1algrQzEvZ1hDd3UxaUlpSVhseFNWRlRVRWxkWDF6T0NJT3o5NzMvLzJ6Z3NMQXlMRnkrR3E2dXJyclBSVTY1ZHV3WnZiMi9jdW5VTGtpU2xBeGdiRlJWMVVOZTVpSWlJaUlpSWlJaW9aa3BLU29KTUprT0RCZzJLdFBmbzBRT2RPM2QrNXZpeVZ2cjQvUFBQTVhyMGFNM1B6Wm8xZzRHQkFYNzU1WmRpZldOaVlyQnExU3BNblRvVkxpNHVKYzczM252dndjYkc1cG1acXRPSUVTTXdlUEJnN04rL0g5dTJiY1B4NDhkeC9QaHh0Ry9mSHVQR2pVT25UcDFLSGF0VUtnRlVmTFVWQ3d1TElsdVRGVzQvOXUvdHlwNitpVDl4NGtTa3BhVVZPUjRZR0lnalI0N0EzOThmQU5DN2QyL01tVE1IaG9hR3BaN2IxdFlXVzdkdWhiZTNOOExEdzdGaHd3YTR1N3VqZmZ2MkZYb3ZSUFI4SEQ5K0hCa1pHY2pLeXNJYmI3d0JVUlFCQUlJZ1lQYnMyWnFpb2s4KytRUi8vdm1uMXZOR1JFUUFBRVJSeE9IRGg3Rm16UnFrcHFaQ0VBU1ltcHJpN3QyN0dEOSt2TmJ6eVdReXZQenl5emgzN2h6Q3c4UFJwVXNYZlBiWlozQndjQ2pIdTYwOFh1TjVqYTlwV0toVk53Z3VMaTQyZW5wNmRwSWtOUUh3RW9ER0FHd0JOQUpnRHFEKy8vN1hHSUFDZ0Q0QWZVRVExQUNVLy91VER5QlRrcVJIZ2lBOEF2QVFRSklvaWltQ0lOd1RSZkd1S0lxSmdpRGMvdDlLTEVSRVZBZEVSMGVIdFdqUm9wV1ptZG5tZS9mdURmbnd3dzh4YXRRb2ZQVFJSMlgrQng1VlA2VlNpZTNidDJQOSt2VlFLcFdRSk9tNFVxa2NkZW5TcFZSZFp5TWlJaUlpSWlJaW9wcnIxcTFiYU5La1NiRWJ5M0s1dk5SdERiWGw3dTRPQUxoKy9UcHUzTGlCWHIxNkFRQisvLzMzWW4wVEVoSVFIUjJOSlV1V2xMcEtWMkY3NGZqZXZYdVgyTS9IeHdlWEwxOHVkMTV0VjJveE1qTENxRkdqNE9YbGhiMTc5MkxMbGkyNGVQRWlMbDY4aUhidDJ1SEhIMzhzY1JXUzBtN2l6NTQ5dThqUGFXbHBtalpYVjFjTUhUcTAzTytsME8zYnQzSHYzcjFpN2YzNjljT1pNMmZRdm4xN0RCa3lCQnMzYm9TWm1SbUdEUnRXNmx3R0JnYjQ0WWNmc0gzN2R1VGw1ZkVHUGxFdDhPcXJyNkpUcDA2d3NMQkEvZnIxY2VyVUtkeTlleGZEaGczVFhLTUJvR2ZQbm5CMGRDejMvT0hoNGZEejh3TUFOR25TQkg1K2Z0aTZkU3ZPbmoxYjdybDI3dHlKWmN1VzRjQ0JBNGlMaXl0MU5TNWU0Lzhmci9GMUh3dTFhcGsyYmRvNDZPdnJPd3VDNEFUQVJaSWsxLys5bGdOUHFtVExTZjYvUDRYN1hMMzA3emxrTWhrQVFFOVBEM3A2ZWdBQU56ZTNWQUJ4Z2lCRWlhSVlMNHJpRlgxOS9kaUlpSWpjQ3I0MUlpTFNvZXZYcjJjQ0dPcnU3ajVLRk1YVjI3WnRxeDhVRkFSZlgxOTA3ZHBWMS9GZVNCRVJFWmcvZno1dTM3NE5BSG1pS0hwSFIwZXZBaURwT0JvUkVSRVJFUkVSRWRWdzE2NWRLM0hGRXBsTVZxRnREVXNTSEJ5TVRaczJhZFgzNnRXcm1EVnJsbFo5bnk3VU9uZnVuT2JlMTUwN2Q1Q1FrRkQrb1AremI5OCtTTkt6djFwVEtCUVlPWElraGd3WmdvQ0FBR3pidGcyTkd6Y3VkYXNvbFVxbEdmZTBJMGVPRlBrNUp5ZW5TRnRsYnVJL1BZK25wMmVSMzh2VDI1ZXRYYnNXalJzM0x2RW12a3Fsd2pmZmZJUExseTlqL2ZyMUdETm1USVh6RU5IejFiUnBVNnhac3dZQUVCa1ppVDE3OXNEZTNyNVlJYTZucDJlRjV1L1NwUXQ2OXV3Sk96czdUSmd3QVFZR0JrVUt3TXJMMTljWGZmcjBRVVpHQml3dExUWHR2TWFYak5mNHVvK0ZXaldZalkyTjhVc3Z2ZFJKSnBOMUVnVGhkVW1TWGhNRXdmenBQb0lnUUJBRXZQVFNTMmpZc0NFYU5HZ0FTMHRMV0ZsWjRhV1hYb0sxdFRWTVRVMWhabVlHVTFOVEdCb2FRbDlmSDNLNUhISzVIS0lvUXFWU1FhbFVRcWxVSWljbkIxbFpXY2pPenNhalI0OXcvLzU5M0w5L1gvUDY3dDI3U0UxTlJWNWVYa01BRFFHOExaUEpJSlBKSUVrUzNOemNZZ0Nja1NRcFhLVlNoVis2ZE9tR1RuNTVSRVJVSVpHUmtUdWNuWjBQR3hnWS9QVGd3WU4zUC8vOGMzVHIxZzJUSjA5KzdrdlJ2cWlTazVPeGJ0MDZIRDU4R0pJa1FaS2tZMHFsY3Z5bFM1ZHU2em9iRVJFUkVSRVJFUkhWRHVQSGowZTlldlZLUGY3dkc3L2FzTGUzTDdKeXlaZ3hZekJreUpBS1o5VEcwemZHTjIvZS9NeitoU3ZVYjlxMENRVUZCVVZ1bEpkMzJ5cERRME9NR3pjT1E0Y08xV3dyVnVqYXRXdVFKQW1Pam80b0tDZ29saFg0L3kzRWdDZGJTZjc3OTFjb0lTR2h4SzBteTlwK3NySnUzTGdCUHo4L1hMNThHYWFtcHJoNjlXcXBXMU1TVWMyVm5aME5QejgveUdReXpKOC92MHAzU1ZteVpFbVZ6UVVBSFRwMEtOYkdhM3oxNERXKzVtT2hWczBpYzNGeGFhK25wL2MyZ0w0QVhnT2dXZDVLRUFUWTJOaWdSWXNXc0xlM2g2T2pJNXljbkdCdmJ3KzV2R0wvS0dVeUdlUnl1ZWFpL1hRRmExa2VQbnlJcTFldjRzcVZLN2g1OHladTNicUY2OWV2SXo4LzN3V0FpeUFJa3hVS0JkemMzSklGUWZoZGtxUWplWGw1Si8vKysrOEhGUXBLUkVUUFRYeDgvRU1BWGk0dUxyMzE5UFIrUEgzNnRNUFpzMmN4ZE9oUVRKdzRzZFJsYWFseWNuSnlzR1hMRm16ZnZyMXdLZDA3b2loK0dSMGRIYURyYkVSRVJFUkVSRVJFVkxzTUdqUklxMzRUSjA3VXF0LzY5ZXVMdFptWW1NREV4QVRBazVWTUtxTlpzMmFWdm1sOS92eDVMRjI2RkFrSkNYQjBkSVNQancvYXRHbFRxVGtCYUFyZUVoTVRFUndjak9EZ1lOeTRjUVBlM3Q1d2RIUkVmbjQrZ09JMzhiVmxabWFtMlQ0U2VMSlNXVlpXVnJFaXVQMzc5MWZ3SGZ5L25Kd2NiTjY4R1R0MzdvUlNxVVM3ZHUyd1lNRUMyTnJhVm5wdUlucisvUDM5a1pLU2dpbFRwc0RaMmJuSXNSVXJWbFJvenM2ZE8rUFZWMSt0aW5oVml0ZjRaK00xdnZaZ29aYU9PVHM3Sy9UMTlYc0tndUFKWUxBZ0NKcTczd1lHQm5CMmRrYWJObTNnNGVHQmR1M2FsZm4wdy9Oa2FXbUpWMTk5dGNoRldwSWtYTDE2RlRFeE1ZaU9qa1pjWEJ4U1VsSnNBWXdUQkdHY3NiRXgzTjNkejRxaXVFOWZYLy9RaFFzWGJ1cnVIUkFSMGJQRXhNVDg3dXpzL0lwQ29maENyVmJQMkxObmovbUJBd2Z3L3Z2djQ3MzMzb081dWZteko2Rm55c25Kd2Y3OSs3Rng0MGJrNU9RQVFLNGtTYXRrTXRuODZPaG9iaWxNUkVSRVJFUkVSRVRWNXFPUFB0S3FYMG1GV2s5N2VpdW1pbmpublhjcVZhZzFjK1pNSER0MkRJYUdocGc2ZFNwR2pSb0ZQVDI5U21VQ25xeUVFaElTZ21QSGp1SEtsU3VhZGdjSEJ6UnIxZ3dBQ2grNmhJR0JRYm5ubnpoeElzek56WXRzVzNYeDRrVmtaV1VWMnlyU3lzcXF3dC9KNXVUa1lOKytmZGkrZlR2UzA5TmhZbUtDNmRPblk4aVFJWkRKWkJXYWs0aDBhOU9tVFRoeDRnUzZkT21DZnYzNjRjS0ZDN2h4NHdieTgvTXhac3dZN05peG8wTHpHaHNiRnl2VXFtd2g3ZE9yVDFVRXIvRmw0elcrOW1HaGxtN0kzZDNkM3dZd0RNQndBSWJBa3hXeldyVnFoUTRkT3FCYnQyNXdkWFhWN01sYUd3aUNBQ2NuSnpnNU9jSEx5d3NBa0pxYWlyQ3dNSVNGaFNFaUlnSlpXVm12eTJTeTE5VnE5VW8zTjdlTEFMYXIxZXJBMk5qWUpOMm1KeUtpa3NUSHh4Y0FXT0xzN0x4YW9WQXN6cy9QbjdoeDQwYkZ0bTNiOFA3NzcrUGRkOStGdGJXMXJtUFdTaGtaR1RodzRBQTJiZHBVV0tDbGxpUnBwMHdtbXg0WkdabW02M3hFUkVSRVJFUkVSRlQzVmVYV1M2VnQrMVNXNk9ob2pCOC92dExuUG5ic0dFeE5UZkhMTDcvQXhzYW1Vbk5kdTNZTklTRWhPSEhpQkc3Y3VLRnBkM0J3d050dnY0MmVQWHRxYnVDTG9vaUNnZ0xJWkxKeWI3c0ZhRjhvVjk2K1Qzdnc0QUg2OWV1SDdPeHM2T3ZyWS9qdzRSZy9mcnpXdSt3UVVjMXovZnAxckYyN0ZnQnc0Y0lGOU8zYlYzT3NXN2R1R0RObVRLbkZVWVZiMzVhM2VFcFBUdzlObWpRcDE1aWtwQ1NvMWVweWpTa0pyL0dsNHpXK2RtS2gxblBrNXViMmlpQUlJd0I4Qk1BYWVISkJhOSsrUGQ1NjZ5MjgvZmJicUYrL3ZtNURWckdHRFJ2QzA5TVRucDZla0NRSjBkSFJPSHIwS002Y09ZUFUxTlQyQU5yTDVmTHYzZHpjamdpQ3NERXpNelBvK3ZYcitick9UVVJFUmNYSHgyY0RtT0xoNFRGUHJWWXZ6TS9QLzJEanhvMzZQLy84TXdZT0hJamh3NGVqWmN1V3VvNVpLeVFtSm1MdjNyM1l0MjhmQ2dvS0lFbVNDR0NYVENiempveU1UTlIxUGlJaUlpSWlJaUlpZW5GOC92bm5XdlZidVhMbE0vczhmdndZZi96eFI3bk9mL05tNlp1dmxMZUlMRHM3R3dNSERueG1QMU5UVTV3NmRVcnpzeWlLaUlxS3dxbFRweEFhR29yazVHVE5zV2JObXFGbno1N28yYk1ubWpkdlhteXV3aTJ4S3JMU1NrQkFBUDc2NjY5aTdXbHBUNTdobkQxN2RvbmpGaXhZVUs3ekZCUVVRQzZYNDczMzNzT29VYVBRcUZHalluM3UzTG1EeG8wYmwydGVJdElkR3hzYnlHUXlXRnRibzNuejVtamV2RG5zN2UzeDhzc3Z3OEhCUWROUHBWTEIzOThmLy9uUGYwcThwaXFWU2h3NmRBaDVlWGtZT1hKa21lZHMwS0JCdVl0eEJ3d1lnRHQzN3BSNGpOZDRYdU5mWkN6VXFuNTY3dTd1ZlFGTUE5QURBR1F5R2RxMWE0ZCsvZnFoYjkrK01EWTIxbTNDNTBRUUJMaTV1Y0hOelEzZTN0NklpWW5Cb1VPSEVCSVNnb3lNakw0QSt0YXJWKytCbTV2YnlzZVBIMis2ZlBseXlWZHRJaUxTbVlpSWlEUUFIN1ZyMTg1WExwZjdxZFhxMFFjT0hEQTdjT0FBMnJkdmo2RkRoK0tOTjk2bzhGN2RkWlZhcmNZZmYveUIvZnYzNCt6WnM1QWtDUUFlUzVLMFc1S2t1ZEhSMGYvb09DSVJFUkVSRVJFUkViMkFSbzhlclZVL2JRcTFVbE5UTVdYS2xNcEcwckMzdDllNmIwSkNndGFydlppYW1nSUF3c1BEY2Zqd1ladzlleFlaR1JtYTR5Ky8vREo2OWVxRlhyMTZGU2w0S0VsZVhoNEF3TWpJU091c0FQRG8wU05FUkVRZ05EUzAxRDVIamh3cHNiMjhOL0V0TFMwUkdCZ0lNek96VXZ2TW1UTUhhV2xwV0x0MmJZazMrWW1vWmpFMk5zYkpreWRoWW1KU1pyK2pSNDhpS0NnSUZoWVdKUlpHNWVibVlzMmFOY2pJeUVEcjFxM2g3dTVlWFpHTDRUV2UxL2dYR1F1MXFrblRwazBOTFN3c3hncUNNQk9BUGZDa3lyUmZ2MzRZT25Rb0t4WUJ1TGk0d01YRkJkN2UzZ2dKQ2NHQkF3Znc1NTkvV29taU9OL0l5TWpmemMxdHV5aUszOFRFeE1Uck9pc1JFUlVWR3h0N0Q4Q25IaDRlWHdINFRCVEZqeTVldkdoLzhlSkZHQm9hd3RQVEU3MTY5VUtiTm0xcTFUYStWZTNLbFNzNGNlSUU5dTNicC9rZ0lFbFNLb0ROS3BWcVdWeGNYTHB1RXhJUkVSRVJFUkVSMFl0cysvYnRWVEtQVENhRG5aMGRWcTllWGV6WTVNbVRrWkNRZ0VPSERoVTdkdm55WmN5Y09STXltYXpZc2ZLczNPTGg0UUVySzZ0eWpZbUtpa0pRVUJDQUo2dlQ5T3paRTcxNjlVS3JWcTIwbnFOd3BSZ0xDNHRuOXMzSnljSEtsU3R4K3ZScG1KdWJZL1BtelNYMnEraTJaSVVlUG55SSt2WHJRMDlQRDhDVGxXREt1b0VQQU9ucDZVaE1USVNob1dHRnprbEV6OSt6aXJSRVVjVG16WnVoVUNoS1hTMnJmdjM2K1BMTEwrSGo0d00vUHovczNyMzd1UzB5dzJzOHIvRXZNaFpxVlRFYkd4dmpSbzBhVFpRa3lWY1FCRXRCRU9EcTZnb3ZMeS8wN05uemhiNVpYUm85UFQzTmtvSkpTVW5Zc1dNSERoOCtMT1RrNUx5dnA2ZjN2cHViMno2MVdyMDROalkyVXRkWmlZaW9xSWlJaUZ3QWl3RXNkWE56R3dEZ283eTh2RDRCQVFHeWdJQUFOR2pRQU8rODh3N2VlT01OT0RrNXZSRC9QM2pqeGcyY1BuMGFCdzhlUkdKaWtaME1UNHFpdURFNk9ub3ZBS1dPNGhFUkVSRVJFUkVSRVdsb3MxS1dOaTVjdUFEZ3ljcnlRVUZCVUt2VkdEeDRNQUJBTG45eU85TEd4Z1lBY1BMa1Nmejk5OS9vMTY4ZjNucnJMYzNZNTIzZ3dJSEl5Y2xCcjE2OTBLNWR1d3JORVJZV0J1REo5bGxQeTh2TFEyeHNMQ0lqSXhFVkZRWGd5WFpYMjdkdmgwS2hnS09qWStYQ2wrTGN1WE9ZTTJjT2R1L2VEVXRMUzYzR1NKS0VsSlFVbUppWXdOemN2RnB5RVZIMXlzL1B4NjFidDNEdDJqVmN1M1lOSDMzMEVZNGRPNGFFaFA5ajc3N0Rtcno2LzRHL1R4SUlleW91RUJVVkxUSVMzT0tvcmRUOUtGcFI2eTVWcWEyN2RmYW5WbHUxYXQyMjJycXR4VVZkZGRSUnJkWlZBVVZSSDF1c3VFRkJBUUVsa1B2M2h3LzVpZ1FJeXdpOFg5ZkZKYm5QK3R3eEo1bzduL3VjR1BUdTNSdE9UazY1dG0zZnZqMTI3ZHFGYytmT1llblNwWmd3WWNKcmpMems4RDMrQmI3SHY1bVlxRlZNYXRldXJiUzJ0aDRpaEpnTndGWXVsNk5WcTFiNDZLT1BDcFNWV2Q0NU96dGo0c1NKR0R0MkxEWnQyb1NRa0JERXg4ZjNWQ2dVUGRWcTlWWWh4TFN3c0xCcnhvNlRpSWh5MEVaRVJPd0dzTHR4NDhhT0dvMG1HRUNQdUxnNG4xV3JWbUhWcWxWd2NIQkF1M2J0NE9mbkIyOXY3M3p2OWlndG5qOS9qc2pJU0p3NmRRcUhEaDE2ZGIvMXE1SWs3WlFrYVJXM055UWlJaUlpSWlJaW9qZU5vU3Q2Nk5zeTYyWFBuei9IN3QyN3NYSGpSdHk5ZXhmVnFsVkRwMDZkWUdwcW1xUHVUei85aElpSUNQejQ0NC93OFBCQXAwNmQwS0ZEQjlqWTJCVHFIQXJMMmRrWjQ4ZVB6N09PUnFOQmFtb3FySzJ0czYzNmxaNmVqc09IRDJQOSt2VUFnSGJ0Mm1WcmQvRGdRY3ljT1ZQMzJOWFZGUzFhdEVEVHBrM1JzR0ZES0pYS1lqc1ByVllMQUpnM2J4NjJiTmtDRXhNVGFEVC9kNTlvUmtaR251M3YzcjJMNTgrZm8zYnQyc1VXRXhHVnJLeHQ5V0ppWW5EejVrM2N2MzlmOTE0Z2hFQlFVQkMrKys0N1dGaFk0TU1QUDh6V1Z0OTd3dmp4NDlHblR4OXMyN1lOblRwMVFvTUdEVjdMZVpRa3ZzZS93UGY0TnhNVHRZcE9wbEtwQW9VUWN3RzR5R1F5dEd2WERrT0hEa1dOR2pXTUhWdXBaV3BxaWlGRGhtRGd3SUhZdG0wYjFxMWJoNGNQSC9hU0pLbVhXcTFlOWZ6NTgybFJVVkVQakIwbkVSSGxkTzdjdVhnQXN3RE04dmIycml1WHk0TUF0RTlJU1BEY3NtVUx0bXpaQWlFRXZMeTgwTHg1YzNoNWVjSGQzUjIydHJaR2p0d3dLU2twdUg3OU9pNWR1b1JUcDA0aFBEd2NtWm1adW5KSmtxNExJWDdMek14Y2MvSGl4UWdqaGtwRVJFUkVSRVJFUkZSazkrN2RBNkIvbTYwSER4NWcrL2J0Q0EwTlJXSmlJaXBWcW9UUFAvOGMzYnQzaDZtcEtaNDllNGFIRHg5bSt3TDhoeDkrUUhoNE9IYnUzSW5EaHcvam0yKyt3YUpGaTlDcVZTdDA3ZG9WelpvMTA3c1ZZcGFiTjIvQzJ0b2FGaFlXVUNxVnVoVzVURXhNaXZuTWdhU2tKUGo3K3dNQXpNM05kVisrSnljbjY2NEpObS9lSEczYnRzM1dybTNidGpodzRBRDgvUHpRc21WTHVMcTY2c3BTVTFNeGRlclVYTWQ4OU9nUkFPUlpaOWFzV2JxK1ltTmpBUUFoSVNGd2MzUERWMTk5aFVxVktnRUFMQ3dzOE9qUkk1dzlleGFOR3pmT3NlUEI0OGVQc1dMRkNnQkEvZnIxODNrMmlPaE5FUk1UZzgyYk4wTUlnZXJWcThQZjN4OTE2dFJCM2JwMTRlYm1oc09IRCtQUm8wY0lEZzZHVXFsRWFtb3F6TXpNRUJFUmdmdjM3K2ZZQXMvTnpRM2R1M2ZIM3IxN2NlM2FOYjJKV3ZmdjM4ODNhYmM0OEQyZTcvSGxBUk8xaXNEWDE5ZFRrcVRsQUZvS0lkQ3NXVE9NR2pXSzJZakZTQzZYbzNmdjNuai8vZmV4YnQwNmJOcTBDVWxKU1VPVlNtVi9sVW8xTVQwOS9mdW9xS2gwWThkSlJFVDZYYng0OFRxQXp3RjgzcUJCQXhlRlFoRW9oR2dQb09uRml4Y3RMMTY4cUt2cjZ1b0tsVXFGQmcwYXdOWFZGVFZxMURCNDZkYVM4dVRKRThURXhDQW1KZ1pYcmx4QlJFUUVvcU9qSVVuU3k5V2VTWkwwRjREZnRGcnQxditkTXhFUkVSRVJFUkVSVWFrVUVCQ0FwMCtmd3N6TURISzVYUGNsc1VxbHlsYnZ6ei8veE9qUm82SFZhdUhxNm9xUkkwZWlVNmRPZVBMa0NkcTNidzlyYTJza0p5Y2pLU2tKMWF0WDE3VVRRc0RYMXhlK3ZyNzQ3TFBQc0h2M2JtemJ0ZzJIRHgvRzMzLy9qZTNidCtjWjMralJvM0g3OXUwY3gzMThmSXJoN0xOemRIU0VyYTB0RWhNVGtaYVdoclMwTkYxWnhZb1YwYjE3ZHd3Wk1pUkhZcG1OalEyKy8vNTd2WDJtcDZkai8vNzkrWTZkVjUyc0wvRi8rZVVYcEtlLytKcnMvZmZmeDlpeFk3T3RZdGEwYVZNY1BYb1VIMy84Y1o1am1abVpJVEF3TU4rWWlPak4wS1pORzFTdlhoMzE2OWZYbTBRYkVCQ0FTcFVxb1ZHalJ0aTNiMSsyMVo4QW9HSERoam5hakJneEFzT0dEY3YxZXhtNVhBNW5aK2NDeFhubnpwMXNON29iZ3UveGZJOHZENWlvVlFoZVhsNldjcm44UzBtU3hnSkFuVHAxTUdIQ2hCei9RYVhpSTVmTDhlR0hINkp2Mzc1WXZudzV0bS9mYnE3UmFCWXJsY3FQVkNyVjBJaUlpTlBHanBHSWlQSjIrZkxsMndEbS8rOUhybEtwV2dEb0tJUm9MRW1TVDB4TWpIMU1UQXgyN3R5cGEyTm5ad2MzTnpkVXIxNGRycTZ1cUZ5NU1od2NIR0J2Ync5N2UzdlkyZG5sdUVQQVVKSWtJU2twQ1k4ZlA4Ymp4NCtSa0pDQUJ3OGU0UGJ0MjRpSmljR05HemQwZHphOElobkFSUUIvYWJYYS9SY3VYRGdHUUtPdkloRVJFUkVSRVJFUlVXblRyRmt6bkQ5L0hwSWtRUWlCT25YcXdNdkxDOE9IRDg5V3IxR2pSbWpldkRtNmRldUcxcTFiNjc3SXJsaXhJakl5TW5EbnpoMEEwSzJ5cFkrTmpRMzY5ZXVIdm4zNzRvOC8vb0NabVZtZXEya0JnRnF0aGhBQ21abVowR3ExVUNxVjhQSHh3YWhSbzRyaDdIUGF0V3NYMHRMU29ORm9rSm1aQ1VtU1lHMXRYZWliVE8zczdBemVjakkvWGJwMFFXaG9LSUtEZy9IdXUrL21LSjh5WlFxc3JLd1FGUldsZDNzc3BWSUpOemMzREJnd0FMVnExU3FXbUlpbzVEazRPT1Q3SHRTaVJRc0FRTDE2OVZDclZpMW90VnJJNVhMVXIxOWY3L3RsZnR2UE9qazVJVFEwdEVCeGR1N2NHZmZ2M3k5UUc3N0gveCsreDVkZGhmdG1zeHhUcVZTdGhSQWJBRlMzc3JMQzhPSEQwYnQzNzBKL1NVeUY4KysvLzJMT25EazRmLzU4MXFINVFvaHBZV0ZocWNhTWk0aUlDcy9YMTdlZUpFbXRBRFNVSk1rZFFEMGhoRk4rN2F5c3JHQnRiUTFyYTJ0WVdsckN4TVFFSmlZbVVDaGU1S05uWkdSQW85RkFvOUVnTFMwTlNVbEplUHIwS1pLVGsxOWRHU3NIU1pJU0FGeVRKT20vUW9nSUFIOUVSRVJFQXNpN0lSRVJVVEZUcTlVU2dHSzcwRk5VbVptWk9IcjBLTFp2MzQ0clY2NGdOWlVmeGNvRE16TXp1THU3bzJmUG52RDM5OWY5ZjRzTXczbFRQbkhlR0k1enBId3FDM01rYXd1ZzhQQndma253bXIxcC8wZCtrNldtcGlJek14UFcxdGF2ZFZ5dFZnc0ErU1plVWRGa1ptWkNMcGNiT3d4NlEzMzExVmNJRFEzRmxDbFRFQkFRWU94d3FKVDYrdXV2WVd0cml4RWpSaFNvM1pvMWE1Q1ltSWd4WThhVVVHUmxIOS9qUzRheC93L1BEdzRHY25aMk5xOVlzZUljSWNSSUFIam5uWGN3ZGVyVWZETkxxV1R0MmJNSEN4WXNRSEp5TW1TRmNoOEFBQ0FBU1VSQlZBRDhvOVZxKzE2NGNPRXZZOGRGUkVURnc4dkx5MGt1bDllWEpLbXVFS0tlRU1KWmtxUktRb2lLQUp3QVZDaEsvNUlrUFJaQ3hBR0lBL0FRd0cxSmt2NEw0THBXcTcxMjhlTEZ1MFUvQ3lJaW9xSjdrNzZFMG1xMStQTExMN0Zueng1amgwSkcxTHAxYTh5Yk40OFhDdzNFZVVNQTUwMWVPRWNJS0wxenhOaGY4cFJuYjlML2tZbUkzbFJNMUNJaXlzblkvNGN2ZmJlbkdJRzN0M2RkdVZ5K0EwQURXMXRiVEp3NEVmNysvc1lPaS9CaXVUOC9Qei9NbkRrVHg0OGZyeTJUeWM2cVZLclBJaUlpRmdFbzJJYTNSRVQweG9tTWpNeEtvanFlU3hYaDQrTmpxOVZxN1lVUWRqS1p6QnFBcVNSSnBqS1o3RmNBMEdxMW5ZUVE2UUEwUW9pbkdvM21zVmFyZlJJVkZmVUVnUGIxbkFrUkVWSFo4ZHR2djJIUG5qMm9VcVVLSms2Y2lBWU5Hc0RPenM3WVlkRnJrSlNVaEt0WHIyTHUzTGs0ZnZ3NHRtelpncjU5K3hvN3JGS0I4NmI4NHJ3eERPZEkrY1U1UWtSRVJFUkU1UTBUdGZLaFVxa0dDQ0YrQkdEU3JGa3p6SjQ5KzdVdkRVdDVzN2UzeDdmZmZvdGZmdmtGQ3hZc0VHbHBhZlBWYXZYYkdSa1pRLzczQlQ4UkVaVmQwb1VMRjU0QWVQSnFnVnF0QmdCY3VIQmgzK3NPaW9pSXFDemJzV01IQUdEYXRHbG8xS2lSa2FPaDE4bkd4Z1pObWpUQnJGbXowTDkvZi96NjY2LzhNdDFBbkRmbEYrZU5ZVGhIeWkvT0VTSWlJaUlpS20rNEtYUXVhdGV1cmZUeDhWa29oRmh2WW1KaU1tTEVDQ3hidG94SldtK3c3dDI3WStQR2phaFpzeVlBZEpMTDVXRnF0ZHJMMkhFUkVSRVJFUkdWSmRldVhRTUExSzFiMThpUmtMRlVyMTRkQVBEdnYvOGFPWkxTZy9PR09HL3l4amxDbkNORVJFUkVSRlJlTUZGTGozcjE2am5hMk5qc2w4bGtvMjF0YmJGaXhRb01HVExFMkdHUkFXcldySW1Ra0JENCsvdERDT0VzU2RJNWxVclZ3OWh4RVJFUkVSRVJsUldwcWFrQUFGdGJXeU5IUXNaaVpXVUZBSGorL0xtUkl5azlPRytJOHladm5DUEVPVUpFUkVSRVJPVUZFN1Zlb1ZLcFhNM056ZjhDOExhYm14dTJidDJxMnpxSlNnZUZRb0haczJkajFLaFJNREV4VVFvaHRxdFVxbkhHam91SWlJaUlpSWlJaUlpSWlJaUlpSWlJeWk4bWFyM0V5OHVyZ1JBaVRBaFJzMjNidHRpOGVUTXFWS2hnN0xDb2tBWU1HSUQ1OCtmRHdzSUNRb2o1UGo0K2M4SFhQQkVSRVJFUkVSRVJFUkVSRVJFUkVSRVpBWk5XL3NmYjI3dXhRcUU0QzhDeFI0OGUrT2FiYjZCUUtJd2RGaFZSeTVZdHNYejVjdGphMmtJbWszMnVVcWxXQWVCZkxCRVJFUkVSRVJFUkVSRVJFUkVSRVJHOVZrelVBcUJTcVJySzVmTGpBQ3lDZ29Jd2VmSmtDQ0dNSFJZVkV5OHZMNnhac3dZVksxYUVFT0pEbFVyMUhRQzVzZU1pSWlJaUlpSWlJaUlpSWlJaUlpSWlvdktqM0NkcWVYdDdxNFFRZndBd0d6cDBLSUtEZzQwZEVwV0FHalZxWVBYcTFhaFFvUUtFRUVFcWxXb1ptS3hGUkVSRVJFUkVSRVJFUkVSRVJFUkVSSzlKdVU3VVVxdlZ0Zisza3BaNVVGQVFoZzBiWnV5UXFBUlZxMVlOUC83NFkxYXkxbkNWU2pYTDJERVJFUkVSRVJFUkVSRVJFUkVSRVJFUlVmbFFiaE8xdkx5OG5DUkoraDJBZFo4K2ZiaVNWam5oNHVLQ2xTdFh3dGJXRmtLSWlUNCtQaDhiT3lZaUlpSWlJaUlpSWlJaUlpSWlJaUlpS3Z2S1phS1doNGVIbFVLaDJDK0VjRzdidGkzR2p4OXY3SkRvTmFwUm93Ym16WnNIcFZJSm1VeTJYSzFXZHpGMlRFUkVSRVJFUkVSRVJFUkVSRVJFUkVSVXRwWEhSQzJaVXFuOEhvRGEwOU1UYytmT2ZTMkR4c1RFdkpaeEtIZFBuanhCVWxJU0FNRFgxeGZUcGsyRFRDWURnQzJlbnA2ZVJnMk9pSWlJaUlpSWlJaUlpSWlJaUlpSWlNcTBjcGVvcFZhclB3YndRY1dLRmJGczJiS3NSSjFpa1ptWmlWR2pSbUhYcmwzUWFyVzY0ek5uemtSQVFBQXVYcnhZNEQ0SERoeUlTWk1tRlZ1TStpeGV2QmlyVnExQ1NrcUszdkxEaHc5anhvd1prQ1NwV01hTGpZMUZwMDZkOFBQUFB4ZXBud0VEQnFCMTY5WUcxMy9ublhmUXQyOWYzZVAzM25zUEF3Y09CQUJ6RXhPVG5SNGVIZzVGQ29pSWlJaUlpSWlJaUlpSWlJaUlpSWlJS0JjS1l3ZndPdm40K0xRQnNGU3BWT0xiYjcrRmxaV1Zya3lyMVJZNWFXdmp4bzA0ZWZJa0VoSVMwS1hMLysybTE2eFpNK3pjdVJOTGx5N0Zqei8rV0tBK0wxKytqT1RrWkwxbGtpUkJvOUVnSlNVRmlZbUpTRXhNUkh4OFBHSmpZeEViRzRzN2QrN2cxcTFiU0VwS3dwNDllMkJpWXBLamo1U1VGSVNFaE1EYzNCd2ZmdmloM25GMjdOaUJjK2ZPb1Y2OWVnZ01EQ3hRL1ByOC92dnZlUERnQVN3dExZdlV6OU9uVC9IMDZkTWk5VEZpeEFoY3VYSUZaOCtlcmFWVUtqY0E2QXBBbTE4N0lpSWlJaUlpSWlJaUlpSWlJaUlpSXFLQ0tEZUpXdlhxMVhNVVFvUUF3T2pSbzFHblRoMmNQWHNXZi83NUowNmVQSW5odzRmRDM5Ky8wUDNmdW5VTEsxZXVoRXdtdzlTcFU3TWxmYjN6emp0d2QzZEhSRVFFamgwN2hqWnQyaFQ1ZlByMDZZTy8vLzQ3MzFXdVRFMU5VYlZxVlZ5L2ZoMGVIaDQ1eXYvNDR3K2twNmVqYTlldWtNdmxldnVZT25VcWV2YnNpUlVyVnFCVHAwN1pFdHp5c25MbFNzVEh4K2M0ZnViTUdRREErZlBuY2ZueTVUejdtRHg1c2tGakZaWVFBdlBtelVQZnZuMXg1ODZkVGlxVmFsaEVSTVIzSlRvb0VSRVJFUkVSRVJFUkVSRVJFUkVSRVpVNzVTVlJTNWlibXk4VFFsUnljM1BEMmJObnNYVHBVcVNtcHVvcUZHVmJ2MmZQbm1IaXhJbElUMDlIdjM3OTRPN3VubjF3SWZESko1L2cwMDgveFl3Wk0xQzdkbTA0T3pzWGVqd0FlUDc4T1NSSlFydDI3V0JwYVFrckt5dlkydHJDM3Q0ZTl2YjJjSEp5Z3BPVEV4d2RIU0dFeUxXZi9mdjNBd0M2ZE9tQ3FWT241bHJQM3Q0ZVZsWldtRE5uVHE1MTJyWnRpN1p0MitvZUh6eDRFREV4TWJuVy8vWFhYL002UlFBbG42Z0ZBSmFXbHBnNWN5WSsrdWdqYURTYWhWNWVYa2NqSXlQL1crSURFeEVSRVJFUkVSRVJFUkVSRVJFUkVWRzVVUzRTdFh4OGZIb0tJWHBYckZnUjBkSFJpSTZPaGt3bWc1ZVhGeUlqSTR2Yy82eFpzL0RmLy80WDd1N3VHREZpaE40NnpaczNSKy9ldlJFU0VvS3hZOGRpM2JwMXNMQ3dLUExZZVNWTzVlZnUzYnM0ZmZvMDZ0U3Bnd1lOR3VpU3RuSVRHeHVMNk9qb1hNdGRYRnl5SldwbENRc0xLM0JzQVFFQmVTWjU1V2Jmdm4zNDRvc3ZjaTIvZi84K2ZIMTk5WllOR1RJRWE5YXNVY3JsOG8wQW1nUElLSEFBUkVSRVJFUkVSRVJFUkVSRVJFUkVSRVI2bFBsRUxROFBEd2NoeFBkQ0NIenh4UmZZdlhzM1dyWnNDVDgvUDlqWjJlV2F0R09vMWF0WFkvLysvYkN5c3NJMzMzd0RVMVBUWE91T0hqMGFrWkdSdUhMbENrYVBIbzM1OCtmRHhzWW1XNTJEQncvbVdFVXFKaVltVzV5RlNYelNaOXUyYmRCcXRRZ01EQ3pXZmt2U3BFbVQ4TnR2djJVNzl2SnpzM0RoUXJpNnV1cHRHeE1UQTdsY251dHFac0hCd1RoNThpU3VYNy9lU0sxV0R3c1BEMTllZkpFVEVSRVJFUkVSRVJFUkVSRVJFUkVSVVhsVzVoTzFURXhNdmhSQ09MUnAwd1l0V3JSQWl4WXRpcTN2RFJzMllNV0tGWkRKWlBqeXl5L3ozYzdReE1RRWMrZk9SVkJRRU1MQ3dqQm8wQ0FzWHJ3WUxpNHV1anJWcWxWRDU4NmRBYnpZVXZIdzRjT3d0TFRFMjIrL1hXeHhBMEJ5Y2pKMjd0d0pBT2pVcVZPeDl2MnFvaWJEdmRwWFZqTGM3Ny8vanBTVUZOM3pCUUN0V3JWQ3ExYXRjbTNyNU9TRTBORFFYUHVmTW1VS0JnOGVqTXpNekRrcWxlcVhpSWlJZThVV1BCRVJFUkVSRVJFUkVSRVJFUkVSRVJHVlcyVTZVVXVsVWpVVVFveXdzckxLc1VwVlVhMWR1eGJMbGkyREVBSlRwa3hCNjlhdERXcFh0V3BWckY2OUdzSEJ3WWlKaWNHQUFRTXdidHc0ZE9yVUNVSUlOR2pRQUEwYU5BQUFIRHQyREljUEgwYUZDaFV3WThhTVlvMS80OGFOU0U1T0JvQnNxNEQxNnRVcnorME5jNVBYYWx4RGh3NHRjSDlidG14QlltSmlqdU05ZS9aRXo1NDlBUUNYTGwxQ1NrcEtzVDQzRFJvMHdILys4eC84OHNzdlZwSWt6UWZRdDlnNkp5SWlJaUlpSWlJaUlpSWlJaUlpSXFKeXF5d25hZ2toeExjQU1IandZRGc0T0JSTHA4K2VQY1BNbVROeDRNQUJBTURZc1dQUnJWdTNBdlZScFVvVnJGNjlHaU5Hak1EZmYvK05hZE9tWWV2V3JmanNzOC9nNmVtcHEvZkhIMy9vZm8rTGk0T1RrMU94bk1Qang0L3g4ODgvNnkzejkvZEhYRnhjc1l5VFpkaXdZUVZ1Yy9EZ1FiMkpXcS9ENk5HajhmdnZ2K1BKa3lkOXZMMjlGMTI4ZVBHY1VRSWhJaUlpSWlJaUlpSWlJaUlpSWlJaW9qS2p6Q1pxZVh0N3R3UFFzbXJWcXVqZnYzK3g5YnQ2OVdvY09IQUFjcmtja3laTlF2ZnUzUXZWajZPakk5YXZYNDlseTVZaEpDUUVVVkZSMkxadG15NVJLejA5SFVlUEhnVUFQSHo0RU4yNmRjT3NXYlBRdG0zYmJQMFVaRnZCY2VQR29XL2Z2bGl5WkFsU1UxUDExZ2tLQ2lyVStlUmw1Y3FWQlc3ejVNbVRBcmRKVDArSHFhbHBucy9KL2Z2M2M1UTdPVGxoLy83OXVzZFdWbFlZT0hBZ0ZpOWVESmxNTmhkQThlNDdXWUxxMXExYndkTFNzcG9Rb29wV3E2MHNrOG1xU1pKVVRRamhLRW1TUTlhZkFNd0JtQUl3RlVLWVNwSWtCNUF1aEVnSGtBN2d1U1JKaVVLSWVFbVNFdjczWjZ3a1NiZGxNdGtEU1pMdVoyWm1Qb2lNakx3TklNT0lwMHhFUkVSRVJFUkVSRVJFUkVSRVJFUlVLcFRWUkMyRlRDWmJDQUFmZmZRUjVISjVzWFg4MFVjZklTb3FDb01HRFVKRVJBUUNBZ0lLM2RmU3BVc3hidHc0dEczYkZsdTNic1VYWDN5aEt6dHk1SWh1YTBKTFMwc0F3SmRmZm9sNjllcWhhdFdxdW5xdXJxNDUrcjEzN3g0MEdrMk9NaHNiRzRTRmhXSDM3dDN3OVBSRVVsSVNZbUppQ2gyL29WYXRXbFdpL1cvYnRnM0hqeC9IclZ1M3NIdjNidlRyMXc4M2J0ekFxVk9uMExoeFk5U3RXMWR2dTdpNE9QejIyMit3dGJYTlVkYTNiMTlzM2JvVjkrL2ZiNk5XcTk4TER3OC9XS0luVVVBZUhoNlZUVTFOUFFDOEJjQkRDT0VoU1pLSEVNSStxNDVNSmdNQUNDSDAvdm15L3gxVC91OG42MWpWVjl1OS9MdENvWUJhcmRaSWt2UzNFQ0lLUUpSV3E3MGloSWlLaUlpNERpWndFUkVSRVJFUkVSRVJFUkVSRVJFUkVlbVV5VVF0SHg4ZmZ5SEVXN1ZxMVVLWExsMkt0VzlUVTFPc1dMRUNBSEQ0OE9FaUpUcGxKZEtvVkNxb1ZLcHNaVC8vL0RPY25Kd1FGeGNIQ3dzTFRKdzRFUjkvL0RIKzMvLzdmOWtTbjBKRFEzUDBHeEFRZ0ppWUdMMWxIMzMwRVJRS0JhWk1tWUlKRXlia0tPL1ZxeGVpbzZNTGZDNWhZV0dGS3N0TjFqbm9jL1BtVFJ3K2ZCZ1BIejRFQU15Wk13Y0E0T0hoQVFBWU0yWU1idCsralc3ZHVzSFcxaFpqeG96UjI4L1NwVXNCQUowN2Q4NVJwbEFvRUJRVWhKa3paMEtTcEdrQWpKYW81ZXpzYkY2aFFnV1ZFS0lwZ0JaQ2lHWUFxcnhhVHdnQlcxdGJWS3BVQ1k2T2puQjBkRVNGQ2hWUXFWSWwyTm5ad2NiR0JyYTJ0ckMxdFlWU3FZU0ppWW51UnlhVFFhUFJaUHRKVGs1R1VsSVNFaE1Ua1ppWWlQajRlTVRHeGlJK1BoN3g4ZkY0K1BBaDR1TGlUREl6TTkvQ2k0U3g5N05lMDJxMStwa2tTZUVBVGdzaC9zek16RHgzOGVMRnU2L3plU01pSWlJaUlpSWlJaUlpSWlJaUlpSjZrNVRGUkMwaGhKZ09BQU1HRE5DN2VsQnhtVHg1TWlaUG5xeDdmUGZ1WFhUdDJoVWVIaDdZc0dGRHJ1MmFObTBLalVZRE16TXp2ZVZuenB4QlZGUVVCZzhlakxWcjF3SUFHamR1ak42OWUrUG5uMy9Hdm4zN2tKNmVEaE1Ua3dMSDNLSkZDN1JzMlJKMTZ0VFJXKzd2NzQrNHVMZ0M5L3U2REJvMENKY3VYY3AyYk96WXNXalZxaFZjWEZ4MHgxeGNYT0R1N280VEowNGdPVGtaMXRiVzJkbzhlL1lNdTNmdmhxbXBxZDVFTFFEbzJyVXJmdmpoQnp4NDhLQ1p0N2UzMzhXTEYwOFcveG5wcGZEMjlsWXJGSXAzdEZxdHZ4Q2lPVjVzVTZqajRPQUFOemMzMUtwVlMvZG5yVnExOUs0T1ppaWxVZ21sVXJlZ0ZweWNuUEp0bzlGb2NQdjJiVVJIUitQR2pSdUlqbzVHZEhRMGJ0MjZaYWJWYXBzRGFBNWduRnd1aDFxdHZpRkowbTlDaUVPcHFhbkhyMTI3Rmwvb1lJbUlpSWlJaUlpSWlJaUlpSWlJaUloS21US1hxT1hqNDlOTUNOR29TcFVxdVNiZ2xKUkhqeDRCeUR2QlJhdlZRcVBSQUVDMnBKaVh5NWN1WFFxNVhJNmVQWHZxRXJVQVlNU0lFVkFvRkdqWHJoMFdMRmdBYzNQekFzZllxMWV2UE5zRkJRVVZ1TS84K1ByNkZsdGZLU2twcUZtekpycDI3WW90VzdiZ3dZTUgrT0NERC9UVzdkR2pCNzcrK210czJiSWx4M245OU5OUFNFaElRUC8rL1dGblo2ZTN2VXdtUTJCZ0lCWXZYZ3laVFBZWmdCSkwxSEozZDdlMnRMUnNBYUF6Z0VBQUZTUkpnaEFDSmlZbXFGbXpKdXJXcll2R2pSdkQxOWNYbFN0WExxbFFDc1RFeEVTWEpQYXlaOCtlSVRJeUVuLzk5UmN1WGJxRXYvLytHMCtlUEtrbGhCZ09ZTGlGaFVXbVNxWDZIVUNJRU9KNGVIajRQMFk1QVNJaUlpSWlJaUlpSWlJaUlpSWlJcUxYcE13bGFna2h4Z0pBejU0OVMzUTFMWDMrL3Z0dkFJQ3JxMnV1ZFo0L2Y2NzdYZCtLV3FHaG9iaDI3Um82ZCs2Y0l4bkgzTndjbzBlUFJucDZPcEtTa2xDalJvMEN4MmhoWVpGbitjcVZLeEVmWDdDRmpod2RIVEZzMkxCY3kzdjA2S0gzK1BQbnovVW1xd0hBYjcvOWh1VGs1QnpIRnkxYWhHclZxZ0VBZHU3Y21XZGNuVHQzeG9vVks3QnAweVowNzk0ZGpvNk9BSUNZbUJpc1hic1cxdGJXR0RKa1NKNTk5T3JWQzJ2WHJrVlNVbEpYSHgrZk9oY3VYUGc3endZRjRPSGhZYVZVS3YwQWZDQkpVaS84YjlVc0lRUnExS2dCSHg4ZnRHblRCbzBhTmNyMWVYcFRtWm1ab1hIanhtamN1REVBUUpJay9QdnZ2emgrL0RqT25EbURLMWV1eUZOVFU5OEY4QzRBcUZTcWk1SWtyY3JNekR4dzZkS2xHOGFNbllpSWlJaUlpSWlJaUlpSWlJaUlpS2drbEtsRUxaVktWVlVJRVdCaFlZSGV2WHUvOXZIRHc4TUJBRys5OVZhdWRaNDlld2JnUmRLVlRDYkxVWjZlbmc2bFVvbmc0T0JjKzdoNTh5WUFvR3JWcWtXSVZyK0RCdzhpSmlhbVFHMWNYVjF6SkdwcE5Cck1temNQejU4LzEvdDhMRisrSE1lT0hjUEtsU3ZoNE9DUW96d3dNQkJQbmp6QnYvLytpNW8xYStxT1p5VnBHU0xyZVp3OWV6Ym16Sm1qaTJmeTVNbElTMHZEckZtellHTmprMmNmWm1abWFOKytQYlp1M1FvaHhBQUFYeGdjZ0g0eWIyL3ZoaktaYkxBUVloQUFzNnh4UEQwOTBiSmxTN1J2M3g0VktsUW80akJ2RmlHRWJ1V3R3WU1ISXlNakEyZk9uTUZ2di8yRzgrZlBJelkyMWxzSXNWd21rMEdsVXYwRllLRWtTZnN2WExqd3hOaXhFeEVSRVJFUkVSRVJFUkVSRVJFUkVSV0hNcFdvQmFBSEFORzhlWE85cTFXVnBOVFVWSnc4ZVJKeXVWeTNpcEErVDU4K0JaRDd5bGFkTzNlR1FxSEljMnU3SzFldUFBRHExS2xUaElqekZoWVdabEE5ZmRzYTNyOS9INzE2OVVMdjNyMHhZc1FJQUVDSERoM2c0dUtDVmF0V0FYaVIzSFhqeGcwTUd6WU1QLzc0STJ4dGJiUDE0ZUxpZ2ttVEp1SHg0OGRZdDI1ZGdSSzBYaFlRRUlCZHUzYmg2TkdqV0xWcUZTNWZ2b3hyMTY2aGZmdjI2TkNoZzBGOXZQLysrOWk2ZFNzQURQUHc4SmdaRlJXVlh0QTRWQ3BWUlNGRWdDUko0NFFRZFFEQTFOUVVYbDVlOFBmM1I0Y09IZkpkN2F3c1VTZ1U4UFB6ZzUrZkh5UkpRbVJrSkVKRFEzSHUzRG5FeGNVMUFyQlpDUEZNclZhdjBXcTE2eTVjdVBDWHNXTW1JaUlpSWlJaUlpSWlJaUlpSWlJaUtvcWNTenFWWG5JaHhEZ0ErT0NERDRxdDA5V3JWNk5EaHc1WXUzWnRudlcyYnQyS2xKUVUrUG41d2RyYU90ZDZXWWxhbHBhV2VzdHRiR3pRcTFldlBNYzZkKzRjQUVDbFV1Vlp6MWgyNzk2TjFOVFViQ3RseGNYRjRkR2pSN3JIblR0M1JuQndNRzdjdUlGUFAvMVV0OUpZV0ZnWUZpOWVqRWVQSHFGNzkrNUlTRWpBcDU5K2lxU2twRUxGSXBQSk1HZk9ITmpZMkdEbHlwWDQ4ODgvNGV2cmkyblRwaG5jUjYxYXRlRHA2UWtoUkVXbFV2bGVRY1pYcTlYMVZTclZFaUhFWFFEZkN5SHF1TG01NGVPUFA4YWhRNGV3Y3VWSzlPalJvMXdsYWIxS0NBRnZiMi9NbURFRCsvYnR3N0pseStEbjV3ZWxVbWtHNEdPWlRIWk9yVmFmVjZsVVhUMDhQRXlOSFM4UkVSRVJFUkVSRVJFUkVSRVJFUkZSWVpTWkZiVzh2THk4QWJoV3IxNGRYbDVldWRiN3ozLytvL2Y0L1BuenNXTEZDdDNqWGJ0MkFRRFdybDJMdExRMHJGbXpCb01IRDliYjlwOS8vc0hLbFNzaGhNREFnUVB6akRNMk5oWUE4a3pteWt0cWFpcE9uRGdCTXpNenZhdFpHWnRXcThXZVBYdGdZbUtDamgwNzVsazNLQ2dJMGRIUmNISnlnbEtwQkFCY3ZYb1ZHelpzUVBYcTFkR25UeC9jdkhrVDI3ZHZ4NFFKRTdCczJUTEk1ZklDeDNUMzdsMlltNXZya3IyY25aMEwzRWVIRGgxdzZkSWxTSkxVQjhDZWZLb0xiMi92RmpLWmJES0FEa0lJbUp1Ym8yWExsdWpmdjMrZVcyT1dkMElJTkd2V0RNMmFOVU55Y2pLMmJ0Mkt2WHYzNHRhdFc3NUNpRjFLcGZLQmo0L1B6S2RQbjI3NjU1OS9DcGU5UjBSRVJFUkVSRVJFUkVSRVJFUkVSR1FFWldaRkxibGMzZ2tBbWpScGttZTlPM2Z1WlB2SmtwQ1FvUGQ0ang0OVlHNXVqcDQ5ZStydEx5WW1CaU5IamtSNmVqcDY5T2dCYjIvdlBNZlBXZzJyZXZYcWhwM1lLMEpEUTVHYW1vcDMzMzMzalZ5RjZjQ0JBN2gvL3o3ZWZmZmRITnNaYXJYYUhQVy8rdW9yakJrekJrSUlBQzhTdFFEQTNkMGRBREIrL0hoNGVucmkzTGx6T0hUb1VJRml1WFhyRmlaUG5vemc0R0RFeGNXaGE5ZXVjSFIweEs1ZHU5Q3ZYei84OVpmaHUrbTk5OTU3a012bEVFSjA4L0R3c01xbG1sQ3IxUzNWYXZVZmNybjhoQkNpUThXS0ZURjQ4R0RzMzc4ZnMyZlBacEpXQVZoYlcrUEREejlFYUdnb0ZpNWNDQjhmSHdnaEtzdGtzdVhXMXRZeEtwVnFaTzNhdFcyTUhTY1JFUkVSRVJFUkVSRVJFUkVSRVJHUkljcktpbG95SVVRUUFIVHIxaTNQaW1GaFlRWHFlTXlZTVJnelpvemVzc09IRCtQcnI3OUdZbUlpZkgxOXM5VzdmUGt5TEN3c1lHOXZEek16TTJnMEdody9maHlob2FFQUFEOC92d0xGQWJ4SUpsdTllaldFRUJnd1lFQ0IyeGZFMTE5L1hhaDJXVnRFdnJyOXBJT0RBKzdkdTRlSWlJaXNoQnNBTDdZbUJBQ05Sb056NTg3aDJMRmpzTEt5MGlWcW1aaVlZTzdjdVFnTEMwUDc5dTJSbEpRRXBWS0psSlFVUEhyMENLYW1PWGZDaTRxS3d1Yk5tM0hvMENGa1ptYkMxZFVWVTZaTWdhK3ZMeDQ5ZW9ScDA2Ymh6Smt6R0Q1OE9CbzFhb1IrL2ZxaGVmUG11bGowc2JPemc1ZVhGeUlpSXN4TlRVMDdBd2g1dWR6SHg2ZTVUQ2FiQTZBbDhDSVJiK0RBZ2VqYXRXdWUvVkwraEJCbzFhb1ZXclZxaFJzM2JtRDU4dVU0Y2VLRVhXWm01bUpyYStzWktwVnFXbVptNXVySXlNZ1VZOGRLUkVSRVJFUkVSRVJFUkVSRVJFUkVsSnN5a2FqbDVlWDFGb0RxVmFwVVFiMTY5VXA4dlBEd2NLeFpzd2FuVDU4R0FMUnMyUkt6WjgrR21abVpyczZxVmF2dzU1OS82bTN2N2UyTmR1M2FGWGpjSlV1V0lDa3BDZSsvL3o3YzNOd0tGN3lCZHV6WVVhaDJDeGN1eEI5Ly9JSDY5ZXRuTzk2eVpVdnMyclVMUVVGQitmWXhhTkNnYkZzY1ZxcFVTYmVONHBvMWE3Qng0MFpkMmN2YlhHN2F0QW03ZCs5R2RIUTBBTURlM2g2REJ3OUdZR0FnRklvWEwvVUtGU3BnK2ZMbCtQWFhYN0ZzMlRMODlkZGYrT3V2djJCdmI0K1ZLMWZtK2J5MmF0VUtFUkVSRUVKMHcvOFN0ZFJxZFcxSmt1WUtJUUlBd05YVkZZTUhEMGJuenAxMXlXaFVmR3JWcW9VRkN4Ymc5dTNiV0x4NE1mNzQ0dys3ek16TXhRcUZZcUpLcFJvWkVSRVJDaURuMG0xRVJFUkVSRVJFUkVSRVJFUkVSRVJFUmxZbUVyWGtjbmtUQVBEMDlDenhzU1JKd3ViTm0zSDY5R2xZVzFzak9EZ1lnWUdCT2VvMWFkSUVjWEZ4U0V0TFEwWkdCaVJKZ3AyZEhmejgvREI0OE9Cc2lVaUdHamh3SVA3OTkxK01IRG15T0U0RkNvVWl4MnBQV2NjTTNSYXdVYU5HdWlRb0FIQjJka2Jmdm4xejFCcy9manpzN093UUZoYUc1T1RrSE9VeW1ReU9qbzU0KysyMzBhdFhyMXpIcTFldkhseGNYQ0NUeWVEaTRvSlJvMGJweWl3c0xCQWRIWTFxMWFxaFY2OWU2Tm16Wjdia3VaZDE2dFFKNzc3N0xyWnQyNGJObXpkRHBWTGxtL3pXdG0xYkxGNjhHSklrdGExYnQyNEZLeXVyenlSSkdpK0VrRld1WEJuRGhnMURseTVkbUtEMUdyaTR1R0QrL1BtNGMrY081czJiaDVNblQxWVJRbXhUcTlWaEFENEpEdzgvWSt3WWlZaUlpSWlJaUlpSWlJaUlpSWlJaUY1V0poSzFBSFFGWHF6YVZOS0VFUGp5eXkreGZmdDJkTy9lSGRiVzFucnJmZkRCQnptMi95dU1sN2RxckZtekp0YXVYWnZ2Vm5wWjJ5dm1aK3ZXclFZZHk0dWhDVjBXRmhiRmttRFd2bjE3dEcvZlhtOVpRRUFBM056YzRPbnBhZEIyZzBxbEV2MzY5VVB2M3IyUmtaR1JiMzFuWjJkVXJsd1pEeDQ4cUdobFpmVVBBRnRyYTJ2MDZkTUhRVUZCMlJMVzZQVndkbmJHNHNXTGNlSENCY3liTncvWHJsM3pCWEJhclZiL0lJU1lIQllXOXNqWU1SSVJFUkVSRVJFUkVSRVJFUkVSRVJFQlFQN1pMRys0R2pWcW1Ba2gvT1Z5K1d0SjFBSmVKQjBOR0RBZzF5U3RrbVJJQWxKNTV1M3RYZURuU0tGUTVMcnkxcXV5dGxvVVF0aDI3TmdSdTNmdnh2RGh3NW1rWldRK1BqN1l0R2tUcGsrZmpnb1ZLZ0RBUjFxdDlyOXF0Ym9YQUM1eFJrUkVSRVJFUkVSRVJFUkVSRVJFUkVaWDZyTitIQndjZkFDWXVicTZHaVZ4aXNxWFJvMGFBUURVYWpWbXpwd0pXMXRiSTBkRVdZUVE2TktsQzBKRFE5R2xTeGZJNVhJSEFGdlVhdlVCYjIvdmFzYU9qNGlJaUlpSWlJaUlpSWlJaUlpSWlNcTNVcCtvcGRWcXZRQ2dSbzBhUm82RXlnTWZIeDhBd04yN2Q0MGNDZVhHMHRJUzA2ZFB4NW8xYTFDclZpMEE4SmZMNVZGcXRUckEyTEVSRVJFUkVSRVJFUkVSRVJFUkVSRlIrVlhxRTdXRUVJMEJ3TVBEdzlpaFVEbFFzMlpOV0ZwYTRzR0RCM2o4K0xHeHc2RThlSHA2WXZQbXpRZ0lDSUJNSnJNRnNFT3RWcTl5ZDNmbjBudEVSRVJFUkVSRVJFUkVSRVJFUkVUMDJwWDZSQzBBelFIQTE5ZlgySEZRT1NDRVFMMTY5UUFBVjY5ZU5YSTBsQjhURXhOTW1USUZ5NVl0UThXS0ZRSGdJMHRMeTNCdmIrKzZ4bzZOaUlpSWlJaUlpSWlJaUlpSWlJaUl5cGRTbmFoVm8wWU5Nd0QxNUhJNTZ0ZXZiK3h3U294R28wRm1abWF4OVplUWtGRGlXL2ZkdVhNSE4yL2VMTGIrMHRQVDg2M3o3Tm16WWhzdkwzWHJ2c2p4K2VlZmYxN0xlRlIwVFpvMHdZNGRPOUNpUlFzQXFDMlh5eTl5SzBRaUlpSWlJaUlpSWlJaUlpSWlJaUo2blVwMW9wYXRyVzExSVlTb1VLRUNGQXJGYXgyN2MrZk9PVmJ4MnJsenAwRUpSUUFRRUJCZzBDcGcvLzN2ZnhFWUdJajU4K2NYS3M1WFhidDJEVjI2ZE1IMDZkT0xwYi9jREI4K0hEMTY5Q2lXdnZidTNZdXVYYnNpTWpJeTF6cFBuanhCUUVBQTVzMmJoNHlNakdJWk56ZlZxMWNIOENJWmpVb1BTMHRMTEY2OEdDTkdqSUJDb1RERGk2MFFGL242K3BvWU96WWlJaUlpSWlJaXltN256cDNZdDI5Zm9kdkh4Y1hoM3IxN3hWNlhpSWlJaUlpSWlLZ29TbldpbGhEQ0ZRQ2NuSnlNSFFwQ1FrSXdjK1pNREJ3NEVMZHZPUmJpY2dBQUlBQkpSRUZVM3k2MmZxdFdyUXFOUm9PdFc3ZGkxNjVkUmU2dmJ0MjZjSFoyUm5oNE9BNGNPRkNvUHRMVDAvUDlrU1RKNExyNUpiZFpXMXNqSVNFQndjSEJPSGZ1WEk1eVNaSXdiZG8weE1iR0lqTXpzOFNUOWx4Y1hBQ2dXUCtlNmZVUVFtRElrQ0ZZc1dJRkhCd2NBR0NVSkVsN2E5ZXViV1BzMklpSWlJaUlxSFFiT25Rb09uVG9VS0pqbkQ1OTJ1QnJBOWV1WGNQU3BVdng5T25URW8ySnFLVE1uRG16U0RjdURoOCtIRjI2ZENuMnVrVEdscEdSZ1k0ZE82SlpzMlpjOForSWlJaUlpS2dVZXIzTFVCVy9Hc0Nia2FqVnZuMTdIRGx5Qk9IaDRSZ3dZQURtejU5djBJcForYkcydHNaWFgzMkZvS0FnSEQxNkZGMjdkb1VRb3REOXlXUXlqQjQ5R3A5ODhnbVdMRm1DdDk5K0cwcWxza0I5Tkd2V3JGanJPamc0NE5DaFE3bVd0MjdkR3A5Ly9qbm16cDJMZi83NUI0MGJOODVXdm5yMWFwdzhlUkx0MnJYRDU1OS9ibkJzaFpXVnFNVVZ0VW92WDE5ZmhJU0VZUGp3NGJoeDQ0YS90YlgxYVM4dnIvY2lJeVA1bDBwRVJFUkVaQVRmZmZjZEhqMTZWS1ErS2xTb2dPRGc0QUszQ3dnd2ZGZDBaMmRuTEZteVJHL1pvMGVQRUJjWHA3ZnM2NisvTGxCTWt5ZFB6bkVzS1NrSmt5ZFBSbEpTRXBLVGs5R3ZYNzljMjJkbVptTEdqQm00ZnYwNnJsKy9qcVZMbHhab2ZDb2R5c0s4SVNwSlpYV09IRHQyRExHeHNYanJyYmRRdTNidEFzZVduNFNFQkh6NzdiZUZhanRyMXF4aWpvYUlpSWlJaUtqc0tkV0pXa0tJNmdCUXBVb1ZZNGNDT3pzN2ZQZmRkNWc1Y3liMjd0Mkxqei8rR0t0V3JZSzN0N2ZCZlF3YU5BaEpTVWw2eTB4TVRIRDc5dTFjdHhNTURRMDFlSnhtelpxaGFkT21PSFBtRERadTNJaWdvQ0NEMndMQXVISGo4cTN6d3c4L0lDa3B5YUM2NXVibTJSN25sZUMyWU1FQ0xGaXdRRy9ab1VPSDlDWjhuVHQzRG5LNVBOODRERlc1Y21VSUlSQWJHd3RKa29xVU9FZkc0K2pvaUkwYk4yTHMyTEU0ZS9ic1czSzVQTnpUMC9PZFM1Y3VYVEoyYkVSRVJFUkU1YzJoUTRjUUV4TlRwRDVjWFYyemZabStlZlBtWEQ4L1pna0xDeXZ5dUliWXNXTkhnZXJyUzlTeXNiSEJnZ1VMOE9tbm4yTGh3b1ZJUzB2RFJ4OTlwTGY5bWpWcmNQMzZkVGc0T09DTEw3NG9WTXowNWl2cjg0YW9xTXJxSE1tNkRseVFaTEFzR28wR2dZR0JlZFpadkhneDl1L2ZYNmpZbUtoRlJFUkVSRVNVdjFLZHFBV2dNdkJtcktnRkFBcUZBak5teklDam95T3VYYnVHQmcwYUZLajlyVnUza0ppWW1HdDVZVC9nZi83NTUwaE5UY1d5WmN0MHg0WU9IWW96Wjg1Zy9mcjFDQWdJeU5vR3ppQjkrL2JOdDg3bXpadVJsSlJrVU4xWGRlN2NPZDg2ZS9mdWhhV2xKZDUrKysxODZ4WjNJcFZDb1lDTmpRMFNFeE9SbUpnSU96dTdZdTJmWGg4ek16TXNYNzRjczJmUHhvNGRPeXFhbUpqODZlUGo4ODZGQ3hmK01uWnNSRVJFUkVUbFVWaFlXS0hhNmJ2aHg4YkdCcTZ1cnJySE1URXhNREV4UWRXcVZYUFVkWFYxemZjR3FLS3VtbTNJR0FFQkFYbCs5bGVyMVZpd1lBRkdqeDZONzcvL0hoVXFWRUQzN3QyejFZbUtpc0lQUC93QUV4TVR6SjgvLzQyNVprSWxwelRObTVrelp5SWlJc0xnR0pPVGt3MU9SakgwSmtaOS9kMjdkeS9YTXBWS3hZVEhVcTQwelpFc2ViM3ViOTI2QlFCWXUzWXRObTdjbUdmL1dUWnQyZ1FMQ3d0SWtwVHZOV1lYRjVjY3oxbGtaQ1FHRHg0TUx5OHZyRjI3MXFBeGlZaUlpSWlJU0w5U25hZ2xoS2dNQUJVclZqUjJLTm1NSERrU0dvMG14eXBPL2ZyMXc5V3JWN01kZS9uRCtNc2ZnQ1ZKd3BBaFF4QVpHWW5wMDZlalM1Y3VoWTduN05temVQcjBhYlpqM3Q3ZWFOaXdJYzZmUDQ4ZmZ2Z0JFeVpNS0ZDZmZuNStTRXRMeTdkZWZoZXk5VjBvbVRGalJwNXRNakl5c0hmdlhsU3JWaTNmdWlYRnpzNE9pWW1KZVB6NE1STzFTamtoQkNaUG5nd25KeWQ4OTkxMzFqS1o3TGhLcGVvUUVSRngzTml4RVJFUkZZRkNyVmIzbHlRcENJQzNFTUxTMkFGUnVhQUJjQXZBanVmUG55K01pb3A2WU95QXFIenIzTGx6dGh1QmZIMTlVYlZxVllPU09YYnUzQWtyS3l1OCsrNjdKUmxpb1RSdDJoUXpaODdFN3QyNzhkNTc3MlVyZS9ic0diNzQ0Z3RrWm1aaTZ0U3BCVnJsbXdnbytYa1RHeHRib0JzUnRWcHRnZW9QSFRwVXQ5V2R2dVNyME5EUVBQdlRWNll2QVlmS3I5ZjFiNHNoci91N2QrL21XeWRMWm1ZbUFNRFUxRFRiOWRpc0JPSDhrdG15cm1rM2J0elk0REdKaUlpSWlJaEl2MUtkcUNWSlVpVWhSTEVsYXNYR3hxSmp4NDRGYW1Qb0hiVWJOMjVFaXhZdFVLTkdEUURBa1NOSGtKNmVqZzRkT3VpdEh4b2Fpc2pJU0RSdDJqUkhrdGFwVTZkZ1pXVUZMeTh2dlcyVGs1TmhZV0dSNzNaL0gzNzRJYTVjdVFKSFIwZmRzWWNQSDJMZHVuV29XTEVpQmcwYWxHdmI0Y09ISXlNakk5ZnlkZXZXSVRrNUdaOSsrbW1lTVJURzQ4ZVBBYnk0ZzgxWTdPM3RFUk1UZzhlUEg2Tm16WnBHaTRPS1QxQlFFTXpOemJGdzRVSnpBSWZVYW5XWDhQRHdnOGFPaTRpSXFCQVVhclY2SzREdTNLS1pYak1UQUc0QVBsY3FsZjA5UFQzOUxsMjZkTVBZUVJFVnhzeVpNK0hxNnBydmwrbjZyZ204Zk16YjJ4dHIxcXdwVWl6YnQyL0g3Tm16OVphMWJOa3kxM1l6WnN6UWUzTlRZVmVXSWNxUElmUG01ZFhlOCtQcjZ3dGJXMXNjUFhyVTREYTNiOTlHWEZ4Y3RtT3ZKcnpvbXdPR0pxc1FGWVdoLzdZQStsK25XcTBXWGJ0MnhmMzc5N0Y2OVdyNCtQaVVSSmg2WlNWcU5XclU2TFdOU1VSRVJFUkVWRmFWNmtRdEFCVUFaRXMwS2dvVEU1TnNTMWZuNXQ2OWU5Qm9OQUFBbVV3R0Z4ZVhmTnNvbFVvRUJ3Y0RBQklURTNIZ3dBRUF3S3haczNMVWpZMk54ZEtsUzJGaFlZRXBVNlprSzB0TlRjWDA2ZE1SSHgrUDlldlg2OTFlOGNjZmY4VE9uVHZ4NVpkZm9uWHIxcm5HMUxoeFkrelpzeWZiaWxBSkNRa0lDUW1CcGFVbEFnSUNjazJHNnRldlg1N251MzM3ZGlRbkorZVo3SldiMU5UVVBDODJaemwvL255aFZ1d3FEbG5QUzE1YlZWTHA4OEVISDhETXpBeHo1c3d4MFdxMWUzeDlmZDhMQ3d2NzNkaHhFUkVSRllSYXJlNFBvSHZObWpVeFpjb1UxSzVkRzliVzFzWU9pOHFCOVBSMDNMdDNEei85OUJOQ1EwT3JLQlNLMVFEeTM2dWNxQlRyMWF1WDd2ZGZmdmtGR28wbTJ6Rm5aK2Npai9IcU5sdjZaQ1dpR0hKTmc2Z3MyNzkvdis1M0psOVJXWFA2OUduY3YzOGZ0V3JWS3ZFa3JkeTI0aDAyYkpqZStvWnM4MGhFUkVSRVJFUXZsT3BFTFNHRU9RQ1ltWmtWUzM4T0RnNzVmcUM4ZXZVcUJnd1lvSHVzMVdveGZmcjBYRmUzMGljOFBCeVNKT2t0MDJxMW1EcDFLcEtUa3pGOSt2UWN5NnN2V3JRSThmSHhhTldxbGQ0a0xRQzRkT2tTbmo1OWlrcVZLdVVieTZ2YjlybTd1OFBQenc4blQ1N0VwazJiOFBISEgyY3JOM1FGc1lMV2I5T21EUllzV0FBQVVDZ1UyWllRZjlYbHk1ZHg4K1pOZUh0N0c1UWtWeEtVU2lXQUYxOUdVZG5TbzBjUHlPVnl6Sm8xeTBTU3BGKzl2YjNiWEx4NDhaeXg0eUlpSWpLVUpFbEJRZ2hNbVRJRktwWEsyT0ZRT1dKcWFvb2FOV3BnNHNTSk9INzhPT0xqNDF0N2VIaFU1aGFJVkJBRi9jeHBiQk1tVEFEd1l2dXByVnUzWmp0V1hQejkvZUh2NzU5cnVTUkphTml3SWVSeU9iOGtMNmRLMjd3aGV0M0t5aHpac1dNSGdPemJlWmEwM0hhRGVObkxDWkpFUkVSRVJFU1V2MUtkcUNWSmtwa1FRcGMwVTlLMFdpMW16NTRORnhjWFBIdjJETEd4c2ZEMjlzYUNCUXV3YnQwNkdMcTF6QjkvL0tIN1haS2tiTzJXTDErTzhQQnd0R3ZYVHJmbG9TUkpTRTFOeGZIang3Rmp4dzQ0T0RoZzZ0U3BldnRPVDAvSDFhdFhZV2xwaWJwMTZ4YnFQSU9DZ25EeTVFbUVoSVNnWDc5KzJWYlZ5bTBydy9QbnorUDA2ZE9ReVdUbzBLRURhdFdxcGJmZTlldlg5Y1pWdlhwMTNlK21wcVo2dDJmSUVoZ1lDQUFZTldvVXZMMjlEVHFuNG1acWFncUFpVnBsVmJkdTNaQ1Nrb0p2di8zV1hDNlhIL2J5OG1vZUdSbDUyZGh4RVJFUkdjZ2JBR3JYcm0zc09LaWNrc3ZscUZtekp1TGo0NFZDb2ZBQ3dFUXRNbGkzYnQwSzFXN256cDNGSEFrTS9vd1BBS2RPbmNxM1RreE1USWttQzNDNzIvS3J0TTRiUTVKTmtwT1RjNjNuNU9TRTc3Ly8zdUR4MXE5ZmoxMjdkdWt0dTNmdlhyNHhNUkd5OUNwdGN5UzMxK0h0MjdjQkFELzk5Qk8yYmR0VzRMRVZDb1V1cWRoUStuYURlQlVUdFlpSWlJaUlpQXFtVkNkcUNTSE1BTHkyUkswTkd6WWdLaW9LczJmUHhwSWxTd0FBd2NIQkdENThPTFp0MjVadGU0UGNaR1ptNHRpeFk3ckh3NGNQaDUrZkgvcjM3NCtGQ3hkaTA2Wk5BSUNvcUNoMDdOZ1JUNTgrUlZwYUdyUmFMWUFYV3kzT21qVUxqbzZPMlk1bHVYVHBFdExUMDlHd1ljTnN4d3ZDMDlNVGpSczN4cmx6NXhBU0VvS2hRNGZxeWw3ZHl2RHUzYnRZc21RSlRwOCtqV2JObW1IVXFGR29VNmRPamo3Ly92dHZMRnEwQ0dmT25JR2JteHMrL1BERFFzVjI2dFFwL1BQUFA3Q3pzOHQxUmJIWHdjVEVCQUFUdGNxeUR6NzRBSThmUDhiYXRXdXQ1WEw1RVE4UEQyK3VCa0ZFUktXQkVNSVNBTGM3SktQS3V0bERKcFB4aFVnR2VlKzk5eEFmSDQvSmt5Y1hxcjFjTG9lam8yT080NjhtUnIyY0xHVnJhNHVqUjQvbWFKT1ptUW5nL3o3M0dlTFFvVVBaMm1kbVp1cHU4TWxpWTJPRHJsMjc1dG5QN3QyN2taU1VaUEM0QUhRcmRqTlJxL3dwN2ZORzM3WnFyOUpxdGJuVzAyZzBCbzhGQUFrSkNmbU9hVWhNVkhxVTFqbVMzK3Z3L3YzNytmYWhUMkd2RldjWk9YSWs3dHk1dzZSRklpSWlJaUtpSWlyVmlWcVNKQ21GRURrdWZwYUVLMWV1NFB2dnY0ZEtwWUsvdjc4dVVhdFJvMGJ3OC9QRDBxVkwwYng1Y3pnN08rZlp6KysvL3c2TlJvT3FWYXZpM3IxN01ERXh3YUpGaS9Ea3lSTzR1cm9DZUhGM2sxYXJSYVZLbGVEaDRZR25UNS9pM0xrWE82OU5tREFCVFpvMEFRQ3NXYk1HcDA2ZHd2VHAwM1VyVXAwL2Z4NEFvRmFyaTNTK2d3WU4waVZxOWUvZkgrYm01dG5LangwN2hrT0hEdUhJa1NPb1g3OCs1cytmanpwMTZpQWxKUVZoWVdGNCt2UXBuajU5aXVUa1pGeStmQmtIRHg1RTVjcVZNV25TcEZ3dlRNZkd4cUpqeDQ0R3hmZmt5Uk0wYnR6WTRQUFp0MitmUVZ0QkdpcnJOWmVSa1ZGc2ZkS2I1NU5QUGtGU1VoSjI3TmpocEZRcUQvNXZaYTBVWThkRlJFUkVSRlRXREJzMnJFanRjL3NTUHV0ek52RGlpMjhURXhOVXJWb1ZBTEt0SHYyeTFOUlVBSUNGaFlWQll6OTQ4QURoNGVHNngyUEdqRUZpWWlJV0xsd0lCd2NIM1hGN2UzdU1HVE1tejc1T25EaFI0RVN0ckMvL2kvb0ZQSlUrcFhuZUFFQllXQmdBWU42OGVRZ0pDY0ZYWDMyRjl1M2I1OXR1d0lBQmlJcUtRdHUyYlEwZTYvYnQyL0QzOTg5M0RtYTVkT2tTbEVwbG9WZXJwemREYVowaldYUGpaVDE2OU1ETm16ZDExNkNONGM2ZE8weG1KQ0lpSWlJaUtnYWxPbEVMZ0FhQWFVWkdSb2ttYXlVbUptTENoQWtRUW1EU3BFazV5c2VQSDQ5ZXZYcGg0c1NKV0xObVRaNnhiTjI2RmMyYU5VTjBkRFFBWU1tU0pmam1tMit3YnQwNnJGaXhBbHUzYmtYTm1qVjFGMWl2WDcrTzRPQmdBQzh1THZUczJSTUFjT0hDQmF4Y3VSSm1abWE2aTdMQS8yMjMwTEJod3lLZGM1TW1UVkN6WmszOCsrKy8rT1dYWDlDM2I5OXM1Yi8rK3F2dTdyREl5RWlNSHo5ZVY2WlFLTElsTU5XdVhSdlRwazFEaHc0ZGNPblNKVHg1OGdST1RrNDV4alEzTjBmbnpwMzF4cE9Ta29Kang0NUJraVM0dUxoazIvTHd4SWtUU0V4TVJOMjZkWE85Z1BacW9sbFJaWjJmWEM0djFuN3B6VE54NGtURXhNVGcvUG56WG5LNWZDdUFyZ0F5ODJ0SFJFUkVSRVQ1dTNmdkhycDA2VktzZmE1WXNVSjNnOVBMcTM3NCt2cWlhdFdxK2E0RWtwQ1FBQUI2VjFIUlo4ZU9IVEF6TTRPTmpRMWlZMk5SczJaTmJOcTBDUU1HRE1EU3BVdFJzMmJOUXAySFJxTkJZR0Nnd2ZYVDA5TU4ya29PZVBFY1ZhNWN1VkJ4a2ZHVmhYbnpzbDY5ZW1ITGxpM1lzR0ZEdm9sYXYvMzJHNktpb21Calk1UG5hdTMzNzkvSHMyZlBBQUJkdTNiRjNidDMwYmR2WDNoNGVCZ1UwNkJCZytEcTZzcVZnMHFwc2paSElpTWpjZlBtVFZTc1dCRk5tell0Y0hzaUlpSWlJaUo2czVUcVJDMGh4SE1BcHMrZlB5K3hSQzJOUm9OeDQ4YmgzcjE3R0RseUpOemMzSExVY1hGeHdZZ1JJN0J3NFVMTW1ERURzMmJOMHJ2bFFHUmtKTUxDd2pCMzdseXNXTEVDd0lzN1hpZE9uSWhtelpycFB1eG5PWDM2TkNaTm1vVGs1R1FFQndjaktDZ0l3SXU3ZFQvNzdETm90VnBNbXpaTmQ5SDM4ZVBIdUhMbEN1enM3QXkrOEpTWHdNQkF6Smt6QnovOTlCTUNBd096SlNVRkJRV2hidDI2cUZLbENod2RIZUhnNEFDTlJvT0RCdzlpNzk2OVNFcEtRcE1tVGRDdlh6L2RYVjZQSGozQ2lCRWpZR05qZzhXTEYrZElxckt4c2NHTUdUTnl4UEhubjM5aXpwdzVrQ1FKdnI2K21ETm5UcmE3a3FPam96RjgrSEJFUjBlalRaczI2TisvZjRIdTRDeU1yT1gxWDhkcWJtUmNNcGtNQ3hjdVJKOCtmWERuenAyT0twWHEyNGlJaUZIR2pvdUlpSWlJcUN5d3NMREk5WWFkbHgwNWNnUnBhV2tHMWExWXNXS1JZcnB6NXc0QTZGYXV6a3RhV2hxMmI5K08xcTFiNCtyVnF3QmVyS2dsazhtd1ljTUdEQmt5QkQvKytHT2g0cEFrcVVBcmx4U2tma0czaktNM1MybWZONjl5ZFhWRm16WnQ4UHZ2ditQQWdRTzVKbXZGeDhkajNyeDVBSUJSbzBibFdMa29MUzBOTTJmT3hNV0xGL0hnd1FQZDhlVGtaTFJ2M3g3Ky92NEZqbzFLcDdJMlIvYnMyUU1BNk5TcEUxZFBKQ0lpSWlJaUtnTktkYUtXSkVuUGhCRFc2ZW5wSmRKL1ptWW1KazJhaElpSUNEUnYzaHo5Ky9mUHRXN2Z2bjF4NnRRcEhEaHdBQlVxVk5DN2xQcDMzMzBIZTN0N3RHclZTcGVvbGFWMTY5YTYzN1ZhTFRaczJJRGx5NWRESnBOaDJyUnB1dTBDazVLU01HclVLQ1FrSkdEZ3dJRjQ5OTEzZGUxT25EZ0JyVmFMNXMyYkYvcER1MWFyMWJYdDFLa1RsaTVkaWtlUEh1SEtsU3Z3OVBUVTFYTjNkNGU3dXpzQTRPTEZpOWl3WVFNT0h6NE1oVUtCVHAwNm9YZnYzcWhWcTFhMnZyT2VsOW16WnlNb0tBano1OC9QZGZ2QzlQUjBIRDE2RkNFaEliaDA2UkxzN096dzJXZWZJVEF3TUVjU25KdWJHMWF2WG8wWk0yWmcxYXBWQ0FrSlFmZnUzZkhPTysvZ3JiZmUwcHMwVjFSWnJ6a1RFNU5pNzV2ZVBCWVdGdmp1dSsvUXQyOWZKQ2NuajFTcFZLY2pJaUpDakIwWEVSRVJFVkZwWjJkbnAvZUduVmVGaFlVaExTM05vTHBGbFpWd1pXZG5oN3QzNzZKYXRXcTUxdjNwcDUrUWxKU0VnSUFBZlBYVlY3cmpvMGFOUWtaR0JoUUtSYUZYMURJMU5kVzcvZFdyc3JhTkE0QStmZnBrVy9HYXlxYlNQbS8wR1RWcUZFNmVQSWtGQ3hhZ2VmUG1PWkt3TWpNek1YWHFWQ1FrSktCdDI3Ym8xcTFiamo2VVNpVU9IVG9FclZZTFYxZFhQSHo0RUttcHFUaHk1QWhrTWhsMjc5Nk5hZE9tR1J6VHZYdjNkS3ZVdWJ1N1kvYnMyUVU2SnpLZXNqWkhybDI3QmdCWXQyNGQxcTFiVitDeERmbTN4QkRQbmowcjhadGppWWlJaUlpSXlvTlNuYWdsaEhnR0FNK2ZQeS8ydmpNeU1qQjE2bFQ4L3Z2dmNIRnh3VmRmZlpWbjhwTk1Kc1BYWDMrTmZ2MzZZZE9tVGRCcXRSZzdkbXkySktIbno1L2ovZmZmejNNVnBydDM3Mkw2OU9rSUR3OUhwVXFWTUh2MmJOMDJmeWtwS2Zqa2swL3d6ei8vb0d2WHJ2ajAwMCt6dFQxOCtEQUF3TS9QcjlEbnZXdlhMdXpmdng4REJ3NUVpeFl0TUczYU5MejExbHVvVXFXS3JvNUdvMEZVVkJUT25qMkxJMGVPSURvNkdtNXViaGc3ZGl3NmR1d0loVUtCdExRMDNMMTdGeWtwS1VoTlRVVktTZ3BTVWxLZ1VDaFF2MzU5WEwxNkZhTkdqY0xzMmJQUnBrMGJBRUJxYWlwT256Nk5FeWRPNE5peFkwaE9Ub2E1dVRrR0R4Nk0vZnYzWTlHaVJlamR1N2ZldUx0Mzd3NVhWMWZNbVRNSFM1Y3V4ZnIxNjdGKy9YclkyZG5CM2QwOTI4cGV4U0VyVVlzcmFwVWZWYXRXeGR5NWMvSEpKNTlBcTlXdTl2THlPaHNaR2ZtdnNlTWlJaUlpSXFMaWRmcjBhUWdoc0dqUkl2enl5eSs1Ym1jVkh4K1A5ZXZYdzkzZEhiNit2am5LeDQwYmwrMXhURXlNM25wRjhmVHBVK3pidHc4eW1Rd09EZzdZc1dNSDNuLy9mYmk2dWhick9FVDVNWFRlNU1iRnhRV0RCZzNDRHovOGdJa1RKMkxac21XNjYzQmFyUlpmZlBFRnpwMDdoMXExYXVHTEw3N1EyNGRNSnNPNGNlUFFxRkVqdUxtNUlTQWdBREV4TWJwK0VoTVRDN1JLblVhajBkVzN0cll1MFBrUXZhb29jNlJLbFNwSVNVa3AwSGdQSGp3bzFtdm1raVFoTVRFUjl2YjJ4ZFluRVJFUkVSRlJlVldxRTdVQUpBSndTVXhNUk5XcVZZdXQwN1MwTkV5WU1BRi8vdmtuN08zdHNYVHAwaHgzOHVsaloyZUhKVXVXWU1pUUlkaThlVE1lUEhpQUdUTm02TzQwNnZYLzJidnZxQ2pPcjRIajMxMmFnb0Jnd1lKQnhaNmZJR0tKWXU4eGFvd2E3RDFSSS9ZWWU0Mm9zY1NDTFNvb2RwT28wVmlEUkdPTGlpSmdpV0xIQWxaUVVKQzIrLzdCWVY5WDJsSjBBZS9ubkp3ak04ODhjNWN3c0R0em4zdGRYZE5Nb25yejVnM3IxNjluMDZaTnhNYkcwckpsU3laT25JaWxwU1VBNGVIaERCczJqT0RnWUZxMmJNblVxVk5UVklxcVc3Y3VEeDgrcEY2OWVsbCs3WThlUGNMZjM1K3FWYXZpNHVKQzgrYk5VNHdKRHc5bjhPREJKQ1FrQUVrM3dpSWlJbGkrZkRrTEZpeEFyVmFuT1grQkFnVXdOVFdsVktsU2hJYUdNbTdjT0diTm1rWHIxcTBKRGc1bXdvUUpxRlFxaWhZdFNvOGVQZWphdFN1V2xwYnMzYnVYZ2dVTFpoaC95NVl0YWRLa0NYdjI3T0hBZ1FOY3ZIaVJpeGN2cG1pem1GMnZYcjBDd016TUxFZm5GYmxiM2JwMUdUUm9FTC84OG91cG9hSGhuckpseTlhNWUvZnVHMzNISllRUVFnZ2hSRjczMjIrL2NlWEtsVFQzdjNqeEFpRERhamhacVlyU3FsVXJpaGN2RGlRbFV3VUZCZUhzN016NTgrZTF4czJiTjQ5Q2hRcHB2alkwTkNRaElZSEJnd2ZyZEI0TEN3dE50ZXkwL1Bubm4wUkdSdW9jKytyVnE0bU1qS1JKa3lZMGJkcVU2ZE9uTTNYcVZMeTh2S1FDOUVjZ0wxNDM2UmswYUJEbno1L243Tm16L1BqamoweWJObzM0K0hpbVQ1L080Y09IS1ZHaUJNdVhMMC8zSGwxYUMvd0FldmZ1VGUvZXZZbUxpK1BreVpNMGE5WXN6YkhPenM3WTJkbGxPdUZNNUM3NTVScVpQMzkrcHM2OVpjc1dsaXhaZ3JHeGNhYXF5SVdFaEhEKy9IbXFWYXVXWWw5b2FDaHYzcnpKVXV0R0lkNnplTUFvTGk1T0ZsVUxJWVFRUWdpZHhNZkhKLzh6UVY4eDVPbEVMYlZhL1VpaFVQenZ5Wk1uVksxYU5VZm1EQXNMWTh5WU1WeS9maDBMQ3d0V3JseEptVEpsZEQ2K2ZQbnlyRml4Z3FGRGgzTGt5QkZ1M0xqQnJGbXpxRjY5T20zYXRFbnp1Sk1uVCtMcDZVbkpraVVaTzNhc3Bzb1V3UFhyMXhrN2Rpd1BIejRFa2xZd3hjWEZVYUJBQWEwNWV2YnNTYytlUFRQM2d0OFJHaG9La0c1ckJoc2JHL3IwNmNQZHUzY3BVcVFJbHBhV21KbVpZV3BxcXZuUHpNeU1JVU9HVUxwMGFUdzlQVEV6TThQUTBCQmpZMk5OZ3RuS2xTdjUvZmZmTmFzU25aeWNHRDkrUEVXTEZxVkJnd1lZR2liOWVFWkhSL1A4K1hPcVZLbWkwMnN3TWpLaVM1Y3VkT25TaFdmUG5uSC8vbjJLRmkyYW5XOUxDc2szY3F5dHJYTjBYcEg3ZmZQTk41dzdkdzUvZi8vcTF0YldxKzdldmR0ZjN6RUpJWVFRUWdpUjE1MC9mNTYvLy80N3czSDc5dTFMZDc4dUQ5TmZ2WHJGeVpNbk9YTGtpS2JTYzdMbHk1ZWpWcXZwMUtsVGlvZnBMVnEwSUM0dWprZVBIbEdpUkFrc0xTMzU0WWNmYU55NGNZYm5CTEN5c21MMDZOSHBqamx4NG9UT2lWci8vUE1QMjdadHc5RFFFRGMzTjhxVks4ZStmZnM0ZCs0Y00yYk13TjNkUGNVQ0w1Ry81TVhySmoxS3BaSjU4K2J4N2JmZnNuZnZYbDY4ZU1IejU4LzU3Ny8vS0ZldUhCNGVIdGpZMkdRWWEwWldyMTZOdDdjMzQ4ZVB4OVhWTmR2emlkd3J2MXdqYXJXYURSczIwTEpseTNSYkpxcFVLaFl1WE1pdnYvNUs0Y0tGV2JSb2thWlRRMnBqYjk2OFNVeE1ESkNVV1BiOCtYTUFKazZjbUdMOGlSTW5BSEs4TXFRUU9lQWVZQjhXRmlZVlJZVVFRZ2doaEU2U1AvdW8xZXBIK29vaFR5ZHFLUlNLUndEUG5qM0xrZm1PSHovTzlPblRpWXlNcEVpUklpeGZ2anhMbFpnKy9mUlQxcXhadzRnUkk3aC8vejc5Ky9kbitQRGg5TzNiTjgxaldyUm93Yng1ODJqWXNDRW1KaWFhN2J0MzcyYisvUG5FeGNYUnYzOS9BZ0lDOFBYMTVmNzkreXhhdENqRG0xeUFwc1I3VEV4TWhsV3BidDI2QlpEaDYzWnpjd09Ta3NqbXpKbER1M2J0Nk5LbFM0cHhob2FHbXRWajQ4YU5JeVFraEVHREJ0R3NXVE9HRGgxS3QyN2R0SktkVXB2ajZOR2pxTlZxcWxldm5tNU1xU2xhdEdpT0oya0JSRVJFQUVpNTc0K1FRcUZnM3J4NWRPclVpY2pJeUg0MWF0VFlFUmdZdUYvZmNRa2hoQkJDQ0pHWFpWUXRwRjI3ZG9TRmhlSHY3NStsK2UvZHV3ZkF3NGNQYWRHaWhXYmxYSjgrZlRRUHZYZnYzczJSSTBlb1hMa3lyVnExWXRLa1NTbm1lZkxrQ1Y5OTlSVWRPblJnNnRTcGRPclVLVXZ4Wk5lcFU2ZVlPSEVpYXJXYW9VT0hVcjU4ZVFCKy9QRkgrdmJ0eTZGRGgwaE1UT1RISDMrVTZoTDVXRjY5YnRKVHBFZ1JWcXhZZ2F1cnF5WXh4TWJHQms5UFR3b1hMcHlsMS9HdUFRTUdjUFRvVVJZc1dNQW5uM3pDWjU5OWxpUHppdHdudjF3amYvNzVKOHVXTFdQRmloVTBhOWFNUG4zNjhPbW5uMnFOaVltSlllTEVpWnc0Y1FJN096czhQRHl3dGJWTk1kZnQyN2Rac21RSlFVRkJtbzRCa0pSb1ZydDJiV3JWcWtXZE9uWFl1bldyWmw5Y1hCemJ0bTBENE5DaFExU29VRUhuSkdVaFBvQ2R3TGpObXpjemFkSWtTVklYUWdnaGhCRHBVcXZWN055NU0vbkxJL3FLSTA4bmFxblY2c2NLaFlJblQ1N2t5SHlob2FGRVJrWlNybHc1bGk1ZG11NEtwWXhVcmx5WmpSczNNbTdjT0VKRFE5T3RwcFdzUllzV1dySE1tVE9IMDZkUFU2aFFJV2JQbmszVHBrMkpqWTFsNHNTSkhEdDJqRjY5ZXJGbzBTSWNIQnpTbmJkSWtTSkVSa2F5YTlldWRDdHVIVDU4bU9EZ1lFeE5UVE5NMUhyeDRnVy8vUElMTzNmdVJLMVdVN2x5WmRScWRab2ZoRlFxRlRWcjF1VGN1WE9NR3plT3lwVXJNMnpZTU9yWHI1L3VlZTdmdjgrU0pVdUFwSnNudVlGYXJlYkZpeGNvRklvY3Uwa284aFlyS3l0bXpKakJtREZqVUNxVm5oVXFWS2g4OCtaTjNmdVRDQ0dFRUVJSUlkNjdDeGN1c0gvL2ZzNmNPY09qUjBrTDVCSVRFM0Z3Y0tCWnMyWTBhOWFNVXFWS0FlRHI2OHZjdVhNeE1URmg1c3laYVg2MmZmbnlKU3FWS3NmdVEyU1dXcTFtNDhhTnJGaXhnc1RFUkw3NjZpdXRSV0hGaXhmSHc4T0RJVU9HY1Bqd1llN2R1OGVzV2JPd3Q3ZlhTN3dpNzlIbmRSTVRFOE9CQXdmdzl2WW1Pam9haFVLQldxM204ZVBIOU9uVGh6NTkrdEM2ZFd0TlpmYXNNak16WS83OCtmVHExWXVKRXlmeXh4OS95UDBkb1ROOVhDTXRXclFnSWlLQ3JWdTM0dXZyaTYrdkw4N096dlR0MnhjWEZ4ZWVQWHZHeUpFanVYYnRHclZxMVdMQmdnVnB0Z2d0WExndy8vNzdMd1lHQmpnNk9sS25UaDFxMTY1TjllclZ0Uko3NTh5Wnc1czNiMUNyMWJnUEhmRjVBQUFnQUVsRVFWUzd1L1Bnd1FOc2JXMEpDUWxoekpneE9EbzZNbXpZTUdyV3JJbVhsMWVLemc5Q2ZDaXhzYkdMalkyTisrM2F0YXY0NmRPbnNiVzF4Y3pNVE45aENTRkVybkw5K25VQWZ2LzlkMDZkT3FYbmFJUVFRbitpbzZNSkRRM2x3WU1IcU5YcWNLVlNtZjVxc3Zjb1R5ZHFLUlNLQi9ELzdmcXlxMXUzYnFoVUtqcDI3SWlwcVdtMjU3T3hzY0hMeTR1SER4L3FYSm85TWpJU2IyOXZ0bTNiUmx4Y0hIWHIxbVg2OU9tYTQwMU1URmk0Y0NIdTd1N3MyYk9Id1lNSE0yUEdERnEzYnAzbW5LMWF0V0wxNnRVc1dyU0l6WnMzcDFwVkt5b3FpdkR3Y0FCY1hWMDFiUWRUaTIvYnRtMXMyYktGMTY5ZlkyOXZ6OFNKRXlsVHBnd1JFUkdZbTV1alVDZzRldlFvZ09aY1NxV1NidDI2MGJwMWE1WXVYY3JldlhzWlBudzR6czdPakJ3NU1zVXFNSlZLeFI5Ly9JR0hod2V2WHIyaVI0OGVLY2JvUzBSRUJBa0pDUlF1WEJnakl5TjloeVAwcEhIanhyUnYzNTY5ZS9lV01EYzM5d0srMW5kTVFnZ2hoQkJDaVA4WEhSM043dDI3VVNxVk9EczcwN3g1YzVvM2I2NVZkVm1sVXJGdTNUcFdyMTROd0U4Ly9VVEZpaFhUbkRPNW9yY3UxYTF6V25Cd01QUG16U01vS0FpQVhyMTZNV3JVcUJUaktsYXNpSmVYRjZOR2pTSTRPSmdlUFhyUXBVc1hCZzRjcUZYUldvalVmT2pySmpFeGtRc1hMbkRvMENGOGZIdzBDVnB0MnJUQnpjMk5peGN2NHVIaHdjT0hENWs3ZHk0Ly8vd3pMaTR1Tkd6WWtEcDE2bEN5Wk1rc3ZjNEtGU293Y3VSSXpNek1KRWxMWklvKy9yYVltWm5ScjE4L2V2VG93ZDY5ZS9IMjlzYmYzeDkvZjM4cVZxeElaR1Frang4L3BrT0hEa3llUERuTis3b0ExdGJXL1BMTEwxU3JWaTNkKzk5VnFsVGg5ZXZYVEpnd0FWOWZYMHFVS01INjlldDU4ZUlGaXhZdDR2VHAwM3o3N2JlNHVMancvZmZmUzhzNW9UZFhybHg1VkxObVRSZTFXdTBWRmhiV0tDd3NUTjhoQ1NGRXJuWDkrblZOMHBZUVFuek0xR3ExWDBKQ3dqZVhMbDI2cDY4WThuU2lsa3FsdXF0VUtuTjBKV3VQSGoxeWJDNUlhdjJuNndmVlZhdFdzWFhyVnFLam95bGV2RGdqUm96Zzg4OC9UekZPcVZReWRlcFV6TXpNMkxwMUs4dVhMNmRSbzBacHRqVWNNR0NBWmxYaTA2ZFBVYXZWcWM1WnVuUnBPblRvd0lBQkE5S01jZW5TcGV6ZXZadENoUW94ZXZSb3VuWHJocUdoSVI0ZUhtellzQ0hGZUJjWEY2MnZreXNSZmZIRkY3aTd1K1B2NzgvZXZYdTFrckQyNzkvUDJyVnJ1WC8vUGtxbGttKysrWVloUTRha0dkT0hkdi8rZllCVXk0ZUxqOHZZc1dNNWRlb1U0ZUhoWFp5Y25Eb0hCQVRzelBnb0lZUVFRZ2doQk1EejU4OVp1WEtsVG1OZnZud0p3S3haczNRYTM2MWJOeG8wYUlDN3V6dDE2OVpOTlVFcE9EaVl1WFBuY3VuU0pRb1dMTWpzMmJPMVdqbVptcG9TRmhiR3JWdTNzTGUzSnpvNm1nTUhEZ0JRcmx3NW5lSjRXMGhJQ003T3pways3dHExYTZ4ZnY1NGpSNDZnVXFtd3RMUmswcVJKV2xXNTMxVzJiRmsyYjk3TTNMbHpPWFRvRU51M2IyZm56cDIwYXRXS0w3NzRnbHExYW1GZ1lKRHBXSVQrNVlmcjV2NzkrMXk0Y0FFL1B6OU9uVHBGVkZRVUFNYkd4blRvMElHZVBYdFNvVUlGQUVxVktrV3paczA0Y09BQXYvMzJHOEhCd1J3OWVsU3pRTEJreVpKVXJseVpDaFVxMExWclYxUXFGUllXRmtSRlJmSDA2ZE4wRTFhNmQrOE9RSHg4dk5aQ3ZPRGdZQUJabkpkSDVZZHJKQzNHeHNaMDd0eVpqaDA3Y3ZEZ1FkYXRXOGVOR3plQXBNVzlEZzRPcWQ3M2ZWZXRXclhTM2E5V3F6bDQ4Q0FyVnF6ZzBhTkhsQ3haa21YTGxtRnRiWTIxdFRYTGx5L241TW1UTEZxMGlGT25UdUhuNTBmUG5qMFpPSEJnaml4K0ZpS3pMbHk0Y0JObzdPam9XRW1oVUZSVEtwV0Y5QjJURUVMa01nT0Fwc0E2NEtpZVl4RkNDSDE2clZhcmd3TUNBdjdUZHlCNU9sRkxyVmFIQUR4OStsVGZvZVNJWXNXS1ViQmdRYjc5OWx1Ky92cnJOQk92QUJRS0JkOS8vejNGaXhlbmFkT202WTQxTkRSazVNaVJqQnc1TXRzeGpoZ3hBZ3NMQy9yMjdhdTE0ckJxMWFxVUwxK2V4TVJFelUyeFJvMGEwYTlmdjFUbnFWMjdOci8rK2l1N2QrL202NisxQ3hFVkxseVlCdzhlNE9EZ3dOaXhZM05OSmExa3lZbGFaY3FVMFhNa1F0OEtGU3JFekprekdUNThPQXFGNHVleVpjdnV2M3YzN2h0OXh5V0VFRUlJSVVSZUVCVVZ4ZTdkdXpOMWpLN2ptelJwUXNXS0ZWTmQvQlFiRzR1N3V6dUhEaDFDcFZKUm9VSUY1c3laazZJOVlOT21UZG0vZnordXJxNWEyODNNekdqZXZIbW00Z1l3TnplblZhdFc2WTd4OGZIUkpLM2N2SG1UR1RObWNQWHFWU0JwZ1ZXSERoMFlNV0lFVmxaV0daNnZVS0ZDeko0OW0zYnQyckYwNlZKdTNMakIvdjM3OGZIeFlmWHExVGc2T21iNk5Rajl5K3ZYamJlM044dVdMZFBhOSttbm45SzJiVnRhdDI2ZDZzKzJzYkV4SFR0MnBHUEhqbHkvZnAyalI0OXk3Tmd4Z29PRENRc0xJeXdzakdmUG5qRjQ4R0Q2OU9tanVXWUFxbGV2bnVIckhqeDRNTUhCd1ppYW1tSmtaTVR6NTg4QmNIQnd5UEJZa2Z2azlXdEVGd1lHQnJScjE0NjJiZHR5NE1BQnZMeTh1SGZ2SHU3dTdxeGR1NVorL2ZxbG1GOFhzYkd4L1BiYmIremF0WXQ3OSs1cDRwMHlaVXFLeW5NTkdqU2dUcDA2ckYyN2xnMGJOdUR0N1kyUGp3Ky8vLzY3dEVFVWVoTVVGSFFka0ZJeFFnanhqcG8xYXpZa0tWSHI3SVVMRnpick94NGhoQkI1UEZGTHBWTGROVEF3NE1tVEo2alZhaFFLeFFjNzk5cTFhMGxJU01qeThaNmVuc1RIeDJ0dDY5eTVNeDA2ZE1EWTJGam5lWHIzN3AzbEdMTEMwdEl5MVlTdmxpMWIwckpseTB6TlZhQkFBYnAxNjVaaXU0dUxDNy8rK211S0d4bnA4ZmIyeHNURUpGUG56eXFwcUNYZVZyOStmUm8yYk1pSkV5ZnNyS3lzcHQyOWUzZVN2bU1TUWdnaGhCQWlMeWhidGl6Ky92NGYvTHdtSmlZVUwxNmNBZ1VLMEw5L2YzcjM3cDFxNVp3cFU2WlFyVm8xcmwyN1JrSkNBa3FsRWhzYkd6cDA2SUNOalUySzhRVUxGa3gzRVpXMXRUV1RKcVgvY2VIOCtmT2FSSzN5NWN0amEydkx6WnMzYWRXcUZmMzc5ODlTSmE5NjllcngyV2VmOGM4Ly83QnQyemFhTjI4dVNWcDVXRjYvYm5yMjdNbUJBd2NvVnF3WURSbzBvRkdqUnBRdVhWcm5PQ3BWcWtTbFNwVVlQSGd3TDE2OElDZ29pS0NnSUZxMmJJbFNxYVJXclZwRVIwZWpWcXV4dGJWbHpKZ3hHYzdwNk9oSVZGUVVpWW1KUUZKVm94bzFhakI4K0hEZHYwRWkxOGpyMTBobUtKVktUY0xXdm4zN1dMdDJMYUdob1pwN2w1bGxaR1RFbVRObnVIZnZIbzZPamd3ZVBKaTZkZXVtT2Q3WTJCZzNOemRhdEdqQmp6LytTT3ZXclNWSlN3Z2hoQkJDQ0NGMDhPRXltOTRUSnllbnh3cUZvdmllUFhza2NVWjhFRC84OEFOSGpoekIzZDA5MVJWMDR1UHo0TUVET25mdVRId1MrOHVYTDJmdGpwZ1FJa2ZWckZsVERYRGh3b1U4LzM1SGlNeEkvdG5YeHdNcUlaSWx2MmRXcTlWZHBEMTB6c2hOMTNaeSs3N2NFRXRXcVZRcVhyNThxVk5sS24yS2k0c2pLaXFLSWtXSzZEdVVGUExEejhHSGxCKytYM25sdXNuTjhzUFB3ZnVTSDc0MytyNUdFaElTMkxkdkg2MWJ0MDQzY1RnOTRlSGhQSG55aENwVnFtVHFPSlZLaFVLaHlQWkM2cno2YzVBY3Q5eC9FRUlJa1J2VnJGbHpOVEFJR0h6aHdvVTErbzVIQ0NFRUtQVWRRQTQ0RFhEaHdnVjl4eUUrRXNrbDlLdFZxNmJuU0VSdVlXdHJ5N2ZmZm90Q29UQXlOalplcmU5NGhCQkNDQ0dFRU9sVEtwVjVJdG5FMk5nNFZ5WnBpWTlUWHJsdWhOQVhmVjhqaG9hR2RPellNY3RKV3BCVS9UR3pTVnFROU5vL1pMY0xJWVFRUWdnaGhNakw4azJpVm1CZ29MN2pFQitCOFBCd3dzTENNRE16NDVOUFB0RjNPQ0lYNmR1M0w5YlcxZ0NmT3pnNE5OUjNQRUlJSVlRUVFnZ2hoQkJDQ0NHRUVFSUlJWVRJWGZKOG9wWkNvUWdDdUhQbmpyNURFUitCaXhjdkFsQ2xTaFZaSlNhMEdCa1pNWHIwYUFBTURBeCswbk00UWdnaGhCQkNDQ0dFRUVJSUlZUVFRZ2doaE1obDhueWlWbHhjWEFDZ3ZubnpKb21KaWZvT1IrUno1ODZkQStCLy8vdWZuaU1SdVZHYk5tMnd0YlZGb1ZEVXIxR2p4cGY2amtjSUlZUVFRZ2doaEJCQ0NDR0VFRUlJSVlRUXVVZWVUOVM2ZlBueVl5QWdPanBhMmgrSzl5NG9LQWlBT25YcTZEbVNEMDhTSVRPbVZDb1pOV3BVOHI5bmtROSt4d29oaEJCQ0NDR0VFRUlJSVlRUVFnZ2hoQkFpWitTWEpJSmRBRWVQSHRWM0hIclRybDA3ZXZUb2tlbmpuang1d3Q5Ly8vMGVJc3AvWHIxNlJYQndNRVpHUmpnNk9tWnJydVBIajdOcjF5NWlZMk5UN0R0Mzdoejc5Ky9QMXZ6RGh3OW43dHk1MlpyamJhdFdyYUozNzk2b1ZLcE1IL3Z5NWNzY2l5TXZhTktrQ1pVcVZRS283dVRrMUVuZjhRZ2hoQkJDQ0NFZ09EaVkwNmRQOCtyVnEvZDZudkR3Y0Zua0lrUU95OHE5Q0NFK2xEdDM3aEFkSFozdW1PZlBuM1AxNmxYaTQrTS9VRlJDQ0NHRUVFSUlJWEl6UTMwSGtCUFVhdlVKaFVLaHFYYjBNUW9MQzh2d3BzQzcxR28xWThhTTRlclZxd3dZTUlDaFE0ZWlVQ2dBMkxGalI1WXFsTG03dTJmNm1MemkzMy8vUmFWU1VhTkdEUW9XTEppdHVUWnUzTWo5Ky9mcDJMRmppbjNidDIvbjFLbFRWS2xTQlh0NyswelAvZVRKRTg2Y09ZT2JtMXUyWW54YjdkcTE4ZlQweE1mSGh6WnQydWg4M0w1OSs1ZzNieDZMRnkrbVZxMWFtdTFuejU3VjZYaGJXMXRLbHk2ZDZYajFTYUZRTUdqUUlNYU9IWXRDb1JnTDdOQjNURUlJSVlRUVFuenNObTdjeUtGRGg1ZzBhUktkTzNkK0wrZUlqWTFsd0lBQlJFVkZzV2pSb2pRWCtIVG8wSUZDaFFxeGRldlc5eEtIRU85TFltSWlvYUdobENsVDVvT2M3L0hqeDNoNGVQRGl4UXVXTFZ1R1VwbGYxcHVLL0dUU3BFazhmUGlRUFh2MllHVmxsZXFZSFR0MnNHYk5Hcjc1NWh1KysrNjdEeHloRUVJSUlZUVFRb2pjSmw4a2FpVW1Kdm9iR2hyR1hMdDJyV0JFUkVTYUg0cUZOb1ZDd2RTcFV4a3hZZ1RyMXEwak5EU1VtVE5uWW1ob1NHQmdJQWNQSHN6MG5QazVVZXZJa1NNQU5HellNRnZ6dkhqeGdxQ2dJUHIwNlpQcVRjWUpFeWJRdVhObmZIeDhkTHA1NCt6c25PcjJaY3VXc1d6WnNqU1A4L2YzMS9wNnlwUXBHZjQvbnp4NU1wTW5UOVo1enJwMTYySnBhY25Ja1NQeDhQRFF4RHAwNk5CMHo1TnMwS0JCREI0OFdLZXh1VW5qeG8wcFVhSUVqeDQ5cXV2azVOUTRJQ0RnbUw1akVrSUlJWVFRNG1PbFVxazBpMFVhTkdqdzNzNnphdFVxN3QrL1Q0TUdEWEJ3Y0VoelhIaDRlS3BWVmFLaW9saS9majBKQ1FtTUdUUG12Y1VwUkhwVUtoVXZYcnpnNmRPbmhJYUc4dURCQSs3Y3VjUE5temU1ZWZNbVNxV1M0OGVQMDZWTEYwSkNRblNhMDg3T2psMjdkbVU2bG9JRkN4SVFFTURqeDQvWnRHa1RmZnYyemZRY1FyeFA1OCtmNS9yMTZ6UnYzanpkKzlISjNRd3lzL2hSQ0NHRUVFSUlJVVQrbFM4U3RTNWV2UGpheWNucE41VksxWGZ2M3IzMDZkTkgzeUhsR1pVclY4YmIyeHMzTnpjT0hUcUVvYUVoTTJmT3hOM2RQY09rcThURVJQNzg4MC9XcmwzTGt5ZFArT0tMTHo1UTFCOWVRa0lDWjg2Y1FhRlEwS3haczJ6TjVlUGpBMERIamgzVFRMSUM4UFQweE5QVE04VjJaMmRuMXF4Wm83WE4xZFdWcmwyNzZuVCtYMy85bGQ5Kyt5M0Y5bEdqUnZITk45OEFNRzdjT0F3TkRaazRjU0xtNXVZcHhrWkdSakpseWhRTURBeFl1SEFoQmdZR3FaNnJXTEZpTEZ1MmpINzkrakZxMUNoV3IxNU50V3JWQU9qV3JWdTYxMnJidG0xMWVqMjVrVktwNU50dnYyWFdyRmtvRklxSmdDUnFDU0dFRUhsWVpHUWs0ZUhobEMxYk5zT3hEeDQ4b0ZTcFVubWk2a2Q0ZURqVzF0YjZEa09JOXk0d01KQ0lpQWlxVnEyS2pZMU51bU03ZGRLdGUvbTdTU2ZuenAxank1WXRsQ3haTXZsekFDRWhJWGg0ZURCeTVFZysrZVNUTk9lS2lvcGkrL2J0Yk5teWhhaW9LRXhNVE9qUm93Y2xTcFRRS1JZaGN0THAwNmNaTVdLRTFqYUZRa0hKa2lYNTdMUFBxRlNwRXJHeHNacDlHVldvMjdselo1WmpzYkN3WU1hTUdRd2RPcFRidDI5bmVSNGgzcGVOR3plaVVDaTBGaG5PbVROSGEweDhmRHkzYnQzQzJOaVliZHUycFRuWGdBRUROTC8zejU0OXEvTWlSMTBzWExpUXBrMmI1dGg4UWdnaGhCQkNDQ0d5SjE4a2FnRW9GSXJ0UU45ang0N2x1MFN0Z1FNSEVoRVJrZUc0cUtpb0RHOHFWNmhRZ2ZuejUydHRLMW15Sko2ZW5zeWNPWk52di8wMncvT28xV3IrK3VzdlZxOWV6YjE3OTNCMGRHVEJnZ1Y4K3VtbkdSNmJWNTA1YzRhb3FDaXFWNitPcmExdHR1YjY0NDgvYU5Tb0VXWEtsR0hXckZtWlByNUlrU0lwdGhVdVhGaW5CNGZKWTFOVHRHaFJpaFl0Q2lSVlJoc3hZZ1FiTjI1a3dZSUZXdU5pWTJNWk8zWXNiOTY4WWZIaXhSbTJaeXhYcmh4ejVzeGg5ZXJWV2c4Q3pjek1NbnhJa3BkOS92bm5MRnEwaU5ldlg3ZDJkSFNzRkJRVWRGM2ZNUWtoaEJBZldtUmtKQllXRnU5bDd2LysrNCtZbUpoMEU5L2ZWYTllUFFCT25UcWxjeUxWeTVjdjZkV3JGNjlldldMSmtpVnB0aktEcFBmakF3Y094TkxTa21YTGx1V0s5enFuVHAyaVRKa3lXa2tpYXJXYWlSTW5jdnIwYWJadDIwYXBVcVZTSEJjWEY4ZUNCUXY0OXR0dktWNjgrSWNNV1lnY2w3eFk1djc5KzJsK1ptN2Z2ajM5Ky9mWHVVTFEyNTQvZjg3VXFWTXhOalptNGNLRm10OTdWNjllNVo5Ly9pRXNMSXdOR3paZ1pHU2tkZHk5ZS9mNC9mZmYyYjE3TjlIUjBaaWFtdEtuVHg5NjllcVY2dWMrSVQ2RTJyVnIwNnRYTDBxV0xFbVpNbVVZTVdJRW4zenlTWm9Wc1NaTm1wVHVmT2tsYW1YbWIvaStmZnZZdDI5Zmh1Tk9uejZOc2JHeHp2TUtrVlhCd2NHY09uV0tObTNhYU4wYlMrdG5QaTR1THQzcm9XUEhqcHBFTFNNakl5d3RMYk1kNDZ0WHIwaE1URXp4OTBjSUlZUVFRZ2doaEg3bG0wU3QxNjlmbnpJek0zdHorZkxsQXZsdFpmaTllL2NJRHcvUGNKeEtwY3J3cHJLcHFXbXEyNjJ0clZtNmRHbUc1emgxNmhRZUhoN2N2SGtUR3hzYlpzK2UvVkdVN1U2K0dmajU1NTluYTU3TGx5OXovZnAxaGcwYkJ1UmMxYWcxYTlha3FMS1ZHV25kSEQxeTVFaTZOMDVUUzRyODU1OS9VbFRoY25GeG9YNzkraWdVaWl6SG1OZVltSmpRcTFjdlZxOWVqVktwSEFYazNGSklJWVFRSWcvdzlQUmt5NVl0ckZtemhvb1ZLNmJZUDJMRUNCNDhlSkR1SExhMnRuaDRlS1RZSGhvYXlxQkJnd0JZc1dKRnVzbFRiNHVMaXdPU0VwVjBaV2xwU2VmT25WbTJiQm5mZmZjZEN4Y3VwSDc5K3FtT1hieDRNYytlUGNQUjBWR25KQzFkSy9ka1pOR2lSYWttN2NmRnhURjkrblFLRlNxRXQ3ZTNKbUZmb1ZCUXRXcFZEaDgrek9USmsvSHk4a3FSdUxaa3lSSjI3ZHJGcFV1WDJMcDFhNTZvRUNaRWFtSmpZL25ycjcrQXBBZldyMTY5U25YYzgrZlBOZisydGJWbHo1NDlxWTdyMUttVDF1ZnVGeTllTUd6WU1KNC9mODZDQlF1b1VxV0tabCtiTm0zdzgvTmp6NTQ5ckZpeGdsR2pSbW4yUFh2MmpFNmRPcUZXcXlsV3JCaDkrL2JGMWRVVkN3c0xvcU9qcy9XYWhjZ09ZMk5qUm84ZS9jSE9wMUFvMHEwNGw1WDVoUGdRZnZubEZ3d01EQmd5WkFpUWxMaDE0c1FKVHA0OFNjR0NCVFhqWEYxZHVYMzdOZ2NQSHFSWXNXSTZ6VjJ6WmsyT0hEbVM3UmdIRGh4SVlHQ2dKR29KSVlRUVFnZ2hSQzZUYnhLMWdvT0RvMnJXckxrdUlTRmg2Sll0V3hnK2ZMaStROHB4L3Y3K3FXNS8vdnc1clZxMXd0N2VQdFdXZG0rUGVWdDBkRFIrZm40MGFkSkVhN3VycXl0Mzd0emgxS2xUckZpeEFsZFhWMHFYTGczQXp6Ly9URWhJQ0lNSEQ2WnYzNzZZbUpqZzcrL1B4WXNYNmR1M0wzWHIxcVZjdVhKcHhwRVh2WHIxaWhNblRtQmdZRUR6NXMyek5kZTZkZXVBcEdwU3lUS3pnclJmdjM2cC9teG50L1ZoZGxvUnZNdk16SXk0dURpdFZnZ21KaVlmNVlyV3RtM2JKaWZRdVRvN080LzA5L2VQMTNkTVFnZ2hSR2FGaElUUXZYdDN6ZC8ydE42VHZpc2lJb0xJeUVpR0RoMktwNmNuZG5aMld2c2ZQSGlRcGNvMUFLVktsYUo3OSs2c1c3ZU80Y09IczJyVnF2ZGEzYlZmdjM0a0pDU3dhdFVxeG93Wnc5YXRXeWxmdnJ6V21CTW5UckJueng0cVZLakFqQmt6ZEpvM3E2Ly9YVysvNzNwYjhzUDJhZE9tTVc3Y09GYXRXcVZwV2QyN2QyK09IVHRHVUZBUW16ZHYxa3JBUDNEZ0FMLysraXVtcHFiOCtPT1BrcVFsOGpRZkh4OGlJeU54Y25MU3RKWnYyclFwQ1FrSm5EaHhJbHR6aDRXRk1XalFJRUpEUTJuY3VERUpDUW44OGNjZnZIejVrc2pJU0Y2K2ZNbWpSNDhBMkxKbEMwMmJOdFVrbHFwVUtod2RIZW5hdFNzdFdyVFFYSnNxbFlyV3JWdlRvVU1IZnZqaGgyekZKMFJlWUdSa2xHYTFMaUZ5cThEQVFJNGZQODdYWDM5Tm1USmxnS1JGbFAvODh3OFJFUkdhMzk4UEhqemcxcTFiMUtoUlErY2tyZFRFeE1Sb0pYL3BLakV4RVFCRHczenpDRUFJSVlRUVFnZ2g4b1Y4OVNsTnJWYXZWeWdVUXc4ZlBzeXdZY00rbWxWMHo1NDlBOERLeWlwVHgwMmJObzJqUjQveXhSZGZNR0hDQkUyMXJZU0VCRlFxRlUrZlB1V1BQLzRnSUNDQWRldldhWDJvVDY1Z2NPM2FOVWFQSGsxaVlpSXVMaTZvVkNvU0VoSnk2SlhsRG52MjdPSE5temUwYk5sUzB4b3dLNjVmdjg3eDQ4ZFRiTTlNa2xSYVpjK3oyL293K2RqWHIxL3o4dVZMbmVONWU4NjNxN1Z0M2JxVlpjdVdhYjRlT0hBZ1E0ZCtmQVdsYkcxdHFWMjdObjUrZmtWVUtsVTNZSk8rWXhKQ0NDRXlRNlZTTVhQbXpEUVRnZEl6ZHV4WVhyeDR3YUZEaDNCemM4UGIyenZWOTFKcEpYNWxsTXp1NXViR2t5ZFAyTGR2SDhPR0RjUFQwelBEbHN5WnNYVHBVcDQrZmFxMXpjek1qQUlGQ21pUzc5OTI1c3daSU9uOTJwdzVjelRiaXhVcnhzaVJJMU05aDY1SmI5bnh4UmRmc0gvL2ZzNmVQY3VtVFp2bzE2OGZBRXFsa3NtVEo5T2pSdzkyN2RwRjkrN2RNVEl5SWpnNG1GbXpabUZvYU1qQ2hRdXBWS25TZTQ5UmlQZEZyVmF6YVZQU1cvQzNGN2FvVkNwTllsUjJXRnRiYXo0L0hUdDJqR1BIam1udFZ5Z1VGQ3BVaU5LbFMvUHc0VU4rL1BGSHRtL2ZEa0R4NHNWVC9WMFNHUmxKZEhRMHdjSEIyWTVQaUEvaDdiOTUyWlhWU3BQbHlwWGo1NTkvenJFNGhFaVBTcVZpd1lJRm1KbVphZDBmUFhic0dCWVdGbnp6elRlYXNiNit2Z0MwYk5reXkrZno4ZkhCM2QyZEw3LzhrbTdkdW1rVzArb2krUjZ0Vk5RU1FnZ2hoQkJDaU53bFh5VnFCUVFFK05lc1dmUGF3NGNQcTV3NWM0WjY5ZXJwTzZRUDR0YXRXMEJTVWtobURCOCtuSkNRRVBidjM4K2xTNWVZUDMrK1ZsdWEwcVZMTTJuU0pDWlBuc3pxMWF0eGMzUFRPdjdLbFNzTUd6YU0rUGg0bGl4WmtpOGY0cWpWYXZidTNRdEF4NDRkc3pYWDBxVkxLVkNnQURFeE1WcmJkVTJ3U2s5Mld4OG0yN1ZyRjB1V0xNbjBjZVBHamRONjhORzRjV05LbGl3SndLUkprN0lkVjE3V3BVc1gvUHo4QUw1QkVyV0VFRUxrTVZ1M2JpVW9LRWlUWkpBWkNvV0M2ZE9uRXhZV1JsQlFFTnUyYmRPcURCb1JFWkZtVzI1ZFRaa3loZnYzN3hNVUZNUy8vLzZibzRsYXg0NGRTN1hpMWV2WHJ6bDQ4R0NheDcyYmZHVm5aNWRtb3RhSE1uNzhlSGJ0MmtXUEhqMjB0dHZiMitQaDRZR0RnNFBtQVY3NTh1VnAxS2dSVFpvMG9XN2R1dm9JVjRnY2MvbnlaZTdkdThjbm4zeWlWUjA1UGo0KzI3OS9JS2x5OEpneFkzank1QW5XMXRaWVdWbGhiVzFONGNLRnNiUzBwSERod3BxS2RPUEhqK2YwNmRQY3ZuMGJoVUtSNWdLbjVOKzF5WituaFBqUTVzeVprMkpCV1VoSWlGWUM5ZHQvNjNLeVFuZFdLMDJhbUpqa1dBeENaR1RidG0yYWhhdlcxdFlrSmlheWZQbHkxR28xYm01dXZIejVrbFdyVmdIdzc3Ly9BaEFRRU1EdDI3YzFjeFFwVW9UQmd3ZnJkTDVuejU1aFlHREExcTFiMmI1OU84MmFOYU5Qbno0NlZaTk5ycWoxTVZhNUYwSUlJWVFRUW9qY0xGOGxhZ0ZxdFZvOVI2RlFiUFR5OHZwb0VyVXVYTGdBa09rSFUzWjJkbXpZc0lGSmt5Wng0c1FKM056YzJMTm5qOWFZTm0zYWNQandZVFp0MnBSaUJmS01HVE9JalkxbDhlTEYrZlloenVuVHA3bHg0d1pseXBTaGR1M2FXWjduNk5Ham5EbHpoaUZEaHZETEw3OW83YnQ3OTY3TzgxaGFXcVphT1MyN3JRL2ZwV3QxaDhURVJPclVxWk5pZTdseTVTaFhyaHlRZHFMV2pSczNORWx3K1ZuanhvMHhOVFVsT2pxNmthT2pZK21nb0tETVBlVVdRZ2doOUNRa0pJU1ZLMWRpWm1aR2p4NDlXTEJnUWFibk1EWTJadUhDaGZ6NTU1LzA3ZHRYc3owNE9Kakl5TWhzdHlzME1qSmkvdno1QkFZRzBxSkZpMnpObFpiMDNoYzVPenRqWjJlWFpzdW16TFM0em1tcFZTWEpUSnUzR3pkdXNIYnRXcTF0MHBwSzVEWFZxMWZIeDhlSFo4K2VhYlh3akl1TFM3WFNjRmJvdXFCbnpKZ3hKQ1ltVXFwVUtTd3RMWG4wNkJILy92c3ZOV3JVMEl4NS9mbzFXN1pzQVVqUlhsV0lENlZ1M2JxYUZtdFhyMTdGMzk4ZkN3c0xPblRva09yNGpPNGZaT1p2NGR0elhieDRrYWRQbjJvbFdVTFMvYWpkdTNlemN1VktJaUlpY0hSMFpPellzVHFmUTRqc1NyNlh0V0xGQ3BZdVhZcEtwUUxBd2NHQnpwMDc0K2ZubHlLQk1ibXlWakk3T3p1ZEU3VjY5T2pCVjE5OXhjNmRPOW00Y1NPK3ZyNzQrdnBTcTFZdEJnd1lrTzQ5MmZqNGVFQXFhZ2toaEJCQ0NDRkVicFBmRXJWUUtwVTcxV3IxNHNEQXdDTFhyMS9QbDFXZTN2Ym16UnVPSGowS3dQcjE2NmxTcFFvMWE5YlUrWGhUVTFNV0xWckUwcVZMYWRTb2tlWm0zTnZHangvUDNidDN0VnJWS0pWS2xpOWZUbWhvS0U1T1R0bC9JYm5VaGcwYkFCZ3dZRUMyV21QOCsrKy9OR3JVQ0JjWGx4U0pXcDA3ZDlaNW5uNzkrbWxWb2tpVzNkYUg3L29RRHhXUEh6K2VhaXZJL01iUTBKQjI3ZHJ4MjIrL29WUXErd1B1K281SkNDR0V5TWpiTFEvSGpSdVg2bnRFWFZsYlcydmE3VUZTeGRMa0ZzbE5talJKOHppbFVzbXpaODk0K3ZRcHhZb1ZTM05jMGFKRjMxdVNWbDZXMWFva1F1UTNGaFlXV0ZoWWFMNSs4K1lOYXJVNlc3L1gzcVhMNTZlM2t6cmJ0Mi9QbWpWclV2MXNCMGt4dDJuVEpzZmlFeUl6bWpkdnJrbU9takJoQWdCV1ZsYU1IajFhYTl6V3JWczFDU3JwT1hIaWhGYWlwQzdpNHVKd2QzZm4xcTFiT0RrNThjTVBQMUM1Y21YT25Udkh6ei8vekkwYk55aFJvZ1J6NXN5aGRldldtWnBiaU96Njhzc3ZPWGZ1SEZaV1ZwaVltUEQ3NzcralZDcVpNbVVLQ29XQ3VuWHI0dS92ejQ4Ly9zaWVQWHRZdkhneGpSbzEwaHlmbFh0dUJRc1dwRmV2WHJpNnV2TDc3Ny9qN2UzTitmUG5PWC8rUEE0T0RxeFlzU0xWU3BHU3FDV0VFRUlJSVlRUXVWTytTOVR5OS9lUHJsbXo1bXkxV3IxbzFhcFZMRjY4V044aHZWZWJOMi9teFlzWGxDeFprdkR3Y0lZTUdjSVBQL3pBMTE5L3JmTWNTcVV5eFEyM3R4VXZYcHl3c0RCZXYzNnR0ZjNSbzBmNU9rbnI2dFdybkQ5L0hpc3JLMXExYXBXdHVicDE2NGE1dVRuUG5qMUxzVS9YNmxYcHlhbldoOGw4Zkh4MEdwZVltTWpubjMrZXBYTU1IRGlRb1VPSHBybGZueFVvY2xyejVzMlRxNWgxUkJLMWhCQkM1QUhKTFE4Lysrd3pPbmJzeUY5Ly9aVWo4eVltSmpKdjNqeE9uejZOdGJWMXV1OVp5NVl0eSszYnQ3V1NGUVUwTHYwQUFDQUFTVVJCVkZhdVhKbHZLN20rRCtsVis4cU1MNy84a2djUEh1UkFSRUo4V0hmdjNtWE1tREZhMjlScU5RQ2hvYUVwS3M5bDUzcXh0TFJNczhyeHU1L1ZCZzhlVE1XS0ZRa0tDaUl1TGs2elhhbFVVckprU1ZxM2JwMXVncW9RSDBKQ1FnS25UNS9XZkIwVEU2TkpjUHp6enorNWV2VnFwdWNjUDM2OFR1T01qWTNadEdrVEd6WnNZUDM2OWZUcTFZdXFWYXR5NWNvVkNoUW93T0RCZytuYnQ2KzBQQlI2MGIxN2Q3cDM3dzdBc21YTFVLbFVmUHZ0dDFxZERzTER3emw0OENDbFM1ZW1RWU1HT1hadVkyTmpldmJzU2VmT25kbTZkU3NiTjI2a1pNbVNhYmJ6VFc2eks2MFBoUkJDQ0NHRUVDSjN5WGVKV2dEUjBkRWJDeFlzT092a3laTm10MjdkeW5STHdMd2lNREFRVDA5UEFLWk1tVUxCZ2dVWk5Xb1VQLzMwRXpkdjNtVGN1SEhacWdLVnpOL2ZuNUVqUjJvOUpOdStmVHNMRml5Z1hidDJqQnMzRGpNenMyeWZKN2RKcnZUUXIxOC9DaFFva0syNWtuOEdVMHZVeWt6cnc4S0ZDNmVvaURWbzBDRHM3ZTJwVUtHQ1psdHNiQ3c3ZCs2a2UvZnVLQlFLcmZFM2I5N2sxcTFiNlo0bk5qWldwM2gwV1QzN0xyVmFqWitmSHdxRmdzVEV4RFIvUnBQSDVBYzFhOWFrVUtGQ3ZIcjF5dG5KeWNrdUlDQkFTbHdJSVlUSXRaSmJIcHFhbWpKMTZ0Uk1IKy9xNnByaXZZYS92eit2WDcvbXUrKys0OHFWSzVpWW1QRFRUejloYm02ZTVqelRwazNEdzhPRDhQQndUV0pGaVJJbE9ITGtTSW9IdmFWS2xkSzA4SjQ3ZHk3bnpwMUxOOGIwRXNUZVRkVElLSGs4SkNRazB3bm1xYlVsekFtTkd6ZG01TWlSNzJWdUlmS2kyTmpZTkt2THhjWEY1V2psdWNLRkM2Zlp4dXJkUksxTm16WmhhV21aN29JcElmVHQ1TW1UbWdWN2taR1JkT3ZXamM2ZE85T25UeDlPbno2dDh3S3Z0NldXcUpWV3RTMFRFeE1HRFJwRTY5YXRjWGQzNThLRkN3RE1uajA3M1lxY1Fud29WNjVjWWRPbVRWU3VYSmtCQXdabzdkdTRjU054Y1hGMDdkbzEweFhsZEZHZ1FBRUdEQmhBbHk1ZFV0eWJ1M0hqQm1xMW1rcVZLbW1TZ1NWUlN3Z2hoQkJDQ0NGeWwzeVpxSFh0MnJYblRrNU8wMVVxMWNLRkN4ZXlhdFVxZlllVTQvejkvUmt6Wmd6eDhmRjgvZlhYZlBiWlp3QjRlWG5oNXViR2poMDdlUERnQVFzV0xFaHpWVlV5dFZyTjh1WEw2ZENoQTNaMmRscjdUcDQ4eWJoeDR5aGR1alJ1Ym00TUhEZ1FTR3JYZCt2V0xYYnQya1ZBUUFEejU4K25TcFVxNytmRjZzRzVjK2M0ZS9Zc1JZb1V5VlJyd3F6SXpQeURCZzNTM1B4WHFWUnMyYklGVjFkWHJLeXM4UFgxcFVLRkNwUXRXeFpmWDE5Mjd0eUpnWUZCaWh1aFpjdVc1YzJiTjh5ZVBadkpreWVuZXA3MjdkdG4vUVdsdzkvZm40TUhEekpseWhUaTR1SVlQSGd3ZGVyVTRidnZ2Z1BneUpFanJGKy9udVhMbDJOcGFmbGVZdEFIcFZKSnUzYnQyTDU5T3dxRm9qOHdROTh4Q1NHRUVLbDV1K1hocEVtVEtGR2lSS2JuS0YyNnRHYjFmbWhvcUtibGlwbVpHUzFidHVUVnExZTR1N3RUclZxMWRPZXBYcjA2YTlldVRiSDk0Y09IbENwVlN2UDFnd2NQU0V4TTFIejk2TkdqREpNdk1wT2NrZDU3dFowN2QySnVicDVtOWRXZE8zZG0rL3laOGZUcDAxUzNUNTQ4T1V1VlQzS2lHcGNRK2xTNWN1VVVGWXlQSERuQ0R6LzhRTWVPSGJPVWpKcVcyTmhZQWdNRGRScTdaTWtTN096czZOQ2hRNHA5SVNFaGVIcDZNbnIwYUt5dHJYTXNQaUV5YSsvZXZmenZmLy9qMHFWTEdCb2FvbGFyOGZEd29FeVpNc3lkTzVlNWMrZW1PS1pkdTNhRWhZWHBWRGs4T1lFa3VTV2Jya25NUzVjdXhjUERJOVY5RlNwVVlQNzgrVHJOSTBSMlJFZEhNMlhLRkF3TURQanh4eDh4TlB6L1crd3FsWW9kTzNZQThOOS8vekZuenB3VXg0ZUhoNmZZN3VycXFyVUlVeGZKclgzdjNidUhqNDhQUGo0KzNMcDFpNGtUSjFLcFVpWE5Ra3hKMUJKQ0NDR0VFRUtJM0NWZkptb0JSRWRIcnpFMU5SM3Y1K2RYTENBZ0lOKzA2Rk9wVkd6ZXZKa1ZLMWFRa0pCQW8wYU5HRHQyckdaLytmTGw4Zkx5WXNpUUladzVjNGFCQXdleWZQbnlkT2U4ZCs4ZTN0N2VYTDE2bFpVclYycTIrL3I2TW1uU0pFcVZLc1dxVmF1d3NyTFM3RE15TW1MeTVNbjg3My8vWSs3Y3VmVHYzNStGQ3hmbS9BdldBN1ZhcmFtbU5XellNRTFwLy9mcDdRU3N0THhicWVIY3VYTXNXYktFWXNXSzBhWk5HOGFQSDg5MzMzM0hOOTk4UTRzV0xlamR1emViTm0zQ3hzYUdmdjM2QVJBUUVFQ1ZLbFVJREF6a2p6LytvSHo1OHBweTdlSGg0ZGphMnRLdVhUdUdEQm5DMmJObmFkYXNHUllXRnN5WU1RTkRRME1tVEppUTR1YlR6Smt6TVRFeFNiYzZsa3Fsd3RQVGs5V3JWMnRLdnJ1N3UzUHg0a1crL1BKTHpUaGpZMk91WGJ2R2lCRWpXTDE2ZGJZcm1lVW16Wm8xWS92MjdRQ3RrVVF0SVlRUXVWUnl5OE02ZGVwa09Wbjk3ZGJqblRwMTBrcEs2dDI3TnpkdjNtVG56cDFwSmpHOXEweVpNcHIzTWdEMTY5ZlhWTStDbE8rUmxpNWRtdVpjeVdQOS9QeDByanc3YWRLa05QZnQzTGtUYTJ2ck5NZWs5UnJUZTREdDdPeU1zYkd4VnJzcGdIcjE2aEVYRjZkejIrelRwMDlycXBPR2hZVmxLemxzeDQ0ZG1xcG1RdVIxMTY5ZkIrRGF0V3ZFeHNibVdPdTBSNDhlYVJZMlpVVm9hQ2hlWGw3czNidVh4TVJFakkyTmN6U1JUSWpNZVBqd0ljZVBIMmZreUpGY3VuUUpVMU5URml4WVFMOSsvWmc2ZFNycjE2K25Zc1dLMlRwSGNnSko4dUpDWGY5TzNidDNMODE5R1MxVUZDSW5xTlZxWnN5WXdiMTc5eGcxYWhTbXBxYWNQbjJhMjdkdkV4SVN3dmp4NDRtSmlRSGcwS0ZEcWM0UkZSV1Y0bjFpdzRZTk01V29GUklTd3BFalJ6aDgrRERCd2NHYTdmYjI5cFFyVnc1QXMyQkMyb1FLSVlRUVFnZ2hSTzZTYnhPMWdvT0RvMnJVcVBHRFFxSHcvdW1ubjlpMmJkdDdLVFg5SVFVR0JySnc0VUxOYXZoMjdkb3hkZXBVcmNRWlNHcjlzbmJ0V2dZUEhzejE2OWNaTUdCQXVrbFVseTVkQXFCV3JWcGEyei85OUZNKy9mUlRmdnJwSjRvV0xacnFzVjkrK1NYbHlwVmoxYXBWT0RnNFpPZmw1UnA3OSs3bHlwVXIyTm5aMGJadFczMkhrNmJkdTNkallXRkJzMmJOVXQwL1lzUUk3dCsvcnlsNXJsQW9tREZqQm1YTGx1WG5uMzhtSkNTRXhZc1hVNlZLRlp5Y25GaXdZQUgzNzk5bjgrYk4vUFBQUDh5YU5ZdnExYXRqWVdIQkYxOTh3Y2lSSTNuMDZCRUxGeTZrUUlFQ2JOcTBDUU1EQTBhTkdzVlhYMzFGWUdBZ00yYk0wSW9oK2NiVTFxMWJpWXVMbzNmdjNyaTV1YkZzMlRMMjc5OVAvLzc5NmRpeG8yWjhnd1lOR0RObURBc1hMbVRDaEFrc1dyUW96MSszeVJ3Y0hEQTBOQ1ErUHI2T2c0T0QyY1dMRjEvck95WWhoQkRpYmRsdGVhaXJmZnYyWldxOG82T2pWcUpXZnBiY3V1YmQ5L2RaOFhibGhIWHIxbVU0UGo0K25rMmJOdUhsNVVWY1hCeGR1blRSN0V1dWRpSkVmbkQyN0ZrZ0tWRnJ4b3dacVZZRnlvclNwVXRySmFxK3pkWFZOYzNqcmwrL3p1Yk5tL25ycjc5SVNFakF5c3FLdm4zN3B0dWlWWWozYmVQR2pTaVZTdHEyYmF2NXViYTN0MmY2OU9rc1dMQWdSLzVPdlh6NUVraHFHd3JwSnpGRFVpS3pwYVVsUjQ0YzBkcWVrSkJBKy9idGVmTGtDYlZyMTg1MlhFSms1SysvL3VMdnYvOEdZTVdLRlN4WnNrU3pyMVNwVWhnWUdHU1lsRzluWjVlbHlxVTNidHpneUpFai9QMzMzMXF0eHUzdDdXblJvZ1V0VzdiVUpHbXBWQ3JpNHVKUUtwWHlYazRJSVlRUVFnZ2hjcGw4bTZnRkVCZ1l1S1ZtelpvamI5Njg2YlJ4NDhZOC80RG4wYU5IWEwxNmxZSUZDekptekpoMHk4TGIyTml3ZXZWcXZ2bm1HMnJVcUtGVkRldGRRVUZCUU1wcUJDVkxsc1RMeTB1VEtCTVZGY1hUcDA5VGZMaDNjSERJTiswbEl5TWpOU1gwMzYwZWxaczhmdnlZdi8vK214NDllbWc5aEV0K3VBZEo3ZmJtenAycjJmL2l4UXNlUG54SXExYXRNRFEwWk42OGVYVHYzcDBWSzFZd2RlcFVmSDE5Y1hOelMvVjh0V3ZYWnNHQ0JSdzllbFR6UGZIMTljWEV4SVFlUFhvd1lzUUlacytlVGNtU0piVXFneDArZkJoSVdyazNiOTQ4R2pac3lQcjE2L0gyOXFaZHUzWU1HellzeGJtNmQrL08zYnQzMmJGakI0c1hMK2I3NzcvUC9qY3NGekF5TXNMRnhZVmp4NDRwbFVybGw4QldmY2NraEJCQ0pIdTc1ZUdFQ1JPMFdndm1OSDkvZnp3OFBOaXdZUU5lWGw3VXFGRWoxWEcvL2ZZYjgrYk5TN0dZNEVPYk1tVkt1dnVmUFh1VzRSaGRSVWRIQTN6d3FxSm56NTVsM3J4NWhJU0VVS2xTSlUzbFhDSHltNGNQSDNMcDBpV3NyS3l3dGJYRng4ZUhDaFVxWktzU1ZqSkRRMFBzN2UxMUhoOFJFY0dBQVFNMG44ZXRyYTNwMmJNblhidDIvU0JWbllWSVMwaElDTHQzNzZacDA2WXAybSsyYU5HQ3VuWHJZbTV1bnVxQ3dPVGtxOVQyMWF0WER4Y1hGODNYang4L0JzaFNtK1czK2ZqNDhPVEpFeXdzTE9qZnYzKzI1aEpDRjhXTEZ3ZkEwdEtTY3VYS2FmNHJXN1lzNWN1WDF4cDc4T0JCSGoxNlJPZk9uVFZ0Q3Q5Mi92eDUvUHo4R0RwMGFLcm5VcWxVQkFRRWNPellNZjc1NXg4ZVBueW8yVmV1WERsYXRteEp5NVl0VTV3WC9yOXFuVlRURWtJSUlZUVFRb2pjSjNkbW9lU2NoSVNFaEc4TURBek9yMXUzVHRHdVhiczBLMFBsQlczYXRDRTZPcHI2OWV2cmRDUEx4c2FHOWV2WFkyMXRUVVJFUkpyakFnTURNVEV4b1ZxMWFpbjJSVVJFOE9XWFgySnRiYzNMbHkrSmpvN0cwZEV4VzY4ak4xdXlaQWtSRVJGOC92bm4xS2xUNTRPZGQ4MmFOYXhaczBibjhVZVBIa1dwVkdyYUZnSVVMVm9VSHg4ZnFsYXRtcUxjZjB4TURMLy8vanRxdFpwNjllb0JTUThDbGk5ZlRzbVNKWmsxYXhZRkNoVFFKUDhscjJqOTk5OS9OYXNCYTlldVRlM2F0WW1QaitmRWlSTmN1WEtGa1NOSEFrbHRqUjQ4ZU1DMmJkdjQrdXV2TlRkelAvdnNNMnJVcU1HMGFkT3dzN1BEMDlPVFZhdFcwYlJwVTZaUG41N202eHM3ZGl6WHIxOW42OWF0bEM5Zm5xKysra3JuNzAxdTFyQmhRNDRkTzRaU3FXeUxKR29KSVlUSVJaSmJIam83TzJ0VlVucGZ2dnJxS3padDJzU2FOV3UwV204bmk0Nk94c3ZMQzFOVFUzcjE2dlhlNDBuUHdZTUgwOTMvK3ZYckRNZm82dG16WjhEL3Z4ZjdFQ1pNbU1EaHc0Y3BVS0FBSTBhTW9GZXZYanEzaFJRaXI5bThlVE5xdFpvMmJkclFwMDhmdW5mdnppKy8vRUtsU3BWbzJMQmh0dWFPaW9waXg0NGRPbytQakl3a0tDaUlhdFdxMGJWclYxcTNicTFaRkJVVkZZVzV1WG0yNGhFaXE1WXVYVXBDUWtLYVNVL0pQNXZidG0xTGM0N1U5cG1hbW1vbGF0MjlleGRJYW5HY0hWdTJiQUZnd0lBQnFTYkNDSkhUSEJ3Y09IejRjSXBFeG5mRnhjV3hiTmt5bmo1OVNwTW1UVkw5K2R5NGNTT25UcDNDMmRtWnVuWHJhcmFmT1hPR0F3Y09jUExrU1UwQ0pNQW5uM3hDcTFhdGFOV3FWWWJKd2NsVjdpWDVWd2doaEJCQ0NDRnluL3llcU1YRml4Y3YxS2hSWThucjE2OUhUNTA2bFpVclY2SlFLUFFkVnBhbFYwVXJOUmtscGtWRVJIRG56aDFxMXF5WmFobnNJa1dLb0ZBb2VQandJVXFsa2lwVnFqQjU4dVJNeFpCWG5EbHpoajE3OW1CdWJzNm9VYU0rNkxsZFhWM3AyclZydW1NNmQrNnMrWGUzYnQxbzA2YU4xa084a1NOSE1udjI3RFJqTnpJeW9uZnYzdFNzV1ZPenJXTEZpcWpWYWhvMGFFRHQyclUxTjQwY0hCeG8yYklsUzVZczBTcmgvcllHRFJwb3hUUnMyREN0SkMxSVdtWG81ZVVGd0sxYnQvRHk4c0xGeFlXNWMrZW0yOUxReU1pSWVmUG0wYk5uVC83KysyODZkdXlZcDYvYlpHOTk3eHZwTXc0aGhCRGlYY25KVXY3Ky9obFdzRXF1d3BwUmk2TDBsQ2xUaHM4Ly81ejkrL2R6OE9CQlB2LzhjNjM5aXhZdDR0bXpaNHdlUFZwdkQxMGRIUjJ4c2JGSnQzSnNScTFydnZ2dXUweFZDcmx6NXc2UTFFTHRRemw4K0RDRkNoVmkyN1p0NzdXU21oRDZkdWZPSGY3NDR3OE1EUTNwM3IwN3hZc1h4OTNkbmVIRGh6TjE2bFEyYjk2TXJhMXRsdWNQRHcvUFZCdEZLeXNyRmk5ZVRQWHExVlBzYTkrK1BTNHVMc3llUFR2TDhRaVJWY1dLRmFORml4WlVybHc1M1hHcHZROW8xNjRkWVdGaE9yMUgrTysvL3dDb1dyVnExZ0lscVNwWGFHZ29OalkyR2Q1VEVTS25HQm9hcHBta0ZSMGRyVms4dVhYclZoNC9ma3puenAwMTdRamY5ZjMzMytQbjU4ZWNPWFA0L2ZmZk5WWHhBd0lDMkw5L1A1RFVUckZseTVhMGF0V0tLbFdxNkJ4bldGZ1lRTHBkRm9RUVFnZ2hoQkJDNkVlK1Q5UUNpSW1KbVc1cWF0clJ6OCt2M0lZTkcvSjhDOFNzU0VoSUFFaVI3SEwyN0ZuVWFuV2FMV2NBVHB3NGdVcWxRcUZRNUl0a21kUkVSVVV4YytaTUlLbXF3UHVxdkdaaVlvSzl2YjNXYWpaN2UzdktseTlQMmJKbDB6M1czdDVlNjBiUXU1VVcyclp0UzRzV0xYajY5S2xXQzBSSWFvTll0R2pSVk11ZEt4UUsycmR2bjJMOFR6Lzl4T1RKazNuMTZoVnF0VnBydklXRkJXWm1aaW1PS1ZteVpMcnhlM3Q3VTY1Y3VWU1RBdDlWdkhoeDFxOWZUNmxTcGZMTno1MmRuUjBsU3BUZzBhTkhaVDc5OU5NS1Y2NWN1YW52bUlRUVFnaElTdDVPejh1WEw3bC8vejVBanJYRWMzTno0NTkvL21IT25EbFVxVkpGOHdCcno1NDkvUEhISDFTcFVrV3JldWlIbGw3MVQxMWx0ajE0OG9QdGpCNk92MHVsVW1rbHdiL2IwandqcjE2OVN2RitNRFdGQ2hYaTJMRmptWnBiaU53Z0xpNk9hZE9tRVI4ZlQ3ZHUzVFRKa1BYcTFhTjM3OTVzM0xpUmNlUEc0ZTN0RGNDalI0L1NYQ1FWR2hxYTZ2YjBralpUdXlZdExDeFNUZEtLalkwbEtpcEtrN2dweElmV3BVdVhEMUxSN2ZUcDB3QTRPVGxsZVE0Ykd4djI3ZHZIdlh2M05Ba3VRbndvaVltSjNMNTlteXRYcm5EbHloVXVYNzdNN2R1M09YdjJMRStmUG1YZHVuV1ltcG95Wk1pUU5PZXdzN09qWjgrZWVIdDdzMjdkT3MzWTl1M2I4L3IxYTFxMWFvV0RnME9XNGp0MTZoUkFta2xpUWdnaGhCQkNDQ0gwNTZOSTFBb09EbzZxVWFOR1YrRE1talZybEkwYk44N1hIMUxEdzhNMXJSS1NWM0VscjhJcVZLaVExdGl6Wjg4Q3BOck9NTE1QZVBJcXRWcU51N3M3VDU0OG9WV3JWclJwMCthOW5jdmUzcDdmZnZ0TmE5dTdYNmRGbDNIR3hzWTVXb0hCM053OFIyL1FadmFoWTNaV3RPZFdOV3ZXNU1DQkF4Z2JHemNDSkZGTENDRkVyckJodzRaMDkvLzExMTlNbWpSSnA3RnBVYWxVYk55NGtlVDM0alkyTmt5WU1JR3BVNmN5Yk5ndzFxeFp3OFdMRjVrOWV6WVdGaGJNbno4L3l5MzRFaE1UZWZueVpZWXRhVktUMlFxMm9hR2hPaCt6ZWZQbUZDMnFreVVrSkhENDhHR0FUTGZnUG43OE9Jc1hMNlpCZ3diODhNTVAyTm5aNlh4c1NFZ0lCZ1lHT3IzdmV2ZXpoQkI1Z1VxbFl2cjA2ZnozMzMrVUxsMGFOemMzcmYxdWJtNzQrZmtCU1VtTGtIUTlob1NFdk5lNEVoTVRVOTJlWEFFbHZVVXdRcnhQR1NWdjV3Ui9mMzhlUDM1TTVjcVZzYkd4eVhCODhtSzAxQlp4bVptWlphc3FseENadFd6Wk1zNmZQOCtOR3plSWpZM1ZiQzlVcUpEbVh1cjgrZk41L2ZvMUkwYU0wSG8vK3U3Q1NvQisvZnF4YTljdU5tellRUHYyN1NsZHVqUzJ0cmFNSFRzMjNUamk0K09Kam83RzNOeGNLMkUvTGk0T1gxOWZ6WHYybGkxYlp1djFDaUdFRUVJSUlZVEllUjlGb2haQVlHRGdPU2NucCtteHNiR3pSbzRjeWErLy9xcFYxU2cvOGZmM1o4S0VDYW51YTlpd29lYmZhcldha3lkUG9sQW90RmJ5WmljNTVuM2Z6SDRmTm0zYWhLK3ZMOFdLRlV2eit5WkVUbkZ5Y3VMQWdRTW9GSW9Hd0RwOXh5T0VFRUprbDVlWEZ6dDI3TURWMVpYKy9mdW5PdWIrL2Z2TW1ER0R3TUJBUHYzMFU4MmlpYlp0MjNMcjFpMjh2YjNwMWFzWFVWRlJGQ3hZa0VXTEZtVTUrZnpLbFN2TW1qV0xidDI2MGJGangwd2ZuOW4zcy9IeDhUb2ZrMVppQmlTMXgzbjI3Qm1sUzVmT2RIV1JpSWdJSGp4NG9LbE9rbFpWbjlRNE96dFRwRWlSVEIwalJGNFJHeHZMdEduVDhQWDF4ZFRVbEFVTEZxUklsalEwTkdUUm9rVVVMbHhZVTRIWTF0YVdQWHYycERwbnAwNmRNcnptWDc5K2phR2hJY2JHeHBwS2VRVUtGTkRzTDF5NE1LR2hvUncvZmx4ckVWbENRb0ttcWxlRkNoVXkvWHFGK0JEdTNMbVQ1a0t5bHk5ZkFqQnYzcncwang4L2ZqeWVucDRBZlBubGwybWV3OFRFQkNzcks0eU5qZkgxOVFXa2hadklIZTdmdjg5Ly8vMkh2YjA5TldyVW9FYU5HbFN0V3BWUFB2a0VoVUxCb1VPSE9ITGtDQlVyVnFSWHIxNDhlZklFUzB0TERBME4rZXV2dndEdHZ3bm01dWIwN2R1WDFhdFhhNUtLZFJFWkdVbXJWcTBBS0Zpd29PWnZXRlJVbE9ZOVovMzY5V25XckZsT3Zud2hoQkJDQ0NHRUVEbmdvMG5VQWdnSUNQakp5Y21wL3NPSER6OGZQMzQ4UzVjdXpUY3QxZDVXcVZJbDdPM3RTVWhJUUsxV28xYXJNVGMzcDFtelpuVHIxazB6TGpvNm12cjE2L1Bnd1FNc0xDdzAyejA4UExKODdyeFdoZXY4K2ZPc1dMRUNRME5ENXMyYmg2V2xwYjVERXZsY2xTcFZBRkNyMVRYMUhJb1FRZ2lSSTlhdlgwOU1UQXpyMXExTGthZ1ZGUlVGUUxkdTNYano1ZzB1TGk3WTI5dHJqWEYyZG1iNzl1MUVSa1lDU2EzSXNsSVpJeW9xaWhVclZyQno1MDVOMis2c1NFNnEwSVd6czNPNjdjNTBkZmJzV1ZhdVhBbkE4T0hEdGFvaTZPTHg0OGNBbENwVktsdHhDSkhmbkQ5L25yLy8vaHNURXhOKy92bm5OQ3Y4NmxMUkp6TldyMTdObGkxYnRMYTlYU212YytmT2VIbDVNWHIwNkZTUHQ3Q3cwS2tkcVJENkVCWVdsbUhGNy9UMk96azU0ZWZuaDdXMWRaby81OTdlM3V6YnR5L0Y5czgrK3l4endRcnhIbnovL2ZkTW16WXR6VXFqMWFwVnc4SEJnZSsvL3g0REF3TysrKzQ3N3Q2OXF6V21kdTNhV2w5Mzc5NmRKazJhVUxac1daM2pLRktrQ0phV2xyeDgrWktZbUJoaVltSTArNG9WSzhaWFgzM0ZnQUVETXYyK1VnZ2hoQkJDQ0NIRSsvZFJKV29CQ1FrSkNUME5EUTBEVHAwNlpiZG16Um9HRHg2czc1Z3l0SHYzN2xSTFk2ZkZ6czVPcHpaNVptWm16Snc1TXp1aHBaQ1pCMXY2OXZqeFl5Wk9uRWhDUWdJVEowNU10ZjJqRURtdFlzV0tLSlZLRWhNVHExZW9VTUhrNXMyYnNSa2ZKWVFRUXVSZW5UdDNadWZPblhUcDBrVnIrNmxUcHdnUER3ZkF5TWlJaVJNbjBxNWRPODErUHo4L3ZMMjlOYTI0WFZ4Y3VIejVNbi8vL1RlWEwxK21iOSsrZE9qUUlkMHF1TkhSMFFDOGVQR0NUcDA2RVI0ZVR1blNwWms0Y1NMMTZ0WEw2WmY2WGh3NmRJaVpNMmNTSHg5UHUzYnRNbXhQbzFLcFVqeHd1M1BuRGtDbVdoNEs4VEZ3Y1hGaDNMaHhWSzFhVmF1S2RIcTh2THcwVlVsU00yZk9ITjY4ZWFPMXpjN09UcXN5ZGFOR2pYajY5Q2xLcFJKRFEwTXFWYXFFcTZ1clp2L1FvVU54ZG5ibSt2WHJXcFgyRkFvRlZsWldOR3pZVUNvSGlWeXJmdjM2MmJyM0V4a1pTWmt5WlJnNGNHQ2E3WUNyVjYvT2YvLzlSMkppSWlxVkNsTlRVMnJWcXNXUUlVT3lmRjRoY2twR3liMmZmUElKNjlhdDB5d2FhTml3SVFxRkFwVktSWUVDQmFoVnF4YmZmZmVkMWpFbUppYVpTdEpLdG1mUEhtSmlZb2lQanljeE1WR3pXRGNyN2IrRkVFSUlJWVFRUW53NEgxdWlGcGN1WFlyNDMvLys5N214c2JILzJyVnJDOXJhMnZMRkYxL29PNngwbVptWjZUdUVmT2ZWcTFjTUhUcVU4UEJ3dW5UcGt1TEJvaER2aTVHUkVZNk9qZ1FFQkNqTnpNenFBMGYxSFpNUVFnaVJrZGF0VzlPNmRldFU5NDBlUFRyVnFqQkdSa1lvbFVxY25KeVlOV3NXTmpZMlBIdjJqRU9IRHZIbm4zOXk2OVl0QU96dDdSazFhaFQxNjljblBEeWNlZlBtNGV2cnkvejU4MW14WWdWTm1qU2hTWk1tT0RrNXBVaGNPSExrQ0FBeE1USEV4c2JTdDI5ZkJnOGVuRzZTUlc3eDRzVUxGaTFheFA3OSs0R2s3L0cwYWRQU0hHOXViczd6NTgveDhmR2hWYXRXS0pWS0VoSVM4UFB6NC9qeDQwQlNCWWYwM0wxN0YzTnpjMHhOVFRFeE1lSGN1WE5BMHY4cklmS3J0eE9rZEZHalJvMTA5eWRYeUgzYnUxWDFhdFdxUmExYXRkS2RwMjdkdXRTdFd6ZFRzUW1oRHl0WHJrdzNhVHF6TEN3c1dMdDJMY1dLRlV0empOeW5FWG5kMjVWZFI0MGF4YWhSbzk3TGVjek56VEUzTjM4dmN3c2hoQkJDQ0NHRWVIOCt1a1F0Z011WEwxOTFjbkxxb0Zhci81bzFhNWF5V0xGaVdtMElSUDRXSHgvUGlCRWorRC8yN2owKzUvci80L2pqYyszTW5MYUluRTBvaDlubUVFcjBkVW9La1pDUVJKUW9aR0lxUkVJcTN5S0hRa1NPSlNURWtHTzJXU1Bta0RubWJJNDdYNS9mSDc2N2ZpNjdkalJ0N0htLzNYYTdYZGY3OUhsZDJ6NTlMOS9ydGRjcktpcUsrdlhyTTNqdzRIL2x1a2VPSENFME5KUjI3ZHFsdXpZemJYUVdMMTdNYjcvOXhydnZ2a3Y1OHVWVHpCODRjSUJKa3liUnRXdlhIS2tzc1dEQkFrcVhMazJEQmczc3hxOWZ2ODZjT1hObzJiSWxaY3VXWmNlT0hUend3QU1wMmlIZGp4NTU1QkhDd3NLd1dDeitLRkZMUkVSUzRldnJXOGRpc1p3SUN3czdsZE94WkVXZE9uWDQ2cXV2Q0FnSVlOKytmUXdlUEppLy92b0wwelNCbTlVeXVuVHB3bi8rOHgvYmgxbGVYbDZNR3plT2lJZ0lwaytmenRhdFcxbTVjaVVyVjY0a1g3NThMRnEwaU9MRmk5dXVjZno0Y1FBcVZxeklCeDk4a0tXV2lmKzIyTmhZRml4WXdLeFpzN2g2OVNyT3pzNjgvdnJyZE8vZVBjMTJqWTBiTjJieDRzVU1HemFNWWNPR3BaZ3ZVYUlFalJzM1R2UGFBd1lNc0gzUGJwVmVZb3FJaU9SZGR5T2hNSzBrTFJHUnZLUkdqUnJGL3Z6eno3TTVIWWVJaUlpSWlQeTc4bVNpRmtCWVdOZzZmMy8vVnhNU0VyNGROR2dRWDMzMUZkV3FWY3Zwc09RdVMweE1aTWlRSVlTSGgxTzVjbVhHalJ1SHMvTy9jeHVNSHorZUhUdDJrSkNRUU1lT0hiUGx6Q05IanZEcHA1OVN2MzU5aDBsYUFQLzk3My81KysrLzhmZjNUL2U4R1RObU1HWEtsQ3pGMHFkUEgzcjI3R2szRmgwZHplZWZmODUvL3ZPZkZJbGF5NWN2WjhhTUdmajYrbEtpUkFrKyt1Z2pYRjFkbVR0M0x1N3U3bG1LNFY1UnNXSkZBQXpEMEg5MFJFUWtWUmFMNVEzZ1pYOS8vOTlOMDV4dnNWaFdob1NFSE12cHVES2pkdTNhQUZTdVhKbkV4RVM4dkx4bzJyUXB6ejMzSEpVclYwNTFYL1hxMWZuaWl5ODRldlFveTVjdjU3ZmZmdVAxMTErM1M5SUM2TldyRjBXS0ZLRmR1M1k1VWhYSzA5TVRUMC9QVE8yeFdxMnNYTG1TcTFldjR1dnJ5OUNoUTNuNDRZZlQzZmZPTysvZzZlbkpqaDA3aUltSnNTVzh1YnU3VTdWcVZYcjI3SmxxQzZsay92NytHSVpoYXlYbDV1Wkd6Wm8xNmQrL2Y2WmVnNGlJaUlpSVpJMnZyMjlKd3pBNkc0YlIyakNNeDhqRG45R0lpSWlJaU9SVmVmb2ZBYUdob2JQOC9QeEtYNzkrZldUZnZuMlpPblZxdXUxQzVONlZsSlJFWUdBZ0d6ZHVwSFRwMGt5ZVBEbmREN095MCtqUm8rbldyUnNUSmt6QXpjMk50bTNiM3RGNVY2NWNZZURBZ2NURnhiRmh3d1lDQWdMczVqMDlQWG52dmZmWXNtVUxBUFhyMTNkNFRraElTSXF4VWFOR3BSamJ1SEVqNjlhdGN6Z1hGQlRrOE93bFM1YVFrSkRBSzYrOFlqZHV0VnBac0dBQmp6NzZxQzJ1VWFORzhlcXJyekoxNnRTN1ZoSSt0eWhUcGd3QXBtbW0vZ20xaUlnSVlOd3NzZlNFWVJoUG1LWnArdm41L1dHYTV2Y1dpMlZsYUdqb29aeU9MNk9jblozNSt1dXZ5WjgvUHhhTEpjUDd5cFl0Uzc5Ky9lalhyNS9EZVNjbkhTUzVIZ0FBSUFCSlJFRlVwMHdsd0R0NjMzTW5ObTdjbU9rOStmTGw0K09QUCtiWXNXUHBWc0M2bFp1Ylc1cmZpNHhJcTdXaWlJaUlpSWpjSFRWcjFpeG5HRVlYNEZtZ2xtRVlHZjlIa1lpSWlJaUkzSGZ5ZEtJV1FGaFkyQ2cvUHorWDY5ZXZCL1hwMDRjcFU2WW9XZXMrbEppWXlOQ2hROW13WVFNbFM1WmsrdlRwZUh0Ny82c3hlSGw1OGZubm45T3RXemZHakJsRGxTcFZzdHllNTlLbFM3ejU1cHRFUjBjemJkbzBMbDY4eU1pUkl3a0tDckpWaG91S2ltTG8wS0UwYk5pUXdZTUg4OE1QUDdCNTgyWkdqeDVONGNLRjB6eS9aY3VXS2NaT25UckZ1blhySE00NVN0U0tqNDlud1lJRk5HM2FORVU3d3hVclZuRGl4QW0rK09JTDI1aXZyeTg5ZS9iTUU1WHR5cFl0QzRCaEdKVnlPQlFSRWJtM0dJWmgxREVNb3c3d21iKy9mN2pWYXAxbnNWaFdoSWFHN3N2cDROSlRvRUNCbkE0aDEvRHg4Y2tUN1o1RlJFUkVSUElxWDEvZlNoYUw1V1dnbFdFWXZrRHFmYzVGUkVSRVJDUlB5Zk9KV2dCaFlXRWovUHo4bks5ZHV6YTBkKy9lVEp3NGtUcDE2dVIwV0pKTlltTmpHVFJvRU51MmJhTkVpUkpNbno2ZG9rV0w1a2dzRlNwVTRQMzMzK2Z5NWN0WlR0SktTRWpndGRkZUl5NHVqbW5UcHRuYTZPM2Z2NTlseTViUnBFa1RMQllMNTgrZng4L1BqOUdqUjVNL2YzN2VlT01OVHB3NHdlN2R1K25jdVhOMnZpeUhGaTVjU0hSME5MMTc5OFpxdGRLclZ5K2FOV3RHbXpadG1ENTlPZ0J2dmZWV2hzNjUzejdJOVBMeW9sQ2hRbHkrZk5uN2tVY2VLYkZ2Mzc1L2Nqb21rZnVadjc5L3JrOWdFVWxGaVhUbWZTMFdpeS93aWIrLy8xSFROR2NBUC84TGNZbUlpSWlJaU1odC9QMzlhd0F2bWFiWndUQ01jaG5aNCtmbk4vK3VCaVVpSW5tZWFacDFieGJ0RnhHUjNFS0pXdjhURmhiMm5yKy8vL1ViTjI2TWZ1dXR0eGcxYWhSTm16Yk42YkRrRGwyNWNvVTMzM3lUdlh2M1VxRkNCYjc2NnFzY1M5SksxcVJKa3p2YTcrTGl3c2lSSXlsWnNpUmJ0bXpoeFJkZnRKdXZYYnUyM2ZPR0RSdmFQUThPRHFadzRjSU9LMk1saTRxS1NqRVdIUjJkNnR6dHJsMjd4cmZmZmt2cjFxMHBWNjRjcTFldkppd3NqRmRmZlpWdnYvMldVNmRPMGFsVEo5cTNiMi9iczNqeFl1YlBuOCtTSlV2c3ppcFpzbVM2MTdzWFZhaFFnYkN3TU56ZDNTc0JTdFFTdVF0TTB6eHFHRVpab0VwT3h5THlMeWhyR01aTHBtbW1YVFpUUkVSRVJFUkVzcFZwbWdBWWhyRWU4TTdNaCtHR1lXUzhsN3VJaU1pZHVaSFRBWWlJeUUxSzFMcEZhR2pvUnpWcjFqd1RIeC8vOVh2dnZXZUppb3FpWjgrZUtNdjQzblRreUJINjkrL1B5Wk1uOGZYMTVmUFBQOCt4bGp1WExsMGlQajdlOWp4Ly92eDRlbnBtK2J6YjIzT3VXYk1tdzN1Yk5XdVc3cHAyN2RwbGFTN1oxS2xUaVltSm9WT25UcHc5ZTVhcFU2ZFNyMTQ5U3BRb3dUdnZ2QU5BNGNLRktWZXVuRzFQY2p2R1c4ZnVaeVZMbGlRc0xBekFCOWlZdytHSTNKZHUzTGhSM2RYVjlmN005cFE4d2NYRlpTelFKbzBsSnJESE5NMDF3SUt3c0xCZEFQNysvZ1AvamZoRVJFUkVSRVFFMitjSGhtR1VTRXBLYW1TeFdGNHdUZk01d3pBZVRHK3YxV3A5N2E0SEtDSWlBamVjbkp3VzVYUVFJaUp5a3hLMWJyTjc5KzRadnI2K3A0RUZVNmRPemI5Ly8zN0dqQm1EbTV0YlRvY21tUkFjSE15SUVTTzRmdjA2VHozMUZLTkdqY0xkM1QzSDRoa3dZQUI3OXV5eFBlL1VxUk9EQmczaXdvVUxxU1pPSFQxNmxJQ0FBSWR6SVNFaGRzK1RrNXl5eSszbkE4eVlNWU1wVTZZNG5Mczl6bE9uVGhFWEYwZUhEaDBBc0Znc2pCczNqbUhEaG1HeFdMSTExbnRWcVZLbEFEQU1vMElPaHlKeTM0cU1qTHdLN00vcE9FU3l5cy9QNzhydGZ6QmdtcWJWTUl3d1lBVXdOelEwOUZDT0JDY2lJaUlpSWlKMlFrSkNFb0MxLy92cTQrZm45empRRG1ockdFWXBSM3QyNzk0OTQxOE1VVVJFUkVSRWNnRWxhamtRSGg2K3d0L2Z2emF3UERnNHVHTEhqaDJaT0hFaUZTb29ueUszUzBwS1l0cTBhY3ljT1JPQTExNTdqZDY5ZStkNFZiUjMzbm1ISzFldUFEZVR0cEo1ZW5veWRPalFGT3ZIamgyTGw1Y1h2WHYzenRENWRlclV5WjVBczhtRUNSTzRjZU1HTVRFeGRPellrV2JObXVIajQ0T1hseGZkdTNjbk1EQ1FLVk9tTUdYS2xCUjdiMC82MnJsekowNU9UdjlXNlArYTRzV0xBMkNhWnVrY0RrVkVSSEsvSk9BUHE5VzYzTW5KYVY1SVNNaXhuQTVJUkVSRVJFUkUwcFFVRmhhMmtadVY5UHY3K2ZrOXhzMmtyZWNOd3lpZnM2R0ppSWlJaUVoT1VxSldLa0pEUS9kVnJGZ3hvR0RCZ291T0hUdldyRXVYTHJ6MzNudTBhdFVxcDBPVFZKdzVjNFloUTRZUUVSRkIvdno1K2VDREQzanFxYWR5T2l3QWZIMTlIWTY3dWJuUnZuMzdGT05qeDQ2bFFJRUNEdWNjY1ZUbEtqV3BWZWxLNzd4VHAwNWwrRm9XaXdWUFQwOW16NTROUUo4K2ZYQjJkdWF6eno3RHljbUp3TUJBT25YcVpQZjZGaTllelB6NTgxbXlaSW5kV2ZkamtoWkEwYUpGa3grcUxadUlpRGhrR01adTB6VERZMk5qNSsvYnQrK2ZuSTduZm5ENjlHbEdqQmpCd0lFRHFWeTU4bDI5MXVIRGh4azNiaHlkT25XaWNlUEdEdGVNSHorZXBVdVg4dlRUVHpOaXhJaTdHbytJaUlpSWlPUVlNeXdzYkJ1d0RSZ1VFQkRnYjVwbU8rRDVISTVMUkVSRVJFUnlnQksxMG5EbzBLRXJ3TlArL3Y1RFkyTmpSNzcvL3Z1V2JkdTI4ZTY3NzFLb1VLR2NEazl1c1hidFdqNzY2Q091WHIxSzFhcFYrZVNUVDJ3VmkvS0NqQ1JmWlVhdlhyMnlOSGVybzBlUE1uZnVYQUlEQXlsWXNDQmduM1JWdUhCaHlwVXJaL2Njc0J1N245MlNxRlVpSitNUUVaSGNLelEwZEZKT3gzQy9XYkprQ1NFaElmVHExWXZKa3lkVG8wWU40R2FMNTFXclZtWHB6S1ZMbHpvYzM3QmhBeUVoSVR6NTVKTU81NDhjT2NLaVJZdElTa3BpN2RxMXZQYmFhNVFvb2JjRklpSWlJaUwzdTVDUWtGQWdGQmlXMDdHSWlJaUlpTWkvVDRsYTZiT0dob1orNU92cnU5Ykp5V25oNnRXcnkyN2R1cFgzMzMrZlJvMGE1WFJzZWQ3Rml4Y1pPM1lzNjlldnh6QU1PbmZ1VFAvKy9YRjJ6bHUvMmp0MzdzencyclRhSkZhcVZJbFdyVnJSdDI5ZnUvSFkyRmptelp2SFN5KzloTHU3ZTRwOVgzMzFGWlVxVmJJOVQweE01UDMzMzZkNjllbzBhZEtFeU1oSWpoMDdScmx5NVhqNDRZY3pIT3Y5TERsNXpUQ013amtjaW9pSVNLNnhZOGVPRk85RDdzU0VDUlBzcWxuMTZkT0hxS2dvMXE5Znp4dHZ2TUZubjMxR1FFQUFGeTVjNE9qUm85bDJYWURnNEdBQWh4VmVUZE5rL1BqeEpDVWwwYjE3ZDJiUG5zM0lrU01kdG9VV0VSRVJFUkVSRVJFUkVaSDdSOTdLWnJrRDRlSGhPd01DQWg2MVdxMlRyMXk1MG1QZ3dJRTBhZEtFdDk5K08wOVZic290VE5QazU1OS81dE5QUCtYcTFhdVVMbDJhRVNORzRPL3ZuOU9oNVlpMGtxOHlvMUtsU2pSczJCQzRtUVIzNmRJbGZIeDhPSGp3SUN0V3JPRDgrZk5NbkRnUnd6RHM5blh2M3AzeTVjdmJudi93d3c5RVJFVGc1dVptT3cvZzQ0OC90aVZxUlVkSEV4VVZaWnVMam80R3NCdUQrN2ZDbHFlblovSkRKV3FKaUlqOGo0dUxTN1pVcnIxMjdScEpTVW00dUxqWWpWc3NGa2FQSGszUG5qMzU2NisvZU91dHQvamlpeThZTW1RSVE0WU1jWGhXUUVBQVhsNWVyRjI3TnNQWFAzWHFGUHYyN2FOcTFhb09xMlRObkRtVEhUdDI4TXd6ejlDdlh6K3VYYnZHNHNXTCtmTExMM25qalRjeTkySkZSRVJFUkVSRVJFUkVST1Nlb1VTdFRBZ0pDYmtCdk9ybjUvYzlNR1BkdW5YbE5tL2V6T3V2djA3bnpwM3pYQldublBMWFgzOHhac3dZOXUzYmgyRVl2UERDQy9UdjN4OFBENCtjRGkzTHJGWXJGb3NseS92WHJGbVQ0YlhObWpWek9IN3c0RUU2ZHV4SVlHQWdMN3p3QWdzV0xHRG16Sm1FaElUdzhNTVBFeFFVeFBEaHc1aytmYnBkKzhPdFc3ZlN2MzkvUm80Y3lkTlBQdzFBK2ZMbGFkeTRNZVhMbDZkczJiS1VMRm1TaHg1NjZOWjJmOHlmUDUvNTgrZW5pS05kdTNaMnozZnUzR25YTXZGKzRlSGhnWXVMQ3drSkNma3FWcXpvZHVqUW9iaWNqa2xFUkNTbitmdjdzMzc5K2pzKzU5VlhYMlgzN3QwcEVyVUEzTnpjbURoeElwMDdkeVovL3Z5MmFxRVhMMTdFMmRuWlZ2VXlQU2RQbnFSa3laSU81Mzc2NlNjQW5ubm1tUlJ6MjdadDQrdXZ2NlpreVpJTUdqUUlnUDc5K3hNU0VzSTMzM3pEQXc4OHdJc3Z2cGloR0VSRVJFUkVSRVJFUkVSRTVONlM5Y3lRUEN3c0xPeTNTNWN1UFdLYTVyaTR1TGlFenovL25OYXRXN042OVdwTTA4enA4TzVieDQ0ZDQvMzMzNmRyMTY3czI3ZVBhdFdxTVhmdVhBSURBKy9aSkszbzZHamVmLzk5Tm0vZW5LWDk5ZXZYWjlhc1dYaDdlL1BMTDcvUXNtVkx2TDI5SFg2MWF0V0tYMy85bFZtelpsRy9mdjBVWjYxZXZSckRNQnpPQVR6OTlOTTgvZlRUTEZ5NGtPdlhyd013ZHV4WWloY3ZqcisvUHg5KytDRzdkKysyeFRWaHdnVGVlT01OV3JWcWhaK2ZIdzgrK0tCZE1scWZQbjBJQ1FteGZmWHAwd2ZBYml3a0pPUytUTkpLbGx3eEpGKytmRVhUV1NvaUlwSW54Y1RFWkdsZlVsSVNRS3AvU0ZHc1dERysvUEpMNXMrZlQ5V3FWUWtPRHFaMTY5Wjg5dGxuR1RvL05qYVdIajE2MEt0WEw2NWV2V28zWjdWYStmbm5ud0ZvM3J5NTNkeU9IVHNZTkdnUTd1N3VUSm8weVpZVWxpOWZQaVpQbm95M3R6Zmp4NDluK3ZUcCtuZUZpSWlJaUlpSWlJaUlpTWg5U0NXZ3NpZ3FLaW8yS2lvcXNHYk5tbE10RnN2VTA2ZFBOeDgyYkJnelpzeGd3SUFCTkdqUUlFVjdPTW1hTTJmT01HZk9IQll0V2tSU1VoTGUzdDcwN3QyYnRtM2IzbEVWcXB4a21pYkxsaTFqOHVUSnhNVEUwS3BWcTB6dHIxMjdObGFyMWVGY1FFQkFxdnNtVHB5WVltem16SmxVclZxVkZTdFdFQkFRa0dwbENJQWhRNFp3NWNvVjh1ZlB6K1hMbDFtOGVERyt2cjZNSFR1V3pwMDdNMmpRSU9iT25ldXdIZWp4NDhmWnUzZHZpZzhzODdJaVJZcHcvdng1TEJiTEE4Q0puSTVIUkVRa04xbXpaZzJqUjQrbWRldldkT3pZTWMzM0tMZExURXdFY0ZoUksxbmx5cFZ0ajJ2VXFJR0xpd3ZMbHkrblZhdFc2YmJUWHJCZ0FlZlBuNmRNbVRJVUtGREFibTdUcGsyY09YTUdnTUtGLzcvRGNYQndNRU9IRGdWdXZpZno4Zkd4MjFlaVJBa21UNTdNbTIrK3lkU3BVOW0vZno5QlFVRjJaNGlJaUlpSWlJaUlpSWlJeUwxTmlWcDNhUGZ1M1ZGQWk1bzFhell5RE9PakkwZU8xTy9mdno4VksxYWtkKy9lTkc3Y1dBbGJXWFRpeEFubXpadkgwcVZMU1V4TUpILysvSFRzMkpFZVBYcllXdFRjYXk1Y3VBREFraVZMU0VoSW9HN2R1cnozM251VUtsVXFVK2NzWHJ6WXJzckNoUXNYZVBQTk4zbnFxYWQ0N2JYWEhPNXAxNjRkM2JwMTQ3bm5uck1iTDFHaUJHdldyT0g4K2ZPMkR3OEIyKzl0WEZ3Y2JtNXVBQlFvVU1EMlllVGV2WHNCcUZhdEdsNWVYb3dlUFpvK2ZmcXdaY3NXYXRXcXhkNjllemx3NEFENzkrOW4vLzc5WEwxNkZTY25KMXEwYUFIY3JIUVJIeDl2dTE1eTVZdGJ4K0JtSll4N05TRXZQYmUwVnRJbnNDSWlJcmM1Zi80OFRrNU9mUC85OXl4WXNJQ25ubnFLcmwyN1VyVnExWFQzSnIrdmNIVjF6ZEMxdkx5OEdEQmdBQjkrK0NGanhvemhoeDkrU0xXcVozUjBOTE5uejhiWjJkbnV2Vk95Yjc3NUprVXNYMzMxRmJObno4YmQzWjFQUC8yVU9uWHFPRHk3Y3VYS3pKbzFpMzc5K2hFY0hFeElTQWl2dnZvcUhUdDJURFBwVEVSRVJFUkVSRVJFUkVSRTdnMUsxTW9tdTNmdkRnWWU5L2YzYjJPYTVudUhEaDJxTlhqd1lFcVdMTWtycjd4QzgrYk55WmN2WDA2SGVVK0lpSWhnNGNLRnJGNjlHcXZWaW9lSEJ4MDZkS0IzNzk1NGVucm1kSGgzNU1jZmZ3VEF3OE9Eb0tBZ25ubm1tU3lkVTdac1dkdmo4UEJ3eG93Wmc4VmlvVmV2WG5aenR5dFNwQWpseXBWTE1lN2k0a0xkdW5WcDJMQ2hiU3k1YXNXWU1XT29XN2V1M2ZxNHVEaSsrKzQ3Zkh4OEtGT21EQUMxYXRWaThlTEZsQzFibGdrVEpyQjQ4V0xLbFN0SHBVcVZxRisvUHBVclYrYmhoeCsyblRGdDJqU21UWnVXSXBaNjllclpQUjg2ZENqdDI3ZFA0N3R4NzByK3dOVmlzYmpsY0NnaUlpSzVUdWZPblduYnRpMUxsaXhoenB3NXJGdTNqblhyMWxHclZpMTY5T2lSNHYzSnJSSVNFZ0Q3aWxyZHVuVmp6NTQ5ZHV0Q1FrSnNqNTk5OWxsKy9QRkh3c1BEV2J4NE1TKysrS0xEc3lkTm1zU1ZLMWZvMmJNbkZTcFVzSnZic1dPSExaazkyY0NCQTltOGVUTkZpeFpsL1BqeFZLOWVQYzNYWGJKa1NXYlBuczBubjN6Q3FsV3JXTFJvRWM4OTk1eXRaYktJaUlpSWlJaUlpSWlJaU55N2xLaVZ2Y3pRME5CbHdESS9QNytuZ1dFblQ1NXNNSHIwYU1hUEg4K0xMNzdJczg4K20rSURIWUdZbUJnMmJ0ekkzTGx6MmJkdkgzQ3oybEM3ZHUxNDVaVlh5SjgvZnc1SG1EM2F0R25Ec1dQSDZOKy9QMTVlWG5kMDF0eTVjMW0rZkRtSER4L0d5OHVMTDc3NElzMGtyYlEwYTlhTVpzMmEyWTIxYU5HQ1RaczI4ZXV2djdKaXhRcTdPV2RuWnlwVnFrUlFVSkRkZVBMMTMzampEZDUrKysxVUsxRUFkT25TSmRVUFFHOTFQN2Y3U2Y3dzJEUk5KV3FKaUlnNDRPSGhRWmN1WGVqUW9RT0xGaTFpMXF4WjdOcTFpMTI3ZGxHalJnMisvUEpMaDM4TTRTaFI2NkdISHVMcTFhc0FuRHAxeXJZbW1XRVlEQmt5aEM1ZHV2RDExMS9UdW5YckZGVmNRME5EV2JGaUJUNCtQdlRzMmROdXpqUk52dnp5U3d6RHdNM05qZGpZV0FDNmQrOU9iR3dzWThhTXdjdkxpNEVEQjNMcTFDbm16NStmSXU1T25UcngwRU1QTVhIaVJFYU5Ha1d6WnMwb1ZxeVlrclJFUkVSRVJFUkVSRVJFUk80VFN0UzZTOExDd240QmZxbFpzMlp0aThVeU9DNHVydTJjT1hPYzU4eVpRN1ZxMVdqYnRpMVBQZlhVcmEzUDhoelROQWtQRCtlWFgzN2g1NTkvSmk0dURvRHk1Y3ZUdm4xNzJyWnRhMnU1ZDcvdzl2Ym13dzgvVEhmZGp6LyttRzU3bTRjZmZoaFBUMDhHRGh4SW16WnQwcTNZVnFkT0hVcVVLSkhoV0YxZFhaa3dZVUtHMTkvS3c4TWp6ZmtCQXdaUXMyWk5IbnJvb1N5ZGY3KzRwUjFUeHZveWlZaUk1Rkd1cnE2ODlOSkx0R3ZYanUrLy81NDVjK1pRb2tTSlZOLy9KQ1ltMnZZbEd6dDJyTzN4ODg4L3o5R2pSMVBzcTF5NU1uMzc5cVZHalJvT1cyMC84c2dqdEcvZm51ZWVleTdGZTdXZmZ2cUp2WHYzMHF4Wk15SWpJMjNuMTZ4Wms2bFRwOXJXSFRseXhPRzFBUTRjT0dCN1R3end4Qk5QT0Z3bklpSWlJaUlpSWlJaUlpTDNKaVZxM1dXN2QrLytBK2hRcFVvVmIzZDM5M2NzRnN1TGUvYnM4ZG16Wnc4ZmZmUVI5ZXZYcDNuejVqUm8wQ0JQL0tXOGFacEVSRVFRSEJ6TWloVXJ1SERoZ3QzOHA1OStTc09HRFRFTUk0Y2l6QjFLbHk2ZDdwcTZkZXVtMmZMbmRsT21UTG1Ua0xMVnl5Ky9uTk1oNUFySkh4NGJobkYvWlNTS2lJamNKZTd1N3ZUbzBZUDI3ZHRqdFZydDVnNGVQSWhwbWxTcVZJbjQrSGpBUGxFcm8xNTU1WlZVNXp3OFBCZzZkR2lLY2F2VnlwZGZmb21MaXd0dnZ2a20vZnIxeS9SMVJVUkVSRVJFUkVSRVJFVGsvcWRFclgvSi92MzdMd0REZ09IKy92Nk5UZFBzYWJWYW4vbjk5OThML3Y3Nzd4aUdnYisvUDQwYU5hSjI3ZHBVckZqeHZrbFd1bno1TXFHaG9Xelpzb1VOR3pZUUhSMXRtek5OOHcvVE5CZGFMSmF4Z0hPREJnM3VtOWN0a2g2MVBoUVJFY21hNUtxMHg0NGRZODJhTmF4WnM0YkRodzh6ZE9oUUtsV3FaS3RLbFpGRXJkT25UOU8zYjk4MDEwUkhSL1A4ODgrbnVjYkh4NGVBZ0FCS2xpeVo3alV0Rmt1NmEwUkVSRVJFUkVSRVJFUkU1UDZqUksxL254a2FHcm9lV0E4NCtmcjZ0blp5Y3Vwb21tYnprSkNRZ2lFaElRQVVMbHlZZXZYcVVhZE9IYXBXclVxRkNoWHVtUVNtNk9obzl1M2JSMWhZR051M2IrZXZ2LzdDTk0xYmw0U2FwdmxqUWtMQ3JEMTc5aHdIOFBmM0h3ZjYwRXJ5Rmljbkp3Qk0wM1RLNFZCRVJFVHVHVWVQSG1YOSt2V3NYYnVXeU1oSTI3aVBqdy9seTVjSElDRWhBU0JEYmJRVEVoSlNiVVdZekdxMXBydG14SWdSVksxYU5kM3JYYjE2bFFJRkNxUzdUa1JFUkVSRVJFUkVSRVJFN2o5SzFNcFpTZUhoNFV1QnBZREZ6OC92S2VCNXd6QWFSMGRIVi9ubGwxLzQ1WmRmZ0pzZk10V29VUU5mWDE4cVY2NU1tVEpsS0ZPbVRKYmF1V1FYMHpRNWQrNGN4NDRkNDhpUkkwUkVSTEI3OTI1T25qeDUrOUlyd0diRE1GYkZ4Y1V0MmJObnp4a0h4OFVEN2drSkNSbjZRRTNrZnBEY2xza3dqTGdjRGtWRVJDUlhPM2p3SU92WHIrZTMzMzdqOE9IRHRuRWZIeCthTkdsQzA2Wk5iVWxhVnF1VitQaDRMQmFMclhwbFdrcVhMazN5SDBzNEVoQVFnSmVYRjJ2WHJyM2oxMkdhSnBjdlg2WlVxVkozZkphSWlJaUlpSWlJaUlpSWlOeDdsS2lWZTFqRHdzTFdBZXNBcWxXcjlxQ3pzM01Md3pBYUEzWGk0dUtxL1BISEg4WWZmL3hodDZsczJiSlVxRkNCMHFWTFU2cFVLUjU4OEVHS0ZDbENvVUtGS0ZLa0NQbno1ODl5UUltSmlVUkhSOXUrenAwN3grblRwemwyN0JqSGpoM2p3SUVEM0xoeHc5SFc4NlpwaHBtbXVjVnF0Zjc2NTU5LzdnU3M2Vnd1RGlWcVNSNlRYTzFEaVZvaUlpTDJyRllyWVdGaGJOeTRrZURnWUxzL0JDaGZ2anhObXphbGFkT21WS2hRSWNYZTVMYUh1ZkU5NVlVTEYwaEtTcUp3NGNJNUhZcUlpSWlJaUlpSWlJaUlpT1FBSldybFV2K3JPalg3ZjErVUsxZk8zY3ZMcTc1aEdJK2JwbGtEcUdTYVpxV2pSNCs2cGRXR3hjWEZoUUlGQ3VEcDZVbUJBZ1Z3ZDNmSHhjVUZaMmRuWEZ4Y1NFcEtJakV4a2NURVJPTGo0N2wyN1JyWHJsM2p5cFVycVNWaDJURk44NlJoR0pHbWFSNEF0aVVtSnY0ZUVSSHhkeFplY2h6OGYrSktkdGkxYXhmQndjRU1HalFvT1ZhNzlwRmZmLzAxU1VsSjlPM2JOMHZuSHpseWhMaTRPS3BVcVpLbC9lSGg0VlNxVkFrUER3L2JXSFIwTkVsSlNYaDdlMmY0SE5NMHVYNzlPcDZlbnJheDA2ZFBzM1RwVWw1Ly9YV0g3U1NQSERsaXF6cnhiNWcxYXhaWHIxNmxYNzkrMlhhbTFXcmx5cFVydUxtNTJYMFBzMkxGaWhWNGUzdFRyMTY5YklvdVk1SXJhaVVsSmNYL3F4Y1dFUkhKcGJadjM4NnFWYXY0L2ZmZnVYejVzbTI4VEpreU5HdldqR2JObXVIajQ1UG1HVEV4TVFDWmVuOXc1Y29WRWhNVDhmTHl5bHJnR2JScjF5NkFETFZJRkJFUkVSRVJFUkVSRVJHUis0OFN0ZTRSVVZGUnNWRlJVZXVCOWJjTUd6VnExS2hrc1ZpcVdDeVdTb0FQVU1vMHphS0dZVHdBRkUxSVNDaHc4ZUpGTGw2OG1KWExKZ0xuZ1hQY3JKTDFEM0RVTUl5RFNVbEpCMk5qWThNakl5T3YzdUZMQThBMHpYakRNTzRvVWV2dzRjTjg5TkZIZlBUUlI1UW9VWUo5Ky9ZeGYvNThCZzBhaEdtYXZQWFdXNVF2WDU1MzNua0hnS1ZMbDJZNXlTb21Kb2Jldlh0am1pWno1c3loUklrU21kcC81Y29WZXZmdVRZTUdEWmc0Y2FKdHZFZVBIaHc5ZWpUTjlqdTNHekprQ0NkT25HREdqQm5reTVjUGdEMTc5akJ6NWt5Y25Kem8zYnUzM2ZxdFc3ZlN2MzkvT25Ub3dPREJnek1WZDFZdFhib1VUMC9QYkUzVSt1cXJyL2oyMjI5cDI3WXR3NGNQVDNmOTQ0OC9Ub2NPSFhqcnJiZFN6UDM2NjY4Y1AzNmNKVXVXNE9Ua2xHSStNVEdScTFldmN2SGlSVTZmUHMzeDQ4ZUpqSXprc2NjZW8zbno1bGwrRGFxb0pTSWlZaThzTEl5VksxY0M4TkJERDlHMGFWT2FOV3VXcWZkcy8venpEd0JGaWhUSjBQclEwRkNHRHgvTzhPSERxVisvZnVhRHpvUWRPM1lBTjlzcGlvaUlpSWlJaUlpSWlJaEkzcU5Fclh1YitlZWZmMFlDa2FrdHFGcTFxcXRoR0VVc0ZrdGhvTEJoR1BtY25KeGNBUmZBeFRUTkpDRGhmMS94aG1GRXg4WEZSY2ZGeFVVZk9uVG95ci95S3ZqL1JKVTdTZFFxV3JRb1o4NmNZZURBZ1h6NzdiZDJjL1BteldQcjFxMDBhZElFZ0pNblQzTCsvSGxxMTY2ZHBXdDVlSGd3Y3VSSSt2WHJSMkJnSU45ODg0M0RCSi9VckZtemhvU0VCSjU1NXBrc1hmOVdiZHUyNWEyMzNpSW9LSWdKRXlaZ0dBWk5talNoU1pNbXpKdzVreWVmZk5MMjRXWlVWQlREaGczRDNkMmRsaTFiMnAzend3OC84TWtubjJRNWpxSkZpN0o2OWVvVTQ2WnBjdTdjT2NxVks1ZmxzMjkzOU9oUjVzNmRpNmVuSjh1V0xTTmZ2bnk4L2ZiYmRoWFQ0dVBqY1hKeXN2MWNZbUppYkJXc0VoTVRPWEhpaEcxdDQ4YU5HVDkrUE51M2I2ZGt5WksyOFFjZmZKQ0dEUnRpdGFiczNPbm01c2FOR3pmdUtGRXJPUjRsYW9tSWlOejA3TFBQY3YzNmRabzFhMGFOR2pXeWRNYVdMVnNBTWxROTlMLy8vUyt6WjgvRzFkWFZyanJwM1hEcDBpWFdybDJMcTZ1ckVyVkVSRVJFUkVSRVJFUkVSUElvSldyZDUvYnUzUnNQblBuZlYyNTJBOGhRdThYVUZDeFlrSkVqUnhJWUdFaFVWSlJ0UEM0dWp0bXpaOU9sU3hkYXQyNE53SVlOR3dCbzFLaFJxdWZ0M3IyYnlNaFVjK0FBcUZTcEVvbUppU3hldkRqVk5SVXJWa3p4WWR6U3BVdng4dkxpaVNlZVNPZFYzWFR5NUVsR2p4NU5ZR0FnWmN1V3RadXJWNjhlUFh2MlpOcTBhV3phdElrbm4zd1NnRUdEQnJGOSszWisvLzEzcWxTcGd0VnFaZURBZ2NUSHgvUGYvLzQzUmNzZEh4OGYyclJwazZGNGJ2ZmJiNy9oNHVMaWNDNDZPcHI0K0hqT256L1BqQmt6TW4xMmpSbzFxRk9uanUxNVltSWlRVUZCdUxpNDhQMzMzL1BOTjk4d2I5NDhybDY5U2xCUWtLM1ZZNzE2OWVqVnExZUtpbUp3czlKR3UzYnRVb3pmWG0xcjgrYk5XSzFXK3ZUcFErUEdqY21mUDcvdHkxRkx5Y3hLYnMzRS8zNy9SVVJFOHJwU3BVcloybGFuSmlFaGdSczNibENnUUFHNy96Mk9qNDluM2JwMXpKNDlHNENtVFpzNjNCOFRFOE9aTXpmZkduLzc3YmRVcTFhTlVhTkdVYVpNbVd4NkZZN05taldMbUpnWTJyZHZUNEVDQmU3cXRVUkVSRVJFUkVSRVJFUkVKSGRTb3Bia0Z1ZmdabExQblFnSUNPRG5uMy9HM2QyZG5UdDNBamNySDgyZVBadml4WXZiMXExWnN3YkFscmgxdTVDUUVOYXRXOGY4K2ZNemROMzkrL2VuT3RldVhUdTdSSzN0MjdjVEdSbkphNis5bG1weTA2MWlZbUlZUEhnd2taR1IvUG5ubjdaRXJkT25UM1B1M0RrQUhudnNNVXpUeE12TGk0aUlDTnZlTVdQR1VMQmdRZHRZbXpadFNFaEl3Tm5aMlRaV3JGZ3hIbnp3UVdyVnFrV3RXclV5OUhwdkZ4WVdobW1hRHVmT25qMExRR1JrWkxxSmI0NTA2ZExGTGxIcnM4OCtZKy9ldlh6NDRZZVVMRm1TNGNPSDQrYm14ZzgvL0VCQ1FnSWpSNDVNTjRtcWRPblNiTnUyalJrelp2RGlpeS9pN2UxdG05dTBhUk5Iang3bGhSZGVzRlhTS2wyNk5ENCtQcG1PUFQzSnYrK21hWjdQOXNORlJFVHVVMWV1WEtGWnMyYkF6U3FuYm01dUFGeTllcFdrcENRQTZ0ZXZ6MU5QUGVWdy80OC8va2hzYkN3V2k0VWVQWHJRcTFldlRGVkd6WXFRa0JBV0xGaUFzN016M2J0M3Y2dlhFaEVSRVJFUkVSRVJFUkdSM0V1SldwSmJuSWViTFdHeUtyVVdNcmVPTjJyVWlHN2R1ckYzNzE3NjlldG5WMUhyalRmZW9Iang0Z1FGQmRudER3a0p5ZGFZdnZubUd3QTZkT2lRN3Y2a3BDVGVmZmRkSWlNajZkU3BFODgrKzZ4dGJ2NzgrY3lkTzlkdS9mVHAwek1kWS9mdTNlblhyNS90dWRWcTVaTlBQdUdKSjU2Z2Z2MzZkdTBFMDRveitVUFMyeVVuYWdVR0J2TENDeThxN2tzM0FBQWdBRWxFUVZSa09yNWJ6WnMzai9uejU5T21UUnRhdFdvRmdHRVl2UHZ1dTFpdFZoWXRXb1JwbW93YU5TcmRzeXdXQzMvODhRZTdkdTFpK3ZUcE9EazVjZmJzV1Q3NDRBTktsU3BGKy9idDd5aldqTGdsTWZIY1hiK1lpSWpJZmNMYjI1dENoUXB4K2ZKbFltSmlicTFRU2RHaVJXbmJ0aTA5ZXZSSU5YRzdkZXZXckYyN2xyNTkrMlk1U1QwenpwdzV3NkJCZzBoTVRPVE5OOStrUklrU2QvMmFJaUlpSWlJaUlpSWlJaUtTT3lsUlMzS0w4M0JuRmJXV0xGbGllN3h5NVVwYlF0U1hYMzVwcTZhVkwxOCtSbzhlRFVDaFFvVW9WNjZjYlU5MGREUzFhOWUyRzB0Mi9QaHg0dVBqTXh4TGF0V1hObTdjYUV2ODh2THlTdk9NeE1SRWhnMGJ4dGF0VzJuYXRDbnZ2UE9PdzNYZmZmZGRodU82M2NzdnY1eGk3T0RCZzZ4ZnY1NUZpeFpSdm54NXVuVHBRc3VXTFhGMWRVMzFuS1NrSkp5ZEhmL25KRGxScTJqUm9sbU9FK0Q3Nzc5bjBxUkoxS3BWaTZGRGg2YVlIekprQ1BIeDhVUkhSOXNxWWFYRjJkbVowYU5ITTNUb1VNNmVQVXV4WXNVSURBekUyOXVieVpNbjQrSGhjVWV0T05PVGxKVEV0V3ZYQUpKMjc5NTlaNlhrUkVSRThwaWZmdnFKbUpnWUVoSVNTRXBLd2pSTkNoUW9rTzc3SzdqNWZqRDVmV0pHTkd2VzdJNWFGUllyVm96MjdkdHo5T2hSWG5ubGxUVFhlbmw1VWFSSWtTeGZTMFJFUkVSRVJFUkVSRVJFY2pjbGFrbHVjY2V0RDh1VkswZGNYQnlUSmsxaXlaSWwrUHI2RWg0ZVRtQmdJSTBiTnlZd01KQnQyN2F4WmNzV0FFNmRPbVhiR3gwZFRXeHNMS1ZLbGJLTjFhNWQyOVlHWitEQWdSdytmRGpEc1NRblkzWHAwb1VhTldvQWtKQ1F3R2VmZlphaC9iR3hzUXdkT3BSTm16YlJzR0ZEUm84ZW5XcFZpRWNmZlRURGNXVkU1Y3FWV2JGaUJjdVhMMmZXckZtTUdqV0txVk9uMHFWTEY5cTNiNCs3dTN1S1BmSHg4YWttY21WSG90YlNwVXVaT0hFaStmTGxvMm5UcHJiV2xiZDc3cm5ucUZxMWFxcEpZOGx1cjNTV1hKMHJXWEtycElrVEoyWTU1dlQ4TDBrTFFFbGFJaUlpbVZTZ1FJRTdTcDdLakxGangyWjZ6OUtsUzIyUERjUGdqVGZlc0xWbFRNdmF0V3N6ZlMwUkVSRVJFUkVSRVJFUkVibDNLRkZMY2dYVE5DOGFobkZIaVZyYnRtM2o0NDgvNXV6WnM0d2RPNVovL3ZtSDhQQnd4bzhmejZCQmc0aU1qS1JxMWFwNGUzdFR0R2hSSWlNamJYc1BIandJUUlVS0ZXeGpUejc1SkU4KytTUUFRVUZCYVZaWHVuSGpCbE9tVE9IdzRjTjJTVUJ2di8yMjdmRzBhZE00ZHV3WStmUG41L3IxNjJtK2x0ZGVlNDIvL3ZxTFZxMWFNV0xFQ0Z2QzJLM0tsaTFMblRwMWdKdlZwaktUVkxSdDJ6WmNYVjJwVTZjT3BVdVhUakh2NnVwSysvYnRhZE9tRFQvKytDTXpaODVrMHFSSkxGeTRrQ1ZMbHVEaTRtSzNQakV4TWRWRXJlVFgyclZyMXd6SGwyek5talY0ZTN2VHFGRWpkdTNhUlpFaVJkTDhzUFQ1NTUrblpzMmE2WjU3YS9VMWdMaTRPR0ppWWloY3VMRGRlTUdDQlFGNDc3MzNlTys5OXh5ZTFhOWZQN3AzNzU3dU5XOTM5ZXJWNUlkSzFCSVJFY2tESEwyZkV4RVJFUkVSRVJFUkVSR1J2RVdKV3BKYm5BVzRlUEZpbGphdldyV0tvS0FnU3BjdXpiZmZma3VWS2xWc0xRRnIxNjdOekprekNRb0s0dVdYWDZaVHAwNHNXYktFWDM3NUJkTTBNUXlEL2Z2M0ExQ2xTaFdINTFldlhqM1ZhMi9ac29VSkV5WVFIUjNONE1HRGVmSEZGMU9zaVlpSVlOYXNXUVFFQkZDMGFGRldyMTd0OEt6a2xuMzc5KytuZCsvZXZQYmFheGlHNFhEdDg4OC96L1BQUHc5QXJWcTFlUGZkZDFPTk1Ta3BpU1ZMbGhBVkZZVzN0N2V0T3RlVUtWTlMzUU0zMndPMmI5K2VaNTk5bGdVTEZ1RHU3cDRpU1F0dVZndHpOQTd3eEJOUHBFaUFTcyt5WmNzNGZmcTByVktHbDVjWFk4YU00YXV2dmdMK3YyTFpyZjd6bi8rUUwxKytESjEvZTN2THhZc1hNM2JzMkJUbkppZm52ZjMyMnp6KytPTUF0R3ZYamxkZWVjVldoU3NqTFpZY3VlVjMvWHlXRGhBUkVSRVJFUkVSRVJFUkVSRVJFWkY3aWhLMUpMYzRCWEQrZk5aeVZscTBhTUhWcTFkcDNibzE3dTd1VEp3NGtVdVhMckZyMXk0QUtsYXN5UGZmZjI5TGV2TDE5V1hCZ2dYczJiT0g2dFdyczNYclZoNTg4RUVlZXVpaFRGMDNLQ2lJVmF0VzRldnJ5OVNwVXgxV3B3SUlEZzdHdzhPREVTTkdNSFhxMUJUekZ5OWU1S09QUHVMNDhlTUFmUGJaWnpSbzBDRERjVlNxVklsS2xTbzVuTnV4WXdmang0L24rUEhqdlBUU1MvVHUzVHZkMW9DM2MzTnpvMXUzYmdDWXBrbFlXQmlyVjYvR3ljbUpJVU9HRUJjWGwycEZyYnAxNjFLM2J0MU1YVy85K3ZWY3ZIZ3gxVE1kdVhidEd2bno1OC9RMnZqNGVMdldsOGxKVTFGUlVYYnJrdHMxRmk5ZTNDNjV5OHZMSzBXeVYyYWRPM2N1K2VHcHROYUppSWlJaUlpSWlJaUlpSWlJaUlqSS9VR0pXcElySkNRa25IUjFkZVhzMmJOWjJuL2p4ZzNxMXEzTDZkT251WEhqQmt1V0xLRmV2WG9jUFhyVWJsMXljczFqanoyR2s1TVRhOWV1cFd6WnNvU0dodEs2ZFd2YnV2ajQrRnRiMDZWcTFhcFYxSzVkbTFHalJtR3hXTGh3NFlMRGRlM2F0ZU9SUng2aFZLbFNkdU5XcTVYbHk1Y3plZkprTGwrK2pMT3pNNG1KaVpsSzBrckx3SUVEQ1E0T3BsYXRXb3diTnc0Zkg1OHNuV09hSm52MjdHSHQycldzVzdlT00yZk9ZTEZZNk42OU8xYXJsYVNrSk56YzNMSWxacmpaRmpDNW1sWkduRGx6aHNURVJGdXJ3dlJFUmtZNmJGZllybDA3dStkcjFxd0J5TmJYbHV6TW1UTUFXSzFXSldxSmlJaUlpSWlJaUlpSWlJaUlpSWprQVVyVWtsemgyclZySjcyOHZHNnRNcFFwR3paczRJTVBQckFiQ3c0T0pqZzQyRzRzdWJWZHdZSUZxVisvUHN1WEw4ZkR3NFBFeEVTYU4yOXVXN2RqeHc0R0RCaVFvV3YvOGNjZnRHalJJczAxSVNFaEthcDFYYmx5aGRkZWU0MURodzVScGt3WnhvOGZ6K2pSbzFNa2x6a1NIeDlQUkVSRXV1dUNnNFB4OS9lblY2OWVSRWRITzJ3WkNCQVFFSkJpekdxMUVoNGV6bSsvL2NiNjlldHR5VmwrZm41MDc5NmRKazJhNE9YbFpXc1BlR3N5MC83OSs5bXpaMCs2OFRuU3ZuMTdybHk1WXF0bWxacTVjK2VTUDM5K1hGeGNXTFZxRlFCVnExYk4wRFdxVjY5T1NFZ0lWcXNWaThXU2F1dkRnd2NQQWxDa1NKRXN2SkswL2ZQUFB3QVlodkYzdGg4dUlpSWlJaUlpSWlJaUlpSWlJaUlpdVk0U3RTUlhpSXFLaXZYeThqb2RIeDlmL01LRkMzaDdlMmRxLzdQUFBzdXp6ejdMbGkxYmVPdXR0eGczYmh4Tm1qU3h6UWNGQlhIczJERzdQUjA3ZG1UejVzM01uRGtUSHg4ZnUyU2x5cFVyTTJyVXFIU3ZHeFFVUkVCQUFHM2F0TWxVdkhBeldheEtsU284L2ZUVGRPN2NPZDAyZi92MzcyZmx5cFcwYTljT1YxZFhldlhxbGFIcmhJYUdwcnMyT1VFcFBqNmVuVHQzc21IREJqWnQyc1RGaXhjeERJTWFOV3JRdFd0WG1qUnB3Z01QUEdDM056WTJGZ0FQRHcvYjJPKy8vODZVS1ZNeUZOL3Qyclp0eTdWcjE2aFlzV0thNnpadTNFaG9hQ2dBN3U3dXZQcnFxMVN2WGozRDF6bHo1Z3pkdW5YajQ0OC90bzM5ODg4L0RCMDZsTUdEQjFPMWFsWGI3MHhtVzJKbVJIS2JTOU0wRDJmNzRTSWlJaUlpSWlJaUlpSWlJaUlpSXBMcktGRkxjZzNUTkE4YmhsSDgrUEhqbVU3VWdwdEpSaDk5OUJFRkNoU3dxNEMwWmNzV2Z2bmxGeVpQbm15My9ySEhIcU5FaVJMODg4OC9kT2pRd1c2dVdMRml0R3paTXQxckJnVUZVYnAwNlF5dGRlVEREei9NOE5xVEowL3kvZmZmVTdac1dkcTBhY1BDaFF2VDNkT2hRd2RhdEdoQmp4NDkwbDM3eFJkZnNIRGhRbUppWWdCNDlORkg2ZHExSzgyYU5lUEJCeDlNZGQvMTY5Y0J5SjgvdjIzczVaZGZwbjM3OXVsZTA1SExseThEVUxodzRUVFhUWjgrbllTRUJKS1NrbkIxZGNWaXNSQWVIazZsU3BYc2tzWlNNMjNhTks1ZnY0NlBqdytIRGgwQ3dOdmJteHMzYmhBWUdNajgrZlBaczJjUDN0N2VlSGw1WmVtMXBDVTVVY3RxdFNwUlMwUkVSRVJFUkVSRVJFUkVSRVJFSkE5UW9wYmtKaEZBZzhqSVNHcldySm5wemE2dXJreWFOSW1aTTJmU3UzZHZIbm5rRVo1KyttbSsvdnByV3JkdVRiMTY5ZXpXejVneHc5WiticzZjT1R6MTFGTjNKU0VudTV3OGVSSzRXZDNKMmRrWkh4K2ZETzByV0xCZ2h0WVdLbFNJRWlWSzBMeDVjMXEwYUVHcFVxVXlkSDV5a3RPdHJRcmQzTnpzV2lGbVJtUmtKRUNHZmhZdUxpNjR1TGpZbm4vOTlkZjgvZmZmckY2OU90VTJqd0FIRGh4ZytmTGxkTzNhbFFJRkN0akdYVjFkR1RWcUZGMjZkR0hLbENsczM3NmRXclZxWmVsMXBDVStQajY1eFdYaW4zLyt1VC9iTHlBaUlpSWljaGM1T1RtUmxKUkVmSHg4dXBXQjVmNlVtSmdJM1B4ZGtJelJmU082YjlLbWUwUjBqNGlJaUlpSVNGNWh5ZWtBUkc0UkRuRHc0TUVzSDFDNWNtVSsrZVFUWnMrZXpZa1RKNWc0Y1NMWHIxK25SbzBhV0sxVzI3cHZ2dm1HS1ZPbVVLVktGUVlQSHN6Smt5ZnAxYXNYcDArZnp2QzFiajB2dXlUL0h4SFhybDFMTWJkbnp4NEFLbFNva08zWGhadFZzQll0V2tUUG5qMHpuS1FWSFIzTk45OThBMkRYT3ZKTzdOaXhBOEJoY3BsaEdJRGo3NzNWYWlVeU10SmhtMExUTk8yZVQ1dzRFUThQRDdwMTY1WmliZVhLbFJrM2JoeTFhOWNtS2lyS3JvVm1kamwrL0hoeVRJZUF4R3kvZ0lpSWlJaklYWlJjY2ZmTW1UTTVISW5rbEFzWExnQVord01idVVuM2plaStTWnZ1RWRFOUlpSWlJaUlpZVlVcWFrbXVZYlZhSTUyY25EaDI3RmlXenpoMTZoU3JWcTFpMGFKRjNMaHhneTVkdXJCdjN6NUdqaHhKY0hBdzQ4YU5ZK3pZc1N4ZnZod2ZIeDhtVDU2TWw1Y1gxNjVkWThxVUtiejAwa3NNSHo2Y3hvMGJwemc3TGk2T3MyZlA0dTN0alp1Ykcrdlhyd2ZJVUp1OWpLcFlzU0ovLy8wM0F3WU1vRzdkdXJiRXBCTW5UckIrL1hyS2xpMUw4ZUxGVTkxLzRzUUpDaGN1akllSGg2MHlWVWIvQ3RGaVNUdHY4NjIzM3VMRWlSUGt5NWNQVjFkWFltTmpPWExrQ1BIeDhUUnYzcHlISDM0NGc2L3k1czlwOGVMRkZDeFlFRTlQVDl6ZDNiRllMRVJHUnZMRER6L2c3T3hNbzBhTlV1d3JWcXdZQUdQR2pLRmF0V3EyOGNURVJMWnYzMDUwZERRdnYvd3k4Zkh4N05peEF4OGZING9WSzhiT25UdUIvLzllakJzM2pvTUhEM0xnd0FIeTVjdkh6cDA3N1NxQVBmbmtrM1RyMW8ySEhucUlKNTk4TXNPdks2UCtWMDBMMHpRUFpQdmhJaUlpSWlKM1dlUEdqWmszYng0Ly9QQURnd1lOeXVsd0pBZXNXTEVDeUw0LzJNa0xkTitJN3B1MDZSNFIzU01pSWlJaUlwSlhLRkZMY2cyTHhSSUovNS9Fa2hucjFxMWordlRwSERwMENCY1hGNW8xYThhcnI3NUsyYkpsQWZqdHQ5K3dXQ3gwN3R5WkkwZU9FQkFRd0lRSkV5aFlzQ0FBUFh2MnBHREJna3lZTUlFUFB2Z0FYMS9mRkgrOUZSc2JTNXMyYmV6R0RNTndtRkNVVmYzNzkrZml4WXVFaDRjVEZoWm1HM2QyZHFaYXRXb01HellzemYwOWUvYmszTGx6ZG1QMTY5ZlBsdGlLRlN2R3RtM2JiTldzRE1QZ29ZY2VvbFdyVnZUbzBTTlRaeFVxVklnNWMrYWtxSFFGTi85cWJzQ0FBUTRUMGxxMmJNbVdMVnY0K2VlZldiWnNtZDJjcDZjbmJkcTBvVk9uVHJpNnVqSml4QWl1WExsaXQ4YmYzeCtBd29VTFU3dDJiWjU3N2psYlM4bDI3ZHJaMWgwN2Rvd2pSNDd3d1FjZjNKVnk2MUZSVVFDWXBxbTJoeUlpSWlKeXozbjU1WmRadm53NTgrZlBaL3YyN1R6NDRJUGt5NWN2cDhPU2YwRk1UQXhuejU3bDhPSEQ1TStmbjc1OSsrWjBTUGNNM1RkNWwrNmJqTkU5a25mcEhoRVJFUkVSa2J6R3lPa0FSRzdsNys5L0NTaThZY01HV3hKVlJwdzllNVpSbzBiUm9FRURtamR2VHBFaVJSeXUrKzY3NzdoOCtUS3Z2LzQ2enM0cDh4UWpJaUk0Zi82OHc0cGFBRk9tVENFMk5oYXIxWXE3dXp1UFAvNDR2cjYrR1k0VFlPblNwWVNIaC9QaGh4OW1hbDlHL1Bqamovenp6ejhrSmliaTdPeE03ZHExcVZXclZyWmV3MnExa3BTVWhKT1RVN3BWdU5KeTVzd1pFaElTU0VwS0lqRXhFYXZWaXFlbko4V0xGN2RWRWt0TFVsS1M3YkZoR0NsaStmcnJyemw5K2pTbWFlTGk0a0xkdW5WVHRERThmdnc0MTY5Zng4UER3NWJVbCt6dnYvOTIyR2J5eHg5L3BIcjE2ZzViTTJiVWtDRkRXTGR1SGFacGRnb0xDMXVRNVlORVJFUWM4UGYzTndGQ1FrSnlPaFRKd3dZUEhzejY5ZXN4VGJOOVdGallrcHlPNTM2UTIrN3RBd2NPRUJRVXhLRkRoM0k2Rk1rQnBVdVhadVRJa2RTb1VTT25RN21uNkw3SjIzVGZwRS8zU041Mkw5OGp5VlhBUWtORDlYbUxpSWlJaUlpa1MvOXdrRnpGejg5dmpXRVlUVC83N0RPZWVPS0puQTVINUs1bzBhSUY1ODZkSXlFaHdTY2lJdUx2bkk1SFJFVHVMN2t0bVVQeUppVnFaYi9jZUc5YnJWWWlJeU01ZnZ3NHNiR3hPUjJPL0F2YzNOd29XYklranp6eXlGMnBQcHdYNkw3SmUzVGZaSTd1a2J6bmZyaEhsS2dsSWlJaUlpS1pvZGFIa3FzWWhoRU1OQTBKQ1ZHaWx0eVhUcDgrbmR5ZThyU1N0RVJFUkVUa1htYXhXSGpra1VkNDVKRkhjam9Va1h1RzdodVJ0T2tlRVJFUkVSRVJrZnRkMXZ1V2lkd0ZTVWxKdXdEKyt1dXZuQTVGNUs3WXYzOC9BS1pwaHVad0tDSWlJaUlpSWlJaUlpSWlJaUlpSXZJdlVxS1c1Q3B4Y1hFaEFKR1JrVGtkaXNoZHNYZnZYZ0JNMDl5Wnc2R0lpSWlJaUlpSWlJaUlpSWlJaUlqSXYwaUpXcEtyN04rLy80SnBtZ2V2WGJ2RzMzK3JLNXpjZjBKRGJ4YlNNazF6VXc2SElpSWlJaUlpSWlJaUlpSWlJaUlpSXY4aUpXcEpiclFlWU92V3JYZjlRcHMyYldMcDBxWEV4Y1dsbVB2amp6OVl1WExsSFozZnIxOC94bzRkbStsOXBtbXljMmY2QlpjaUl5UDU5ZGRmc3hJYUFOZXZYMmZIamgyRWg0ZG5hZitzV2JPWVBIbHlscStmRVdGaFlYejMzWGRaMnJ0MzcxNFdMMTVNWW1KaU5rZVZOVGR1M0NBaUlnTFROQk1TRXhPMzVIUThJaUlpSWlJaUlpSWlJaUlpSWlJaTh1OVJvcGJrT29aaC9BcXdZOGVPdTM2dE9YUG04UFhYWCtQaTRwSmlic0dDQll3YU5ZckRodzluNmV5elo4K3lmZnQyU3BRb2tlbTlQLzMwRTMzNjlDRTRPRGpOZFQvLy9EUHZ2ZmRlbHVJREdERmlCSDM3OW1Ya3lKSEV4c1ptZXYvU3BVdlp0bTFibHErZkViLy8vanVmZmZaWmx2WXVYTGlRcVZPblloaUdiY3hxdFhMbHloVk9uRGpCM3IxNzJiSmxDei8vL0RPelo4L20wMDgvWmVqUW9lemV2VHU3d3JlemUvZHVrcEtTTUF4ajI5NjllK1B2eWtWRVJFUkVSRVJFUkVSRVJFUkVSRVFrVjNMTzZRQkViaGNYRjdmUnpjMk5zTEF3ckZZckZzdmR5U2VNam80bVBEeWNybDI3T3J4R1lHQWc3ZHExWTgyYU5mVHAweWZkOHdJQ0FoeU9UNTQ4T2MycVV5RWhJU25HV3Jac3lkU3BVNWswYVJJTkdqUndtRWgycDZaT25VcHdjREN0V3JWaTllclZEQnMyakU4KytRUW5KNmNNN1RkTmszUG56bEd1WExrN2ppVzE3MTFHMXhRcVZJajE2OWZiamNYR3hySisvWHBhdG16Sjd0MjdHVEZpQk5ldVhlUDY5ZXVZcHVud0hNTXdLRml3SUhYcjFxVm16WnFaZXhFWmtKeDhhSnJtYjlsK3VJaUlpSWlJaUlpSWlJaUlpSWlJaU9ScVN0U1NYR2Z2M3IwWC9mMzl0OFhFeE5UYnRXc1hkZXJVdVN2WFdiTm1EUUJ0MnJSSk13bG94b3daekpneEk4VjRRRUFBMDZaTnN4dnIwS0VETDc3NFlvYXUvOE1QUDdCdzRVS0hjNjZ1cm5UdDJwVmR1M1p4NWNvVnZMMjlNM1JtUmkxY3VKRHAwNmZ6L1BQUE0yellNUHo4L0JnMWFoUkRodzVsOU9qUnVMcTZwbnRHZEhRMDhmSHhuRDkvM3VIM0p6MDFhdFN3L1d5WExGbVM2cnE1YytleWJObXlOTmM0U2k1YnRXb1ZOMjdjNEpsbm5xRkVpUkw0K2ZtUlAzOSt1Ni9WcTFjVEVSSEJkOTk5aDdlM04xNWVYbmNsS1M1WmNvVzB4TVRFWlhmdElpSWlJaUlpSWlJaUlpSWlJaUlpSXBJcktWRkxjaVhUTkg4eURLUGV4bzBiNzFxaTFySmx5MmpZc0NHbFM1ZG0xS2hSbWQ3dktIbXFjT0hDR2E0d1ZiaHc0UlJqSjA2Y1lQdjI3Y0ROWkszNjlldXpZY01HQU5xM2I1L3BHQjJaTjI4ZWt5Wk5vbkhqeGd3ZE9oUzRtYXgyNmRJbC92dmYvM0x4NGtYR2pSdVhibkxZMmJObkFZaU1qQ1F5TWpMVGNYVHAwc1gyczAzcmUxYW9VS0YwMTl6T05FM216WnVIajQ4UE5XclVBR0QwNk5FcDF1M1pzNGVJaUFnZWZmVFJqQWVlUlNkT25PREVpUk9ZcG5raUlpSWk0cTVmVUVSRVJFUkVSRVJFUkVSRVJFUkVSSElWSldwSmJ2VWJZRXRheW01Nzl1emh3SUVEdlBubW04RE5Wb1BaWWRxMGFTbXFiR1hHM3IxN0dUdDJyTU81TzAzVVNrcEtZc0tFQ1N4Y3VKQVdMVm93Y3VSSXU1YVByN3p5Q2g0ZUhreWNPSkdPSFRzeWJOZ3dHalZxbE9wNXlZbGFnWUdCdlBEQ0MzY1VHNlRmL2pDMWVVZHREemR1M0VoVVZCUXZ2ZlRTSGNlVlhaSi9sdzNEMkpqRG9ZaUl5UDB2QVhDSmo0L1BVSlZNa2JzaFBqNGVBTU13NG5NNEZCRVJFUkVSRVJFUkVSR1JYRU9KV3BJcmhZV0ZoZnI3K3grUGlvb3FmZkRnUVI1KytPRnNQZitiYjc0QklILysvTGF4OUJLRmJ0VzllM2Y2OWV1WFl2eE9XeDgyYjk2YzVzMmIyNTVIUlVYUnNXTkg2dFNwdzZWTGw1ZzdkNjdkK3ZEd2NBQW1UNTZjNHZ3MzNuakRsb2gxL1BoeGhnOGZ6cDQ5ZStqUW9RT0RCdysyUzlKSzFyRmpSOHFVS2NQdzRjTVpPSEFnanovK09QMzY5YU5peFlvcDFpWW5haFV0V2pSRHJ6YzlxYlUyVEsvMTRlMXRENjFXSzE5KytTVUFobUZrUzJ6WlllWEtsUUFrSlNVdHlPRlFSRVRrL25jTThEbDE2bFNtS2xLS1pLZFRwMDRCWUJoR1ZNNUdJaUlpSWlJaUlpSWlJaUtTZXloUlMzSXJxMm1hc3czREdMNXk1VW9HREJpUWJRY2ZPSENBVFpzMnBSaFBMUkhJa2VSMmZMZTcwOWFIdHpKTms0OC8vaGlMeGNLUUlVTzRmUGt5czJiTmNyalcwWGpmdm4ySmo0L24rKysvWjlxMGFaaW1TZDI2ZFNsZHVqUUxGcVNkSy9UY2M4OFJGUlhGNXMyYjJiSmxDMDg4OFFTZE8zZW1kdTNhdGpYWmxhaDE1c3daQUR3OFBCek9PenM3cHptZmZJYXJxeXRGaWhSaCtmTGwvUDMzMzNjVVUzYjc1NTkvK1BQUFB3SE9oNGVILzVMVDhZaUl5SDF2Q2ZEdXZIbnpDQXdNVEpIVUxISzM3ZHk1TS9uOTJMR1FrQkMxZkJZUkVSRVJFUkVSRVJFUitSOGxha211WlJqR2o4RHdUWnMyWld1aTF1ZWZmNDY3dXpzeE1URjI0OWxSY2VKT1d4L2U2cnZ2dnVPUFAvN2cvZmZmcDJUSmtnQ0VoSVRZclprd1lRTHo1ODlQTVo1czdOaXhMRnUyREI4Zkh6Nzg4RU0rL3ZoakprNmNtS0hyaDRTRUVCd2N6T2VmZjg2bVRadG8yTENoWGFMVzlldlhBZWphdFd1bVg5dWFOV3Z3OXZZR010NTJNcjExMWFwVlk5S2tTWHorK2VkVXFGQWhWeVZyYmQ2OE9mbmhhaUFwQjBNUkVaRThJQzR1YnBLYm05dkxTNWN1TGJGeDQwYktseTlQd1lJRmN6b3N5UVBpNCtNNWRlb1VmLy85TjZacFdvSEFuSTVKUkVSRVJFUkVSRVJFUkNRM1VhS1c1RnFob2FHaGZuNStSNDRlUFZyK3dJRURWS3BVNlk3UDNMQmhBOXUzYitmMTExOW42dFNwZG5OUlVWRVpQcWRRb1VJVUtWSWt4ZmlkdGo1TXRuUG5Ucjc4OGt2Kzg1Ly9aRGlSeVpFMzMzeVQ0c1dMMDYxYk4xeGNYSmc5ZTNhbTlqZHExSWdubm5pQ3paczMwNmhSSTd1NUo1NTRJdDJxWUxkYnRtd1pwMCtmcGtDQkFyYXhXNUtZN29pVGt4TWpSb3pnNnRXclRKbzBpVmRmZmRVMk4yUEdESWQ3RGg4K25PcDgvZnIxZWZUUlI3TWx0dVMyaDhEY3ROYUppSWhraDcxNzk1NnVYcjM2NDg3T3pqTXZYTGp3NUlVTEYzSlBMMkRKSzQ0QmdXRmhZZk56T2hBUkVSRVJFUkVSRVJFUmtkeEVpVnFTbTVuQUxPRERKVXVXTUhUbzBEcytjT3ZXclRSczJKQUdEUnFrU05ScTE2NWRocy9wM3IwNy9mcjFTekdlSGEwUDkrN2R5OENCQTBsTVRPU0JCeDZnYTlldVBQbmtrL1R1M1R2RDhkMTZqWjQ5ZTJaNjM2MmNuSnhTSkdrQjFLMWJsN3AxNjJicXJQWHIxM1B4NGtWY1hWMXRZL255NVFQZzh1WExYTHAwS2RQeFBmREFBM2g2ZXRyT2VPbWxsNmhaczZiZG1pbFRwcVI1aHFQNUFnVUtaRXVpMXVIRGg5bXpady9BNmREUTBMVjNmS0NJaUVnR1JFUkUvQTAwcmxxMWFuRm5aK2NhRm91bFFMcWJSTzZRWVJqeGhtRkVxZDJoaUlpSWlJaUlpSWlJaUloalN0U1NYQzBwS2VrN1oyZm5EMy85OVZmZWZmZGRuSnljN3VpOGpoMDdVcUJBQWM2ZlA1OWlMclgyZ1pseHA2MFBkKzNheGR0dnYwM3AwcVdKakl6RXc4T0RCZzBhTUczYU5Jb1VLVUtIRGgweWZlWjMzMzJYNVhpU3VicTZacmhTV0ZxdVhyMXFWMDNyVm9zV0xVbzNvY3FSb0tBZzJyUnBBMERmdm4wZEpsZWw5ck1kUG53NHYvenlTN2I4N0ZOelN6V3RCWUQxcmwxSVJFVEVnYjE3OTU0R1R1ZDBIQ0lpSWlJaUlpSWlJdi9YM3AySFJWbnYveDkvemJBSktpcHV1WlFMbGx1aWlKVld4OGpVMHN6YzBqVE42cFNXVzVxbDlqV1BscEZpWmFTcFIzUEwzUlNYYzl6S3JVNlp4d1VZVUN3eUxWeFFCSlZWWkdEbS92M2hZWDRTaUlEU29ENGYxOFVWYzkrZisvTjUzOE40cm12bXZPYjlBUUFBQkxWUXlrVkZSZjNlc21YTEhhbXBxZTIvL2ZaYmRlclU2WWJtOC9YMWxhUjhnMXBGMmZxd1lzV0tlVHBpRFJvMFNMNit2bXJRb0lIaldHWm1wa0pEUTlXM2IxK1pUTGwzSGZydHQ5OGNXKy9sT0g3OHVHclVxS0V2dnZoQ0hUcDBrSFFsZkhUOCtIR3RYNzllM2JwMXk5V05xakJDUWtLS05ENC81Y3FWVTU4K2ZmVExMNy9rZEljcXNsNjllaWtsSlVWVnExWXRjTnlmUTFObno1NVZmSHk4bWpkdm51djQrZlBuMWJGangxekgvUHo4aWxWYlNjbkt5bEpvYUdqTzd6T2RYQTRBQUFBQUFBQUFBQUFBQUhBaWdscTRGY3lSMUg3OSt2VTNITlFxU0ZHMlBodzBhSkJqSzBLNzNhN2x5NWVyZCsvZXFsU3BrbmJzMktFR0RScW9idDI2MnJGamgwSkRRK1hpNHFLeFk4Zm1tcU51M2JxNmZQbXlnb0tDTkg3OGVFbFNodzRkOU9TVFQ2cENoUXFPY1NhVFNaTW5UNWJKWkNweVNFdkt2NXZVb1VPSDlPcXJyK3FoaHg1U1NFaUl6R1p6b2ViNjhjY2ZpOVgxU3BLNmQrK3V0TFMwWEVHMndsaTNicDIrK3VvcjdkdTNyMWpyT3RNUFAveWd0TFEwR1lieC9mKzJvQUlBQUFBQUFBQUFBQUFBQUhjb2dsb285VEl6TXplNXU3dGZpSWlJOEltTmpWV2RPblZLYksyckExalhFaEFRa092eGdRTUhGQklTb3FwVnErcXBwNTdTMkxGajljWWJiK2pWVjE5VisvYnROV0RBQUMxZHVsVFZxMWZYU3krOUpFbUtpSWhRbzBhTlpMRll0SDc5ZXRXdlgxOTkrL1pWcFVxVjhsM1R5OHZycHR5ZkpDVWtKR2pNbURGcTBLQ0JwazZkNmdocHhjZkhhOEtFQ1JvOGVIQ2VlOHd4WU1BQTllclZxMWpySmljblMxS2VUbVNGdWM3YjI3dFlhenJiNnRXckpVbUdZWHpwNUZJQUFBQUFBQUFBQUFBQUFJQ1RGYTZORHVCRTBkSFJWa21mMisxMkxWcTB5Tm5sNUxGaHd3WjVlM3VyWGJ0MitaNGZNV0tFQWdNRGRmVG9VUm1HSVVtYU5HbVN4bzBicDNIanhxbGx5NWI2N0xQUEZCRVJVZUsxcHFXbGFjU0lFZkwwOU5UTW1UTnpCY0E4UFQxMStmSmxEUmt5Uk92V3JjdjNlZzhQRDhlMmowWDlTVWhJa0NUNStQZ1VxZWJJeUVpNXVMam91KysrMCtYTGw0dC84Myt4STBlTzZPREJneklNNDVURll2bmEyZlVBQUFBQUFQelpaYWtBQUNBQVNVUkJWQUFBQUFBQUFBRG5JcWlGVzhVY1NkbmZmUE9OTGw2ODZPeGFIT0xqNDdWejUwNDkrK3l6dWJZbHROdnRqdC9OWnJPbVRKbWlvS0FnbVV3bUpTVWw2ZlRwMDdydnZ2dms2dXFxNE9CZ1ZhcFVTYk5telNyUldpOWN1S0NoUTRjcVBUMWRjK2JNY1FTbTdIYTcwdFBUbFptWnFYSGp4cWw2OWVvS0NncFNTRWlJSTFoMk0rUnNYZWpyNjV2ditSNDllbWpGaWhXT3h6YWJUVE5uenRUUm8wZGx0OXMxZXZSb3RXdlhUcU5IajlhbVRadGtOcHUxWWNNR2RlalE0YWJWZURNdFc3Wk1rbVF5bWVaSXluSnVOUUFBQUFBQUFBQUFBQUFBd05uWStoQzNoSWlJaUFSL2YvODVWcXQxK0tKRmkvVFdXMitWeURyejVzM1R2SG56Q2oxKzkrN2RNcHZONnR1M3IrTllsU3BWOU8yMzM2cHg0OFo1dGl6TXlNalFtalZyWkJpRzJyUnBJK2xLaDZrdnZ2aENOV3JVS0hDdG1UTm41amtXR1JsNXpYTk5teloxZFBuYXQyK2YzbjMzWFNVbko2dDY5ZW9hUEhpdzB0UFRsWkdSb1l5TWpIelhXN3AwcVJJU0V2VEJCeC9JeGNXbHdOcHl4TVhGYWUzYXRmTDI5bGE1Y3VWVXBrd1ptYzFteGNURWFQWHExWEoxZFZWZ1lHQysxL3I0K01qVjFWVUhEeDdVdm4zN3RHM2JOcDA1YzBhdnZmYWFYbi85ZGNYRXhPaTc3NzdUamgwN05ISGlSTG00dU9qQkJ4OVUrL2J0MWE1ZHV3SzNSM3psbFZjY3oxVis4dHZxTVN3c3JGRDNuSjlUcDA1cCsvYnRrcFJzTXBsQ2lqMFJBQUFBQUFBQUFBQUFBQUM0YlJEVXdpMGpPenM3eE0zTmJmaUdEUnMwZE9oUWVYaDQzUFExZXZmdXJUNTkraFE0cG1mUG5vN2ZuMy8rZVQzMTFGT3FXTEdpNDlpYmI3NnBvS0FnalJ3NU10L3IzZHpjTkdEQUFMVnMyZEp4N041Nzc3MXViWXNYTHk3U3VXN2R1am1DV3ZmZWU2OU1KcE5hdFdxbDZ0V3JxMEtGQ3FwUW9ZSzh2YjBkLzgwSlYzbDdlOHZEdzBOang0N1Z0bTNiNU8vdnIxNjllbDIzUGttcVVLR0NsaXhaa204bkxoOGZINDBjT1ZKMzNYV1g0MWhLU29yR2p4K3Z4TVJFeGNmSEt6azVXWkxrNWVXbHRtM2JLamc0V0UyYU5KRWtOV3pZVUEwYk50VGd3WU4xN05neGJkMjZWVnUyYk5Ia3laTTFaY29VTFY2OFdJMGJOODYzcm43OStxbDkrL2FGdW9lYllmWHExYkxiN2JMYjdZc3NGc3VsdjJ4aEFBQUFBQUFBQUFBQUFBQlFhaEhVd2kzajBLRkR4LzM5L1Zla3A2ZjNtejkvdm9ZT0hWcnN1VHc4UE9UcjZ5dFBUMC9ITVY5Zlg5V3ZYMTkxNjlZdDhGcGZYMS9IdG9HU2NvVzBKS2x6NTg1cTM3NjlFaElTY20yQktGM1pCckZLbFNxRkNwa0ZCZ2FxZnYzNmpzYzMwdUhKeDhkSDI3ZHZsOWxjK04xT1AvbmtFKzNZc1VOUFAvMTBvYThwVzdhc05tL2VyS3lzTE5sc05tVm5aOHR1dDZ0Y3VYSzY2NjY3WkRLWmNvMzM5dlpXcTFhdEZCWVdKajgvUDlXdFcxZU5HemRXa3laTmNtMGwrV2UrdnI0YU5teVloZ3dab3IxNzkrcUhIMzVRbzBhTmNvM3AxcTJibWpWckprbC9hVWpyekprek9WM1RNaTlkdWhUMGx5ME1BQUFBQUFBQUFBQUFBQUJLTmRQMWh3Q2xSNHNXTGU0MW04Mi9lbnA2YXV2V3JTcGZ2cnl6U3dKeUNRb0swcnAxNjJRWXhzeUlpSWdSenE0SEFBQUF0NGVXTFZzYTBvMTlnUU1BQUFBM1gwQkFnQ1FwUER5Yy83OEZBQUFBd0hVVnZyME9VQXBZTEphakpwUHBueGtaR1pvOWU3YXp5d0Z5K2YzMzM3Vmh3d1pKU2pHYnpST2NYUThBQUFBQUFBQUFBQUFBQUNnOUNHcmhsbU8zMnlkTHNtM1lzRUVKQ1FuT0xnZHdtRHQzcnV4MnV3ekRDQWtMQzB0MmRqMEFBQUFBQUFBQUFBQUFBS0QwSUtpRlcwNUVSRVNjWVJnZlc2MVdUWjgrM2RubEFKSWtpOFdpSFR0MnlEQ00rSVNFaEtuT3JnY0FBQUFBQUFBQUFBQUFBSlF1QkxWd1MwcE5UWjFpR01iRjdkdTM2OENCQTg0dUIzYzR1OTJ1b0tBZ0dZWWh3ekFtbkRwMUtzUFpOUUVBQUFBQUFBQUFBQUFBZ05LRm9CWnVTYi85OWx1S3lXUjZ5ekFNZmZycHB6SU13OWtsNFE2MmNlTkdIVDkrWElaaEhMQllMQXVjWFE4QUFBQUFBQUFBQUFBQUFDaDlDR3JobGhVZUhyN1VNSXk5UjQ4ZTFZb1ZLNXhkRHU1UUZ5OWVWRWhJaUF6RE1Fd20weHVTN002dUNRQUFBQUFBQUFBQUFBQUFsRDRFdFhBcnN4bUdNVVNTNXM2ZHEzUG56am03SHR5QnBrK2ZyclMwTkVsYUZCNGVIdWJzZWdBQUFBQUFBQUFBQUFBQVFPbEVVQXUzTkl2RllySGI3ZFBTMDlNMWNlSkVaNWVETzh6dTNidTFaY3NXR1lZUmw1eWMvSmF6NndFQUFBQUFBQUFBQUFBQUFLVVhRUzNjOGhJVEV5Y1podkh6L3YzN3RYcjFhbWVYZ3p2RXhZc1g5Y0VISCtROGZQWDQ4ZVBKenF3SEFBQUFBQUFBQUFBQUFBQ1ViZ1MxY01zN2RlcFVoczFtNnkvSm1EbHpwdUxpNHB4ZEV1NEFVNlpNVVVwS2lpUXRqb2lJMk9yc2VnQUFBQUFBQUFBQUFBQUFRT2xHVUF1M2hhaW9xSEJKNzJka1pPaWRkOTZSM1c1M2RrbTRqYTFmdjE0N2QrNlVZUmgvWkdabURuZDJQUUFBQUFBQUFBQUFBQUFBb1BRanFJWGJSbVptNWhSSlAvN3l5eS82K09PUG5WME9ibE14TVRHYU5tMmFKR1hiYkxhKzBkSFJhYzZ1Q1FBQUFBQUFBQUFBQUFBQWxINEV0WERiaUk2T3RocUcwY2N3aktRMWE5Ym9tMisrY1haSnVNMmtwNmRyOU9qUnNscXRzdHZ0L3hjVkZmVmZaOWNFQUFBQUFBQUFBQUFBQUFCdURRUzFjRnVKaUlpSU13eWp0MkVZQ2dvSzBva1RKNXhkRW00VGhtRm8wcVJKT25QbWpBekQrSmZGWXZuRTJUVUJBQUFBQUFBQUFBQUFBSUJiQjBFdDNIWXNGc3QyU2UrbnA2ZHIyTEJoU2s5UGQzWkp1QTNNbXpkUHUzYnRrcVRqcWFtcEF5UVpUaTRKQUFBQUFBQUFBQUFBQUFEY1FnaHE0YllVSGg3K29hUTFwMCtmMW9nUkkyUzMyNTFkRW01aFc3ZHUxWmRmZmlsSnFUYWJyZE52di8yVzR1eWFBQUFBQUFBQUFBQUFBQURBcllXZ0ZtNVgyZG5aMlM4YmhuSEFZckhvZ3c4K2NIWTl1RVhsdkg0TXc3Qko2aFlaR2ZtcnMyc0NBQUFBQUtDMCsvWFhYeFVlSG41VDVzck16THdwOHhURmhRc1gvdkkxQVFBQUFBREE3WStnRm01YlVWRlI2VmxaV2M4WWhuSG0zLy8rdDJiUG51M3NrbkNMT1hic21FYU5HaVdyMVNyRE1JYUZoNGZ2Y25aTkFBQUFBSUMvUmtwS3lUVlRQbkxraU1MQ3dvcDBUWnMyYmRTbVRadGlkUTFmdTNhdDVzK2ZYK0NZbUpnWWZmVFJSL3JwcDUrS1BQK2YvZnp6eityZnY3OUdqaHlwNDhlUDMvQjhmZnIwVVo4K2ZmSUV2K3gydXdZT0hLaUJBd2NXYTk0OWUvYm94SWtUdVk0WmhxRng0OGFwZS9mdWlvdUx5L2M2cTlXcW9LQWduVHQzcmxqcjNncFdybHhacU0vU3JGYXJWcXhZb1hYcjF2MEZWUUVBQUFBQWNPdHpkWFlCUUVrNmZQaHd2TCsvZnlmRE1QWXNYTGl3Yk1XS0ZkV3ZYejlubDRWYndKa3paelJzMkxDY0QrWS9qNGlJK0tlemF3SUFBQUFBL0RYbXo1K3Y1Y3VYYTk2OGVicjMzbnZ6bkI4eFlvUk9uVHBWNEJ5MWE5ZldqQmt6OGh5UGk0dlRvRUdESkVtelpzMVM4K2JOQzFXVDFXcVZkQ1ZJVkpDVWxCUjk4Y1VYNnRHamh4bzFhaVJKV3JGaWhXSmpZL1hxcTY4NjVucjc3YmZWcmwwN2RldldUWkswYjk4K2hZYUc2cjc3N2l0VVBRVnAzTGl4bm4zMldhMWJ0MDV2di8yMmxpMWJKaTh2cjJMTkZSMGRyWk1uVDhyZDNWMzE2OWZQZGM0d0RCMCtmTGhZODFxdFZrMmNPRkhseXBYVDRzV0xWYkZpUlVtU3lXUlM0OGFOdFgzN2RvMGZQMTRMRml5UTJaejd1NjRoSVNGYXQyNmREaDA2cEJVclZ1UTU3Mnc5ZXZRbzB2aEtsU3Bwd1lJRnVZNnRXYk5Hc2JHeEdqSmtTSUhYbXMxbXJWcTFTa2xKU1dyZnZyMjh2YjJMWEM4QUFBQUFBSGNTZ2xxNDdVVkVSRVMyYU5HaW85MXUzLzNaWjUrNWUzbDVPVDZFQlBKei92eDVEUjQ4V09mT25aUGRibDlrc1ZoR09ic21BQUFBQUVEaEhUeDRVR3ZYcnBYRll0R0ZDeGZrNHVLaTZ0V3JxMjNidG5ycnJiZXVlLzNGaXhlVmtwS2lJVU9HYVA3OCthcFRwMDZ1ODZkT25WSnNiR3l4YXF0WnM2YjY5dTJyaFFzWGF2anc0Wm96WjQ2YU5tMWFyTG55azVtWnFkMjdkK3Y3NzcvWDBxVkxWYTFhdFZ6bjdYYTdKa3lZb0QxNzl1UmFOem82V3BMVXVuWHJtMUxIbURGakZCTVRvNk5IanlveU1sSnQyclFwMWp3Yk4yNlVKSFhxMU1rUnBpcUt0TFEwbFN0WExzOXhkM2QzalJvMVN2LzR4ejgwWnN3WXpaa3pSeTR1THBLa0FRTUc2UHZ2djFka1pLU1dMVnVtRjE5ODBYSGRsaTFidEhyMWFubDVlZW1ERHo3SUU5TGF0Mi9mZGNOTlJmSEpKNS9vOGNjZmx5UkZSVVZwMHFSSkJZNWZ0MjVka1YrYnFhbXBoUnEzWWNNR1pXZG41em51Nit1ci8vem5Qd29PRHBhL3YzK2U4NzE2OVNwU1BRQUFBQUFBM000SWF1R09ZTEZZZm1yUm9rVVh1OTIrZGNxVUtTNXVibTU2K3Vtbm5WMFdTcUdMRnk5cThPREJPbjM2dENTdHNWZ3NyMGtxK092S0FBQUFBSUJTSVNzclN4OSsrS0UyYmRva1NYSnhjVkhseXBWbHM5bDA2dFFwN2RxMXExQkJyYmZmZmx0SlNVbmF0bTJiaGc0ZHFzV0xGNnRLbFNwNXhsMXIrOEtBZ0lBQzV4ODZkS2pPblR1blRaczJhZGl3WVpvL2Y3NThmWDBMY1lmWFY3VnFWWDMwMFVjYU1tU0lnb09EOWVtbm4rWTZQMzM2ZE8zWXNVTmR1M2JWNE1HREpWMEpieDA4ZUZEMzNudXZhdGV1ZmQwMUN0dXhLVDA5WFI0ZUh2cjQ0NCt2T3phL3JmTlNVMU8xWmNzV21Vd212ZkRDQzRWYTgycFJVVkVhTm15WWhnOGZydWVlZXk3UCthZWZmbHFiTjIvV3ZuMzd0SFRwVXIzMDBrdVNyblNKR2o5K3ZQcjE2NmQxNjlhcGI5Kytjbk56VTB4TWpDWlBuaXhYVjFkOThza24rWFlmYzNOelU0VUtGWXBjNjUrbHBhWEpaclBKemMzTmNTd2pJNk5RSWF3L3Z5NnRWcXVlZU9JSlNkS3VYYnR5elZrVXdjSEJqczV1K2RtMmJadTJiZHVXNXpoQkxRQUFBQUFBL2orQ1dyaGpXQ3lXN1MxYXRPaVZsWlVWK3Y3Nzc1c3pNek9MM0FvZXQ3ZHo1ODVwMEtCQk9ubnlwQ1J0enN6TTdDL0o1dVN5QUFBQUFBQ0ZOSDc4ZU8zY3VWTStQajRhUG55NE9uVG9JRTlQVDBsWGdpK0YzU2JQWkRKcDRzU0pPblBtakNJakk3Vnk1VW9OSHo3Y2NmN2l4WXZGM3NvdngzdnZ2YWVUSjA4cU1qSlNQLzMwMDAwTGFrblNBdzg4b0NsVHB1aWhoeDdLYys2NTU1NlRxNnVyUm93WTRUZ1dIaDZ1cEtRa1ZhNWNXUjk5OUZHK2M3Wm8wVUtkTzNlV3BCTHIyUFJuYTlldVZVWkdodHEzYjEvazV5Y3hNVkZqeG94UmVucTY5dTdkcTE2OWVzbGtNdVVaTjNic1dLMWJ0MDc5K3ZYTGRkelgxMWN6WnN5UW41K2ZJOWhVdjM1OXRXM2JWb0dCZ2ZrK3Q1TFVzbVZMN2RxMXEwaTE1dWZ2Zi8rN0xCWkxybERWUXc4OWxDdUVGUkFRb05xMWF6dTZqbDNMdm4zN2RPblNKYlZ2Mzc3WUlTMUoycnQzcjZRclcwNHVXclJJeWNuSkdqVXFkeFB5akl3TXZmUE9PM3J5eVNmMXpEUFBGSHN0QUFBQUFBQnVWd1MxY0VleFdDd2JXclpzK2F6Tlpscy9aY29VMTh1WEwrZjVJQTUzcHJpNE9BMGFORWhuenB5UllSanJyRlpyMytqbzZHdC9UUlFBQUFBQVVLcUVob1pxNTg2ZHFsYXRtdWJQbjY5YXRXcmxPbCt1WExraWJldm43dTZ1VHo3NVJQLzYxNzgwY09CQXgvR1ltQmlscEtUYzhIYUZibTV1bWpadG1pd1dpOXEzYjM5RGMxM3RzODgrYy94KzZOQWhTVmVDWlg4Kzkvbm5uNnRwMDZicTJMR2p2djMyVzBuU3NXUEhkT3pZc1h6bnRkbHNqcUNXSk5Xb1VjUFJ1ZXhHZE9yVVNlZk9uY3R6UENNalE4dVdMWk1rdmZycXEwV2FNejA5WGNPSEQxZENRb0xxMTYrdkR6LzhNRmRJSzc4djd2M3d3dytGbnYvbzBhUDY4c3N2Y3gzTHJ5T1lkT1UrY3NLQ1JXR3pYZm5lbUt2cmpYOTh1MzM3ZGtsUzI3WnRiM2d1NlVxUU1UNCtYbXZYcmxXdFdyWFV1M2R2eDduUFAvOWNlL2Z1VmFOR2pXN0tXZ0FBQUFBQTNHNElhdUdPRXg0ZXZzblB6KzhwRnhlWHpkT25UL2RJUzB2VG9FR0RuRjBXbk9qWXNXTWFPblNvRWhJU1pCakdrb2lJaUw5THluWjJYUUFBQUFDQXdyRmFyZnJuUC84cDZVcFhyVCtIdElyTHg4ZkhzUjJlZEtXVDBNeVpNeVZKZ1lHQjE3ek9iRFlyTVRGUkNRa0pxbHExNmpYSFZhbFM1YWFHdENRNXdrMkZPZGVsU3hlMWJ0MWFtemR2VnRPbVRiVmt5WkpjNXdjTkdxU3dzREJ0MjdhdHdQc29DVXVXTEZGU1VwTGMzZDExNzczM0Z2cTZ5NWN2YTlTb1VmcjExMTlWdFdwVmhZU0U1T2wrVnRTT1lNWDE3YmZmNnNNUFA5U3p6ejZyNTU5L3ZraXZ5K3pzS3g5TDNFZ0hMRW02ZE9tU2R1N2NLWGQzOXdKZnM1STBlL1pzTFZpd0lOZXhuRzA4UjQ0Y21XdEx6NDRkTzJyYnRtMDZmUGl3N3IvL2ZrblNyNy8rcWpWcjFzalgxMWVQUC82NGpodzU0aGpmb0VFRHVidTczOUM5QUFBQUFBQndPeUNvaFR0U1ZGVFVUbjkvLzhmdGR2djJ1WFBubGoxOStyUW1UcHdvczluczdOTHdGOXU3ZDYvR2pSdW50TFEwU1pvZEVSRXhYSkxkeVdVQkFBQUFBSXJnUC8vNWp5NWN1S0I2OWVycDBVY2ZMWkUxYkRhYmdvT0R0WGZ2WHZuNCtPaTU1NTY3NXRpNmRldnErUEhqZXVxcHB4ekhacytlZmMzdDhtNm1xN2ZHUzBwSzBwQWhReFFURXlOSjJycDFxNnBVcVpMcjg0LzU4K2ZyOHVYTHNscnpOcFZPVEV5VTJXeFc1Y3FWUzd6dXE4WEh4MnZwMHFWRnZ1N1NwVXNhT1hLa3dzTENWTEZpUmMyWk0rZWE0YWc2ZGVwY3N3dFdVVHo3N0xNNmRlcFV2dWNTRXhQbDR1S2lGU3RXYU5XcVZXclhycDFlZlBIRlFuVmp5K21vZGFQaHBxMWJ0K3J5NWN0cTM3Njl5cFl0VytEWVNwVXFxVTZkT3BLdWRCN1B5c3B5UEU1TFM5T0FBUVB5WExONTgyWnQzcnc1MTdGang0N3B4UmRmekhYczY2Ky92cW5iZXdJQUFBQUFjS3NpcUlVN1ZrUkV4RjUvZi84SERjUDRadE9tVGJYajR1TDArZWVmNS9tV0pXNWZhOWV1MWNjZmY2enM3R3hEMHJqdzhQQnB6cTRKQUFBQUFGQjBQLzMwa3lTcGRldldzdGxzV3I5K3ZYYnQycVg0K0hpVksxZE96Wm8xMC9QUFA2L2F0V3NYT0UvdjNyM3piUDBYRmhhbTlQUjB2ZkhHRzRxT2pwYUhoNGVtVHAycTh1WExYM09lZi96akg1b3hZNFl1WExnZ3d6QWtTWGZkZFpkMjdkcWxzV1BINWhwYnMyWk5iZHk0VVpJMFpjb1VIVGh3b01BYUN3cUlYUjA4T24zNnRFYU1HS0dFaEFTVkwxOWVxYW1wZXZubGwxVzNibDE5OU5GSHFsQ2hndUxqNC9YVlYxOUp1aExNdVpyZGJ0ZVpNMmRVbzBhTlBGOXMrK0dISHh6SHJ1NnlWQlJMbHk1Vmt5Wk50SDc5ZXRudHViOHY5Y2tubnlnakk2Tkk4eVVtSm1ya3lKSDYrZWVmNWVQam8xbXpacWxldlhyRnF1MW02ZGV2bjdwMzc2N1EwRkF0V2JKRU8zYnMwSTRkTzlTcVZTdTk4c29yQlFiM3NyS3lKT1h1cUhYaHdvVTgyMENlUFh2V3NaV2pxNnVydnY3NjYxem5WNjFhSmVuS0ZvekxseS9YQ3krOGNNMDErL2J0cTc1OSswcTZzajFrYkd5czR6Vmx0VnIxMkdPUEZmYlc4N2o3N3J1TGZTMEFBQUFBQUxjVGdscTRvMFZFUkJ5NS8vNzdXN201dWYwN1BEejhnUmRlZUVFaElTR09id3ZpOW1TejJmVHBwNTlxOWVyVk1nd2pVOUlMRVJFUm9jNnVDd0FBQUFCUVBMLzg4b3NrcVVhTkdob3laSWdPSGp5WTYvemh3NGNWR2hxcUR6LzhVRTg4OGNRMTU2bFZxNVpqeTdtY2prS1NWTFpzV1hYbzBFRnBhV242OE1NUDFhUkprd0xyYWRhc21iNzg4c3M4eDArZlBxMmFOV3M2SHA4NmRjclJPVW02RXJxNTNyWjhoZG0yYjkrK2ZSby9mcnlzVnF0bXpweXA5OTkvWDZtcHFRb01ETlNxVmF2MHdnc3ZhUHIwNlZxMWFwVXVYYm9rYjI5dnBhU2tLRDQrWHRXclYzZlVhclZhVmJkdTNUenpYLzBsdDZKOGhwS1ltS2owOVBSY3g4cVVLWlByOFk0ZE83UnIxeTVWcVZKRmlZbUpoWjU3NE1DQk9udjJyR3JYcnExWnMyWmRONVNYWS96NDhmcjU1NThMdlU2T3duYmo4dlQwVlAvKy9kVzdkMit0V2JOR2l4Y3Yxc0dEQjNYdzRFSDUrZmxwMXF4WitYNXBNTCtnVmxaV1ZwNi9mM1oydHVQWW53TjFQLzc0bzQ0ZlA2NTc3cmxIZS9ic1VXeHNySm8wYWFJNWMrYm9rMDgra2JlM2Q2SHYxOTNkWFUyYU5NbTFuV0ZoVkt4WU1kZHJIZ0FBQUFDQU94MUJMZHp4RGg4K0hPL241L2U0aTR2TDRoTW5UdlFhTUdDQXhvOGZyeWVmZk5MWnBhRUVuRDkvWHFOSGo5YWhRNGNrS2RGbXMzV0ppb3JhNSt5NkFBQUFBQURGZCtiTUdVblM2dFdyWmJQWk5HM2FOTFZ1M1ZvdUxpNktqSXpVcDU5K3FtUEhqbW5DaEFscTBLREJOY05GbjMzMm1lUDNuSTVDT1FZTUdLRGZmdnROb2FHaENnMHQzSGQ5N3I3N2JyMzAwa3VPeHc4Ly9MQ2plNWFVdHh2VjU1OS9mczI1Y3NidTM3OWZMaTR1K1k3SnpNelVuRGx6dEh6NWNsV3BVa1d6WnMxU3c0WU5IZWZmZWVjZDFhOWZYMU9uVHRVcnI3eWlZY09HNmQ1NzcxWG56cDMxK2VlZkt5b3FTaDA2ZEpBa1J5Q25VYU5HQmQ1allRSkxseTVkMHR5NWM3Vnk1VXE1dTd0cjhPREJ1ZXJLa1pDUW9DbFRwa2lTM24zM1hZMGVQZnE2YytjNGUvYXNBZ0lDTkhYcVZQbjQrQlE0ZHUvZXZUS1pUSkt1dkhZS0UzNjdsclZyMXpxNnBoWEUzZDFkTDd6d2ducjI3S2tWSzFab3laSWxxbEdqeGpVN3UrY0VCcS9lK3JCNjllcTV0cllNQ0FoUTdkcTFjNzJtcmpadjNqeEowdC8vL25kTm5EaFJrblQwNkZHRmhZVXBLQ2hJd2NIQmhidkpxK1MzL1dGQnVuVHBvdmZmZjcvSTZ3QUFBQUFBY0xzaXFBVklpb3FLU3BmMGZJc1dMZDVLVDArZk5uNzhlRVZHUnVydHQ5L084MjFFM0xyQ3dzTDA3cnZ2NnZ6NTg1SzBMenM3dTFkVVZOUXBaOWNGQUFBQUFMZ3hhV2xwa3FTVWxCU3RYTGxTTldyVWNKeDc2S0dITkhmdVhQWHExVXRKU1VsYXVuU3AzbnZ2dldLdHMyblRwaUtOYjk2OGVhNmdWa2s3Y09DQWxpNWRxZ2NlZUVBZmZmUlJ2b0dsbmoxN3FscTFhbHEyYkpsNjlPaWhaNTU1UnIvKytxc2s2ZURCZzQ2Z1ZrUkVoQ1RKejgvdmhtcmF1WE9uUHYzMFU4WEh4NnRWcTFaNjc3MzNycmtOM3BvMWE1U1VsS1Nubm5wS2dZR0JCYzU3L1BoeFRaMDYxZkc0Zi8vK2V2UE5Od3YxT2M3VjRhZUZDeGRlZDN4V1ZwYVdMbDJxQlFzV3lHcTFxbGV2WG81elYzZThLb3d5WmNyb2xWZGVVYTlldmZKcytYajA2RkVaaHFINzdydFBWcXMxVDYxRnNYdjNia1ZIUit2dXUrOVc1ODZkSFVHdDU1NTd6ckVGNDZaTm05U2xTNWNpengwWUdLamh3NGRmZDF6UG5qMkxQRGNBQUFBQUFMYzdFaWpBLzJleldDd2YyKzMyeCsxMis0WFZxMWZyeFJkZjFLbFQ1SGh1ZFRhYlRUTm56dFFiYjd5aDgrZlB5ekNNR1NrcEtZOFIwZ0lBQUFDQTIwTk9oNm51M2J2bkNtbmxxRlNwa2pwMzdpenBTa2VxNGdvTEM5UEFnUU1sU1FzV0xGQllXRmkrUDJQSGpwVWt0V3JWcXRockZjZWpqejZxT1hQbWFNNmNPZkx4OGRIaHc0ZlZxVk1uOWV2WEwxY25wci85N1crYU8zZXUzTjNkVmJac1dUVnIxa3hlWGw3YXZYdTNJenkwWjg4ZXVicTZ5dC9mdjlqMWpCZ3hRbVBHak5HbFM1YzBZY0lFelowNzk1b2hMVWw2K3VtblZhZE9IWTBmUC82YVk5TFMwalJqeGd6MTdkczMxejJOR2pXcVJMNXN0Mi9mUHZYcDAwZXpaczNTUGZmY28wV0xGam4rdmpmQzI5dGJGU3RXMUlrVEp6Ui8vbnoxN3QxYnp6Ly92S0tpb2lSZDZZNG1GUytvbFpXVnBSa3paa2k2OGplNCtua3htVXlhT0hHaVBEMDlOVzNhTkVjM3VxTHc4UEJReFlvVnIvc0RBQUFBQUFEeW9xTVc4Q2NXaStXNzVzMmIrN200dUt6NitlZWZIKzNidDYrR0R4K3UzcjE3TzdzMEZNUEpreWMxZHV4WXhjVEV5RENNZEpQSjlFcEVSTVRYenE0TEFBQUFBSER6bEMxYlZrbEpTV3JRb01FMXgrU2NTMGhJdUtHMXVuZnZycVZMbDJyZXZIbWFQWHQybnZPWExsM1NnZ1VMNU9YbHBmNzkrOS9RV2tWMTZ0UXA3ZG16UjN2MjdKRWtmZmZkZHpwMzdwd09IVHFra3lkUDVoay9hdFFvU1pLcnE2dmF0R21qblR0M2F0KytmZkx5OGxKY1hKeGF0MjZ0c21YTEZydWVQWHYyeU12TFMydlhybFdWS2xXdU83NU9uVHI2OHNzdjg5ME9NQ1VsUlN0V3JOREtsU3VWbHBZbXM5bXNIajE2RkdycnhlSWFOMjZjdG0vZnJqSmx5bWpFaUJIcTM3Ly9OYmVkTElyWTJGanQyclZMMjdkdlYweE1qT080cjYrdjZ0V3JKK2xLMkVxNkVvb3Fxc1dMRit2RWlSTjY4TUVIMWE1ZHV6em5hOVdxcFRmZmZGTlRwMDdWeElrVE5YZnVYTWRXa0lYeHpUZmY2SnR2dmlseVhRQUFBQUFBZ0tBV2tLL0l5TWpUVFpzMmZjTER3K1BkOVBUMGZ3UUhCNXYzNzkrdjhlUEhxMUtsU3M0dUQ0VmdHSWJXclZ1bmtKQVFYYnAwU1laaDdEY01vMzlFUk1SUlo5Y0dBQUFBQUxpNTdyNzdiaVVsSlNrOVBmMmFZM0s2Q2hWMXE3cjgxdXJVcVpNMmI5NnNyVnUzcWxPblRybk9UNTgrWFltSmlSbzFhcFM4dmIxdmFLMmlpbytQMTdKbHkvSWN2OWFXalRsQkxVbnEycldyZHU3Y3FTVkxsamk2SWYzNTN2NzQ0NDhpYjJkMzZkSWxQZm5razRVYUd4WVdwc3FWSytkNzdxMjMzbkpzeDlpbVRSdU5HalZLZGV2V0xkR2cxdmJ0MjFXdVhEbXRYTGxTTld2V3ZLRzVqaDQ5cWwyN2Rtbm56cDA2ZHV5WTQ3aXZyNi9hdDIrdkRoMDZPRUphZHJ0ZFZxdFZack81VUsvWDA2ZFA2Ny8vL2EvT25EbWpwNTkrV2dzWExwUzd1N3ZlZWVlZGExN1RxMWN2YmRxMFNXRmhZVnF6WmsyUnZxRDQ1Sk5QYXN5WU1kY2Q5OFFUVHhSNlRnQUFBQUFBN2hRRXRZQnJpSTZPdGtwNjM4L1BiNXVycSt2eTNidDMrNGFGaFdubzBLSHEyYk5ua2I1cGlML1dIMy84b2NtVEo4dGlzVWhTdG1FWTcwZEVSRXlWbE8zazBnQUFBQUFBSmNEUHowK0hEaDFTZUhqNE5RTW52LzMybXlTcGJ0MjZON3plMEtGRDlkMTMzK21qano1U28wYU5IQUdialJzM2F2MzY5V3JVcUpINjl1MTd3K3NVVlVCQWdNTEN3cFNTa3FMdTNidXJTcFVxV3JGaVJhNHVVTEd4c2VyZHU3ZWFOMitlNjlxSEgzNVlkOTk5dC9idjN5K3oyU3dmSHg5MTdOZ3gxeGczTnpmVnFWT24wUFhFeHNiS2JEWVh1TjFoWWIzMzNudjYvUFBQOWZMTEw4dlB6MCtTWkxQWnJudmQrZlBuOWRwcnI2bGp4NDU2L2ZYWEZSQVFVS1IxMDlMUzlNd3p6MXgzWExseTVmVDk5OTg3SHR2dGRrVkVST2o3NzcvWGQ5OTlwOU9uVHp2TzFhdFhUeDA2ZEZDSERoMVV2Mzc5UEhQbGJIdDRyVzVhS1NrcE9uandvS1FyWGRTNmR1MHFTV3JjdUxGKyt1a25XYTFXalJneEl0KzVjNWhNSnIzNzdyc2FNR0NBWnM2Y3FiWnQyK3F1dSs3S2QreVpNMmQwNU1nUlIvREtack01YWdRQUFBQUFBRVZEVUF1NGpxaW9xSDBOR3piMDkvTHltcGljblB6V2xDbFRUSnMzYjlaNzc3MG5YMTlmWjVlSHExaXRWczJiTjAvTGxpMVRWbGFXRE1Pd21FeW1WeU1pSXNLY1hSc0FBQUFBb09SMDZ0Ukp5NWN2MSs3ZHUzWHMyTEU4NzllVGs1TWRYYVdLMCtYSGJyZHJ5WklsZXV5eHgxU3ZYajFWcjE1ZDQ4YU4wNFFKRXpSczJERE5temRQVVZGUkNnb0trcmUzdDZaTm0xYnNMZkpzTnB1U2s1UGw0K05Uck9zbEtTUWtSRWxKU1JvOWVuU3VPckt6c3pWcDBpVFpiRFlOSFRvMDF6Vm1zMW1EQmczU2hBa1RaTGZiOWRKTEw4bmQzVDNYbUZxMWFoV3BnMVZBUUlES2x5OS9VN3BlMWExYlY1OTk5bG1ScjB0S1NsSnNiS3pXdDhPOU5nQUFFekJKUkVGVXIxK3YxMTkvdmNoQk14Y1hGOVd1WGZ1Nlk4dVZLeWRKK3U5Ly82c3RXN2JveHg5L1ZISnlzdVA4UGZmY280NGRPNnBqeDQ3WC9Ud3BJeU5Ea3VUcDZabnIrUGZmZjY4dnYveFNNVEV4c3R2dGtpUWZIeDg5OXRoamF0ZXVuWGJ2M3ExMTY5YXBlZlBtR2pCZ3dIVnJidFNva1hyMDZLRzFhOWNxSkNSRVU2ZE9sU1JkdUhEQkVjVHEzcjI3VHB3NG9WcTFham4rN2V6WXNVTTdkdXk0N3Z3QUFBQUFBQ0F2Z2xwQUljVEV4S1JLZXR2UHoyK0ZxNnZybDFGUlVTMzc5ZXVuWjU5OVZrT0hEbFdGQ2hXY1hlSWR6VEFNYmR1MlRiTm56MVpjWEp3a3BkdnQ5dkVXaTJXVzZLSUZBQUFBQUxlOXhvMGJxME9IRHRxK2ZidEdqQmloeVpNbnEyWExscEtrWThlT2FkS2tTVXBLU2xMdDJyWDEzSFBQT2E1YnNHQ0IxcTVkcTk2OWUrdmxsMS9PZCs2VEowOXEwcVJKc2xnc2F0cTBxYU43VnVmT25YWHMyREV0WHJ4WS9mdjNWMnBxcWp3OVBUVjkrblRWcWxXcldQY1JIUjJ0eVpNbjYvbm5uMWUzYnQyS05ZZGhHS3BTcFlxOHZMdzBjZUpFN2RxMVN5KysrS0thTm0ycWlSTW5LaW9xU3YzNzk4L1RVVXVTbzB1VEpQMysrKy9GV3IrME9YUG1qQ1E1dWtVVk5XaFd1WExsSWwwVEVSR2h6WnMzUzVKcTFxeXBEaDA2cUdQSGptclVxRkdSYTY1VXFWS3U0eGN1WE5EUFAvK3NhdFdxcVYyN2RucmlpU2ZVb2tVTG1jMW1iZCsrWGV2V3JaT1BqNCttVHAzcTJPcnplb1lPSGFyZmYvOWRiN3p4aHBZdFc2WjE2OVlwTmpiV2NUNDVPVmtkTzNiVVk0ODlKa202Ly83N0hmL2VQdjc0WXlVbEpTa29LRWlTTkdqUUlGV3ZYbDJUSjArV0pNMllNVU5WcWxSUlJrWkdudEFaQUFBQUFBQjNLb0phUUJGRVJVV0ZTMnJ0NysvL2VuWjJkbEJvYUdqNWI3LzlWaSsrK0tJR0RCZ2dOemMzWjVkNHg0bU1qTlQwNmROMStQRGhuRU1iN0hiN0tJdkY4b2NUeXdJQUFBQUEvTVhHangrdnVMZzRSVWRINjdYWFhsT0ZDaFhrNnVxcTgrZlBTN29TMUFrSkNaR1hsNWZqbWtXTEZpa2pJME1MRnk3TUU5UktUVTJWSkQzLy9QTzZmUG15SG5ua2tUeWRrQUlDQXJScTFTcWxwS1JJa3RxMGFhUEdqUnNYdWZiVTFGVE5talZMb2FHaHN0dnRNcGxNUlo0amg4bGswcEFoUTlTM2IxOHRYTGhRYTlldTFlN2R1MVcxYWxVbEpDUW9NREJRSTBhTXlIUGRva1dMdEhIalJzZnpzMzc5ZXRXc1dWT3Z2UEpLc1dzcGFWYy9UM2E3UGQ5d1VzNldsMFhwcEhVam5ubm1HYVducDZ0ang0Nk9MUnFMYXMrZVBaTGtDQVhtYU4yNnRSWXVYQ2cvUDc4OHI1RkhIMzFVWGJwMFViZHUzVlN0V3JWQ3IrWHQ3YTE1OCtaSmtrSkRReFViRzZ1R0RSdXFiZHUyK3R2Zi9xYkdqUnZuZWw2Lyt1b3JTVkpDUW9KaVkyUDErT09QNTlwT3NreVpNbzdIWDMzMWxTSWpJOVd4WTBlOStlYWI2dFdyVnhHZUJRQUFBQUFBYms4RXRZQ2l5NHFJaUpqcDcrKy9TdEo3S1NrcHcyYk5tbVVPRFEzVndJRUQxYU5IRDdtNjhrK3JwTVhFeEdqMjdObjY4Y2NmSlVtR1lWZ013eGhsc1ZpK2MyNWxBQUFBQUFCbktGKyt2T2JQbjYrdnYvNWFXN1pzMGUrLy95NlR5U1JmWDE4OS92amo2dCsvdjhxWEw1L3JtcDQ5ZXlvME5EUlBnR1RQbmoyNmNPR0NKTW5OelUzdnZ2dXV1blRwNGppL2YvOStMVjY4V1B2MjdaTWtQZkxJSXpwOCtMQjI3dHlwdzRjUGErREFnZXJhdFd1QlhZUXVYYm9rNmNyV2ZEMTY5TkNGQ3hkVXExWXR2ZnZ1dTJyVHBzME5QeCtWS2xYU3FGR2o1Tzd1cnNXTEZ5c2hJVUhTbGVEUyt2WHIxYVZMRjVVcFUwYlNsWkRXRjE5OEliUFpyS2xUcHlvek0xTmp4b3pSckZtemxKNmVycUZEaHhhNlExT09yS3lzRzc2SDZ6R2J6U3BUcG93dVg3NnNIMzc0d2RIMUtVZEtTb3FqdTFXREJnMUt2QjVKcWwyN3R0NSsrKzBDeDJSbFplblNwVXNxWDc1OHJ1ZlZhclZxeDQ0ZGpqQlVodzRkY2wxWG8wWU4xYWhSSTk4NVBUMDk5Zjc3Nzk5UTdiMTc5OVlMTDd5ZzZ0V3JGemd1T1RsWlk4ZU9WVlpXbHZyMDZWUGcyTVRFUkYyNmRNa1JmQVFBQUFBQTRFNUhtZ1FvcG9pSWlBUkpielpyMW15T3E2dnJ0TE5ueno0VEhCeXNyNzc2aXNCV0NmcHpRRXZTR2NNd3hrWkVSQ3lYWkhkaWFRQUFBQUFBSjNOM2QxZi8vdjNWdjMvL1FvMGZOV3FVUm8wYWxlZTRtNXViekdhei9QMzlOWG55WkZXdlhsMkppWW5hdG0yYi92V3ZmK25Zc1dPU0pGOWZYNDBjT1ZJUFAveXdMbHk0b09EZ1lPM1lzVVBUcGszVHJGbXpGQmdZcU1EQVFQbjcrK2ZaeG03WHJsMlNwSXlNREdWbVptcmd3SUVhUEhpd1BEdzhidkJadUJLazJiWnRtMWF1WEttVEowK3FVcVZLR2pac21BNGZQcXgvLy92Zm1qSmxpZzRjT0tESmt5Y3JPRGhZR3pac2tJdUxpejc4OEVNOThzZ2prcVJ4NDhacHlwUXBXcng0c1k0Y09hSUpFeWFvWnMyYTExd3pKaVpHVmF0V1ZibHk1V1F5bVJRYUdpcEpLbHUyN0EzZlQwRWVmdmhoN2RxMVM2TkhqMWFOR2pWeWRUcy9lL2FzTWpNejVlN3VuaWYwOUdkLy9QR0h5cGN2THk4dkwzbDRlT2pBZ1FPU1ZDTGQwMU5TVXRTeFkwZEpWd0pXT1gvejFOUlUyV3cyeDMyMWE5ZnVwcTlka05xMWF4ZDRQaTR1VGx1MmJOSEtsU3VWbEpTazRjT0g1OXBDMDlYVlZXZlBubFZzYkt6cTFLbmpDSjVKVXBNbVRVcTBkZ0FBQUFBQWJoV2tTSUFiZE9qUW9WOGtkVzNldlBtRFpyTjUwdG16WnpzRkJ3ZHIwYUpGNnRtenAvcjA2WlBuRzdzb0dzTXc5Tk5QUDJuNTh1V09ieXZyU2tEcmc0c1hMeTcrNDQ4L0xqdXpQZ0FBQUFEQTdlWEJCeC9VN05tekZSQVFvSjkvL2xudnZQT09qaHc1SXNNd0pFbk5talZULy83OTljUVRUemkyb1BQeDhWRndjTEFPSFRxa0w3LzhVai85OUpNMmI5NnN6WnMzeTh2TFMydldyTkZkZDkzbFdPUGt5Wk9Tcm5SNm1qUnBVckcyVFB5ei9mdjNhOUdpUlFvUEQxZDJkclk4UFQzMTBrc3ZhZURBZ2ZMMjlsYTNidDMwOHNzdmE5NjhlZXJhdGF0ZWV1a2x4Y1RFeU12TFMwRkJRV3JidHExanJsNjllc25UMDFPVEowL1cvdjM3TlczYU5JV0VoRnh6N1dIRGhqbTZrRjN0NFljZnZ1SDdLc2ovL2QvL3lXdzJhKy9ldllxTGk4dDF6dFhWVlUyYk50WHc0Y092MllrcXg4aVJJeDEvazZ1MWFOSGlwdFlyU1pVclYxYUZDaFdVbkp5c2pJd01aV1JrT001VnJWcFYzYnQzMXl1dnZGTGtMbVlsd1dxMTZyUFBQbE5ZV0pnam9GaXJWaTFObURCQmdZR0J1Y1krOU5CRDJyTm5qM3IwNkpIcmVKMDZkZFNxVmF1L3FtUUFBQUFBQUVvMWdsckFUUklaR2JsZlVtYy9QNytIWEZ4Yy9uSHUzTG5PYytiTTBlTEZpL1hrazA5cXdJQUJxbHUzcnJQTHZLVmtabVpxNDhhTit2cnJyL1g3NzcvbkhENWpHTVlIQ1FrSlg1MDZkU3Fqb09zQkFBQUFBQ2l1Qng1NFFKTFVzR0ZEWldkbnk4ZkhSeDA2ZEZEWHJsM1ZzR0hEYTE3WHJGa3p6Wmd4UTdHeHNmclh2LzZsblR0MzZ2WFhYODhWMHBLa1FZTUdxVktsU3VyWnMrZE42OXBVcFVvVkhUeDRVRTJhTkZIbnpwM1ZwVXVYUEIydGF0V3FwZmZmZjE5WldWbXFXTEdpNnRXcnA2bFRwK2E3TmVEVFR6K3RPblhxS0Nnb1NPUEdqU3R3N1ZhdFd1bVhYMzZSeldhVFlSank4dkpTNjlhdDljWWJieFQ3ZmdJQ0FxN2JyYnhTcFVvS0RnNHU5aG81V3Jac0taUEpKSnZOSnJ2ZExnOFBEN1ZvMFVKdnZ2bm1EYytkbjQwYk55b2pJME5aV1ZtTzU2eDgrZkx5OGZFcGtmV0t5OTNkWFdheldTZFBubFJnWUtDNmRPbWl4eDU3TE44UTJkU3BVN1YrL1hyRnhjWEpicmZMYkRhclJvMGFldWFaWitUaTR1S0U2Z0VBQUFBQUtIMU16aTRBdUYzNStmbmQ3K3JxT2x6U1M1TGNUU2FUL1B6ODFMVnJWM1hxMU9tbWJHVnd1enB5NUlqV3JGbWpYYnQyS1MwdExlZHd1TTFtbTVhZG5iMCtPanJhNnN6NkFBQUFnTDlheTVZdERVa0tDd3R6ZGluQUhTazFOVlZseTVZdEZSMk9yaWM1T1ZrVktsUW8xTmowOUhTNXVMaW9USmt5Qlk0ekRNUFJPUXgzSHF2VktydmRmdDNYQ1hDbkNnZ0lrQ1NGaDRmelA1UUFBQUFBcm9zM0RrQUp1Ly8rKzZ1N3U3di9YZEl3U1RVa3FWeTVjbnI4OGNmVnVYTm5QZkRBQTN6WUtTaytQbDZiTjIvV3Q5OStxNk5IaitZY3pwYTAzbWF6ellpTWpQelJpZVVCQUFBQVRrVlFDd0FBb0hRaXFBVUFBQUNnS0hqakFQeDEzRnEyYlBtRVlSaXZta3ltYnBKY0pLbHk1Y3A2OU5GSDFhbFRKd1VFQk53UzM4NjlXZUxqNDdWbHl4YnQzcjFiUjQ0Y2tXRVlPYWQra3pRck16TnpWWFIwOUZrbmxnZ0FBQUNVQ2dTMUFBQUFTaWVDV2dBQUFBQ0tnamNPZ0JNRUJBVFVzTmxzM1UwbVUzK1R5ZFFtNTdpM3Q3ZGF0bXlwUng1NVJJR0JnZkx4OFhGbW1UZGRkbmEyd3NQRDlkMTMzK25BZ1FNNmZ2eTQ0NXhoR0FrbWsybTUzVzVmWTdGWTlrb3lyajBUQUFBQWNHY2hxQVVBQUZBNkVkUUNBQUFBVUJTOGNRQ2N6Ti9mdjQ2a3JpYVRxYStrMXZyZnYwdVR5YVQ2OWV1cmFkT21DZ2dJMEVNUFBhU3FWYXM2dGRhaXNscXRpb3lNMVA3OSszWG8wQ0VkT1hKRTZlbnBqdk9HWWNSTCtscFNhRVJFeEI1ZDJlb1FBQUFBd0o4UTFBSUFBQ2lkQ0dvQkFBQUFLQXJlT0FDbFNOT21UZTl5ZDNmdkxLbVR5V1RxSUtuQzFlZHIxNjZ0Um8wYU9YNGFObXhZYXJwdVdhMVdIVHQyVERFeE1mcmxsMS8weXkrLzZOZGZmMVZtWnFaampHRVlka2xoa3JiYTdmYk5rWkdSQjBUbkxBQUFBT0M2Q0dvQkFBQ1VUZ1MxQUFBQUFCUUZieHlBMHN2VjM5Ky9oYVMya3RxYVRLWkhKVlgrOHlCdmIyL2RjODg5cWxPbmp1NjU1eDdWckZsVDFhcFZVN1ZxMVZTMWFsVjVlbnJlbEdKc05wc3VYTGlnYytmTzZkeTVjNHFQajlmSmt5Y1ZHeHVyRXlkT0tDNHVUb2FSSjNPVmJSaEd1S1FmSlAzSGFyWCtHQjBkZmVHbUZBUUFBQURjUVFocUFRQUFsRTRFdFFBQUFBQVVCVzhjZ0Z1SHFXWExscjZTV3RydDlnQ3oyZHpDTUl3V0pwT3BXa0VYbFMxYlZ0N2UzaXBmdnJ6ang4UERRNjZ1cm5KemM1T3JxNnZNWnJPeXM3T1ZsWlhsK0c5NmVycFNVMU1kUDhuSnliTFpiQVV0ZGRrd2pGOGtoWnRNcGdpNzNSNXV0OXNqbzZLaTBndTZDQUFBQU1EMUVkUUNBQUFvblFocUFRQUFBQ2dLVjJjWEFLRFFqUER3OE44ay9TYnA2NXlEelpvMXErVG01dGJRYnJjM05Kdk45MG02eHpDTTJpYVRxYmFrV3VucDZaN3A2ZWs2YytiTWpTMXVHSGFUeVJSdkdNWXBrOGwwMmpDTWs0WmhIRE9ielRIWjJka3hVVkZSc1pMc043UUlBQUFBQUFBQUFBQUFBQURBYllxZ0ZuQ0xPM1RvMEVWSi8vM2ZUeDR0V3JTb0tLbWlZUmlWSkZWMGNYR3BhTGZiUFNXNS9lL0gzV3cybXlWWkpXWDk3OGNxS1VWU1VuWjI5a1c3M1o3azRlRnhJU3dzTE9zdnVDVUFBQUFBQUFBQUFBQUFBSURiRGtFdDREWm5zVmlTSkNWSitzUEpwUUFBQUFBQUFBQUFBQUFBQU55eHpNNHVBQUFBQUFBQUFBQUFBQUFBQUFCdWR3UzFBQUFBQUFBQUFBQUFBQUFBQUtDRUVkUUNBQUFBQUFBQUFBQUFBQUFBZ0JKR1VBc0FBQUFBQUFBQUFBQUFBQUFBU2hoQkxRQUFBQUFBQUFBQUFBQUFBQUFvWVFTMUFBQUFBQUFBQUFBQUFBQUFBS0NFRWRRQ0FBQUFBQUFBQUFBQUFBQUFnQkpHVUFzQUFBQUFBQUFBQUFBQUFBQUFTaGhCTFFBQUFBQUFBQUFBQUFBQUFBQW9ZUVMxQUFBQUFBQUFBQUFBQUFBQUFLQ0VFZFFDQUFBQUFBQUFBQUFBQUFBQWdCSkdVQXNBQUFBQUFBQUFBQUFBQUFBQVNoaEJMUUFBQUFBQUFBQUFBQUFBQUFBb1lRUzFBQUFBQUFBQUFBQUFBQUFBQUtDRUVkUUNBQUFBQUFBQUFBQUFBQUFBZ0JKR1VBc0FBQUFBQUFBQUFBQUFBQUFBU2hoQkxRQUFBQUFBQUFBQUFBQUFBQUFvWVFTMUFBQUFBQUFBQUFBQUFBQUFBS0NFRWRRQ0FBQUFBQUFBQUFBQUFBQUFnQkpHVUFzQUFBQUFBQUFBQUFBQUFBQUFTaGhCTFFBQUFBQUFBQUFBQUFBQUFBQW9ZUVMxQUFBQUFBQW8vYklreVdxMU9yc09BQUFBL0U5V1ZsYk9yOW5PckFNQUFBREFyWU9nRmdBQUFBQUFwZDhKU1lxTGkzTjJIUUFBQVBpZnhNUkVTWkpoR0dlZFhBb0FBQUNBV3dSQkxRQUFBQUFBU3I5UVNWcStmTGxzTnB1emF3RUFBTGpqMmUxMmhZYUc1anpjNmN4YUFBQUFBTnc2VE00dUFBQUFBQUFBRkt4cDA2WjNlWGg0aEV1cVVibHlaZFdyVjAvZTN0N09MZ3NBQU9DT2xKYVdwai8rK0VQbnpwMlRwRVNUeVJRUUZoWjJ3dGwxQVFBQUFDajlDR29CQUFBQUFIQUxhTmFzV1gxWFY5Y0ZKcFBwTWZGK0hnQUF3TmtNd3pEK2E3ZmJYNHVNakl4MmRqRUFBQUFBYmcxOHNBc0FBQUFBd0Mya2FkT21kN202dXZxWnplYnl6cTRGQUFEZ1RtUXltZEt5czdPam82S2lUam03Rm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NGRmMC9SOXpSZVp4RFd5Z0FBQUFBU1VWT1JLNUNZSUk9IiwKCSJUaGVtZSIgOiAiIiwKCSJUeXBlIiA6ICJmbG93IiwKCSJWZXJzaW9uIiA6ICIiCn0K"/>
    </extobj>
    <extobj name="C9F754DE-2CAD-44b6-B708-469DEB6407EB-3">
      <extobjdata type="C9F754DE-2CAD-44b6-B708-469DEB6407EB" data="ewoJIkZpbGVJZCIgOiAiMjU5NjA1MTk2NjE1IiwKCSJHcm91cElkIiA6ICIxMTMzMDQ0OTc5IiwKCSJJbWFnZSIgOiAiaVZCT1J3MEtHZ29BQUFBTlNVaEVVZ0FBQk5zQUFBSnFDQVlBQUFBU1UwWTdBQUFBQ1hCSVdYTUFBQXNUQUFBTEV3RUFtcHdZQUFBZ0FFbEVRVlI0bk96ZGUxUlZkZjcvOFJjSERrZndCQW9pWXVFbEZXdThORFpxbVRNMkdqU2o0K1hiVEk2Vm1iOWxHUTVOYW9iMlRiTTBEU2ZIU21RMEIwZXM3S1paaldabFEvb2RNWTNzcTJXTjZYQXBBOFF2YWlESVJZTE4rZjNoWWc5SGJnZmJDY2p6c1JhTHMvZCs3OC8rSEhYaE9pOCtGeStYeStVU0FBQUFBQUFBZ0IvTTF0d2RBQUFBQUFBQUFDNFhoRzBBQUFBQUFBQ0FSUWpiQUFBQUFBQUFBSXNRdGdFQUFBQUFBQUFXSVd3REFBQUFBQUFBTEVMWUJnQUFBQUFBQUZpRXNBMEFBQUFBQUFDd0NHRWJBQUFBQUFBQVlCSENOZ0FBQUFBQUFNQWloRzBBQUFBQUFBQ0FSUWpiQUFBQUFBQUFBSXNRdGdFQUFBQUFBQUFXSVd3REFBQUFBQUFBTEVMWUJnQUFBQUFBQUZpRXNBMEFBQUFBQUFDd0NHRWJBQUFBQUFBQVlCSENOZ0FBQUFBQUFNQWloRzBBQUFBQUFBQ0FSUWpiQUFBQUFBQUFBSXNRdGdFQUFBQUFBQUFXSVd3REFBQUFBQUFBTEVMWUJnQUFBQUFBQUZpRXNBMEFBQUFBQUFDd0NHRWJBQUFBQUFBQVlCSENOZ0FBQUFBQUFNQWloRzBBQUFBQUFBQ0FSUWpiQUFBQUFBQUFBSXNRdGdFQUFBQUFBQUFXSVd3REFBQUFBQUFBTEVMWUJnQUFBQUFBQUZpRXNBMEFBQUFBQUFDd0NHRWJBQUFBQUFBQVlCSENOZ0FBQUFBQUFNQWloRzBBQUFBQUFBQ0FSUWpiQUFBQUFBQUFBSXNRdGdFQUFBQUFBQUFXSVd3REFBQUFBQUFBTEVMWUJnQUFBQUFBQUZpRXNBMEFBQUFBQUFDd0NHRWJBQUFBQUFBQVlCSENOZ0FBQUFBQUFNQWloRzBBQUFBQUFBQ0FSUWpiQUFBQUFBQUFBSXNRdGdFQUFBQUFBQUFXSVd3REFBQUFBQUFBTEVMWUJnQUFBQUFBQUZpRXNBMEFBQUFBQUFDd0NHRWJBQUFBQUFBQVlCSENOZ0FBQUFBQUFNQWloRzBBQUFBQUFBQ0FSUWpiQUFBQUFBQUFBSXNRdGdFQUFBQUFBQUFXSVd3REFBQUFBQUFBTEVMWUJnQUFBQUFBQUZpRXNBMEFBQUFBQUFDd0NHRWJBQUFBQUFBQVlCSENOZ0FBQUFBQWdEYmsxS2xUU2twS1VsbFpXWE4zNWJMazA5d2RBQUFBQUFBQXdQa1FiT2ZPblJkOS94MTMzT0ZSM1VjZmZhVFhYbnROUlVWRm1qMTd0a2YzdlBUU1M5cTRjV09kMTNiczJLRnAwNlkxMmthM2J0MjBaTWtTajU3WG1oRzJBUUFBQUFBQXRBQjVlWGxhdjM3OVJkL3ZhZGcyWWNJRWZmREJCM3IzM1hjMWF0UW9EUnc0MEtQN2V2VG9vUVVMRnBqSEowK2VOSThuVHB4b25qOSsvTGkyYk5taTZPaG90V3ZYemp3ZkVCRGcwWE5hTzhJMkFBQUFBQUNBRnFCLy8vNUtUazcydVA3enp6L1g4dVhMVlZCUW9PblRwNXZuRGNOUWNYRnhnL2RPbVRKRnUzYnRVdnYyN1ZWWVdGaG5qZFBwbExlM3QzbHN0OXZWbzBjUDg5algxOWQ4UFhic1dQTjFTa3FLMnJWcnA5dHZ2OTNqOTNJNUlXd0RBQUFBQUFCb1JTb3JLN1Zod3dhOThjWWJDZzBOMWNxVks5VzNiMS96ZWxwYW1tYk9uT2xSV3lrcEtmVmVXNzE2dFNJaUlzemo5UFIwUlVWRjFWbnJjcmxVVWxJaVNjckt5bEtYTGwxcUJYNU9wOU9qUHJWMmhHMEFBQUFBQUFDdFJGWldscFl0VzZhTWpBd05IejVjc2JHeHRVS3NzTEF3elpvMXE4RjI0dVBqMWJGalI5MXp6ejMxMW9TR2hyb2Q5K2pSUTRzWEx6YVBUNTQ4cWJsejUwcVNjbkp5YXEzYmR0dHR0N2tkTjJYVVhtdEcyQVlBQUFBQUFOQUtiTnUyVFltSmlUSU1RekV4TWJYQ3JHb2RPblJ3bTlaWmwvajRlRG1kemticmFyTGI3ZXJhdFd1RE5aczJiYXAxTGpjM1Z3ODk5SkRIejJudENOc0FBQUFBQUFCYWdZU0VCTFZ2MzE3UFB2dXMyL1RPUzZXaGFhVFZnb0tDSkVsUlVWRktTa3BTZUhpNE9iMjByU0JzQXdBQUFBQUFhQ1dDZ29LYUpXZ2JPSENnWnN5WW9hRkRoNXJueXNyS3RIZnZYdGxzdGt2ZW41YU1zQTBBQUFBQUFLQVpwYWFtYXVIQ2hSN1ZabWRuTnpxNnJIcHR0TnpjM0Ficktpc3I2NjN4OHZKU1dGaVkrY3pnNEdBRkJ3ZTcxZmo1K1NreU1sSTVPVGx1NTEwdWw5bEdXMFRZQmdBQUFBQUFVSS9TMGxMdDM3OWZHUmtaS2l3c2JMUisyTEJodXVtbW01cjBqTzdkdSt2KysrOXZ0QzR4TVZHQmdZR2FOR21TUisxT25UcTF3ZXNuVHB5b3Q4WnV0K3U5OTk2VHBGb2JIOVJsM2JwMTV1dlMwbEpKa3NQaDhLaWZseHZDTmdBQUFBQUFnRHFrcDZjck9UbFpobUVvTEN4TXZYdjNscSt2YjRQM2hJZUhOL2s1WVdGaG1qaHhZcU4xaVltSkNnZ0k4S2hXa3ViUG4xL3Z0Ymk0T0FVSEJ5czZPcnJPNjk3ZTN1YnI1T1JrbFplWHE2aW9TQ0VoSWNyT3p0YTBhZFBjZGhmTnpzNDJYK2ZtNXNyTHkwc2RPblR3cUorWEc4STJBQUFBQUFDQUM2U25wMnZidG0yS2lJaFFaR1NrL1B6OG1ydExUVFp5NU1oNnI4WEZ4Y25mMzcvQm1wcjI3Tm1qRlN0V2FNZU9IWTNXSGp4NFVJR0JnYXFxcXZLNHI1Y1RWckFEQUFBQUFBQ29vYlMwVk1uSnlZcUlpTkM0Y2VOYVpkQm10WUtDQW5PbjBXcFJVVkdLaW9wU1RFeU1ycnp5U20zYXRFbGxaV1hhdW5XclNrdExGUjBkclNOSGpwalgyZ3BHdGdFQUFBQUFBTlN3Zi85K0dZYWh5TWpJNXU1S2kzSHMyREVWRmhhNlRSZE5Ta3FTSlBuNitzcG1zOG5oY0dqUm9rVXlERU1iTm16UXhvMGJOWHYyYkUyZVBGbDMzMzEzYzNYOWttTmtHd0FBQUFBQVFBMFpHUmtLQ3d0alJGc05odzRkVWxWVmxSNS8vSEdkUG4xYTB2bjE2Y0xEd3hVUUVLRHQyN2ZydnZ2dVUxcGFtaFl2WHF6T25UdnI0WWNmMXJ4NTg3UjU4MmJGeHNZcVB6Ky9tZC9GcFVIWUJnQUFBQUFBVUVOaFlhRTZkZXJVM04xdzA1VDF6OHJLeWhyOWtpU1h5K1ZSM1lFREI1U1hsNmVaTTJmS01Bd3RYTGpRN1htcHFhbGF0V3FWdW5YcnB1ZWZmMTdYWEhPTmVlMldXMjdScWxXcmRQYnNXUlVWRlZud0o5SHlNWTBVQUFBQUFBRGdBbzN0T3Zwak8zUG1qS3FxcWhRUUVDQnZiMi90M3IxYmt1UjBPaHU5ZC96NDhSNDlJeWNucDlIYXpaczNhKzNhdGZMMzk5ZW9VYU0wZVBCZ0xWbXlSRWVPSEZGMGRMU3V2LzU2ZGU3Y1dYZmRkWmQ2OXV5cHpNeE1aV1ptcXFxcVNvWmhxTEt5VWhVVkZSbzllclJTVTFQVnFWTW5qOTVEYTBiWUJnQUFBQUFBME1La3BLUW9JU0ZCa3VUbDVTV1h5eVdwNFIxR3E4MmFOY3V5ZmppZFR0bnRkbzBaTTBZT2gwTWhJU0dLajQvWHZuMzd0R3ZYTHUzZHUxZjUrZmtxTHk5dnRLMlFrQkJObWpUSnNyNjFWRjZ1NnI4dEFBQUFBQUFBNkpsbm50R3dZY04wMDAwM05Wc2ZNak16dFhYclZobUdJY013NU9mbnAwR0RCbW5FaUJHWHZDK0hEeDgyMTJhclQwVkZoYzZkTzZlS2lnb1pobUdHZ3phYlRUYWJUVDQrUG5JNEhISTRISmVxMjgyR2tXMEFBQUFBQUFBdFRLOWV2VFJuenB6bTdvWWtxVisvZm8zVzJPMTIyZTMyUzlDYmxvOE5FZ0FBQUFBQUFBQ0xFTFlCQUFBQUFBQUFGaUZzQXdBQUFBQUFBQ3hDMkFZQUFBQUFBQUJZaExBTkFBQUFBQUFBc0FoaEd3QUFBQUFBQUdBUndqWUFBQUFBQUFEQUlvUnRBQUFBQUFBQWdFVUkyd0FBQUFBQUFBQ0xFTFlCQUFBQUFBQUFGaUZzQXdBQUFBQUFBQ3hDMkFZQUFBQUFBQUJZaExBTkFBQUFBQUFBc0FoaEd3QUFBQUFBQUdBUndqWUFBQUFBQUFEQUlvUnRBQUFBQUFBQWdFVUkyd0FBQUFBQUFBQ0xFTFlCQUFBQUFBQUFGaUZzQXdBQUFBQUFBQ3hDMkFZQUFBQUFBQUJZaExBTkFBQUFBQUFBc0FoaEd3QUFBQUFBQUdBUndqWUFBQUFBQUFEQUlvUnRBQUFBQUFBQWdFVUkyd0FBQUFBQUFBQ0xFTFlCQUFBQUFBQUFGaUZzQXdBQUFBQUFBQ3hDMkFZQUFBQUFBQUJZaExBTkFBQUFBQUFBc0FoaEd3QUFBQUFBQUdBUndqWUFBQUFBQUFEQUlvUnRBQUFBQUFBQWdFVUkyd0FBQUFBQUFBQ0xFTFlCQUFBQUFBQzBJYWRPblZKU1VwTEt5c3FhdXl1WEpaL203Z0FBQUFBQUFBRE9oMkE3ZCs2ODZQdnZ1T01PaitvKyt1Z2p2ZmJhYXlvcUt0THMyYk05dXVlbGwxN1N4bzBiNjd5Mlk4Y09UWnMycmRFMnVuWHJwaVZMbG5qMHZOYU1zQTBBQUFBQUFLQUZ5TXZMMC9yMTZ5LzZmay9EdGdrVEp1aUREejdRdSsrK3ExR2pSbW5nd0lFZTNkZWpSdzh0V0xEQVBENTU4cVI1UEhIaVJQUDg4ZVBIdFdYTEZrVkhSNnRkdTNibStZQ0FBSStlMDlvUnRnRUFBQUFBQUxRQS9mdjNWM0p5c3NmMW4zLyt1Wll2WDY2Q2dnSk5uejdkUEc4WWhvcUxpeHU4ZDhxVUtkcTFhNWZhdDIrdndzTENPbXVjVHFlOHZiM05ZN3Zkcmg0OWVwakh2cjYrNXV1eFk4ZWFyMU5TVXRTdVhUdmRmdnZ0SHIrWHl3bGhHd0FBQUFBQVFDdFNXVm1wRFJzMjZJMDMzbEJvYUtoV3JseXB2bjM3bXRmVDB0STBjK1pNajlwS1NVbXA5OXJxMWFzVkVSRmhIcWVucHlzcUtxck9XcGZMcFpLU0VrbFNWbGFXdW5UcFVpdndjenFkSHZXcHRTTnNBd0FBQUFBQWFDV3lzckswYk5reVpXUmthUGp3NFlxTmphMFZZb1dGaFduV3JGa050aE1mSDYrT0hUdnFubnZ1cWJjbU5EVFU3YmhIang1YXZIaXhlWHp5NUVuTm5UdFhrcFNUazFOcjNiYmJicnZON2JncG8vWmFNOEkyQUFBQUFBQ0FWbURidG0xS1RFeVVZUmlLaVltcEZXWlY2OUNoZzl1MHpyckV4OGZMNlhRMldsZVQzVzVYMTY1ZEc2elp0R2xUclhPNXVibDY2S0dIUEg1T2EwZllCZ0FBQUFBQTBBb2tKQ1NvZmZ2MmV2YlpaOTJtZDE0cURVMGpyUllVRkNSSmlvcUtVbEpTa3NMRHc4M3BwVzBGWVJzQUFBQUFBRUFyRVJRVTFDeEIyOENCQXpWanhnd05IVHJVUEZkV1ZxYTllL2ZLWnJOZDh2NjBaSVJ0QUFBQUFBQUF6U2cxTlZVTEZ5NzBxRFk3Tzd2UjBXWFZhNlBsNXVZMldGZFpXVmx2alplWGw4TEN3c3huQmdjSEt6ZzQySzNHejg5UGtaR1J5c25KY1R2dmNybk1OdG9pd2pZQUFBQUFBSUI2bEphV2F2LysvY3JJeUZCaFlXR2o5Y09HRGROTk45M1VwR2QwNzk1ZDk5OS9mNk4xaVltSkNnd00xS1JKa3p4cWQrclVxUTFlUDNIaVJMMDFkcnRkNzczM25pVFYydmlnTHV2V3JUTmZsNWFXU3BJY0RvZEgvYnpjRUxZQkFBQUFBQURVSVQwOVhjbkp5VElNUTJGaFllcmR1N2Q4ZlgwYnZDYzhQTHpKendrTEM5UEVpUk1iclV0TVRGUkFRSUJIdFpJMGYvNzhlcS9GeGNVcE9EaFkwZEhSZFY3Mzl2WTJYeWNuSjZ1OHZGeEZSVVVLQ1FsUmRuYTJwazJiNXJhN2FIWjJ0dms2TnpkWFhsNWU2dENoZzBmOXZOd1F0Z0VBQUFBQUFGd2dQejlmSDMvOHNTSWlJaFFaR1NrL1A3L203bEtUalJ3NXN0NXJjWEZ4OHZmM2I3Q21wajE3OW1qRmloWGFzV05IbzdVSER4NVVZR0NncXFxcVBPN3I1WVFWN0FBQUFBQUFBQzZRbVptcGlJZ0lqUnMzcmxVR2JWWXJLQ2d3ZHhxdEZoVVZwYWlvS01YRXhPaktLNi9VcGsyYlZGWldwcTFidDZxMHRGVFIwZEU2Y3VTSWVhMnRZR1FiQUFBQUFBREFCVnd1bHlJakk1dTdHeTNHc1dQSFZGaFk2RFpkTkNrcFNaTGs2K3NybTgwbWg4T2hSWXNXeVRBTWJkaXdRUnMzYnRUczJiTTFlZkprM1gzMzNjM1Y5VXVPa1cwQUFBQUFBQUFYdU9LS0t4alJWc09oUTRkVVZWV2x4eDkvWEtkUG41WjBmbjI2OFBCd0JRUUVhUHYyN2JydnZ2dVVscGFteFlzWHEzUG56bnI0NFljMWI5NDhiZDY4V2JHeHNjclB6Mi9tZDNGcEVMWUJBQUFBQUFCY29LVUZiVTFaLzZ5c3JLelJMK244NkQxUDZnNGNPS0M4dkR6Tm5EbFRobUZvNGNLRmJzOUxUVTNWcWxXcjFLMWJOejMvL1BPNjVwcHJ6R3UzM0hLTFZxMWFwYk5uejZxb3FNaUNQNG1XajJta0FBQUFBQUFBRjZpNUcyZHpPSFBtaktxcXFoUVFFQ0J2YjIvdDNyMWJrdVIwT2h1OWQvejQ4UjQ5SXljbnA5SGF6WnMzYSszYXRmTDM5OWVvVWFNMGVQQmdMVm15UkVlT0hGRjBkTFN1di81NmRlN2NXWGZkZFpkNjl1eXB6TXhNWldabXFxcXFTb1pocUxLeVVoVVZGUm85ZXJSU1UxUFZxVk1uajk1RGEwYllCZ0FBQUFBQTBNS2twS1FvSVNGQmt1VGw1U1dYeXlXcDRSMUdxODJhTmN1eWZqaWRUdG50ZG8wWk0wWU9oME1oSVNHS2o0L1h2bjM3dEd2WEx1M2R1MWY1K2ZrcUx5OXZ0SzJRa0JCTm1qVEpzcjYxVkY2dTZyOHRBQUFBQUFBQTZKbG5udEZWVjEzVnJNRlFabWFtdG03ZEtzTXdaQmlHL1B6OE5HalFJSTBZTWVLUzkrWHc0Y1BtMm16MXFhaW8wTGx6NTFSUlVTSERNTXh3MEdhenlXYXp5Y2ZIUnc2SFF3Nkg0MUoxdTlrd3NnMEFBQUFBQUtDRjZkV3JsK2JNbWRQYzNaQWs5ZXZYcjlFYXU5MHV1OTErQ1hyVDhyRkJBZ0FBQUFBQUFHQVJ3allBQUFBQUFBREFJb1J0QUFBQUFBQUFnRVVJMndBQUFBQUFBQUNMRUxZQkFBQUFBQUFBRmlGc0F3QUFBQUFBQUN4QzJBWUFBQUFBQUFCWWhMQU5BQUFBQUFBQXNBaGhHd0FBQUFBQUFHQVJ3allBQUFBQUFBREFJb1J0QUFBQUFBQUFnRVVJMndBQUFBQUFBQUNMRUxZQkFBQUFBQUFBRmlGc0F3QUFBQUFBQUN4QzJBWUFBQUFBQUFCWWhMQU5BQUFBQUFBQXNBaGhHd0FBQUFBQUFHQVJ3allBQUFBQUFBREFJb1J0QUFBQUFBQUFnRVVJMndBQUFBQUFBQUNMRUxZQkFBQUFBQUFBRmlGc0F3QUFBQUFBQUN4QzJBWUFBQUFBQUFCWWhMQU5BQUFBQUFBQXNBaGhHd0FBQUFBQUFHQVJ3allBQUFBQUFBREFJb1J0QUFBQUFBQUFnRVVJMndBQUFBQUFBQUNMRUxZQkFBQUFBQUFBRmlGc0F3QUFBQUFBQUN4QzJBWUFBQUFBQUFCWWhMQU5BQUFBQUFBQXNBaGhHd0FBQUFBQUFHQVJ3allBQUFBQUFJQTI1TlNwVTBwS1NsSlpXVmx6ZCtXeTVOUGNIUUFBQUFBQUFNRDVFR3puenAwWGZmOGRkOXpoVWQxSEgzMmsxMTU3VFVWRlJabzllN1pIOTd6MDBrdmF1SEZqbmRkMjdOaWhhZE9tTmRwR3QyN2R0R1RKRW8rZTE1b1J0Z0VBQUFBQUFMUUFlWGw1V3I5Ky9VWGY3Mm5ZTm1IQ0JIM3d3UWQ2OTkxM05XclVLQTBjT05DaiszcjA2S0VGQ3hhWXh5ZFBualNQSjA2Y2FKNC9mdnk0dG16Wm91am9hTFZyMTg0OEh4QVE0TkZ6V2p2Q05nQUFBQUFBZ0JhZ2YvLytTazVPOXJqKzg4OC8xL0xseTFWUVVLRHAwNmViNXczRFVIRnhjWVAzVHBreVJidDI3Vkw3OXUxVldGaFlaNDNUNlpTM3Q3ZDViTGZiMWFOSEQvUFkxOWZYZkQxMjdGanpkVXBLaXRxMWE2ZmJiNy9kNC9keU9TRnNBd0FBQUFBQWFFVXFLeXUxWWNNR3ZmSEdHd29ORGRYS2xTdlZ0MjlmODNwYVdwcG16cHpwVVZzcEtTbjFYbHU5ZXJVaUlpTE00L1QwZEVWRlJkVlo2M0s1VkZKU0lrbkt5c3BTbHk1ZGFnVitUcWZUb3o2MWRvUnRBQUFBQUFBQXJVUldWcGFXTFZ1bWpJd01EUjgrWExHeHNiVkNyTEN3TU0yYU5hdkJkdUxqNDlXeFkwZmRjODg5OWRhRWhvYTZIZmZvMFVPTEZ5ODJqMCtlUEttNWMrZEtrbkp5Y21xdDIzYmJiYmU1SFRkbDFGNXJSdGdHQUFBQUFBRFFDbXpidGsySmlZa3lERU14TVRHMXdxeHFIVHAwY0p2V1daZjQrSGc1bmM1RzYycXkyKzNxMnJWcmd6V2JObTJxZFM0M04xY1BQZlNReDg5cDdRamJBQUFBQUFBQVdvR0VoQVMxYjk5ZXp6NzdyTnYwemt1bG9XbWsxWUtDZ2lSSlVWRlJTa3BLVW5oNHVEbTl0SzBnYkFNQUFBQUFBR2dsZ29LQ21pVm9Hemh3b0diTW1LR2hRNGVhNThyS3lyUjM3MTdaYkxaTDNwK1dqTEFOQUFBQUFBQ2dHYVdtcG1yaHdvVWUxV1puWnpjNnVxeDZiYlRjM053RzZ5b3JLK3V0OGZMeVVsaFltUG5NNE9CZ0JRY0h1OVg0K2ZrcE1qSlNPVGs1YnVkZExwZlpSbHRFMkFZQUFBQUFBRkNQMHRKUzdkKy9YeGtaR1Nvc0xHeTBmdGl3WWJycHBwdWE5SXp1M2J2ci92dnZiN1F1TVRGUmdZR0JtalJwa2tmdFRwMDZ0Y0hySjA2Y3FMZkdicmZydmZmZWs2UmFHeC9VWmQyNmRlYnIwdEpTU1pMRDRmQ29uNWNid2pZQUFBQUFBSUE2cEtlbkt6azVXWVpoS0N3c1RMMTc5NWF2cjIrRDk0U0hoemY1T1dGaFlabzRjV0tqZFltSmlRb0lDUENvVnBMbXo1OWY3N1c0dURnRkJ3Y3JPanE2enV2ZTN0N202K1RrWkpXWGw2dW9xRWdoSVNIS3pzN1d0R25UM0hZWHpjN09ObC9uNXViS3k4dExIVHAwOEtpZmx4dkNOZ0FBQUFBQWdBdVVsWlZwMjdadGlvaUlVR1JrcFB6OC9KcTdTMDAyY3VUSWVxL0Z4Y1hKMzkrL3dacWE5dXpab3hVclZtakhqaDJOMWg0OGVGQ0JnWUdxcXFyeXVLK1hFMWF3QXdBQUFBQUF1RUJCUVlFaUlpSTBidHk0VmhtMFdhMmdvTURjYWJSYVZGU1VvcUtpRkJNVG95dXZ2RktiTm0xU1dWbVp0bTdkcXRMU1VrVkhSK3ZJa1NQbXRiYUNrVzBBQUFBQUFBQjFpSXlNYk80dXRCakhqaDFUWVdHaDIzVFJwS1FrU1pLdnI2OXNOcHNjRG9jV0xWb2t3ekMwWWNNR2JkeTRVYk5uejlia3laTjE5OTEzTjFmWEx6bEd0Z0VBQUFBQUFGekExOWVYRVcwMUhEcDBTRlZWVlhyODhjZDErdlJwU2VmWHB3c1BEMWRBUUlDMmI5K3UrKzY3VDJscGFWcThlTEU2ZCs2c2h4OStXUFBtemRQbXpac1ZHeHVyL1B6OFpuNFhsd1poR3dBQUFBQUF3QVY4ZkZyV1pNQ21ySDlXVmxiVzZKY2t1Vnd1aitvT0hEaWd2THc4elp3NVU0WmhhT0hDaFc3UFMwMU4xYXBWcTlTdFd6YzkvL3p6dXVhYWE4eHJ0OXh5aTFhdFdxV3paOCtxcUtqSWdqK0pscTlsL2NzQkFBQUFBQUJvQVd5MjVoMmZkT2JNR1ZWVlZTa2dJRURlM3Q3YXZYdTNKTW5wZERaNjcvang0ejE2Ums1T1RxTzFtemR2MXRxMWErWHY3NjlSbzBacDhPREJXckpraVk0Y09hTG82R2hkZi8zMTZ0eTVzKzY2Nnk3MTdObFRtWm1aeXN6TVZGVlZsUXpEVUdWbHBTb3FLalI2OUdpbHBxYXFVNmRPSHIySDFveXdEUUFBQUFBQW9JVkpTVWxSUWtLQ0pNbkx5MHN1bDB0U3d6dU1WcHMxYTVabC9YQTZuYkxiN1Jvelpvd2NEb2RDUWtJVUh4K3ZmZnYyYWRldVhkcTdkNi95OC9OVlhsN2VhRnNoSVNHYU5HbVNaWDFycWJ4YzFYOWJBQUFBQUFBQTBEUFBQS09BZ0FCTm56NjkyZnFRbVptcHJWdTN5akFNR1lZaFB6OC9EUm8wU0NOR2pMamtmVGw4K0xDNU5sdDlLaW9xZE83Y09WVlVWTWd3RERNY3RObHNzdGxzOHZIeGtjUGhrTVBodUZUZGJqYU1iQU1BQUFBQUFHaGhldlhxcFRsejVqUjNOeVJKL2ZyMWE3VEdicmZMYnJkZmd0NjBmR3lRQUFBQUFBQUFBRmlFc0EwQUFBQUFBQUN3Q0dFYkFBQUFBQUFBWUJIQ05nQUFBQUFBQU1BaWhHMEFBQUFBQUFDQVJRamJBQUFBQUFBQUFJc1F0Z0VBQUFBQUFBQVdJV3dEQUFBQUFBQUFMRUxZQmdBQUFBQUFBRmlFc0EwQUFBQUFBQUN3Q0dFYkFBQUFBQUFBWUJIQ05nQUFBQUFBQU1BaWhHMEFBQUFBQUFDQVJRamJBQUFBQUFBQUFJc1F0Z0VBQUFBQUFBQVdJV3dEQUFBQUFBQUFMRUxZQmdBQUFBQUFBRmlFc0EwQUFBQUFBQUN3Q0dFYkFBQUFBQUFBWUJIQ05nQUFBQUFBQU1BaWhHMEFBQUFBQUFDQVJRamJBQUFBQUFBQUFJc1F0Z0VBQUFBQUFBQVdJV3dEQUFBQUFBQUFMRUxZQmdBQUFBQUFBRmlFc0EwQUFBQUFBQUN3Q0dFYkFBQUFBQUFBWUJIQ05nQUFBQUFBQU1BaWhHMEFBQUFBQUFDQVJRamJBQUFBQUFBQUFJc1F0Z0VBQUFBQUFBQVdJV3dEQUFBQUFBQUFMT0xUM0Iyd1FtVmxwYjc5OWx1ZE9uVktaV1ZsTWd5anVidUVTOERiMjF0K2ZuNEtDUWxSOSs3ZDVlTnpXZnh6QmdBQUFBQUFyVmlyVHlmeTgvUDExVmRmS1RnNFdOZGVlNjJjVHFlOHZiMmJ1MXU0QkF6RFVIRnhzWEp6YzVXYW1xcWYvT1FuQ2dvS2F1NXVBUUFBQUFEUW9wMDZkVXJ2dlBPTzdyenpUdm41K1RWM2R5NDdyVHBzeTgvUDErSERoOVcvZjM5MTdOaXh1YnVEUzh6YjIxdUJnWUVLREF4VVFVR0Ivdld2ZjZsZnYzNEViZ0FBQUFDQVZ1blVxVlBhdVhQblJkOS94eDEzZUZUMzBVY2Y2YlhYWGxOUlVaRm16NTd0MFQwdnZmU1NObTdjV09lMUhUdDJhTnEwYVkyMjBhMWJOeTFac3NTajU3Vm1yVFpzcTZ5czFGZGZmVVhRQmtsU3g0NGQxYjkvZngwK2ZGZzMzbmdqVTBvQkFBQUFBSzFPWGw2ZTFxOWZmOUgzZXhxMlRaZ3dRUjk4OElIZWZmZGRqUm8xU2dNSER2VG92aDQ5ZW1qQmdnWG04Y21USjgzamlSTW5tdWVQSHordUxWdTJLRG82V3UzYXRUUFBCd1FFZVBTYzFxN1ZKaExmZnZ1dGdvT0RDZHBnNnRpeG80S0RnL1h0dDkrcVY2OWV6ZDBkQUFBQUFBQ2FwSC8vL2twT1R2YTQvdlBQUDlmeTVjdFZVRkNnNmRPbm0rZXJsMTFxeUpRcFU3UnIxeTYxYjk5ZWhZV0ZkZFpjdUZTWDNXNVhqeDQ5ekdOZlgxL3o5ZGl4WTgzWEtTa3BhdGV1blc2Ly9YYVAzOHZscE5XR2JhZE9uZEsxMTE3YjNOMUFDOU8xYTFjZFBYcVVzQTBBQUFBQWNObXFyS3pVaGcwYjlNWWJieWcwTkZRclY2NVUzNzU5emV0cGFXbWFPWE9tUjIybHBLVFVlMjMxNnRXS2lJZ3dqOVBUMHhVVkZWVm5yY3ZsVWtsSmlTUXBLeXRMWGJwMHFSWDRPWjFPai9yVTJyWGFzSzJzckt6Ti9DWEJjMDZuVTZXbHBjM2REUUFBQUFBQWZoUlpXVmxhdG15Wk1qSXlOSHo0Y01YR3h0YktSOExDd2pScjFxd0cyNG1QajFmSGpoMTF6ejMzMUZzVEdocnFkdHlqUnc4dFhyellQRDU1OHFUbXpwMHJTY3JKeWFtMWJ0dHR0OTNtZHR5VVVYdXRXYXNOMnd6RFlOZFIxT0x0N1MzRE1KcTdHd0FBQUFBQVdHN2J0bTFLVEV5VVlSaUtpWW1wRldaVjY5Q2hnOXUwenJyRXg4Zkw2WFEyV2xlVDNXNVgxNjVkRzZ6WnRHbFRyWE81dWJsNjZLR0hQSDVPYTlkcXd6WUFBQUFBQUlDMkpDRWhRZTNidDllenp6N3JOcjN6VW1sb0dtbTFvS0FnU1ZKVVZKU1NrcElVSGg1dVRpOXRLd2piQUFBQUFBQUFXb21nb0tCbUNkb0dEaHlvR1RObWFPalFvZWE1c3JJeTdkMjdWemFiN1pMM3B5VWpiQU1BQUFBQUFHaEdxYW1wV3Jod29VZTEyZG5aalk0dXExNGJMVGMzdDhHNnlzcktlbXU4dkx3VUZoWm1Qak00T0ZqQndjRnVOWDUrZm9xTWpGUk9UbzdiZVpmTFpiYlJGaEcyQVFBQUFBQUExS08wdEZUNzkrOVhSa2FHQ2dzTEc2MGZObXlZYnJycHBpWTlvM3YzN3JyLy92c2JyVXRNVEZSZ1lLQW1UWnJrVWJ0VHAwNXQ4UHFKRXlmcXJiSGI3WHJ2dmZja3FkYkdCM1ZadDI2ZCticDY0MEtIdytGUlB5ODNoRzBBQUFBQUFBQjFTRTlQVjNKeXNnekRVRmhZbUhyMzdpMWZYOThHN3drUEQyL3ljOExDd2pSeDRzUkc2eElURXhVUUVPQlJyU1RObnorLzNtdHhjWEVLRGc1V2RIUjBuZGRyYmtxWm5KeXM4dkp5RlJVVktTUWtSTm5aMlpvMmJacmI3cUxaMmRubTY5emNYSGw1ZWFsRGh3NGU5Zk55UTlnR0FBQUFBQUJ3Z1lxS0NtM2J0azBSRVJHS2pJeVVuNTlmYzNlcHlVYU9IRm52dGJpNE9QbjcremRZVTlPZVBYdTBZc1VLN2RpeG85SGFnd2NQS2pBd1VGVlZWUjczOVhMQ0NuWUFBQUFBQUFBWE9IZnVuQ0lpSWpSdTNMaFdHYlJacmFDZ3dOeHB0RnBVVkpTaW9xSVVFeE9qSzYrOFVwczJiVkpaV1ptMmJ0MnEwdEpTUlVkSDY4aVJJK2ExdG9LUmJRQUFBQUFBQUhXSWpJeHM3aTYwR01lT0hWTmhZYUhiZE5Ha3BDUkprcSt2cjJ3Mm14d09oeFl0V2lURE1MUmh3d1p0M0xoUnMyZlAxdVRKazNYMzNYYzNWOWN2T1VhMkFRQUFBQUFBWE1EYjI1c1JiVFVjT25SSVZWVlZldnp4eDNYNjlHbEo1OWVuQ3c4UFYwQkFnTFp2MzY3NzdydFBhV2xwV3J4NHNUcDM3cXlISDM1WTgrYk4wK2JObXhVYkc2djgvUHhtZmhlWEJtRWJBQUFBQUV2eUtQOEFBQ0FBU1VSQlZBREFCV3kybGhXWk5HWDlzN0t5c2thL0pNbmxjbmxVZCtEQUFlWGw1V25tekpreURFTUxGeTUwZTE1cWFxcFdyVnFsYnQyNjZmbm5uOWMxMTF4alhydmxsbHUwYXRVcW5UMTdWa1ZGUlJiOFNiUjhUQ01GQUFBQUFBQzRnSmVYVjdNKy84eVpNNnFxcWxKQVFJQzh2YjIxZS9kdVNaTFQ2V3owM3ZIangzdjBqSnljbkVack4yL2VyTFZyMThyZjMxK2pSbzNTNE1HRHRXVEpFaDA1Y2tUUjBkRzYvdnJyMWJselo5MTExMTNxMmJPbk1qTXpsWm1acWFxcUtobUdvY3JLU2xWVVZHajA2TkZLVFUxVnAwNmRQSG9QclJsaEd3QUFBQUFBUUF1VGtwS2loSVFFU2VlRFA1ZkxKYW5oSFVhcnpabzF5N0orT0oxTzJlMTJqUmt6Umc2SFF5RWhJWXFQajllK2ZmdTBhOWN1N2QyN1YvbjUrU292TDIrMHJaQ1FFRTJhTk1teXZyVlVoRzBBQUFBQUFBQXRUTDkrL1RSNjlHZ1poaUhETU9UbjU2ZEJnd1pweElnUmpkNDdkdXhZUy92eXdBTVBLRHc4M0R6Mjh2TFM4T0hETlh6NGNQTmNSVVdGenAwN3A0cUtDaG1HWVlhRE5wdE5OcHROUGo0K2NqZ2N6VDVpOEZJZ2JBTUFBQUFBQUdoaGV2WHFwVGx6NWpSM055U2RELzRhWTdmYlpiZmJMMEZ2V3I2V3Rkb2ZBQUFBQUFBQTBJb1J0Z0VBQUFBQUFBQVdJV3dEQUFBQUFBQUFMRUxZQmdBQUFBQUFBRmlFc0EwQUFBQUFBQUN3Q0dIYkJkYXNXYVBYWG51dDBicmMzRnh0MjdaTmVYbDVUWDVHOWZhM0Z6cDI3SmplZlBQTlJ1OHZMaTZ1OTVwaEdJM2V2MjNiTm4zMjJXY2UxZFluUHorLzN2Y0JBQUFBQUFEUVZoRzJYZUR0dDk5V2NuSnlvM1g3OXUxVFFrS0Mzbm5ublNhMXYzdjNidDE3NzczNnYvLzdQN2Z6MzMvL3ZSNTU1Qkd0WGJ0V2UvYnNxZmYranovK1dGT21UTkdubjM1YTYxcHVicTZtVEptaWQ5NTVwOTRnN01TSkUwcElTTkJUVHozVnBIN1hkUExrU2YzeGozL1Vva1dMVkZaV2R0SHRBQUFBQU1EbG9MeThYUG41K2ZWZXI2cXE4bml3Z3N2bFVrbEppZHU1a3lkUGFzT0dEYXFxcXFyem5xeXNMTTg3ZTVHeXNySzBmZnQyajJxam9xSTBiZHEwSDdsSFFNdmwwOXdkYUMxY0xwZk9uVHNuUHo4L1NkTEJnd2NsU2RkZGQxMlQyamx3NElDeXM3TzFZTUVDclZxMVN1M2J0NWNrK2ZyNmFzYU1HWXFMaTlPenp6NnJhNis5VnAwNmRYSzc5OFNKRTFxK2ZMbUtpNHUxYjk4K0RSa3l4TzE2UmthR3pwdzVvMVdyVmlrbEpVWHo1czFUU0VpSVc4M09uVHNsU2JmY2NvdTh2YjJiMVBkcUpTVWxNZ3hEKy9idDA2eFpzL1RVVTArWno0bUtpcnFvTm11NjlkWmJOWGZ1M0IvY0RnQUFBQUJjQ3NuSnlZcVBqNjkzNE1abm4zMm1wVXVYYXUzYXRRb05EVzJ3clNWTGx1akVpUk42OXRsbnpjK2ZSNDhlMWF1dnZpcHZiMi9kYzg4OWJ2V2ZmdnFwRml4WW9Ba1RKdWlCQng1d3U1YWFtcXFDZ2dLTkhqMjYxblBlZXV1dGV2dlF0MjlmOWV2WHorM2NtalZyZE9EQUFWVldWdXEvL3V1L0dud1BRRnRIMk9haHYvLzk3M3I3N2JlMWNPRkM5ZXpaVTE5ODhZWHNkcnNHREJqUXBIWm16cHlwWThlTzZjaVJJM3I2NmFlMWVQRmllWGw1U1pKR2poeXBYYnQyS1RVMVZmSHg4VnF5WklsNVgzRnhzUllzV0tEaTRtSU5HalJJZi96akgydTFQV0xFQ0lXRmhXbkpraVg2L1BQUGRmLzk5K3ZSUngvVjBLRkRKVWtWRlJYYXRtMmJwUE0vV0J2NjRYcWhzV1BIYXRhc1daS2tuajE3NnJubm50TWpqenlpYjc3NVJyTm16ZEt5WmN2VXZYdDNTWkszdDdlNmR1MWFaenNGQlFVcUxpNld2NysvZ29PRDY2d0pDZ3J5dUY4QUFBQUEwQklaaHFIeThuTDUrL3ZyNE1HRGF0ZXVYYU5CbXlTTkdUTkdDeFlzMEovKzlDY3RXclJJWGw1ZUdqRmloRWFNR0tGWFgzMVZ3NFlOVTU4K2ZTUkoyZG5aaW91TGs1K2ZueUlqSTkzYWNibGNldlBOTjNYbzBDR1ZsNWZYQ3NpZWYvNzVldnN3YWRLa1dtSGJJNDg4b2djZmZGQnIxcXlScjYrdnhvd1o0K2tmQmREbXRQbXdyYTZoclNkT25ERFArL3Y3NjdISEhsTlNVcEs4dmIwVkVCQ2d6ejc3VE9YbDVSbzhlTERhdFd2WHBPZjUrUGhvd1lJRmlvNk8xc2NmZjZ5UFAvNVlOOTEwazNrOUppWkdCdzRjVUZaV2x2THo4ODNnYWNXS0Zjck96bGEzYnQzMCtPT1AxenNxclUrZlBscXpabzJXTGwycUkwZU9xRXVYTHVhMXQ5NTZTd1VGQmJyaWlpdlVvVU1IODN4WldabE9uejR0aDhPaHpwMDd1N1YzK3ZScGxaV1Z5V1p6bjNIY3RXdFhyVml4UWc4Ly9MRHk4dkswYmRzMlBmamdnNUtramgwN0tpa3BxYzcrelo0OVc0Y1BIMVpNVEl4KzlhdGZOZUZQRGdBQUFBQmFqdHpjWEhNZDdJS0NBa25ud3k5SkNnOFBWMUpTa2o3KytHUDk5YTkvMVlFREIvU0xYL3pDbzNZSER4NnN5Wk1uYStQR2pVcE5UZFd3WWNNay9lZXo0djc5KzlXblR4OVZWVlhwaVNlZVVFVkZoWll0VzZhK2ZmdTZ0ZVBsNWFVbm4zeFNqejc2cUZhdlhpMmJ6YWJ4NDhkTGtqa2Q5YzQ3NzZ6MW1iaSsyVW9kTzNiVVUwODlwUWNmZkZBclY2NVVuejU5ek5BUGdMczJIN1pWL3pDc3FiS3kwanp2Nysrdlo1NTVSdWZPbmRQQ2hRc1ZHaHFxVjE1NVJkTDVvYndOelVPLzdycnJ6TkZnTllXR2htck9uRG1xcUtod0M5b2tLU3dzVEgvKzg1L1Z0MjlmK2ZqODU2L24vdnZ2MTVrelovVG9vNC9LNlhRMitKNmNUcWZpNHVKMDdOZ3hkZXZXVGRMNU9mN1YvVjY2ZEtsKzhwT2ZtUFZidG16UlgvLzZWLzM2MTc5Mkd6RlhYRnlzS1ZPbVNGS3QzNUpVdjQ4VksxWm84K2JOdFlZcjErWFVxVlA2NnF1djFMRmpSNDBhTmFyUmVnQUFBQUJvcWViTm0xZHJ3N3pxejRkUFBmV1UzbmpqRFQzd3dBUEt6ODlYWm1hbU1qTXo5ZmJiYjlkcVo5Q2dRVnErZkxsT25qeXA3Nzc3VHBMMHM1LzlUQzZYU3gwNmROQ1JJMGZNMnZuejUrdUtLNjR3ejQwZVBWcVZsWlh5OGZFeHozWHExTWxjNXNmUHowOUxsaXpSSTQ4ODRqWmdvM3FOdDVxRE1EelJ2WHQzeGNiR3FxaW9pS0FOYUVDYkQ5c3VuRk1mRlJWbC9oWkNrbDU4OFVXOS9QTExtamh4b2thTUdHR3VWU2FkRDZNYTJobTA1bFRLK2tLNTZnRE1VNDgrK21pdGMzLzcyOTlxalR5ejJXeTYrdXFyOWZYWFg2dHo1ODU2NnFtblZGWldwbHR1dWNVdGFITzVYUHJIUC80aHFmYjB6VTJiTnFtNHVGZzMzSENEcnIzMjJqcjcwNlZMRjgyY09kT2p2dS9hdFVzdWwwdS8vZTF2WmJmYlBib0hBQUFBQUZxaWwxOSsyWHk5ZmZ0MmM4MjJyNy8rV2c4OTlKREdqaDJyQ1JNbWFNdVdMZXJZc2FQYldtc0pDUWthTm15WUJnOGViSzdWL2ZiYmIydkxsaTMxUHNOVGt5Wk4wbjMzM1djZVgzSEZGVnE5ZXJXNWZKSEw1ZEpMTDcwa1NmcnBUMzlhNjM0dkx5L2w1ZVdwcXFxcTF1ZE02Znp5UlFBYTF1YkR0b1o4K3VtbmV1V1ZWM1RERFRkbyt2VHBrczV2akZCWVdLZ2JicmhCUzVjdWRhc2ZPM2FzQWdNRDZ3elE2aHBCWjVYNmRyVjUvLzMzOVplLy9FVy8rOTN2TkdUSUVKMDVjNmJXV20rdnYvNjZ2dm5tRzBuU3hvMGIxYjkvZncwY09GRFMrU212QVFFQm1qcDFxdHM5Ly83M3Y5V3paMC81K3ZvMjJyZTZoaUN2WDc5ZTY5ZXZyM1crWnNnSkFBQUFBQzFWU1VtSjIrNmoxZE5Jang0OXFzV0xGNnRidDI2YU1HR0NKT25ERHovVTlkZGZyN0ZqeDBvNnYzTnBmSHk4MjdtYVZxOWVmZEg5cXA1eFZGcGFxblBuenBubjI3ZHZMNGZEb1pLU0VpVWtKR2pQbmoyNitlYWJkZlhWVjlkcW8yL2Z2dnJuUC8rcGYvN3puNUxPajdKNzlORkg5ZjMzMzVzMS92Nys1bVovQUdwcnMyRmJkbmEybm5qaWlUcXZWYS9aZHVyVUtibGNMbjN6elRlNjk5NTdsWlNVcEhmZmZWZVN6SG56MWM2ZE82Znk4dkpHaCtIV3R6dk54YWh2TG4zMUQrL3FaNVdWbFduYXRHbTY4ODQ3emFIRExwZExyNy8rdWpaczJDQnZiMi85NFE5LzBOLys5amM5OXRoamV2REJCeFVWRmFXcFU2ZHE4dVRKYnROWnYvNzZhOFhHeGlvc0xFeno1ODlYang0OUd1Mm5qNCtQd3NMQ0dxejVNY05JQUFBQUFMRFMzcjE3OWVjLy83blcrZXAxckUrZlBxMzc3cnRQQ1FrSnlzek1kSnNwZE9iTUdVbjFid3dYRVJIeGcvdjN3Z3N2dUUxWm5UTm5qbjc5NjEvcnYvLzd2M1gwNkZFTkdqUkljK2JNcWZQZXA1NTZTaDk5OUpGS1Nrb2tuWjg2K3Roamorbm8wYU5telcyMzNhYVltQmpsNStkcjBxUkpkYmFUbloxZDcyZFdLejhYQXkxUm13M2J2di8rKzNvRG5wcHJ0a25uMXp1VHBQejhmS1dtcGtvNnYvNVlUWVdGaFpLYVB1ZmRhbWxwYWZyVG4vNms3T3hzK2Z2N2E4NmNPYnI1NXBzbHlRemFqaDQ5cXNURVJIMzU1WmZ5OGZIUkk0ODhvbC8rOHBmcTJyV3JGaTllck9YTGx5czFOVlZUcGt5cEZhYTVYQzRGQmdicW0yKyswUi8vK0VjOStPQ0RqVzUwRUJZVzF1aUl0ZnArQ0FNQUFBQkFTM1BycmJmcTFsdHZOWThOdzlDaVJZdVVsWldseE1SRU9Sd09TVElEdVpxZkw3Lzk5bHRKMHBWWFh1blc1bFZYWGFWQmd3WkpPcis1WFVPN2hWN28zWGZmbGErdnJ3WU5HcVFycjd4UzExeHpqYTY3N2pxVmxKU1lmZkR5OHRLOGVmUDAyV2VmYWR5NGNlYTAwZ3NGQkFUVTJtbTBmZnYyT252MnJDUnA0Y0tGYnVmcldxYzhQajYrMXRSWm9DMXBzMkZicjE2OTZrelRTMHRMTlhmdVhLV2xwV25LbENsdVB4eGVldWtsYzdlWkM0TzY2aCtZbm16bExLblcxRXhQQlFVRjZibm5ucXQxdnFxcVNxKzk5cG8yYnR3b3d6RFVwMDhmTFZ5NDBCeFJWbFJVcEk4Ly9sai8rTWMvOU1VWFgwZzZQMjF6M3J4NXV1YWFheVJKUTRZTTBWLys4aGN0V2JKRUtTa3Ayck5uajRZT0hhcVJJMGRxeUpBaENnZ0lVSzlldmJSMjdWb3RXN1pNKy9mdjE0b1ZLL1N2Zi8xTER6MzBVSjN6K1p2VEcyKzhJVW5tZnlJMS96TzU4SnluM3h1cjhmTHlrczFtdXlUZnZiMjk1ZTN0TFp2TjV0SDMrdjR6QlFBQUFOQTBsWldWT25IaWhIbWNsSlNrMU5SVXpaMDcxeHlzNGVQam81MDdkK3JxcTY5V2VucTZ1UVphZW5xNkhBNkh3c1BEM2RyOHpXOStvOS84NWplU3pxK2xkdUVTUURVWmhxSHQyN2NyT3p0YlFVRkI1bWV4NWN1WG16VTllL1owbStvcW5mOE1PRzNhTkNVa0pEVDZIbi81eTE5cXdZSUZrcVIrL2ZyVldlTndPT3FjQ2hzZkh5K24wMW5uTmFBdGFMTmhXMTFLU2tvMGYvNThwYVdsYWZUbzBXNUJXMmxwcWY3Kzk3L0x5OHRMdnI2Kyt2ZS8vKzEyYjBaR2hpVFYybTY1V2x4Y25OdHhibTd1UmZXeDVqejU2alp0TnB2Ky92ZS82NFVYWHBCMC9vZjBBdzg4WUc1Q3NIdjNiajMxMUZQbTJtNWhZV0g2L2U5L3I5R2pSN3Z0U0NOSlBYcjAwTnExYS9YT08rL28xVmRmMVNlZmZLSlBQdmxFWGw1ZVdycDBxWVlPSFNxbjA2bWxTNWZxYjMvN216WnYzaXcvUHovWmJEWXppTHl3ellhR0QvK1lxamVDcUg3ZmpYMXZTbTE5OTFaVlZjbmxjcm05dnRqdjlhM0ZkN0dxQTdyNndyajZ6dm40K01qSHg4ZDhYZGU1QzY5ZitHOEFBQUFBdUJSS1MwdTFmLzkrWldSa21MT1BHak5zMkREZGROTk5UWHJPZDk5OVYrY21lRFdubGk1YXRFaGR1blRSN05tek5YUG1UQjA1Y2tUOSt2WFRKNTk4b3Y3OSs3c3QxM09ocTYrK3VzNzExQ1Rwd0lFRFdyTm1qWEp6Yy9XNzMvMU85OXh6VDROdFhXaisvUGw2NVpWWGRQYnNXYzJZTWFQVzlVOCsrVVE3ZCs0MGR6UnRLWjU1NXBsTC9zenk4dkpML2t4Y0h0cDAySGJoSFB1MHREUWRPM1pNUGo0K3FxaW9NSzhQSERoUVo4NmMwZG16WjNYampUZXFvcUpDQnc0YzBLbFRwOHdmUUY5KythV2src08ySVVPR3VCMTdPa2Y5eXkrLzFOcTFhNVdXbGlhSHc2SHg0OGZYMmViNDhlTzFmLzkralJvMXFsYXdkZlBOTit2QWdRTXlERU9qUm8zUzlkZGYzK0FvSjd2ZHJ0Lys5cmNhTTJhTWR1L2VyZVRrWkRtZFRnMGRPdFNzOGZMeTB2VHAwelZreUJCZGQ5MTFrcVNLaWdwSnF2V0QzdC9mWHovLytjOGJmSi9WTzZKYXFiN2Z2clFXRFlWMk5iOE13N0RzZTBWRmhjNmRPMmNlVjFaV210K2JvanJZYXlpVTgvSHhrZDF1ZC91cTY1emRibTl4b3lZQkFBRFE4cVNucHlzNU9WbUdZU2dzTEV5OWUvZjJhRk8zQzBlWWVTSTBORlJ4Y1hGYXVuU3Bnb09EdFdqUkluWHIxazB2dlBDQ1huMzFWY1hFeEdqNDhPRWFObXlZYkRhYlFrSkN0SHYzYm5YcTFFbEhqeDdWekprekwrWXRhdEdpUmRxN2Q2OSsrdE9mYXVIQ2hSNnRvWDJoa1NOSHFyaTRXS3RXclZLWExsM2MxcE9ycXFyU3hvMGI1WEE0ZFB2dHQxOVVIeThuZkE3QnhXclRZVnQ5QVU5bFphVSsvUEJEODlqSHgwZERodzVWYUdpbzdycnJMaDA0Y0VBSERoeFFhbXFxeG8wYnArTGlZbjMrK2VjS0NncFM5KzdkTGVsYlRrNk8xcTFicDMzNzlzbkx5MHUzM25xcnBrMmJwdURnNERycnZiMjl0V3paTXZONHpKZ3hadmhWVTFOQ0xadk5wZzgrK0tEQk5kbHFiaFZkV2xvcVNlYjZCTldDZzRNMWQrN2NCcC8xWTRSdHJWM05hYWt0UVhYb1Z2MVY4N2dwcjgrZE8yZWVxNmlvVUZWVlZhUFB0dGxzSGdkemRydGR2cjYrY2pnYzh2WDFsYSt2YjVOKzB3Y0FBSURXSnowOVhkdTJiVk5FUklRaUl5UGw1K2Yzb3o0dkpTVkZTNWN1MVlnUkl6Um56aHo1Ky92cmhSZGUwT3V2djY1SEhubEV0OXh5aTZUL2hEV1JrWkhhdW5XclNrdEwxYTVkTzQwY09kS3R2ZSsvLzE1SGpoeHA5TGw3OSs3VmdBRURkUGZkZDZ1d3NGQ0hEaDJxczY1NlFFUjlmdldyWCtuMTExL1htalZydEdyVktuTXd4bHR2dmFYczdHeE5uejY5M2cwY21zdkREejk4U1ovM3pEUFBtTFBGZ0tacTA1OUFrNU9UdFhmdlhxMVlzVUxGeGNXYU5HbVM3cjMzWG5sNWVhbXdzRkR6NXMzVHFWT25OSEhpUkYxMTFWVzY0WVliekJFNUw3NzRvbEpTVWpSdTNEaDk5TkZIcXF5czFNaVJJMy93dWxpR1llajU1NS9YOXUzYlpSaUdycnZ1T3MyWU1VTzllL2UrcVBZdTVyYzBrbWU3ZzM3MTFWZUtpSWd3ZzR6cVlkb0JBUUVYOVV5MGJOWFRReThNVTMrb3Fxb3FWVlJVMVBxcUR1UHF1MVpTVXFLS2lncVZWSmJyUzkvdmRMeGRtYzU2VjZqU3k5cnB0d0NBdHFXZHQxMWQyblhRME9EZW1uRFZFUGw3Tno0cUJrRHpLaTB0VlhKeXNpSWlJalJ1M0xoTDhzd0JBd1lvTmpiVzNDVEI1WExwbFZkZTBmRGh3NVdYbDZlNHVEaGxaMmVibXh5TUh6OWViNzc1cGo3NDRBTk5talJKN2R1M2QydXZvS0JBc2JHeEhqMzd5eSsvYkxTMnZwbFU1ZVhsNWkra1kySml0R2pSSXIzMDBrdWFPbldxdnZycUt5VWxKV25BZ0FGTkh0WG1jcmxZSXhxb29jMkdiV1ZsWlVwTVROVDI3ZHZsNCtPajJOaFljd1JYZGRDV25aMnRwNTkrV2xkZGRaV2svMHlQN05Pbmo2NjY2aW9kT25SSVdWbFoyckpsaXlTWnY3MzRvZjNhdW5XcnBQTkRoSWNQSC82RDJxdHZGOURNekV6WmJEYjE3Tm16enV1ZXJMSDI3TFBQcXFTa1JLdFhyMVpRVUpEeTh2SWtTUjA3ZG5TcmE2NDEyOUE2Mkd3Mk9SeU9pd3J4RHAzNVZxdlRQdENwOHFJZm9XY0FnTGJvbkZHaFl5V25kS3prbFA0bjc3QWVpUGlWcnV0Z3pjd0ZBRCtPL2Z2M3l6QU1SVVpHWHJKbit2djd1NFZxMVlNVjl1L2ZyeE1uVHFobno1NXVvOWV1dU9JS2hZYUdLanM3dTg1Ulo4SEJ3VnEzYmwyano1MCtmYnBHamh5cHUrNjZxOGw5UG5Ma2lKNSsrbW5GeDhjck1EQlF3NGNQMTIyMzNhYVhYMzVaNTg2ZDA0NGRPOVM1YzJjOThjUVRIcyt1S1N3czFGLy8rbGY5NGhlLzBMQmh3NXJjSitCeTFXYkR0dE9uVDJ2UG5qMEtDUW5SNDQ4L2J1N0lLVWx6NTg3VnNXUEg5T2lqajJyQWdBR3FxcXBTVmxhV3VuZnZicWIxWThlTzFkcTFhN1Y0OFdKbFpXVnAwS0JCNnRPblQ1M1BxbXZoelByVW5GSzNmdjE2clYrL3Z0RjdPbmZ1ckQvOTZVOGVQNk84dkZ3elpzeVEwK25VMjIrLzdmRjlOUlVWRlNrckswdnQyN2MzdzdYcS8yQzZkdTNxVnV2ajQyUHVpbHBkVjljNW9Da09uZmxXaTc1OG83bTdBUUM0akowcUw5S2lMOS9RNGdHLzE4QU8zWnE3T3dEcWtaR1JvYkN3c0I5OTZ1aUYzbm5uSGZYdTNWdURCdy9XNzMvL2U4WEZ4U2ttSnFiV0Rwemw1ZVZhdkhpeGNuTnoxYlZyVnkxYnRreFBQLzIwMitkSEh4OGZqOWRmdStLS0t6eXVyVjVhNkoxMzNsRkdSb1k2ZCs3c2RuMzY5T242My8vOVgyM1pza1YrZm41Nit1bW5GUmdZNkZIYjc3MzNudGF2WDY5ejU4NlpJL3dBbk5kbXc3Ync4SEE5L2ZUVDZ0U3BrOXNQazhMQ1FuM3p6VGNLREF6VUYxOThvYmZmZmx0ZmYvMjFETVBRKysrL2I5Yjk1amUvMGV1dnY2NnNyQ3hKRFFkcUZ4c2tlWHBmOVM2Z25xcitnZnREcGdQKzYxLy9rc3ZsMHNDQkE4MEE4dWpSbzVMY3A2Nk9IejllUVVGQm1qeDVzbmt1S2lwS1lXRmhicVB1RWhJU1d0eWFBR2k1U28zdnRUcnRnK2J1QmdDZ2pmaEwyZzZ0L05uL1kwb3AwRUlWRmhaZTlMSTdGOHZoY0dqejVzMXU1K0xpNG1yVm5UeDVVazgrK2FUUzB0SVVHeHVyUVlNRzZhR0hIdEtjT1hNMFo4NmNXbXUzV1MwMU5WWFMrVFh0eG80ZHEvdnZ2MTkrZm42cXFLalFybDI3OU9xcnJ5bzNOMWNEQmd6UTRjT0g5ZkRERCt2T08rOVVaR1Jrblo4WDgvUHpKWjBQN3lvcksvV3puLzFNTTJmT3JEWGdBbWpyMm16WUpwM2ZoR0Rmdm4wNmZ2eTRqaDgvcnB5Y0hCVVhGMHM2L3dONysvYnRDZ3dNVlAvKy9kMTJhSkhPLzNDOSt1cXJkZkRnUVhYczJMSEJqUkU4M1hsVWtvcUxpM1hiYmJjMStiNm1PSDM2dENSNS9CdUx1bFR2dmxvOUJOcmxjcG5uYW80U2ZQREJCL1h5eXkvcjhPSERkZTRPbXAyZHJWZGVlVVYvK01NZmZsQi8wTFpzemZtVXFhTUFnRXZtVkhtUnR1WjhxanU3LzdEbFBRRDhlRHpaZGRScUZSVVZNZ3hERG9mRC9Jemw3ZTB0NmZ5TXBmZmZmMStKaVluNi92dnZOVy9lUEhPYTY4cVZLN1Znd1FMRnhjVnAxNjVkbWpadFdyM0wrK1RtNWlvd01GRHQyclZUWm1hbXBLYTlWejgvUHdVR0JtcnUzTGthT25Tb3Z2cnFLLzN6bi8vVS8velAvNml3c0ZCOSt2VFI4dVhMTldqUUlCMDllbFNyVnEzU3lwVXJ0VzdkT3QxNDQ0MGFNbVNJK3ZYcnB5NWR1a2lTZHV6WVliWWJFeE56U2FmdUFxMUptdzdiM25yckxYMzExVmVTSkx2ZHJtN2R1dW5HRzIvVWh4OStxTkRRVUQzMzNITUtDUW1wODk0WFhuaEJCdzhlbEhSK01jdWxTNWZxeVNlZk5IKzR0bVQvL3ZlL0pkV2U3dGtVWDN6eGhhVC9oRzJIRHg5V1FVR0Jnb0tDZE9XVlY1cDE3Nzc3cmw1ODhVWDk0eC8vMExwMTYycjlkdVNUVHo3UnpwMDdsWjJkclQvLytjL3k5L2UvNkQ2aDdkai9YVVp6ZHdFQTBNYnMveTZEc0EyQW03UzBOTTJlUGRzOHR0dnRHakJnZ0NUcHlTZWYxTjY5ZTlXNWMyY3RXTEJBUC9uSlQ4eTZUcDA2YWRXcVZYcisrZWYxM252dnlUQ01Pa2ZGU2RLY09YUDAzWGZmdVowYlBIaXd4MzI4OWRaYk5XellNTFZyMTA3MzNudXZzck96NWVYbHBTRkRobWpDaEFrYU9uU29XWHZOTmRkbzllclYycnQzcjk1ODgwM3QzTGxUTzNmdTFLeFpzOHlwc2IvKzlhOTEvUGh4M1hmZmZiWFc2Z2J3SDIwNmJKczhlYkpLU2tyVXMyZFBoWWVIbTBIWmh4OStLRjlmMzNxRHRoZGZmRkd2dnZxcW5FNm5IbnZzTVQzMzNIUGF2MysvRml4WW9NY2ZmN3hGQjBZdWwwdmJ0MitYSkgzNjZhZm1kdFUzM0hDRHg5TktDd3NMbFo2ZUxxZlRxYXV2dmxxU3pEWnJidWlRbnA2dU5Xdld5TWZIUndzWExxeXovZHR2djExWldWbDYvLzMzOWNRVFQyalpzbVhtUmhSQWZmN3YzSm5tN2dJQW9JM2gveDRBRjdyNjZxc1ZHeHVyeXNwSzJXdzJEUnc0MEJ4NDhNQURENmg3OSs2NjQ0NDc2bHhMenVGd2FQYnMyZVlTTy9XWk9uV3E4dkx5WkJpR2ZIeDhkTjExMSttblAvMXBrL3A1eFJWWG1IMzY1cHR2ZFBQTk45ZjdXZGZMeTBzLy8vblA5Zk9mLzF5NXVmK2Z2VHVQaTZwZS93RCtPYk15dzhBQXc3NExiaXp1cUxoY000M01NcjFXWHJNOXM3alhjc25NTXJYeVdubGJ0TkMyYTJVM3UvNjZtbWxhbHVXV3VJVDdCb0lvc3U4N0REUEFiTDgvQm80ek1qdURBL3E4WDY5ZXpUbm5lODc1RGd5RFBQTjhuNmNFbVptWlJvMEFmWHg4OFBMTEwxdTk1emZmZkVOLzE1SGIybTM5NmplTTR0dWlwYVVGNjlldngyKy8vUVozZDNlOC9mYmJpSTJOeGVyVnE3RjQ4V0tjUG4wYTgrYk53NnV2dm1xMldZSTFPcDNPb2ZOdTlPcXJyM2FvNVNhWHkvSGhoeDhpS3lzTEVva0VQQjRQaHc0ZHdxRkRoeUFVQ2pGeTVFamNjY2NkR0RseUpGNTc3VFd6SFdqT25Ea0RuVTZIK1BoNE1BeURvcUlpSERwMENNRDFMcVlGQlFWWXVuUXBXbHRiTVcvZVBJdGZqd1VMRnFDNHVCam56cDNEdW5YcnNHalJJcWQ4RGNpdHExbWpjdlVVQ0NHRTNHYm9kdzhoNUVZaWtRaVRKazB5ZWN6UHp3OVBQLzIwMVd1WUtyVmphUExreVE3TnpaUmh3NFpoMkxCaE5vOFBEZzUyZURVVTFYQWp0N3ZiT3RobVNuNStQZ0IweUU2N2ZQa3kzbi8vZmVUbjU4UFB6dzl2di8wMnU2NCtMQ3dNS1NrcGVQWFZWMUZRVUlCNTgrWmgyclJwbURWckZyeTh2TXplUzYxV282cXFDbEtwbFAyMDQ5U3BVd0FBVDAvUFRqMlBjZVBHQWRBSDd5NWZ2b3hEaHc3aDExOS9SVk5URTBRaUVkNTQ0dzBNR0RBQXAwK2Z4b0VEQjNEa3lCR2twcVlpTlRVVklwRUlZOGVPeFYxMzNRV2RUc2MyUUdqWFBzZUJBd2RDcDlNaEpTVUZhclVhY1hGeGlJbUpRVlZWRlpZc1dZTDYrbnBNbno0ZFU2ZE9aYzh0S3lzREFLTlBPYmhjTHBZdFc0Wi8vT01mK1BYWFh6Rml4QWlNSFR1MlU4K2ZFRUlJSVlRUVFnZ2h4QlZ1KzJEYmlSTW5zSHIxYXJpN3U0UEg0Nkd5c2hJQTBMZHZYd0Q2WU5XSEgzNklQWHYyUUtmVFljU0lFVml5WkVtSFl2NkJnWUg0OU5OUHNXYk5HcVNtcG1MNzl1MDRmLzQ4UHZ2c3N3N0JxbmF0cmExNC9QSEhBZWpUZFhrOEh0c3AxTjdVWUsxV2k5TFNVbFJWVmFHMHRCUkZSVVhJeWNsQlZsWVcyL1FCMEdmei9lTWYvMEJvYUNpN1BXTEVDQ2lWU3FTbXBtTHYzcjI0Y09FQzl1N2RpNzE3OTBJbWsySGl4SWxJU2twaTIwc2JCdHRPblRxRmMrZk9nV0VZSkNjbkF3QmtNaG51dXVzdWxKV1Y0Ui8vK0FjT0hqeUlMNy84RW53K242MDMwTDc4dEoyUGp3K1dMbDJLOVBSMG82V29oQkJDQ0NHRUVFSUlJVDNKYlI5c0N3b0tBb2ZEUVdOakkzUTZIYVJTS1FZTkdzU20vRElNQTdWYURZbEVndG16WitPKysrNHpHendUaThWWXNXSUZEaDQ4aUEwYk5tRGh3b1ZteDdhUDkvWDFSWFYxTlhRNkhWUXFGY1JpTVFZUEhvem5uMy9lN3VleWN1Vks1T2JtZHRnZkVSR0IwYU5IWStMRWlXYTdwcmFuUUUrYU5BbWxwYVhZczJjUDl1N2RpOHJLU216ZHVoVkNvUkNSa1pIUTZYUjQ3cm5uOE1jZmY2QlBuejdnY0RpWU9uVXEzTjNkMlk2dERNTmd6cHc1YkZaY1dGZ1lLaW9xQU9ockV3d1pNZ1RQUFBOTWh6a01IanpZN2lBaklZUVFRZ2doaEJCQ1NIZkM2SnhWSk93bTI3ZHYzMDFyTTF4Yld3c09oOU1obTgwU3RWcHRWMEZJblU0SG5VNW50azZhTFU2ZE9vVXZ2L3dTSVNFaGlJeU1STy9ldlJFVEUyTnhLYXNsV3EwV0owNmNRR3BxS2hZc1dHQzJnWUphclFhWHk3VVlXSFRHODdQVnpYeHRFTmVZZnZnRFYwK0JFRUxJYldqSFh4YTdlZ3FFRUJQV3JGbURVYU5HWWZUbzBhNmVDcm1GckZtekJrS2h1cUxqV2dBQUlBQkpSRUZVRUMrODhJS3JwMEo2b05zK3M4MFdqclEwdHJmekNzTXdGb05WdGtoSVNMQ3JEYlExSEE0SGlZbUpTRXhNdERqT2x1ZnFqT2RIQ0NHRUVFSUlJWVFRMHQxMWZab1JJWVFRUWdnaGhCQkNDQ0czQ2Nwc0k0UVFRZ2doaEJBRGFyVWErZm41cUt5c2hGS3BoRWFqY2ZXVXVpVXVsd3VSU0FRL1B6OUVSRVRZdmJxSEVPSTZsWldWK09tbm56QnIxaXlJUkNKWFQrZVdRKytHaEJCQ0NDR0VFTkttcHFZR2x5NWRna3dtUTB4TURDUVNDYmhjcnF1bjFTMXBOQnJJNVhLVWxKUWdMUzBOc2JHeDhQSHhjZlcwQ09uUktpc3JzWC8vZm9mUGYvamhoMjBhZCtUSUVYejMzWGRvYUdqQXdvVUxiVHBuMDZaTitQYmJiMDBlMjdObkQyYlBubTMxR3VIaDRWaTFhcFZOOSt2SktOaEdDQ0dFRUVJSUlkQUgyakl5TWhBZkgrOVEzZWJiRFpmTGhWUXFoVlFxUlcxdExkTFQweEVYRjBjQk4wSTZvYnk4SEY5OTlaWEQ1OXNhYkpzMmJScCsrKzAzN042OUd4TW1UTURBZ1FOdE9pOHlNaExMbGkxanR5c3FLdGp0R1RObXNQdUxpNHV4YmRzMkpDY253ODNOamQzdjZlbHAwMzE2T2dxMkVVSUlJWVFRUW01N2FyVWFseTVkb2tDYmc3eTl2UkVmSDQrTWpBd2tKaWJTa2xKQ0hCUWZINCs5ZS9mYVBQN2N1WE40NzczM1VGdGJpMmVmZlpiZDM1NTVhc25qanorT0F3Y093TjNkSGZYMTlTYkgzSmpkeStmekVSa1p5VzRMQkFMMjhaUXBVOWpIcWFtcGNITnp3ME1QUFdUemM3bVYwRHNnSVlRUVFnZ2g1TGFYbjU4UG1VeEdnYlpPOFBiMmhrd21RMzUrUHFLam8xMDlIVUp1YVdxMUdsOS8vVFcrLy81N0JBUUU0S09QUGtLL2Z2M1k0OW5aMlpnL2Y3NU4xMHBOVFRWNzdKTlBQa0hmdm4zWjdTdFhyaUFwS2Nua1dKMU9oNmFtSmdCQVFVRUJBZ01ET3dUOEpCS0pUWFBxNlNqWVJnZ2hoQkJDQ0xudFZWWldJaVlteHRYVDZQR0NnNE9SbFpWRndUWnlTOUJxdGE2ZWdra0ZCUVZZdlhvMXJsNjlpakZqeG1EeDRzVWRnbGhCUVVGWXNHQ0J4ZXVrcEtUQTI5c2JUenp4aE5reEFRRUJSdHVSa1pGWXVYSWx1MTFSVVlHWFgzNFpBRkJVVk5TaGJ0djA2ZE9OdHUzSjJ1dkpLTmhHQ0NHRUVFSUl1ZTBwbGNyYkp1T2lLMGtrRWlnVUNsZFBneENuNkk2ZGlIZnQyb1VOR3paQW85Rmc3dHk1SFlKWjdieTh2SXlXZFpxU2twSUNpVVJpZFp3aFBwK1A0T0JnaTJPMmJOblNZVjlKU1FsZWZQRkZtKy9UMDFHd2pSQkNDQ0dFRUhMYjAyZzAxSFhVQ2JoY2JyY01VQkRpQ0sxV2krenNiS05sbEs2MmZ2MTZ1THU3WSszYXRTNlpsNlZscE8zYW02UWtKU1ZoNDhhTkNBc0xZNWVYM2k0bzJFWUlJWVFRUWdnaGhCQnlBeDZQaDMzNzlzSEx5d3YrL3Y2dW5nN0x4OGZISllHMmdRTUg0dTkvL3p0R2pCakI3bE1xbFRoNjlDZzRITTVObjA5M1JzRTJRZ2doaEJCQ0NDR0VrQnVJUkNLSXhXSnMzcndaQ1FrSmlJcUtncCtmbjFFSFRtZEpTMHZEaWhVcmJCcGJXRmhvTmJ1c3ZUWmFTVW1KeFhGcXRkcnNHSVpoRUJRVXhONVRKcE5CSnBNWmpSR0pSTGpycnJ0UVZGUmt0RituMDdIWHVCMVJzSTBRUWdnaGhCQkNDQ0hrQmd6RDRKRkhIc0h4NDhlUmxwYUdFeWRPMkhUZXFGR2pNSHIwYUx2dUZSRVJnZWVlZTg3cXVBMGJOa0FxbFdMbXpKazJYZmZKSjUrMGVMeTB0TlRzR0Q2ZmoxOSsrUVVBT2pRK01PV0xMNzVnSDdmWGJoUUtoVGJOODFaRHdUWkNDQ0dFRUVJSUlZUVFFemdjRGthTkdvWEJnd2NqTnpjWDlmWDFiTmFXT1dGaFlYYmZKeWdvQ0RObXpMQTZic09HRGZEMDlMUnBMQUM4OXRwclpvKzk4ODQ3a01sa1NFNU9Obm5jc0k3bDNyMTcwZExTZ29hR0J2ajUrYUd3c0JDelo4ODI2aTVhV0ZqSVBpNHBLUUhETVBEeThySnBucmVhSGh0c2F5KzhTVVZNaVNGNlRSQkNDQ0dFRUVJSWNUYVJTSVRZMkZoWFQ4TnVkOTU1cDlsajc3enpEc1Jpc2NVeGhnNGZQb3dQUHZnQWUvYnNzVHIyekpremtFcWwwR3ExTnMvMVZ0SmpLOWlKUkNMSTVYSlhUNE4wTTNLNUhHS3gyTlhUSUlRUVFnZ2hoQkJDYmltMXRiVnNwOUYyU1VsSlNFcEt3dHk1Y3hFU0VvSXRXN1pBcVZSaTU4NmRVQ2dVU0U1T1JtWm1KbnZzZHRGak05djgvUHhRVWxJQ3FWVHE2cW1RYnFTa3BBUyt2cjZ1bmdZaGhCQkNDQ0dFRUhKTHljdkxRMzE5dmRGeTBZMGJOd0lBQkFJQk9Cd09oRUloM256elRXZzBHbno5OWRmNDl0dHZzWERoUWp6NjZLTjQ3TEhIWERYMW02N0haclpGUkVTZ3Vyb2F0YlcxcnA0SzZTWnFhMnRSWFYyTnlNaElWMCtGRUVJSUlZUVFRZ2k1cFp3L2Z4NWFyUmF2di80NnFxcXFBT2pyMDRXRmhjSFQweE0vLy93ejVzeVpnK3pzYkt4Y3VSTCsvdjU0NmFXWHNHVEpFbXpkdWhXTEZ5OUdUVTJOaTUvRnpkRmpnMjA4SGcreHNiRklUMCtuZ0J0QmJXMHQwdFBURVJzYlN6WGJDQ0dFRUVJSUlZVGNjdXlwZjZaVUtxMytCd0E2bmM2bWNhZFBuMFo1ZVRubXo1OFBqVWFERlN0V0dOMHZMUzBONjlhdFEzaDRPRDc3N0RQMDc5K2ZQVFp4NGtTc1c3Y09qWTJOYUdob2NNSlhvdnZyc2N0SUFjREh4d2R4Y1hISXlNaUFUQ1pEY0hBd0pCSUpCVnR1RXhxTkJuSzVIQ1VsSmFpdXJrWmNYRnlIOWVPRUVFSUlJWVFRUWtoUFZGZFhCNjFXQzA5UFQzQzVYQnc2ZEFnQUlKRklySjQ3ZGVwVW0rNVJWRlJrZGV6V3JWdngrZWVmUXl3V1k4S0VDVWhJU01DcVZhdVFtWm1KNU9Sa0RCMDZGUDcrL25qa2tVZlFxMWN2NU9Ua0lDY25CMXF0RmhxTkJtcTFHaXFWQ3BNblQwWmFXaHA4ZlgxdGVnNDlXWThPdGdINmdGdGlZaUx5OC9PUmxaVUZoVUlCalViajZtbVJtNERMNVVJc0ZzUFgxeGVKaVluZzhYcjh5NWtRUWdnaGhCQkNDQUVBcEthbVl2MzY5UUFBaG1HZzAra0FXTzR3Mm03QmdnVk9tNGRFSWdHZno4ZTk5OTRMb1ZBSVB6OC9wS1NrNE5peFl6aHc0QUNPSGoyS21wb2F0TFMwV0wyV241OGZaczZjNmJTNWRWZTNSSFNDeCtNaE9qb2EwZEhScnA0S0lZUVFRZ2doaEJCQ1NLZkZ4Y1ZoOHVUSjBHZzAwR2cwRUlsRUdESmtDTWFORzJmMTNDbFRwamgxTHM4Ly96ekN3c0xZYllaaE1HYk1HSXdaTTRiZHAxS3AwTnpjREpWS0JZMUd3d1lIT1J3T09Cd09lRHdlaEVJaEdJWng2dHk2bzFzaTJFWUlJWVFRUWdnaGhCQnlLNG1PanNhaVJZdGNQUTBBK3NDZk5YdytIM3crL3liTXB2dWpZQnNoaERpQXkzQVFMUWxndDdNYlMxMDRtNDRHZUlYanZ1Q2gySlI3Q0NWS2FpSmpqa3pvZ2VUZWQyRnozbUhrTjFWMTZiMEVIQjVhdGVvdXZZZXIvUzE4RkRodG4xVCtVSGdjS3EzenlqcE1EVWxBaTFhRnM3VjVxR2l1ZDlwMUhUWEt0eS9rNm1aazFCZEMyL2FwclNPZTZqVWVBTkNnVm1KNzRYRW56ZTQ2RHNNZ1VkWUhmMVpkZ1E2Mno1TUJnNUcrdlhHODZxcGQ1MWx5VDlCZ0ZDcXFjYW0rME9FckpnVU9BQUJvZERvY0tFOTN5cndJSVlRUVFweU5nbTJFRU9JQWQ1NFE3dzUrbE4yZWZ2Z0RGODdtT2dZTTNoNzBNR0k4UXdEb0F6ei9UTi9tNGxsMVQzd09EMHRqLzRwb1NRQ0dldmZDanFJVDJKeDNwRXZ1TlRVa0FmY0dEOEdIbDNmamNrTkpsOXpESENHSEQyK0JPOHFiNjV3VU1qSHY0WWpSWUtBUHR1MHNPZ1VWbkJOczR6SWN6QWhQaElUbkJnQlljUG8vS0ZCMGJYRFVFaDdEeGQ5N0o4R1RMMEtqU29tbEY3NURzYUpqRy90SWR6K1VOZGVoV2FNeWU2MXBvUWtBZ0xMbU9vdkJ0Z0EzS2NydERETDJsZ1RpSDMzdVJwVEVIN3RMenVETG5BTTJuM3QzMEVEOHZYY1M4cG9xOFcxdUtzN1U1dHAxN3h2SmhCNllFejBCWElhRFVtVWRGcC83RmdxMTlib3VONXJiWnhJQVFLWFZVTENORUVJSUlkMFdCZHNJSWVRV29vTU9oeW91c2NHMklkNlJHQ0dMeG9ucUhLZmU1N1BoYzV4NlBYc1ZLcXJ4VHNhT1RsM2poVDZUMk94RUxzTkJUWXZjR1ZQcllMaFBOSjZLdWtNZkNCMzRNTFlXL0ludkM5THN6aFppQUlpNEF2MS9QQ0hFWEFFOCtDSkllRzd3NEx2Qmd5ZUNCODhObm53eHZBVHU4Rzc3VDhRVkFBQmVPTFVSeGNxT0FhR3UwcGxzcnh2RmVJYXdnYllTWmExUm9PMlpxQWxPdXc4QWZIWE5la0JxaEN3YW5ud1JBS0NtdGNsa29HMVMwQ0E4RXpVQk9mSnlyRXJmQm9XbTFlRTVqZkhyaHhmNzNZZnZDOUx3ZmVHZk5uOXRoVndlSXR4OUFRRDNCUTlGV1hNZGZpNCtZL1U4Q2M4TmowYU1CYUFQR0E3Mmp1eDBzRzFLOEZCd0dRNEFJRWRlNWxDZ2pSQkNDQ0drcDZCZ0d5R0UzR0orTHoyUGlRSHg2T01SQkFCNHN0ZDRuSzdKaFVhbmRkbzlBdDI4bkhZdFIxaktGTExGZzJFak1jNC9odDMrc2Vna2ZpMDkxOWxwbVZUYjJvVHFGamw4aFI3Z01oek1paGlEZ1Y3aCtDRHpKOVNwRk95NCtmMG13NHZ2RGdHSEJ3R0hDd0dIcjMvTTVVSE1GY0NOSzBCblNzbEdld1FZQmR2ZUdqZ1RYZ0ozaDY3MXdxbU5Wc2RvNGJ6WDIzRFo5UVpJUnlxempJNU5DUm5xdFBzQXRnWGI3Z29jeUQ3ZVdYeXl3M0VHREViS2VvUFA0YUsvWnpEZUhEQURLOU8zb2NtQkFGTzQyQmN2OUxrSFhJYURoeU5HdzRQdlpuT0dXa1o5RWI3SlBZVFpVZnFPWlUvM3VoUFg1Qlc0VkY5azhieEhJOGZDb3kyWW1OZFVpVy96VXUyZXR5RXhUNGk3Z3dZQkFEUTZMYjdMUDlxcDZ4RkNDQ0dFZEhjVWJDT0VrRzdHaXkvRzAxSFcyM2xiWXBqM0Vpenl4b3I0QjFIZnFqQTczcG9mQ28rN2RObWVNMDBJaU1kamtYOWh0NDlWWldOVDdxRXV1OTlWZVJrV24vMFdMOGZjanppcHZvTlRuRFFNYTRZK2dmY3lkN0hMU29QZHZOSFBNOWpwOTFkcDFhaFRLZURCRXhudER4UjVReWFRT1AxKzdaeVoyVGJjNTNxdzdXamxaYWRkMXhHUjduNFk0aDBKQUNodnJrZHFSV2FITVRybzhIN21UM2huMEN4RXV2dWhqMGNRVmc3NEc1WmYrSjlkZ1dJeFY0QlhZcWZCamN0bjc3ZTFJTTJ1K2Y1VWZCcDlQWUl3MXE4L09BeURSZjJuWU5HWlRXaFFtWDQvNk9jWmpFbHRnYkZXclJwcnMzN3VkTzI5ZTRPR1FOeVdZWG1nUElQcVNCSkNDQ0hrbGtmQk5rTEliZS9qaE5sMm44TUJwOVBYYUZLMzRKVnptenZzRi9FRVJsbFh6akRJSzZKVDV4OG9UemNLdGpsYW8yN0hYeGF6ajVOUGZuSFRDOTBuK0VSamJwKzcyZTBMZFFYNDZQSnVteFowSmdVT1JHcEZKbHEwOW1mVjFhc1VlT1BpOTNnNmFqenVDOVpuWXZrSUpIaDc0TVA0N01wZTdDKy9pQUpGdGNsZ20wYW5SYk5HaFdhdENpMGFGWm8xS2tSSi9ObmpQeGVmUVpPbUdYSjFNNXBVTFdoUUs5R29VcUpSclVSOXE2SlR5eGZ0eFJqazNtbWRsRWtaN3U2TElKRTNBS0NncWNwczBMZFlXV05UeHAwcEh5Zk1Sb2pJeDZheDAwTkhzSSszRnZ4cE5tTlVxV25GV3huYjhlN2dSeUVUU0JBdENjQ3JNWC9GcW93ZmJNb3k1VEljTEltZGh1QzI1OTZnVW1CbCtqYXpRVEpMUHIzeU82SWxnUWdTZVVIQWNCRW1saUdqdnVOMWVBd1hjL3Zjelg0Zk4xNDdpRUpGdGQzM015VGlDdGk2ZEsxYU5iWVVIT3ZVOVFqcGFVNmNPSUhodzRlRFlZeHprOVBTMGlBU2lUQm8wQ0NUNXhVVUZHRGZ2bjJZTUdFQ0lpTWp6VjVmcTlXQ3crR1lQVTRJSWNRMUtOaEdDTG50MmZwSHRyT3YwYWhTZHZxK3hIYXgwbEFzanBuQzFvM0tiaXpGNmtzN3JHYnRjQmtPWHVoN0Q4Yjd4Mks4Znl4V1pmemcwREpXalU2TEwzTU9vRmhSZ3puUkU4RmhHSEFZQnJXdCtscHhXL0tQNHBlU00yalJxdENpVWJQQnRSc0RNMXlHZzIxanI3ZUF0Mlhab3lsempuL3UwSG5tY0F6K2tOUTVyWDhsY0ZmQUFQYnh3WW9NSjEzVk1VRWlMNHp4NjhkdXordDdEK2IxdmFmRHVPcFdPZVljL3h6VkxZMTQ3OUpPdkROb0ZyZ01CNE84SXpDLzcyU2JBcnd2OUwySERaSXJOYTFZbGI0ZHBRNW1oQ2sxclZpVDlST21oNDdBbHpuN2paWXZHM29nYkFUQ3hmb2FiMzlXWmVPMzB2TU8zYy9RbEpDaGJMMjlYY1duVU4zUzJHSE1rNzN1TUZvcWJBc2VoMnZ6aHh5T0JtRUo2YXlMRnk5aTJiSmxtRHg1TWhZdFdtUjBiTVdLRlFnTEM4UEdqYVpmbnhjdVhNQjMzMzJIZnYzNm1ReTJhYlZhckZ1M0RuVjFkVmkrZkRsNHZPdC8xbjMxMVZlb3FYR3NSdWZMTDcvczBIbUVFRUtNVWJDTkVFSzZtVkpsblUyWll5RWlIendkTlI1ZjVPeTN1MHZocklneE9GUnh5U25MdWVLa1lhaFRtUzRTN3d6RGZLTGdMWERIL3JLTERnZHc0cVJoV0I3M0FJUWMvWEs4dktaSy9ETjltMDFCczNDeEwwYjU5Z0dnRDlpdEhQQTNyRXpmNW5DQjkxOUx6NkdzdVI2TFkrN0hqc0xqYk9INTZsWTVxbHU3cGtuRHpXQ1k3ZW1zSmFROGhvdngvckVBQUxWT2d3UGxyZzIyUFJGNUJ4dXN0VlYyWXltK3Z2WUg1a1RyR3prTWwwVWp6TjBYQlUzbWwyWFBpaGpEUG0rVlZvMTNNbmJncXJ6TTZyMjJqbmtSZkE3WDRoakRZS0VsbzN6N0dtV2kzc2lXOXlnSnp3MS9EUmtPUUorWnQ2UHdoTWx4UGdLSjNSOVlNSERPQnlXRWRCVzFXbzFQUHZrRUFIRG5uWGRDclZaRHE5VkNJQkNZSEMrWHk4SG44eUVVQ2dFQU9UbjZ4a2E5ZXZVeU9iNmxwUVVaR1JuSXk4dkRPKys4ZzJYTGxvSEwxZi84SHoxNkZJV0ZoUTdObTRKdGhCRGlIQlJzSTRRUUEwOGYvd3gxclUxV3gzbnlSZmdtOFhsMjI5WmxsU0ZpSDN3OHpQNGxwemNhNnQwTHI4Uk9nNEREUTZESUM2K2Urei9JMWMwMm5Udk9Qd1ovQ3grRjZhRWpzTDNvT0w0dlNIT29lVUo3d2ZZSHcwYWlSRm1MSmVjMk83M0RvSi9RRXd2NzNRc0p6dzJUQWdmaGk1ejl5RzRzdGVzYUE3ekNzU3h1dWxHZzdZMkxXMjB1VnAvYlZJSFZsMzdFc3RnSHdPZHcwZGNqQ1A4YzhEZThlZkY3bTcvbU56cGJtNHVGcC8rRHlwWUdoODUzdFNraFEzRlAwR0NqZllaTFNEa014K2FzbzAyNWg4eDJ5MDMwN2NNVzZqOWVkZFdoSlpUT0V1TVpnc1Myb0d1SnNoWm5hc3gzNTJ6U0dMOHVkcGVjUWF3MEZPRmlHZjZWdWROcVlQcFV6VFhjRXpRWTdqd2gzczNjaGZSNngvNW9kcldISTBaRHpOTUhEdjZYZjh4b1NmTW8zNzd3RlhwZ2p4T3k1d2pwampadjNveWNuQnlNSFRzV1E0WU13ZnZ2djQvZmYvOGRlL2Z1TlRsKyt2VHB1UHZ1dTlsZzE1VXJWeUNSU0JBVUZHUnl2RWdrd2x0dnZZVVhYbmdCaHc4ZnhwbzFhN0JreVJLak1hYnVsWlNVWkRLamJ2YnMyUTRINkFnaGhIUkV3VFpDQ09tQkxqZVdvTGExQ1FGdVVvU0lmTEEwOXE5NDQrTDNVT3NzTDRuMDVJc3hKMHFmWWNQbmNCRWg5bk80dGhZREJrTzhlNEVCZ3hDUkR4YjF1dzl2WjJ4MzJ2SkJMc1BCNHBqNzJTVm92VDBDRVNVSnNDdllOc3duQ2t0aXBrTEEwZis2eTVHWE94UWtPMStiai9jeWQrSFYyR25nTWh4RVN3S3dhdUJNdkhGeEt4b2NYQTdjVXdOdEFDRGxpeTFtRmRtVGRTUm9DNEthWXJpRTlMY3kxd1ZsdUF3SHovYWV5RzUvZXVVM1pGanA2SG1qajdQM1FBZWRUZG1VVnhwTHNmVDgveUZZNUlQVE5kZnNuaThBbzg2enpoSXM4ckc1STI2b1dNWUdaUE9icW95K2Yzd09EMDlIalllZjBCTi9EUjJPZFpkL3hZZVhkOXQwM2Zac081VldnNzhkL2RDTzJSTnk4NXc2ZFFxYk4yK0dWQ3JGL1BuejdUNWZMcGZqeXBVckdESmtTSWRhYjRZQ0FnTHc1cHR2WXZIaXhkaTdkeThDQWdMdzVKTlBkbWJxaEJCQ25JU0NiWVFRMGdNMXFWdnc3cVdkZUhmd28rQnp1SWlWaHVMNXZwT1FjdmtYcytjd0FCYjBtOHhtQ2hVcXFwR1MvWXZEd1RHMVRvUDNNM2RoN2RBbkllWUtNTXduQ2pQQ1IyRnJ3WjhPWHRIWUU3M0dvYS9IOVUvMDk1VmR4SjdTY3phZm54UTRFTW05N3pLcTBkYVo1WituYW5LUWN2a1h2TmgvQ2hqb3UxS3VHamdUYjF6WWFyWUdGcUJ2VG5HaEx0OXBRY2hiamJtc3luQ3hMd1o2NjJ1VzFiVEtrVjVYY0RPblplVEJzSkhvNWE1dlN2Rm5WYmJkZ1RaQVh6Zk5IaVhLMms0dDgrNktPbVcyTEZOdFovaXo5OVcxQTBaTGk2Y0VENFdmMEJNQUlPWUtVZFRKSmd5RWRDY0ZCUVY0KysyM0FRQ0xGaTJDdDdlMzNkYzRmLzQ4dEZvdDh2UHpPMlNyaFlTRVlNR0NCZXgyWEZ3Y25udnVPWHoyMldkd2MzUHIzT1FKSVlRNERRWGJDQ0draDhwdHFzQi84dzdqNmFqeGFOYW9jTFd4REF4Z05xZ3pQV3draG5ycmE3L0kxYzFZZldtSFE0WCtEWlUzMStQVEs3OWhjZi83QWVpWGpXVTFGT05DSndNakkyVFJtQnFTd0c1bk41YmkzMWYzMlh6K0l4RmpNU004a2QwK1hYTU5IMlQ5MU9ubmU3Z3lDeEsrQ005RjY3T2N3c1crV0RuZ2IxaCtjWXZKaGhjVEErTHhRdDk3a0ZGZmlFK3YvTzZVR25uZHdlYThJOWljZDZURC9yVkRuMkNEVXZOT2YyMDJpUEpTL3lrWTY5Y2ZBS0F4azQwNUl6eVJ6YUpTYWxwZEZxd01Fbm16cjZWV3JScmY1QjZ5K1Z4TE5jOXVGT2ptWlhWOFp6cXUza3gzQnc1RXZEUU1nUDVuNXFMQis0RW5YNHlIREg0MnR4UWM2OUcxQ2dreFZGNWVqbGRlZVFWeXVSeVBQZllZUm84ZTdkQjEwdExTQUFEMTlmV29yOWZYWkZXcFZHQVlCa3BseDk4MTA2ZFB4NEFCQTlDN2QyK2ovVWxKU1NhdlgxaFlhUFlZSVlRUTU2QmdHeUdFZEdNUGhvMkVGOS9kN0hHRzBSZFF2MUJYZ0VBM0w4eHVXeUo2SXk3RDRPNmdRZXgya2FJRzl3WU50WGh2Vzd0Y0hxMjhqR0hlVWJneklBNE1HTHpZYndvV252a1A2aDJzcnhYcDdvY0ZmZTlsdHl0YkdyQTZZNGZWSmJLQWZubmozRDZUTU1LZ3MrSCs4blI4ZHVWM20rclNNZEF2YXhSeWVSQnkrQkJ5K1JCeWVHMy8xKzlYcUZ0d1RWNk9LRWtBQUNEYzNSZXZ4eitJTnk1c05hcEpGU0x5WVpjZXhrbkQ4TkhRcDdDMTRFL3NLRHJSWVM3MkJHVnVaTSs1T2ZKeUxENzdyY1Azc29iSFhNOTZVbHZvOG1vNFRxWHQrSDBKRWZuWVhNaS9xMVcxTktLOHVSNGhJaCtjcWMzRmxPQmhWcy81c2VqRWJSdEFDbkNUNHFtbzhRRDBRZjJOT2ZyM0VRN0RnTS93OEZqa1dJaTUrZ0x4QllvcS9GUjgya1V6SmNUNURoNDhpS3FxS293Yk53NVBQUEVFQU9EWFgzL0YrUEhqMlRHeloxK3ZaMWxhV21xMERlZ2JINlNtcG9KaEdPemV2UnNNdzZDeHNSRVBQUEFBcGt5WlluWlo2bzJCTmdDWU9uVnFoMzI3ZHUyQ1JDTEJoQW5HLzE0NGNPQUE1UExiODMyTEVFSzZBZ1hiQ0NHa0c3c3pJTTZtMmxlR3dTVmI5UGNNUm4vUFlJdGpiQTIyQWNBWE9mc1JLdzFGZ0pzVVhnSXg1dlc5QjI5bGJMZHJUb0ErdStlTitCbHNVWFdGcGhWdlpXeTN1RXdUQU55NGZFd1BIWUY3ZzRld05kNEFRS0Z1QVFOZ1liOTdJZUR3SU9Ed3dPZndJRFI0TE9EcXQva2NMZ1FjdnMwMXFRejFsZ1JpV2R3RCtHZjZEMmpSNnJQbnlwdnI4VlB4YVR3UU9sSWZhT0J3OFdqa1dJeVU5Y2JheXoralZGbm53SjI2TjhNbGhpb0x3VkVlNTNwSFQxTkIxQWZEUnhvMVhMQkZpTWluVTBGTGMxUmFOVFpjM1lmSEk4ZmhRbDBCbTlWb3lZSHlkS05nbTFxbnNidGpzS0dlMUhYei9wQmhFTFVGMDBSY0FUNGY4U3o0REErY0crcE82UUI4Zm1XdlE4MVpDT211RWhJU2NQSGlSU3hkdWhRTXcrRGt5Wk5ZdTNZdGpoNDlDcWxVQ2dCR1RRalVhbldIcGdUSGpoMkRRcUgvbmFkU3FTQVFDRkJkcmM4Uzl2R3g3NzFnM3J4NUhmYnQyclVMM3Q3ZUhZNmRQWHVXZ20yRUVPSkVGR3dqaEJBRHowVlBoTXBDUms0NzNnMTFpMTdzZDU5TjF4ZnhCQTdOcTd0VGFscXhQbnNQVmcyY0NRYjZ4Z1QzQkEyMnE4YWF0OEFkYnc2WUFTK0JHSUMrbHRmN21idFEwRlJsOVZ5dFRvY3B3VVBaSUYwN01VK0lDUUh4ZGowWFI4VktRL0ZxN0RTODNaYUZwOVpwc0RudkNFN1hYTVBDZnZjaHdFMy9oMVp2ajBDc0hmSWt2c3c1Z1AzbEZ3SFlYOHplTVBoaXo3a1ZiUUVmWndTbEdsVktQSkgyaWRFK040Tm1CNjFhdGRsempUUGJqSC9lUWtRK0dPY1gwK241T2RPRnVnS3N5dGlPVVczZFNPMVYzbHpmcWVXZlhSRkU3Q3FYRzBwd1g3QSthNWJMY05pNmJUZmFXM1lCbVEzRk4zTnFoSFM1Nk9ob3ZQSEdHK0R4ZU5EcGROaTBhUk1BNEs5Ly9Tc1NFaExZVHFPbXRDL3IvUDc3NzlsOXpjM05Sc0UybVV3R0FGaStmRG1PSHo5dWRMNjVMcWVFRUVKY2c0SnRoQkJpWUpSdlg0Zk9HK2ZmOWNHQjZZYy9NSHZNUytDT0NIZGZuSy9OTnp0bWdGYzR5cFIxRnJ0Z2Zwd3cyK0VzbW96NlF1d3BPWXZKd1VNQUFFLzJ1Z05uYTNOdHl1aVI4Tnp3UnZ3TU5pQ2xBN0F1KzFlY3E4Mno2ZDZ0V2pVT1YyWmhrc0ZTV1Z0b2RGb29OYTFRYWxyUnJGR2hXZE1LcFViRlBtN1dxcUJVdDZKRmE3eXZwWDJNVm9WWkVXUFkrbFNEdlNPeE9PWit2Sis1aTgzWXlXb293YUt6bXpDdnp6MUliQXZXdUhINWVMN3YzY2h0S3NjMWVZVmRnUmd1dzhHMnNZdlk3ZTVVdzh2ZElOaHBxUkdGWWJENnh1V216eGtVMXJlSFhOMk1QOG92bVR3MkpXU294VEhqQTJLTk1pSk5hVkFwOEZ2cGVmeFdxdStxMlI0QTZ5bDExRzZXODNYNUtGQlVvYjVWZ2RyV0pqU3FsV2hRS2RIZk13UkR2Q01CQUhXdFRkaDBRKzA3bWRBRFg0NUl0dmsrZkE3WHBpQ2twZmROUjF5OWV0WG1zVHBkNXlzTk91TWF6cm9PWGNNNmhtRWdFT2cvVk51L2Z6K3lzcklRRnhlSGhJUUVLMmZxZzJVblRwekE3Ny8vRGpjM056UTNONk9tcGdhZW5wNG9LeXNEQVBqNitnTFFCOTJDZy9YWjZlWGw1ZEJvVEg5SStQNzc3NXZjWDExZDNlRlllMENQRUVLSWMxQ3dqUkJDZXJnUXNROWVqM3NRTXFFSFVpNy9nc09WV1IzR2hJdDk4VnJzZEdoMVdueVpjd0FIS3pLNlpDNmI4bEtSSUl1R245QVRibHcrcGdRUHMyazU2b3p3VVlodzkyVzNOMTQ3Z05TS1RMdnV2YS84SWtiSytpQ3ZxUUpselhXb2JwR2pVYTJFUXQwQ1JWdEFUYUZ1WVlOclNrMnJUVm1NMXF6TzJJRzNCajNNTmdZWUtldU5rYkxlT0ZhVnpZNVJxRnZ3YnVaTzNCOHlERS8ydWdOY2hvUHZDOUp3VFY3UjZmczd3bFEySEovaHdyOHQyS25WNlZEYWJMbVpROU1Od1RRK2h3cytSLy9QQ3BWV1kzRjVJSTh4dll4MHJGOS9EUFFLQndEa04xVVp2U2JNYWU5eVdkTXFOL3RhYXcrMjFhc1VKc2VJZUFLMk95YnBuQWFWRWd0Ty84ZG9uNFRueG1hN0FmcGw1emUrZm5xS3MyZlB1bm9LcEFzNTBqblVsS2FtSm56eHhSY0FnR2VmZlJZQUlKZkx6ZFpiYTdkOCtYSjRlWGxoNXN5WitQZS8vNDJLaWdwRVJrYWl1RmlmQlJvZXJuOS9mUEhGRjlsekhudnNNWlNYbDV1ODN1Ky8vMjV5djBLaE1Idk1tZGFzV2RQbDl6Q1VrWkhoY0ZNS1FnaHhOZ3EyRVVLSWdhZVBmNGE2MWlhcjR6ejVJbnlUK0R5N2JXdjJSSWpZQng4UG0yMTlvSTFpUEVQd1d0eDBOaXRuVHZRRW5Ldkw3OUFaYzFia0dMaHg5VXY4NXZlYmpPR3lhSHg2NVhmSTFjMU9td3NBTkd0VStESm5QNWJHVHNldTRsUFlsSnRxMDNudFdTNVRRNGJoMjd6RCtMbjRqTjMzdnRwWWhxZVBmMnIzZVoybDBMUmlWZm9QZUhmd28vRGlpL0h4bGQrTUFtMkdmaW8ramF1TlpVZ0tHb2ovNVIrN3lUTzl6bFFtVmxMZ1FNenRjemNBSUswNkcrOW4vbVRYTlQxNEl2YXhRbU01a0dKcUdhbUlLOERUVWVQWi9WL25Ic1NiOFRPczN2ZkJJNTMvWSs3ajdEMmR2a1ozODNHQzg5NW4ydDI0Zk41V1QvYTZBNTU4L2V2ano2cHNrejhmR3EzRzd1WFVyakJ0MmpTYnhqR01JOVVmdS81YTNmMTZycDdidm4yMmQ3MjJaUDM2OWFpcDBiK2U0K0xpQUFCV3VRMGNBQUFnQUVsRVFWUWFqYVpEZmJZYlJVVkZZZjM2OWZEMTljV0dEUnZZSUZ0aFlTR0VRaUg4L2YxdHV2K2tTWk5RVjFlSDVPU08yYUpKU1VrSUN3dkR4bzNHdndlMmJObUN1anJuMWhMMTlMeDVIMkkwTkRSQUtCUmFIMGdJSVRjSkJkc0lJYVNIR3VYYkZ5LzJ1NWZOSmlwUVZPR2RqQjBkQW0wQXNEYnJaendXT1E3M2h3d0QwM1p1UDg5Z3BGeitCUmZxQ3B3NnJ4UFZPVmh5YmpPdU5KYmFmSTVHcDhYWDF3N2lZSGs2OHBvcW5UcWZtNkcydFFtcjBuK0FrTVBIVlhtWnhiR1pEY1hkc2xhVllmZlBYMHRzcjdYWExramt4VDYydEZRWk1BN2F0RGRTR0NuckRSK0JCQUJ3cGpiWDRwTG9uaWJBVGRvbHdTOUx1a3RUaFlGZTRaZ1lPQUNBdnM3ZmhxdW1neGwxS2tXUFdJN2J2a1NRRUhNT0hEaUEvZnYzZDlndmxVcHRxcXNXR0JnSUFBZ09Ea1oydGo0d25aMmRqVjY5ZXRrY1BKdzVjNllkTTNiOEhHdmFzL3B1aGpWcjFsQ3dqUkRTclZDd2pSQkNlaGd1dzhGamtYL0J0TkRoYkwvR2t6VTUrREJyTjVTYVZwUG5xTFFhZkgzdElFN1g1R0IrMzhtUUNUM2dJNURnelFFejhFUGhjZnd2LzVoVHV3TGFFMmd6MUJNRGJlMEtGVDIzM28yVUw4WUFxWDU1VXBHaUd1bjFsck12VEFrU1hWOStWYTYwWEtmUGNCbHBleU9GMDdXNWJWbHVPbnlWWTNzbjNBRmU0WWlXQktCUVVZMnJqV1dvdDlLNTFoVjRETGZiQkw5dUpoRlhnQmY2M3NPK1QzMTU3WURWenNLRTlHUlhybHpCMnJWcndlZnpJUkFJME5Sa1BWUGVuT2pvYUZ5NmRBbVZsWldvcWFuQmhBa1RiRHB2MDZaTitPT1BQeXlPS1MwdHhlelpsajhBdURIempSQkNpSDBvMkVZSUlUMkl2NXNVTC9XZmdyNGVRZXkrN1lYSDhkKzhJOURCZXNIbkMzVUZXSGptR3p6Zlp4SVNmZnVBQVlPSHdoSVI0eG1LTlZuV2x3MStObnhPcCtadjZLMkJNenNkNEZ0Ni9qdVR5MzdkdUh4OE4zcEJwNjV0cTFuSFV0Q3NVZDJVZTNXVnYvajNCNmN0WStKWE96cklHaklNSnBVMVcxNktaSlRaMWhac2ExUXBjYVkyRjFjYlMxR2l0Rnd2enRCZ3J3ZzhFRFlTQUxBcE54VTdpazdZTTIyYldDckVIeUx5NlhDOHNxVUJ6NTNZNFBSNTJNUFpqUUVBWU91WUY4RzNZeW5wczlFVDJWcDRmMVpsMjEySGtaQ2VadmZ1M1docGFjRzhlZlB3NDQ4L2RnaTJMVnUyREtXbHBqK011akc0TldEQUFLU21wdUxISDM4RUFBd2FaRnNEb05yYVdxdkxWZFZxdGRVeGhCQkNPb2VDYllRUTBrT01rRVZqZnQ5NzJZNlBDazByVGxYbm9GaFppenNENHV5NjFzbWFIUGdJSmVndENRU0hZUkFuRGNWd24yaXI1d1c2ZVZrZFl5dG5GS1IzcEd1bHF3M3lpc0NsaG1JMnlHVG95NUYvaDZ4dEthV3RySFZrckd0VldLMWxOOTVmLy9wUmFGcHhzUHg2ODR3QU55bnVEeG1HUGg1QmVQWGNab3ZoM1A2ZUlleGpheG1LYmh3Kys3alY0T3Z3WTlFSlhHbTB2QXozUnQ0R1g2L3Exa2E3enIxWk90dXgxSmF1bS9iaU1odzhIamtPKzhzdmRrbFc1b1NBZVBaOXFhNjFDWjlmN2JoOHprY2dRWmk3REZjYnkzcHN3d1JDREkwY09SSXFsUXBUcDA1bGcyU0dTa3RMYlE1eURSczJEQUN3ZmZ0MkNJVkNtNE50TTJmT3hJSUZIVDlzK3ZYWFgvSGhoeDlDcDlPQllSaUl4V0tzWGJzV1VWRlJObDJYRUVLSWZTallSZ2doUFlSS3E0V1lwNjhYbE45VWhYY3pkMkpaM0hTTTg0OXg2SHJGeWhxc1RQOGVML1cvSDNsTmxkaGJkZ0ZUUXhPY09lVnV3OW1GMXgxZEVzZ0FlTEgvZlZCck5maWg2QVQybDEwMENqYTVRcVM3SDZJbEFRQ0EvV1VYalpZaUw0NjVINzBsK3ZwQkkyUzljYno2cXNscjhEazg5UFlJWUxlenJOU2tjK1BxWDhjNjZJdzZ3bVkxbE5nOS94RHg5ZTlGZFl2bFlKdXBMRFJ6RERNV2R4YWQ2bkI4V3R2UGlsemRqUDFsNlViSDVPcU9kUk52aHZjemQ3RVppcFo0OGtWNEpXWWFZcVdoU1BUdGd5WG4vb3NHRTdVZUhiMStYNDhnSlBlK2k5M2VVM29lQTcwaUVDenladjhMRWNzZ2Juc2RQSm4yQ1FESGdzM20yQkprSnNUWmhnMGJodUhEaDFzZFoxaTdiZmJzMlVZQnVJTUhEMkw4K1BFSUN3dERWRlFVcmwyN2hyLzg1UzhRaVVTbUxtWGszTGx6K1BqamovSGxsMTkyMkw5dTNUbzgrT0NEMkxadEcwSkRReEVSRVlHbFM1Y2lKU1dGclJOSENDSEVlU2pZUmdnaEJ0NFpPQXRhV0YvYXlJRnhScFd0eGM4TnV6RGE2Mnh0THY2WGZ3eUJJaTk4Zm1XdlU0STBGK29LOE5MWlRRQmd3eUxVemk5Tk13eDBKSi84QWhYTmxtdDdPWXV6QzY4N21ta1U0ZTRIS1Y4TUFIZ3VlaUthMWEwNFdKRmhjbXhuQTRTMkJnUW5CZW16SlhUUTRaZVNzMGJIZmlrK2kvbjlKZ01BSGd3YmFUYllGdU1aekw2MnExb2FVV1VoNk1VQUVITDEvL3hvMFhUK05SeHE4RHhMbGM3dHBOZnVQN2wvZE5qWEhteXJWeWxNSHIrWnVBd0hJcTRBSjJ0eWJCcXYwbXJZMTJHQW14UkxZcWJoall0YnJTN3JQbHViaHppdlVLdk5LeGIydXc4Q3p2Vi9ZajRjTWRyczJGYXQycVpBSHlFOWdiVUdHczNOemVEeitTYVA2WFE2ZlBubGw5aTZkU3NpSWlJUUZSV0Z5TWhJWEx0MkRmSHg4VmJ2ZmZMa1NheGN1Wks5Vm5zemhYUG56bUhGaWhYbzE2OGY1c3laZzIzYnRnRUFGaTFhaE9Ua1pDeFlzQUQvL09jLzBhOWZQN1BYSm9RUVlqOEt0aEZDaUFIRGpvcjJ1Rm5Gejc4ditOTnNVTXpXUU5pTmdTSkxnUkhpWElPOEk5akhXcDNPWW5Da3N3RkNXd0tDWXE0QTQveGpBUUJwVlZjNjFGbzdYSm1GSjNxTmc1ZkFIWDA4Z2pEUUs5eGs5OXF4ZnYzWngrZnJMQWRpaEZ3K21MYVMrYTNhenRXNkN4SDdRTnkyckxwZXBVQk5xOXppK0NaMUM0NVVadGwwYldjMkRPbHFDVDVSZURsbUtpN1ZGK0dYMHJOSXE3ckNIdnRoN0VzQTlFdHMyK3ZJS1RXdFdKMzVJOTRmL0JoRVhBSGlwS0Y0cXRkNGZIWE5mR01LUDZFblhvNjVINzA5Z3JBbTZ5Y2NyYnhzZG14bFM0UEY5OUo2bFFMRmlocVVLR3R4cmFuQzVKaDlaUmN0UG1kejdtcnJmRXBJZDZQVDZkRFEwQUNwVkdxMFg2UFJaL2N1WDc0Y0owNmNRRkJRRU56YzNKQ1ZsWVdEQnc4Q0FMWnUzWXBKa3lhWjdMYXBWdXMvdEhqOTlkZkJNQXplZU9NTk50QjI1TWdSckY2OUd0N2Uzbmo5OWRmQjVWNy93TS9Ed3dPclZxM0NTeSs5aEpkZWVna3Z2UEFDN3Jubm5pNTU3b1FRY2p1aVlCc2hoTGlZVE9oaGRmbGJPMXV5ejBqM05jUzdGL3Y0VWtNUjVPcG1GODVHSDVob1g4cTMzVVJqQWJWT2d6Mmw1OW5NcElmQ0Vqc0UyN2dNQjZOOCs3TGJsb0l3Z0hHOXRwWk9abWZHZW9heWozUGxwb00yaHVwVXBtdUhkYlVBTjZuTjJhK091RE1nSGx5R2d3RmU0Zml6K29yUnNmWmxuNXdiNmhzV0sycXdMdnRYdkJJekRRQndYOGhRbkszTnhabmFYSlAzaUpMNG8wOWJZNVlGZmU5RlRZc2NtV2FXQzJjM2xpQldHb0pTWlIyS0ZUVW9VbGFqUkZHTEltVU5pcFUxVU5oUW4rMlRLNzlaSFdNS0JkdElkNVdibTR1V2xoYjA2ZE9IM2RmYTJvcnFhbjNOeEJNblRtREVpQkZZdW5RcEFPQ1ZWMTRCb0YrYWV2cjBhV3phdEFuUFB2dXMwVFdibXBwUVU2UFBnbVlZQml0WHJzVHc0Y09oMVdxeGNlTkdiTm15QlZLcEZPKysreTU4ZkRwK0tCZ2RIWTIzMzM0YnI3NzZLdGFzV1lQOSsvZGovdno1Q0FzTDY1S3ZBU0dFM0U0bzJFWUlJUWFlUHY2WnllNldOL0xraS9CTjR2UHNkbWVXVjc0MytGR1VLZXZ3UjhVbEhLN003UEdkTFlscFlxNEE4ZExyZjhBY3Z5RW9jclB4T1Z6Y0g2SmZDbm14cmdCWHpUUW0yRnQyQVRQQ0U5bGdUcFFrQU5mazVlenhNWDc5SU9HNUFkQjNGTDFnSmJPdHZWNGJnRTYvMW9mTHJqZjFrUERjd0tCN0JxUjVETGZMc2w4OStTSWsrT2dMbkt0MUdwc3o5d0I5TnVOdnBlY3hLV2dRR0FEeiswM0d3dFAvUVoxSzBXSHM4ZXFyMkZGMEF0TkRSNERQNGVLMXVPbDQ5Znovb1ZqUmNibno5d1ZwK0M3L0tMUzY3dmpkSU1RMWZ2Lzlkd0RYR3g4QVFINStQbHBiOVhVeUgzcm9JVHozM0hQUWFEUll2bnc1eXNySzhNQUREK0NwcDU3Q004ODhneDkrK0FFREJneEFZbUlpZS83T25UdWgwK25BNVhLeFlzVUtEQjgrSE5ldVhjT0hIMzZJckt3c3lHUXkvT3RmLzBKSVNBak1pWXVMUTBwS0NsNS8vWFdjTzNjT3p6enpERWFQSG8xWnMyYlIwbEpDQ09tRW50ZkdqUkJDYmlFTUdFajVZc1JLUXpHM3o5MlFDVDFjUFNYU1JZYjZSQmwxVHoxZVpicisyYzN5dC9CUjhHMTd2VzB0K05Qc3VKcFdPVTVXWDEvdU9qWGsraCtLRElBSFEwZXkyNGNxTXEwdXYzVGpYczlzYXpab3htQXZNVmVBd1Y2UjdIWnZqMEFrQlE1MCtIbzkxVi84WXRqWDFlbWFYRFRhV2YvczYydC9vRVJaQzBCZlA4MUw0TTRlaTNEM3hZcjRCNUhnRXcwT3crQy9lWWR4c1MyelVjSnp3K3R4RDhLVDM3Rm9lNnRXVFlFMlFneWNQbjBhdTNidGdsQW94TjEzMzgzdTc5T25EMmJPbkluNTgrY2pPVGtaV3EwVy8vclh2M0Q2OUdtRWg0ZmptV2VlZ1Vna3d2UFBQdytOUm9OVnExYmg0c1hyUzZ6dnYvOStoSWFHWXQ2OGVSZzFhaFF5TWpJd2QrNWNaR1ZsSVR3OEhDa3BLWWlNakxRNnY2aW9LSHp5eVNkSVRFeUVUcWZEc1dQSG9GUlNMVVZDQ09rTXltd2poTnoyVWlzeTJjYzN1ek9rcjlDRC9VTlpyZE9nckJNRjN0MTVIV3U1a081anVNLzFMS3pjcGdwVXRqUzRiQzZUZzRmZ3dUQjlka1JHZlNFeTZndmh3UmRCeWhkRHloZEJ5bmVIdDhBZFBnSjNlQW5jRVN6eVpzOGQ0OWNQMytRZVFtMXJFMGI2OWtHNHV5OEFmWTJ6WGNVZHUzYmV5Rm1aYlhjR3hJUFBNVzQ0OG1Tdk81RGRXSXE4cGtxSHI5dFpEUFNOTUF6blVLeXM2VlFOUGt2MTl5WUVYQytjL29lWlpodVd0R2hWK09qeUw1Z1drb0RQcis0MVd0cnNMNVJpcUhjdkRQWHVoUitMVHVLYjNFUDRJT3RuckIzeU9HUkNEL2piMFZ6Qm5HQ1JOOFE4b2RuTVNrSnVCWGw1ZVZDcFZKZ3padzc4L2YyTmpqM3p6RE1BOURYZFZxNWNpVC8vL0JOU3FSUXJWNjVrR3k2TUdUTUcwNlpOdzg2ZE8vSDU1NS9qazAvMEhYdzlQRHl3YnQwNmVIam9QemlKaTR0RFltSWkzTjNkTVcvZVBMaTV1ZGs4UjZsVWlsV3JWdUhvMGFPb3FLakE0TUdEbmZIVUNTSGt0a1hCTmtMSWJlL0R5N3RkZHU4d3NZeDlYS3lvN1ZSUjl2K09tdWVNS1pFdUlPRHdqSlk4dWpLcnpZM0x4OU85eHJlMUtBRDZlQVJoMjlpWDJOcGUxdkFZTHU0TkhvSWZDby9qbWFnSjdQNmpsWmR0Q2lBYVpyWXBIY3hzNHpJYzNCYzhsTjNPcUM5RW5EUU1ZcDRRYjhUUHdPc1h0NkJRVWUzUXRUc2pST3lEZi9TK0c0MXFKZDY5dExQTDd4Y25EVU9VUlArSGU3MUtnVlBWMXh5NnpwWEdVbnlROVZPSC9ZRUdUUTdhdjU0TktnWGV6L29KYnc5OEdGeUdnemhwS0o2Tm5taFRMVHczTGg5OVBJTFF6eU1JL1R5RDBjOGpHQjU4RVhhWG5LRmdHN21sUGZEQUEvRHk4c0xFaVJQTmptRVlCbjM2OU1HWk0yZncxbHR2SVRRMDFPajQzTGx6VVZwYWlrbVRKaG50YncrMHRWdStmRGw0UE1mL3hCc3pab3pENXhKQ0NMbU9nbTJFRU9LQUc1ZElNV0NnYzZCYVZIdkJjUUM0S2kvdDlMeEk5NVRnRXdXUlFVYVhLK3UxTld0VXVGQ1hqMkZ0ZGI0RUhNdi9GRkJwMWFodGJZSU8ra0wvQUhCMzRDQjQ4RVRzTWxTVlZvUHY4by9hZEg4L29TZjd1RWxqdlZDK0tVbUJBOWx1bHdwMUM5N0sySTc1ZlNkamxHOWZlQW5FZUgvSVkvZzI5ekIrS1RucjBNK2x2ZHk0Zk13SUg0VnBJUW5nTWh5Y3E4M3I4bnNDd0Y5REU5akhlMHJQUWEzVG1CM0xoVzNCVkVNUmJWbUxBSXpxOUYxdUtNSC81Ui9GNDVGL0FRQk1DaHFFZkVVVmZpMDV5NDdoYzdpSWRQZEhiMGtBb2owQ0VDMEpSTGpZMTJSUTE5R2dLeUhkMmZMbHk5SFNvbitQWXhqR1lxQ3QzZU9QUDQ2eFk4ZWlWNjllSFk1eE9CeXNXTEhDWkVkU1E5WUNiZXZXcmJONkRVSUlJWjFId1RaQ0NIR0FVdE1LSFhSZzJ2NkFEUlo1bzFqWnNWQzRKUXlBMFFaZEhMTWFTam8xcDM5ZCt0R3U4YWIrd09VelhCTWpTV2VOOGV2UFBpNXZybmZwTWtjQStMTXFHME45b2xEZnFrQlZhd05xV3VTb2JwV2pwcVVSTmExTnFHbVY2Lzlya2JQTENvTkVYbGc3NUVrY3JzeEVvN29aMDBOSHNOZmJVWFFDWmMyMkxZRWU3QjNKUHJhMUM2OGhLVitNV1JIWE15OStMVDJIWm8xK0thUzN3QjM5UFVNZzVQQXhKM29DcG9VbVlGL1pSUXRYczR6TGNFeG1teHJXS2ZQaXUrUGpoR2NnRTBqWWZUY3ViKzBNY3lHeUVMRVBoclV0VFZacE5kaFRjczdrT0pWV0F6NkhDNmxBREQ2SEI1V05TK1VaQUFPOUlnRG9HMS9rTjFVWkhkOVJlQndEcEdFWTdCMEpwYVlWdFMxeUFNQURvU013MXI4L3dzVytSalVLYjZUUmFaRXJyOERseGhLa1ZibTJXUWdoWFNFcUtzcWg4MHdGMnRyWnN5elVuSmlZbUU1Zmd4QkNpSFVVYkNPRUVBZG9kRm9VTkZXem1SL0p2ZS9DdjYvdVE0bXkxbW9tRForajcwejRVRmdpVys5S3E5TjFPaHZtZUhYbmxpYUtlVUsyUVlPbERKbWV5RkxOcTY0bTRibGh1TS8xUDdwcy9UNTE1WnovcUxpRVF4V1pkbjJmUzVWMWVDcnRVd1NKdkxCNjBDTnNFS2hVV1l0dGhjZlpjUXdZRFBPSlFrMnJQbkRYckdsRmkwWUZxY0Fka3dJSEdRV1lyelRhbDgzSkFKamJaeEliN0dwUUtiQzk3ZDZ0V2pYZXZMZ05DL3JwTTl3QWZSYWRZV0F1ME0wTG55WThBNVZXQTVYQmMyZkFnTWZoZ00vd0lPQnc0Y1lWd0kzTHgvL3lqeG85dDNZalpiM1p4KzQ4SWR5aHp4SlJxRnV3bytna2ZpbytiZGZ6c2lUSW9GNmV6aUNqZGxwSUF2czlTSzNNTk5sQkZBQ3FXaG9SSlBJQ0F3YjNCdy9GOXFJVE50MTNjdkFRTmd2eFFsMUJoL2MxSFlDUEx2K0NsMlB1eCtkWDk2R29iWm1wRzFlQVh1NytOMTRPalNvbExqVVU0M0pEQ1M0M2x1QktZNW5Gd0o4cmYyWUpJWVFRUWpxTGdtMkVFT0tnL2VVWE1UdnFUZ0RBQUs5d2ZKd3cyK0ZybmFpK2lpb0hzbndPVlZ5Q045L2Qra0FEd1NKdlNQbGkxTFRLMGFodVJvdEdCVSsrQ0UvMUdzOW1vdFMwWmFtUXpodm5Id08rd1ZMTkV5NWNRdHJPMGRxQVFTSXZyQnd3ZzYyNzFxcFY0NzNNWFVaQkV4MTBTTzU5Rjd2RTFKeTYxaWFjcmMyMzYvNnpJc1ppaEVIdHUyOXlVNkV3eU5CczBhcndYdVl1alBYcmowY2l4ckpMVGR0eEdZNVI4TW9TbFZhRDM4c3VkTmd2NVBEeFdPUTRvMzA2NkxDdjdDSyt6VHRzZHpkUUFJaVMrSVBIY05Hc1VhRlpxMEpyVytPSUFKRVhudXAxQnp1dTBhQjV3WTlGSjZIUmFUSGVQdzQvV3dqdW5hbTlodnRFK3ZwMmovY2Fod1JaTklvVU5kQ2FlUTF3R0FhaFlobGlQRVBZZmVZYVg5U3JGRmgrWVV1SCs4MElUMFNEU29sTDlVVkliMnZBa2Q5VWVSTVc5QkpDQ0NIRVZwV1ZsZmpwcDU4d2E5WXNpRVFkdTR1VHpxRmdHeUdFT0doM3lSbkVTOE13d2lETHhSRUZUVlg0NU1wdkRwMzdmVUdhM2VkRXV2dmo1Wmo3TFk2NVVGZmcwSHk2SzN1WCtGb1RJdkt4ZWV4ZGdRUFl4dzBxSlRJYmltMDZyN056dG1lT3R2RGlpN0ZxNEV4SWVOZVhNVzI0dXQva2t0Z2NlYm5GWUp0R3A4V25WMzYzZVVsanUvYWFjWUIrS2V5QjhuU1Q0NDVVWnVGbzVXVU05QTdITU84b1JFbjg0U3YwaEJ1WER6N0RCWmZEQVkvaGdzTnd6QzdUUEYxekRRMG1BbWN0V2hWK0tUbUxoeU5HQTlBLzEzOWYzV2QzbHA2aFNVR0RjWGZnUUt2anNneGVPeVhLV3Z6NzZqNThrM3ZJWWxmWGJZWEhNY3EzTDN6YWxybkdlSVlZQmRLczJWNTRITmwyUExmc3hsSXNPUE1mRkRaVmRTcTQ5bHZwZVlmT214UTBxQk4zSllRUVFseXZzcklTKy9mdmQvajhoeDkrMktaeFI0NGN3WGZmZlllR2hnWXNYTGpRcG5NMmJkcUViNy85MXVTeFBYdjJZUFpzNjhrSDRlSGhXTFZxbFUzMzY4a28yRVlJSVE3UzZuVDQxNlVmTWNxM0wwYjU5a1dReUJ0dUhMNzVJa3NHV2pRcVZMUTA0R3hOTGc1V1pFQ2x2WG5MTm5PYktpd2VsNnVic2EzUS9pQmVkL2JDcVkxT3ZaNDlTOXgrS2o2TkIwSkhJRlFzdzhtYXF4MmFhNWpUMlRrN2V4bGVuVXFCMzB2UDQ0R3drUUNBYllWcDJGOXV1aDVhZG1NcEJubEZRTURoR1JYRWI5YW9rTmxRaEswRmZ6cFVvM0I5OWg3SWhCSzQ4OXp3Y2ZZZWkyTjEwT0Y4YlQ3T1c4bWU0ekFNVzN0UkJ4MzAzeDdMaThHM0Z2eUpmcDVCS0dpcXhxYThRelovVDgzSnQ2R0dYMTJyd3VUeVZFdUJOdjE1VFZoeTlyLzRXOFJvRFBHT2hJOUFZckdXbWc3NjVia0ZUVlg0cGZTczNmWFV0RG9kQ202bzcrWUlXN3FibWtMQk5rSUlJVDFkZVhrNXZ2cnFLNGZQdHpYWU5tM2FOUHoyMjIvWXZYczNKa3lZZ0lFRHJYL3dCd0NSa1pGWXRtd1p1MTFSVWNGdXo1Z3hnOTFmWEZ5TWJkdTJJVGs1MmFqbXBLZm45V1padHpJS3RoRkNTQ2ZvQUJ5cnlzYXhxbXhYVDhWbTVjMTF5RzJxZ0lEaGdjdmhzSjFVbXpVcVhHa3N4ZmJDRXlodnJuZjFORHZOV2hEaVpsMzdZSGtHL2lqUHdFaFpIOVNxbXJwc1RqZkRmL01Pdzg5Tml2cFdCVGJuSFRFN2JudmhjYmFXR2dPMFpaQXhkdGNDL0xuNERBQ2dydTNycHRacDhIN21UK0J4dUViTFJ6dERIeWl6TDFpbWd3NnJMKzIwT3pQUG5DdU5aY2hxS0FHZnd3V1g0WURIY05vQ1lnd1VtaFpjYmlqQmpxSVRxRzExN1BWVDNTckhaMWQrZDhwY0NTR0VFTksxNHVQanNYZXY3Ujg2blR0M0R1Kzk5eDVxYTJ2eDdMUFBzdnMxR2cza2NzdWxZUjUvL0hFY09IQUE3dTd1cUs4My9lOS9pVVFDTHZkNjh5YytuNC9JeUVoMld5QVFzSStuVEpuQ1BrNU5UWVdibXhzZWV1Z2htNS9McmVTV0NMYXAxV3JrNStlanNySVNTcVVTR3MydFZkaWJtTWJsY2lFU2llRG41NGVJaUFpcnJjNEo2WWsrdjdJWGJseUI5WUYyME9wMFdIUm1rMU92YWF1L0hmMklmYXgyVXFEQ2xHYU5Dck9PcFhUWjllMjl0ZzVBbWcyMTJsNDV0OWxpMXBFOWtrOStBUUJtYTNNNVFnY2c1Zkl2ZGwxVEI4ZHJ4SDExN1VDSGZmVm1HZ0hjYkxZRTJxWWYvc0NtYTExcExNWFM4Ly9YMlNuMWVBdFAvOGNvRTlJUlQ2WjlBZ0NkempZa2hCQkN1anUxV28ydnYvNGEzMy8vUFFJQ0F2RFJSeCtoWDc5KzdQSHM3R3pNbnovZnBtdWxwcWFhUGZiSko1K2diMStEQmxkWHJpQXBLY25rV0oxT2g2WW0vWWVEQlFVRkNBd003QkR3azBna3BrNjk1ZlQ0NkVSTlRRMHVYYm9FbVV5R21KaVlEbEZYY3V0cWo5U1hsSlFnTFMwTnNiR3g4UEZ4Ym8waVFsd3R2YjdRMVZOd0ttZGxBdDJxcWgxb2ttRk9SUmRsSnpvYU9DUEVHcmxCQXdoSG1hcXpSd2doaERoS3JlNmUvM1l0S0NqQTZ0V3JjZlhxVll3Wk13YUxGeS91RU1RS0NnckNnZ1VMTEY0bkpTVUYzdDdlZU9LSko4eU9DUWdJTU5xT2pJekV5cFVyMmUyS2lncTgvUExMQUlDaW9xSU9kZHVtVDU5dXRHMVAxbDVQMXFPRGJUVTFOY2pJeUVCOGZEeTh2VzNyTGtadUhWd3VGMUtwRkZLcEZMVzF0VWhQVDBkY1hCd0YzQWdoaEJCQ0NDR0VkRnBycTNQS1ZqalRybDI3c0dIREJtZzBHc3lkTzdkRE1LdWRsNWVYMGJKT1UxSlNVaUNSU0t5T004VG44eEVjSEd4eHpKWXRXenJzS3lrcHdZc3Z2bWp6ZlhxNkhodHNVNnZWdUhUcEVnWGFDQURBMjlzYjhmSHh5TWpJUUdKaUlpMHBKWVFRUWdnaGhCRFNLV3ExR3RuWjJVYkxLRjF0L2ZyMWNIZDN4OXExYTEweUwwdkxTTnUxSjhBa0pTVmg0OGFOQ0FzTFk1ZVgzaTU2YkVRaVB6OGZNcG1NQW0yRTVlM3REWmxNaHZ6OGZFUkhSN3Q2T29RUVFnZ2hoQkJDZWpDUlNJUjkrL2JCeThzTC92NytycDRPeThmSHh5V0J0b0VEQitMdmYvODdSb3dZd2U1VEtwVTRldlFvT0J6bjFCMitWZlRZWUZ0bFpTVmlZbUpjUFEzU3pRUUhCeU1ySzR1Q2JZUVFRZ2doaEJCQ09zWGIyeHNhalFhYk4yOUdRa0lDb3FLaTRPZm5aOVNCMDFuUzB0S3dZc1VLbThZV0ZoWmF6UzVycjQxV1VsSmljWnhhclRZN2htRVlCQVVGc2ZlVXlXU1F5V1JHWTBRaUVlNjY2eTRVRlJVWjdkZTFOU3RpT3RuOHFLZnFzY0UycFZKNTIzU3hJTGFUU0NSUUtMcEhwenBDQ0NHRUVFSUlJVDBYaDhQQnpKa3pjZno0Y2FTbHBlSEVpUk0yblRkcTFDaU1IajNhcm50RlJFVGd1ZWVlc3pwdXc0WU5rRXFsbURsenBrM1hmZkxKSnkwZUx5MHROVHVHeitmamwxOStBWUFPalE5TStlS0xMOWpIN1grWEM0VkNtK1o1cStteHdUYU5Sa05kUjBrSFhDNFhHbzNHMWRNZ2hCQkNDQ0dFRUhJTDRIQTRHRFZxRkFZUEhvemMzRnpVMTlleldWdm1oSVdGMlgyZm9LQWd6Smd4dytxNERSczJ3TlBUMDZheEFQRGFhNitaUGZiT08rOUFKcE1oT1RuWjVISERtTXZldlh2UjB0S0Nob1lHK1BuNW9iQ3dFTE5uenpicUxscFlXTWcrTGlrcEFjTXc4UEx5c21tZXQ1b2VHMndqaEJCQ0NDR0VFRUlJdVJsRUloRmlZMk5kUFEyNzNYbm5uV2FQdmZQT094Q0x4UmJIR0RwOCtEQSsrT0FEN05tengrcllNMmZPUUNxVlFxdlYyanpYV3dsVnNDT0VFRUlJSVlUYzltaUZoSFBRQ2lSQ2JsMjF0YlZzcDlGMlNVbEpTRXBLd3R5NWN4RVNFb0l0VzdaQXFWUmk1ODZkVUNnVVNFNU9SbVptSm52c2RrR1piWVFRUWdnaGhKRGJua2drZ2x3dWgxUXFkZlZVZWpTNVhBNnhXT3pxYVJCQ3VrQmVYaDdxNit1TmxvdHUzTGdSQUNBUUNNRGhjQ0FVQ3ZIbW0yOUNvOUhnNjYrL3hyZmZmb3VGQ3hmaTBVY2Z4V09QUGVhcXFkOTBsTmxHQ0NHRUVFSUl1ZTM1K2ZsWjdkcEhyQ3NwS1lHdnI2K3JwMEVJNlFMbno1K0hWcXZGNjYrL2pxcXFLZ0Q2K25SaFlXSHc5UFRFenovL2pEbHo1aUE3T3hzclY2NkV2NzgvWG5ycEpTeFpzZ1JidDI3RjRzV0xVVk5UNCtKbmNYTlFzSTBRUWdnaGhCQnkyNHVJaUVCMWRUVnFhMnRkUFpVZXE3YTJGdFhWMVlpTWpIVDFWQWk1SmRsVC8weXBWRnI5RHdCME9wMU40MDZmUG8zeThuTE1uejhmR28wR0sxYXNNTHBmV2xvYTFxMWJoL0R3Y0h6MjJXZm8zNzgvZTJ6aXhJbFl0MjRkR2hzYjBkRFE0SVN2UlBkSHkwZ0pJWVFRUWdnaHR6MGVqNGZZMkZpa3A2Y2pQajRlM3Q3ZXJwNVNqMUpiVzR2MDlIVEV4Y1ZSelRaQ25LU3VyZzVhclJhZW5wN2djcms0ZE9nUUFFQWlrVmc5ZCtyVXFUYmRvNmlveU9yWXJWdTM0dlBQUDRkWUxNYUVDUk9Ra0pDQVZhdFdJVE16RThuSnlSZzZkQ2o4L2YzeHlDT1BvRmV2WHNqSnlVRk9UZzYwV2kwMEdnM1VhalZVS2hVbVQ1Nk10TFEwK1ByNjJ2UWNlaklLdGhGQ0NDR0VFRUlJQUI4Zkg4VEZ4U0VqSXdNeW1RekJ3Y0dRU0NRVVBESkRvOUZBTHBlanBLUUUxZFhWaUl1TDYxQThuUkRpdU5UVVZLeGZ2eDRBd0RBTWREb2RBTXNkUnRzdFdMREFhZk9RU0NUZzgvbTQ5OTU3SVJRSzRlZm5oNVNVRkJ3N2Rnd0hEaHpBMGFOSFVWTlRnNWFXRnF2WDh2UHp3OHlaTTUwMnQrNktnbTJFRUVJSUlZUVEwc2JIeHdlSmlZbkl6ODlIVmxZV0ZBb0ZkU2sxZzh2bFFpd1d3OWZYRjRtSmllRHg2TTlMUXB3cExpNE9reWRQaGthamdVYWpnVWdrd3BBaFF6QnUzRGlyNTA2Wk1zV3BjM24rK2VjUkZoYkdiak1NZ3pGanhtRE1tREhzUHBWS2hlYm1acWhVS21nMEdqWTR5T0Z3d09Gd3dPUHhJQlFLd1RDTVUrZldIZEc3SVNHRUVFSUlJWVFZNFBGNGlJNk9SblIwdEt1blFnaTVqVVZIUjJQUm9rV3VuZ1lBZmVEUEdqNmZEMStBV1VVQUFDQUFTVVJCVkQ2ZmZ4Tm0wLzFSZ3dSQ0NDR0VFRUlJSVlRUVFweUVnbTJFRUVJSUlZUVFRZ2doaERnSkJkc0lJWVFRUWdnaGhCQkNDSEVTQ3JZUlFnZ2hoQkJDQ0NHRUVPSWtGR3dqaEJCQ0NDR0VFRUlJSWNSSktOaEdDQ0dFRUVJSUlZUVFRb2lUVUxDTkVFSUlJWVFRUWdnaGhCQW5vV0FiSWFUSGNlUHlYVDBGUWdnaHR4bjYzVU1JSVlRUVcxR3dqUkRTNHdTNmVibDZDb1FRUW00ejlMdUhFRUlJSWJhaVlOc05QdjMwVTN6MzNYZFd4NVdVbEdEWHJsMG9MeSszK3g0Nm5jN2svcnk4UFB6d3d3OVd6NWZMNVhiZjAxQnJheXQyNzk2Tit2cjZUbDJuM2NtVEovSGYvLzRYZVhsNW5icE9Ta29LTm0zYTVKUTVrVnZiQ0ZsdlYwK0JFRUxJYllaKzl4QkNDQ0hFVmhSc3U4R09IVHYrdjcxN0Q2dXFUUFE0L3R1YnZkbmNBZ1FCVWZHYVd1WUZ6Q3owakIwem1yR2NuTTdKYUV5dFl4cU5sYmRNWnpKTXMyaXlLL3FVRFo2d2UybE9acW1qNCtVVWhhR0ZhV2s2bUdtQWVBUVZVUzRpTFBiNXc0ZDkzSExiNkVwRXZwL240V0d0ZDcyM1pmYUh2K2RkNzZ2MTY5YzNXRy96NXMxYXVIQ2hQdnZzczBiMS84VVhYK2orKysvWC8vN3YvN3FWbno1OVdqTm56dFRycjcrdUw3LzhzczcyWDMvOXRjYU1HYU52dnZtbVVlT2U3VzkvKzV0ZWVlVVZMVjY4K0x6N09OdWFOV3YwMWx0dktUYzM5NEw2V2JWcWxUNy8vSE5UNW9UTDI0ajIxeW5NRWRqVTB3QUF0QkJoamtEOW9mMTFUVDBOQUFEUVRCQzJlY2pwZEtxc3JNeDF2MjNiTmtsUzM3NTlHOVZQWm1hbWNuSnlOR3ZXTEpXVWxMakt2YjI5OWVDREQwcVNYbnJwSlIwNWNxUkcyME9IRG1uKy9Qa3FMaTdXNXMyYnorYzFKRW1qUjQrV241K2Yvdm5QZjJyUG5qM24zWThrR1lhaDc3NzdUamFiVGYzNjlkT0VDUk1VRnhmWDRBOXdJZnk4dlBWUTk5ODI5VFFBQUMzRXc5MS9KMTh2NzZhZUJnQUFhQ1pzVFQyQjV1S1RUejdSaWhVcmxKaVlxTTZkTyt2Nzc3K1gzVzVYNzk2OUc5WFBwRW1UZE9EQUFlM2V2VnZQUGZlYzVzNmRLNHZGSWtrYU1tU0lObTNhcEl5TURDVW5KMnZldkhtdWRzWEZ4Wm8xYTVhS2k0c1ZFeE9qaHg5K3VOYitHeHRrUGZMSUl4N1ZxMnUxMzY1ZHUxUlNVcUpycjcxV2ZuNSthdE9talF6RGtHRVl5c3ZMazdlM3R5SWlJaG8xSjhBVGZZTTdhazd2a1hvMWE1MEt5azgwOVhRQUFKZWhNRWVnSHU3K08vVUo3dERVVXdFQUFNMUlpdy9ieG8wYlY2UHMwS0ZEcm5JL1B6ODk4Y1FUU2sxTmxaZVhsd0lEQS9YZGQ5K3B2THhjL2Z2M2w0K1BUNlBHczlsc21qVnJsaElTRXZUMTExL3I2NisvMXNDQkExM1BKMDZjcU16TVRHVm5aK3ZZc1dNS0NRbVJKTDN3d2d2S3ljbFJodzRkTkh2MmJIbDVlZFU1aHRWcVZidDI3Um8xcjdyazV1Yld1Y2VjSkczY3VGR1NkTk5OTjBtU0t5RGN1WE9ucGs2ZHFrR0RCdW54eHgrdjBXN3ExS2s2ZVBDZ2xpMWJac284MFRMMURlNm9WNjY5VHl0enY5SFdvei9wZjA4ZDF5bWpvcW1uQlFCb3hueTg3R3JqRTZ3Qm9WZHFSUHZyNU1lS05nQUEwRWd0UG16THljbXBVVlpaV2VrcTkvUHowNHN2dnFoVHAwNHBNVEZSRVJFUmV1Kzk5eVJKZS9ic3FUV3NxOWEzYjE5Tm5qeTVSbmxFUklTbVRadW1pb29LdDZCTmtpSWpJL1g4ODgrclI0OGVzdG4rL3ovUEF3ODhvT1BIaitzdmYvbUxBZ0lDNm4ybmdJQUFwYWFtMWlnL2RlcVVQdi84YzExNzdiVUtDd3VydDQ5cWYvakRIOXcrZHoxYlJVV0YwdExTNUhBNDlHLy85bTl1ejNidDJpVko2dE9uVDYxdGk0cUtWRmhZNk5FY2dQcjRlWG5yangwSDZZOGRCeldxWFVWRmhVNmZQcTNUcDArcnZMeTh4dlhadjh2THkzWHExS2xhZzJlcjFTb2ZIeDg1SEE3NStQaTRmczY5OS9IeGtkMXVOK3UxQVFBQUFBQ1hxQllmdHAzN2VXUmNYSnlpb3FKY1lkVmJiNzJsZDk5OVZ5TkhqdFRnd1lObEdJWnJ2N1RpNHVKNlR3WnQyN2F0NjdxdVVLNDZ1UFBVWC83eWx4cGwvLzNmL3kycnRmN3Q5MHBMUy9YRUUwL29oeDkrME85Kzl6dE5tVEtsM3RWeG50aThlYk9LaTRzVkZSVWxQejgvdDJjN2QrNlVKRjEzSFpzSjQ5ZmpkRHBWV1ZtcGlvb0sxMDlkNGRtNTExVlZWWFgyNiszdExXOXZiemtjRHZuNitxcFZxMVoxaG1nRWFBQUFBQUNBczdYNHNLMCszM3p6amQ1Nzd6MWRmLzMxbWpCaGdxUXpCeU1VRlJYcCt1dXYxOU5QUCsxV2Yvanc0UW9LQ3FvMVFLdHRCWjFacWxmYmpCczNUbEZSVWE3cnN4VVhGNnV3c0ZCZVhsN2F0V3VYNjMwYUVoSVNvcENRRUNVa0pPaHZmL3ViMjdPUFAvNjQxamFWbFpYNjRZY2ZaTEZZYW9TRG9hR2hldjc1NXowYUc1ZTMyb0t5OC9tcGo5VnFsY1BoY0lWbmdZR0JyaER0N0VEdDdHdTczZTdhUnhFQUFBQUFnTVpxc1dGYlRrNk9ubnp5eVZxZlZlL1pWbEJRSUtmVHFmMzc5K3YrKys5WGFtcXFWcTllTFVtS2pZMTFhM1BxMUNtVmw1Y3JPRGk0M25Ick9tamdmSng3R0lJbmdaNWhHT2NWL0oyN2VtZlhybDM2OGNjZmE2MmJtWm5wK3ZUMDNMRk9uejdkNkxIUnRKeE9wd3pEVUdWbHBkdlBoWlkxRkpSSlo4SXl1OTB1dTkwdWIyOXYyZTEyMTJxeXVuNnFnek52YjIrM1Q3RUJBQUFBQUxnWVd1eS9SRStmUGwxbjZIVDJubTJTbEorZkwwazZkdXlZTWpJeUpFa0ZCUVZ1YllxS2lpU3B3YkR0MTFSYmtQZkREejlveG93WmF0Kyt2VjU2NlNWZGNjVVZ0YmI5OGNjZk5XUEdEQVVHQmlvbEphWEJmZUUrL1BERE9wK2xwYVZKa3ViUG42K1ltQmhKVW1GaG9lNjY2eTRGQmdaNitqb3RYbFZWbFp4T3A2cXFxdHl1cTM4YmhsSGp0OWxsMWNGWVk5aHNOdGVQbDVlWDY5cmhjTGpkMXhlWVZmODA5SGswQUFBQUFBQ1htaFlidG5YdDJyWFdjS3EwdEZTUFBmYVlzckt5TkdiTUdJMGRPOWIxN08yMzMzWUZEK2NHZGIvODhvdWtNNGNmZU9MZWUrODlyM21IaElUbzVaZGY5cWh1Ym02dTVzeVpvOHJLU3ZYcTFVc0hEaHpRMVZkZlhXTzF6ODgvLzZ6WnMyZnI5T25UbWpselpvTkIydzgvL0tDTWpBeDE3ZHBWKy9idGMzdFdXbHFxOVBSMGhZU0VxRy9mdm01alNETHRsRlJQN05xMXkvV0o3Ym0vYXl2ejlIZDl6eG9LeU9yNmZXNVpmU2ZBbmcrcjFTcXIxU292THk5NWVYblZldTN0N2UyNnJ2NWRWM0JXVjltRjdnTUlBQUFBQUVCejEyTER0dHFVbEpUbzhjY2ZWMVpXbG9ZTkcrWVd0SldXbHVxVFR6NlJ4V0tSdDdlMy92V3ZmN20xL2Vtbm55UkpQWHIwcUxYdnBLUWt0L3U4dkx6em11UFpuMkZXOTFuWDZwK3lzaklOR3paTTI3WnQwK3JWcTdWcTFTbzVIQTcxNnRWTC9mcjFVOSsrZlpXZW5xNlBQdnBJWGw1ZWV2TEpKOTBDc3RvNG5VNjkvdnJya3FUNzdydFBpWW1KYnMvWHJGbWprcElTM1hycnJXN3oycjkvdnlTNTlwUzdHS28vYzYzZWY2dXh2OCtuamRWcWxjVmljZnRkSFY1VjM5ZFdwNjdmOVQyckt6U3I3Wm85eUFBQUFBQUF1RGhhZE5oMjdrYjlXVmxaT25EZ2dHdzJteW9xS2x6UCsvVHBvK1BIait2a3laTzY0WVliVkZGUm9jek1UQlVVRkNnc0xFelNtZFZlVXQxaDI3bW5jbnE2ZDlzUFAveWcxMTkvWFZsWldYSTRITHI5OXR2cjdQTmMzYnAxVTdkdTNTUkpKMDZjMExadDIvVFZWMThwTFMxTm1abVpibldIRGgycVRwMDZOVGlmL2Z2M0t5c3JTejE3OXRRTk45emc5cXl5c2xJclZxeVF4V0xSaUJFalZGWldKbDlmWDBuU2Q5OTlKMG02K3Vxckd4ekRMQ05IanJ4b1l3RUFBQUFBQUVndFBHejc1ei8vV1d0NVpXV2xObXpZNExxMzJXd2FNR0NBSWlJaU5HclVLR1ZtWmlvek0xTVpHUm42L2U5L3IrTGlZbTNmdmwwaElTSHEyTEdqS1hQTHpjM1Y0c1dMdFhuelpsa3NGdDF5eXkwYU4yNmNRa05EUGU2anRMUlVPVGs1K3VXWFg3UjM3MTd0MmJOSGUvZnVsZFBwbE1WaVVjK2VQV1czMjdWejUwNnRXN2RPNjlhdFUwUkVoSzY5OWxwZGQ5MTFpb21Ka2IrL3YxdWZuVHQzVm5oNHVQNzBwei9WR0cvcDBxWEt6OC9Ya0NGRHRHUEhEcjM1NXB1YU9YT21ldlRvb2UzYnQ3dkdCQUFBQUFBQXVGeTE2TEJ0L2ZyMVNrOVAxd3N2dktEaTRtTEZ4OGZyL3Z2dmw4VmlVVkZSa1diTW1LR0NnZ0tOSERsUzdkdTMxL1hYWCsvYW0rcXR0OTVTV2xxYWZ2LzczK3Vycjc1U1pXV2xoZ3daY3NHZjZ4bUdvVVdMRm1uVnFsVXlERU45Ky9iVmd3OCtxQ3V2dk5LajlxKzk5cHF5c3JKMDZOQWhIVHQyek8yWnY3Ky9ycnZ1T3ZYcjEwOERCdzUwN1M5WFVsS2liNy85Vmx1MmJOSFdyVnUxWnMwYXJWbXpSbGFyVmZIeDhSbzNicHlyRDR2Rm9sbXpadW1xcTY1eTYvdnc0Y042Ly8zM1piUFpkTjk5OSttcnI3N1NrU05ITkdQR0RGMS8vZlU2ZmZxMGV2ZnVYU084QXdBQUFBQUF1SnkwMkxDdHJLeE1LU2twV3JWcWxXdzJtNlpQbjY3Zi92YTNrdVFLMm5KeWN2VGNjOCtwZmZ2Mmt1UTZXS0JidDI1cTM3NjlkdXpZb2V6c2JDMWZ2bHpTbVU4eHpaalh5cFVySlVsejVzelJvRUdER3RYZTE5ZFh1M2Z2VmtSRWhLNjc3anAxN05oUlYxNTVwYnAxNjZhb3FDaFhHQmdYRjZlb3FDaWxwcWJLMzk5Zk45NTRvMjY4OFVaVlZWWHArKysvMTFkZmZhWE5temZYK3FscWJhdlRRa05EMWExYk44WEV4S2h0MjdhNjY2NjcxTFZyVnozenpEUDYrdXV2SlVrMzNuaGpZLzg0QUFBQUFBQUFtcFVXRzdZZE9YSkVYMzc1cGNMQ3dqUjc5bXkzbFZxUFBmYVlEaHc0b0wvODVTL3EzYnUzcXFxcWxKMmRyWTRkTzdyQ3F1SERoK3YxMTEvWDNMbHpsWjJkclppWUdOZithT2M2ZTJWWVE2cXFxbHpYYjd6eGh0NTQ0NDBHMjRTSGgrdXZmLzJySkduMDZORWFNMlpNalJOSFBXVzFXaFVkSGEzbzZHZzk5TkJESHEvVXM5bHNtajE3dGdJREExMWwxMTU3cldiTW1LSEV4RVI1ZTN2cjMvLzkzODlyVGdBQUFBQUFBTTFGaXczYm9xS2k5Tnh6ejZsMTY5WUtDZ3B5bFJjVkZXbi8vdjBLQ2dyUzk5OS9yeFVyVnVqbm4zK1dZUmo2eHovKzRhcDMyMjIzNmNNUFAxUjJkcmFrK2dPMW5KeWM4NXFqcCswTXcxQjVlWG10KzZqVjU5Q2hRNDBLQXVmTm02ZDI3ZHJWK1R3a0pLUkcyYXBWcXlTZFdmVjM5cDh6QUFBQUFBREE1YWpGaG0zU21VTUlObS9lcklNSEQrcmd3WVBLemMxVmNYR3hwRE9oMjZwVnF4UVVGS1JldlhyVk9FWFQ0WENvUzVjdTJyWnRtMXExYWxYdndRaWVuandxU2NYRnhicmpqanNhM2E2c3JLelJvVjVsWldXajJsUlVWRFNxLyszYnQydkxsaTJ5Mld5S2o0OXZWRnNBQUFBQUFJRG1xRVdIYlI5Ly9MRisvUEZIU1pMZGJsZUhEaDEwd3cwM2FNT0dEWXFJaU5ETEw3K3NzTEN3V3R1KytlYWIyclp0bXlTcHNMQlFUei85dEo1NjZpbDVlWGxkdFBtZnpkZlh0OTV3enVsMDZ2UFBQOWViYjc2cC9QeDhWVlpXeW1henlUQU1kZTdjV1FrSkNlclhyNTlwOHlrcks5TUxMN3dnU2JyOTl0dHJySWhMVFUwMWJTd0FBQUFBQUlCTFJZc08yKzY1NXg2VmxKU29jK2ZPaW9xS2NnVmxHelpza0xlM2Q1MUIyMXR2dmFYMzMzOWZBUUVCZXVLSkovVHl5eTlyNjlhdG1qVnJsbWJQbmkwL1A3K0wrUnIxT25YcWxEWnMyS0NWSzFmcXdJRUQ2dG16cCtiT25hc0pFeVlvTWpKU2p6enlpSjUvL25uTm5EbFQwZEhSK3NNZi9xRFkyRmhacmRZTEdqYzVPVm1IRHg5V1dGaVl4bzRkYTlMYkFBQUFBQUFBWE5wYWROZzJZTUNBUnRVdkx5L1h3b1VMdFc3ZE92bjcrK3VaWjU1Uno1NDk5ZXl6ejJyNjlPbkt6TXpVSTQ4OG9qLy8rYzkxSHBiUUVLZlRlVjd0em1ZWWhyWnQyNmJQUC85YzZlbnBLaWtwVVpzMmJUUno1a3dOSFRyVTdkQ0RtSmdZTFY2OFdCOTg4SUUrK2VRVGJkKytYYTFidDladmZ2TWJ4Y2JHcW5mdjNvMCtiT0hkZDkvVnhvMGJaYkZZTkhQbVRQbjcremZZcHJ5OHZOSHZDUUFBQUFBQWNLbHAwV0ZiYlg3NTVSZEpxckU2N1YvLytwZWVmLzU1L2ZMTEx3b0xDOU16enp5anpwMDdTenB6MkVKeWNyTCsvT2MvS3pzN1c0ODg4b2hHakJpaFAvN3hqd29PRHE1enJNcktTaDA1Y2tSQlFVSHk5ZldWSkgzNzdiZVM1SGFxcHljS0NncTBkZXRXWldabTZydnZ2blB0UGRlaFF3ZE5tREJCdi8zdGIrc016Zno5L1RWKy9IamRjY2NkV3I1OHVkYXVYYXNWSzFab3hZb1Y4dlgxVmZmdTNYWFZWVmZweGh0dmJEQkUvUGpqai9YMjIyOUxraDU0NEFIMTdkdTMxbm9IRGh4UVFFQ0EvUDM5WmJWYTljVVhYN2ptQWdBQUFBQUEwRnkxK0xCdDY5YXRldmJaWitYdjd5K2J6YWFDZ2dKSlV2ZnUzU1dkV1duMjhzc3ZhKzNhdFhJNm5Sb3dZSUJtekpoUjQyVE5ObTNhNkxYWFh0T0xMNzZvdExRMGZmenh4OXF4WTRjV0xWcmt0cExzYktkUG45YVlNV01rU1JhTFJUYWJ6WFVJUVhSMGRLUGV3ekFNZmZUUlJ6cDQ4S0JzTnBzR0RoeW8yMjY3VGRkZGQxMmQ0NThyTkRSVUNRa0p1dSsrKzdScDB5WnQzTGhSMzMvL3ZYYnMyS0dTa2hMZGZmZmQ5YlpmdDI2ZEZpMWFKT25NUG0xMzNubG5uWFdmZlBKSjVlWGwxU2l2L25NSEFBQUFBQUJvamxwODJCWVpHU21yMWFxVEowL0s2WFFxS0NoSWZmdjIxWC85MTM5Sk9oT0NWVlpXS2lBZ1FPUEdqZE50dDkxV1ozamw1K2VueE1SRS9jLy8vSTlTVWxJMFpjcVVlb011UHo4L3RXN2RXa2VQSHBYVDZWUkZSWVg4L1B3VUhSMnRoeDU2cUZIdjBhWk5HNzM4OHN2Njhzc3ZkZU9OTjlZSUF4dkQ0WEJvMkxCaEdqWnNtQW9MQzVXZW5xNUJnd1lwSUNDZzNuYURCZzNTMHFWTDFiOS9mLzNwVDMrcXQyNjdkdTEwOHVSSkdZWWg2Y3dCRDlkY2M0MHJmQVFBQUFBQUFMK09nb0lDZmZiWlovcmpILy9vK3RJTzVyRTR6ZGdrckFsczJMQkJOOTk4ODBVWnE3Q3dVRmFydFZFQlZ2VnBuNTV5T3AxeU9wMFhmRENCcDlMUzB1VHY3NjlycjczMmd2clp1WE9uSEE2SDYvUFNvcUtpQ3dyNnpIQXgvMjRBQUFBQWFGb3Z2dmlpMnJkdnIvajQrS2FlQ2k0alRmWDNxcUNnUUJzM2JqenY5ZzE5a1ZadHhZb1ZldTIxMTNUYmJiZHB5cFFwSHJWNSsrMjM5YzQ3NzlUNmJPM2F0Um8zYmx5RGZYVG8wRUh6NXMzemFMem1yTVd2YlBORXExYXRHdDJtc1ljS1dDd1dqei8zTk1QZ3dZTk42YWRYcjE1dTkwMGR0QUVBQUFBQTBGd2RQbnhZYjd6eHhubTM5elJzR3pGaWhOYXRXNmZWcTFmcnBwdHVVcDgrZlR4cTE2bFRKODJhTmN0MW41K2Y3N29mT1hLa3Evemd3WU5hdm55NUVoSVM1T1BqNHlwdjdQNzB6UlZoR3dBQUFBQUF3Q1dnVjY5ZVdyOSt2Y2YxdDIvZnJ2bno1NnV3c0ZBVEpreHdsUnVHNFRvNHNTNWp4b3pScGsyYjVPL3ZyNktpb2xyckJBUUV5TXZMeTNWdnQ5dlZxVk1uMTcyM3Q3ZnJldmp3NGE3cnRMUTArZmo0MUx1WCsrV01zQTBBQUFBQUFLQVpxYXlzMUpJbFMvVFJSeDhwSWlKQ3I3enlpbnIwNk9GNm5wV1ZwVW1USm5uVVYxcGFXcDNQWG4zMVZiZUREUGZ1M2F1NHVMaGE2enFkVHBXVWxFaVNzck96MWFaTm14cUJYME43d1Y4dUNOc0FBQUFBQUFET2NlclVxYWFlUXEyeXM3UDE3TFBQNnFlZmZ0S2dRWU0wZmZyMEdpRldaR1NrSmsrZVhHOC95Y25KYXRXcWxjYU9IVnRubllpSUNMZjdUcDA2YWU3Y3VhNzcvUHg4UGZiWVk1S2szTnpjR3Z1MjNYSEhIVzczalZtMTE1d1J0Z0VBQUFBQUFKeWplcFhXcGVUVFR6OVZTa3FLRE1QUXhJa1RhNFJaMVlLRGc5MCs2NnhOY25LeUFnSUNHcXgzTnJ2ZHJyWnQyOVpiWituU3BUWEs4dkx5TkhYcVZJL0hhZTRJMndBQUFBQUFBTTVSVmxhbXJLd3N0ODhvbTlyQ2hRdmw3Kyt2bDE1NnFVbm1WZDlucE5WQ1FrSWtTWEZ4Y1VwTlRWVlVWTlFsR1Z6K21namJBQUFBQUFBQXpoRWFHcW9OR3pZb09EaFk0ZUhoVFQwZGw1Q1FrQ1lKMnZyMDZhTUhIM3hRQXdZTWNKV1ZsWlVwUFQxZFZxdjFvcy9uVWtiWUJnQUFBQUFBY0k0dVhib29PenRiNzczM252cjM3Njh1WGJvb0xDek03UVJPczJSa1pDZ3hNZEdqdWprNU9RMnVMcXZlR3kwdkw2L2VlcFdWbFhYV3NWZ3Npb3lNZEkwWkdocXEwTkJRdHpxK3ZyNjYrZWFibFp1YjYxYnVkRHBkZmJSRWhHMEFBQUFBQUFEbnNObHNHalZxbExaczJhS01qQXh0M2JyVm8zYXhzYkVhT0hCZ284YnEyTEdqSG5qZ2dRYnJwYVNrS0Nnb1NQSHg4UjcxZSsrOTk5YjcvTkNoUTNYV3NkdnRXck5talNUVk9QaWdOb3NYTDNaZGw1YVdTcEljRG9kSDg3emNFTFlCQUFBQUFBRFV3bXExS2pZMlZ0SFIwZHEvZjcrS2lvcGNxN2JxRWhVVjFlaHhJaU1qTlhMa3lBYnJwYVNrS0RBdzBLTzZrdlQ0NDQvWCtTd3BLVW1ob2FGS1NFaW85Ym1YbDVmcmV2MzY5U292TDllSkV5Y1VGaGFtbkp3Y2pSczN6dTEwMFp5Y0hOZDFYbDZlTEJhTGdvT0RQWnJuNVlhd0RRQUFBQUFBb0I2K3ZyN3EyYk5uVTArajBZWU1HVkxuczZTa0pQbjUrZFZiNTJ4ZmZ2bWxYbmpoQmExZHU3YkJ1dHUyYlZOUVVKQ3FxcW84bnV2bGhCM3NBQUFBQUFBQVVLL0N3a0xYU2FQVjR1TGlGQmNYcDRrVEo2cGR1M1phdW5TcHlzckt0SExsU3BXV2xpb2hJVUc3ZCs5MlBXc3BXTmtHQUFBQUFBQ0FlaDA0Y0VCRlJVVnVuNHVtcHFaS2tyeTl2V1cxV3VWd09EUm56aHdaaHFFbFM1Ym9uWGZlMFpRcFUzVFBQZmRvOU9qUlRUWDFpNDZWYlFBQUFBQUFBS2pYamgwN1ZGVlZwZG16Wit2SWtTT1N6dXhQRnhVVnBjREFRSzFhdFVyang0OVhWbGFXNXM2ZHEvRHdjRDM2NktPYU1XT0dsaTFicHVuVHArdllzV05OL0JZWEIyRWJBQUFBQUFEQUphNHgrNStWbFpVMStDTkpUcWZUbzNxWm1aazZmUGl3SmsyYUpNTXdsSmlZNkRaZVJrYUdGaXhZb0E0ZE9talJva1c2NnFxclhNK0dEaDJxQlFzVzZPVEprenB4NG9RSmZ4S1h2bWI3R2FtWGw1Y013M0E3SFFQZzd3UUFBQUFBNEhKdy9QaHhWVlZWS1RBd1VGNWVYdnJpaXk4a1NRRUJBUTIydmYzMjJ6MGFJemMzdDhHNnk1WXQwK3V2dnk0L1B6L2RkTk5ONnQrL3YrYk5tNmZkdTNjcklTRkIvZnIxVTNoNHVFYU5HcVhPblR0cjM3NTkycmR2bjZxcXFtUVloaW9ySzFWUlVhRmh3NFlwSXlORHJWdTM5dWdkbXJObUc3YjUrdnFxdUxoWVFVRkJUVDBWWEVLS2k0dmw1K2ZYMU5NQUFBQUFBT0NDcEtXbGFlSENoWklraThVaXA5TXBxZjRUUnF0Tm5qelp0SGtFQkFUSWJyZnIxbHR2bGNQaFVGaFltSktUazdWNTgyWnQyclJKNmVucE9uYnNtTXJMeXh2c0t5d3NUUEh4OGFiTjdWTFZiTU8yc0xBdzVlWGxFYmJCVFY1ZW5scTNidDNVMHdBQUFBQUE0SUpjYzgwMUdqWnNtQXpEa0dFWTh2WDFWVXhNakFZUEh0eGcyK0hEaDVzNmw0Y2Vla2hSVVZHdWU0dkZva0dEQm1uUW9FR3Vzb3FLQ3AwNmRVb1ZGUlV5RE1NVkRscXRWbG10VnRsc05qa2NEbGtzRmxQbmRpbHF0bUZieDQ0ZGxaR1JvY0xDUXJWcTFhcXBwNE5MUUdGaG9ZNGVQYXJZMk5pbW5nb0FBQUFBQUJla2E5ZXVtalp0V2xOUFE5S1o0SzhoZHJ0ZGRydjlJc3ptMHRkc0QwaXcyV3pxMmJPbmR1N2NxY0xDd3FhZURwcFlZV0doZHU3Y3FaNDllN0puR3dBQUFBQUFhRExOZG1XYkpJV0VoT2lhYTY3UnJsMjdGQm9hcXJadDJ5b2dJSUN3cFlVd0RFUEZ4Y1hLeTh2VDBhTkhkYzAxMXlna0pLU3Bwd1VBQUFBQUFGcXdaaDIyU1djQ3R4dHV1RUcvL1BLTDl1elpvOUxTVWhtRzBkVFR3a1hnNWVVbFB6OC90VzdkV2pmY2NJTnN0bWIvMXhrQUFBQUFBRFJ6bDBVNlliUFoxTFZyVjNYdDJyV3Bwd0lBQUFBQUFJQVdyTm51MlFZQUFBQUFBQUJjYWdqYkFBQUFBQUFBQUpNUXRnRUFBQUFBQUFBbUlXd0RBQUFBQUFBQVRFTFlCZ0FBQUFBQUFKaUVzQTBBQUFBQUFBQXdDV0ViQUFBQUFBQUFZQkxDTmdBQUFBQUFBTUFraEcwQUFBQUFBQUNBU1FqYkFBQUFBQUFBQUpNUXRnRUFBQUFBQUFBbUlXd0RBQUFBQUFBQVRFTFlCZ0FBQUFBQUFKaUVzQTBBQUFBQUFBQXdDV0ViQUFBQUFBQUFZQkxDTmdBQUFBQUFBTUFraEcwQUFBQUFBQUNBU1FqYkFBQUFBQUFBQUpNUXRnRUFBQUFBQUFBbUlXd0RBQUFBQUFBQVRFTFlCZ0FBQUFBQUFKaUVzQTBBQUFBQUFBQXdDV0ViQUFBQUFBQUFZQkxDTmdBQUFBQUFBTUFraEcwQUFBQUFBQUNBU1FqYkFBQUFBQUFBQUpNUXRnRUFBQUFBQUFBbUlXd0RBQUFBQUFBQVRFTFlCZ0FBQUFBQUFKaUVzQTBBQUFBQUFLQUZLU2dvVUdwcXFzckt5cHA2S3BjbFcxTlBBQUFBQUFBQUFHZENzSTBiTjU1Mys3dnZ2dHVqZWw5OTlaVSsrT0FEblRoeFFsT21UUEdvemR0dnY2MTMzbm1uMW1kcjE2N1Z1SEhqR3V5alE0Y09tamR2bmtmak5XZUViUUFBQUFBQUFKZUF3NGNQNjQwMzNqanY5cDZHYlNOR2pOQzZkZXUwZXZWcTNYVFRUZXJUcDQ5SDdUcDE2cVJaczJhNTd2UHo4MTMzSTBlT2RKVWZQSGhReTVjdlYwSkNnbng4ZkZ6bGdZR0JIbzNUM0JHMkFRQUFBQUFBWEFKNjllcWw5ZXZYZTF4LysvYnRtajkvdmdvTEN6Vmh3Z1JYdVdFWUtpNHVycmZ0bURGanRHblRKdm43KzZ1b3FLaldPZ0VCQWZMeThuTGQyKzEyZGVyVXlYWHY3ZTN0dWg0K2ZManJPaTB0VFQ0K1Bycnp6anM5ZnBmTENXRWJBQUFBQUFEQU9aeE9aMU5Qb1U2VmxaVmFzbVNKUHZyb0kwVkVST2lWVjE1Ump4NDlYTSt6c3JJMGFkSWtqL3BLUzB1cjg5bXJyNzZxN3QyN3UrNzM3dDJydUxpNFd1czZuVTZWbEpSSWtyS3pzOVdtVFpzYWdWOUFRSUJIYzJydUNOc0FBQUFBQUFET1lyZmI2MXp0MWRTeXM3UDE3TFBQNnFlZmZ0S2dRWU0wZmZyMEdpRldaR1NrSmsrZVhHOC95Y25KYXRXcWxjYU9IVnRubllpSUNMZjdUcDA2YWU3Y3VhNzcvUHg4UGZiWVk1S2szTnpjR3Z1MjNYSEhIVzczalZtMTE1d1J0Z0VBQUFBQUFKeWxiZHUyeXMvUGIrcHAxUERwcDU4cUpTVkZobUZvNHNTSk5jS3Nhc0hCd1c2ZmRkWW1PVGxaQVFFQkRkWTdtOTF1Vjl1MmJldXRzM1RwMGhwbGVYbDVtanAxcXNmak5IZUViUUFBQUFBQUFHZnAyN2V2UHYzMFUyVmxaYmw5UnRuVUZpNWNLSDkvZjczMDBrdE5NcS82UGlPdEZoSVNJa21LaTR0VGFtcXFvcUtpWEorWHRoU0ViUUFBQUFBQUFHZnAxcTJiZXZUb29RMGJOaWc0T0ZqaDRlRk5QU1dYa0pDUUpnbmErdlRwb3djZmZGQURCZ3h3bFpXVmxTazlQVjFXcS9XaXorZFNSdGdHQUFBQUFBQndqcUZEaCtydmYvKzczbnZ2UGZYdjMxOWR1blJSV0ZpWTJ3bWNac25JeUZCaVlxSkhkWE55Y2hwY1hWYTlOMXBlWGw2OTlTb3JLK3VzWTdGWUZCa1o2Um96TkRSVW9hR2hiblY4ZlgxMTg4MDNLemMzMTYyOCtuQUppOFZTNy9pWEs4STJBQUFBQUFDQWMvajYrbXJVcUZIYXNtV0xNakl5dEhYclZvL2F4Y2JHYXVEQWdZMGFxMlBIam5yZ2dRY2FySmVTa3FLZ29DREZ4OGQ3MU8rOTk5NWI3L05EaHc3VldjZHV0MnZObWpXU1ZPUGdnOW9zWHJ6WWRWMWFXaXBKY2pnY0hzM3pja1BZQmdBQUFBQUFVQXVyMWFyWTJGaEZSMGRyLy83OUtpb3FjcTNhcWt0VVZGU2p4NG1Nak5USWtTTWJySmVTa3FMQXdFQ1A2a3JTNDQ4L1h1ZXpwS1FraFlhR0tpRWhvZGJuWGw1ZXJ1djE2OWVydkx4Y0owNmNVRmhZbUhKeWNqUnUzRGkzMDBWemNuSmMxM2w1ZWJKWUxBb09EdlpvbnBjYndqWUFBQUFBQUlCNitQcjZxbWZQbmswOWpVWWJNbVJJbmMrU3QycVhEUUFBRlVaSlJFRlVrcExrNStkWGI1MnpmZm5sbDNyaGhSZTBkdTNhQnV0dTI3Wk5RVUZCcXFxcThuaXVseE4yc0FNQUFBQUFBRUM5Q2dzTFhTZU5Wb3VMaTFOY1hKd21UcHlvZHUzYWFlblNwU29ySzlQS2xTdFZXbHFxaElRRTdkNjkyL1dzcFdCbEd3QUFBQUFBQU9wMTRNQUJGUlVWdVgwdW1wcWFLa255OXZhVzFXcVZ3K0hRbkRselpCaUdsaXhab25mZWVVZFRwa3pSUGZmY285R2pSemZWMUM4NlZyWUJBQUFBQUFDZ1hqdDI3RkJWVlpWbXo1NnRJMGVPU0RxelAxMVVWSlFDQXdPMWF0VXFqUjgvWGxsWldabzdkNjdDdzhQMTZLT1Bhc2FNR1ZxMmJKbW1UNSt1WThlT05mRmJYQnlFYlFBQUFBQUFBSmU0eHV4L1ZsWlcxdUNQSkRtZFRvL3FaV1ptNnZEaHc1bzBhWklNdzFCaVlxTGJlQmtaR1Zxd1lJRTZkT2lnUllzVzZhcXJybkk5R3pwMHFCWXNXS0NUSjAvcXhJa1RKdnhKWFByNGpCUUFBQUFBQU9BU2MvejRjVlZWVlNrd01GQmVYbDc2NG9zdkpFa0JBUUVOdHIzOTl0czlHaU0zTjdmQnVzdVdMZFBycjc4dVB6OC8zWFRUVGVyZnY3L216WnVuM2J0M0t5RWhRZjM2OVZONGVMaEdqUnFsenAwN2E5KytmZHEzYjUrcXFxcGtHSVlxS3l0VlVWR2hZY09HS1NNalE2MWJ0L2JvSFpvendqWUFBQUFBQUlCTFRGcGFtaFl1WENoSnNsZ3NjanFka3VvL1liVGE1TW1UVFp0SFFFQ0E3SGE3YnIzMVZqa2NEb1dGaFNrNU9WbWJOMi9XcGsyYmxKNmVybVBIanFtOHZMekJ2c0xDd2hRZkgyL2EzQzVWRm1mMWZ5MEFBQUFBQUpxWkYxOThVZTNidDI4Ui80Qkh5N0p2M3o2dFhMbFNobUhJTUF6NSt2b3FKaVpHZ3djUHZ1aHoyYlZybDJ0dnRycFVWRlRvMUtsVHFxaW9rR0VZcm5EUWFyWEthclhLWnJQSjRYREk0WEJjckdrM0dWYTJBUUFBQUFBQVhHSzZkdTJxYWRPbU5mVTBKRW5YWEhOTmczWHNkcnZzZHZ0Rm1NMmxqd01T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jQUhLeTh0MTdOaXhPcDlYVlZYSjZYUjYxSmZUNlZSSlNZbGJXWDUrdnBZc1dhS3FxcXBhMjJSblozcytXUUMvT3NJMkFBQUFBQUF1d1ByMTZ4VWZIMS9uOCsrKyswNy84Ui8vb2NPSER6ZlkxN3g1OHpSOStuU1ZsWlc1eXZiczJhUDMzMzlmNzc3N2JvMzYzM3p6amNhUEg2OVhYMzMxL0NZUHdIU0ViUUFBQUFBQW1Nd3dESldXbGtxU3RtM2JKaDhmSDBWRVJEVFk3dFpiYjlYUFAvK3N2LzcxcjY3VmNJTUhEOWJnd1lQMS92dnZhKy9ldmE2Nk9UazVTa3BLa3ErdnIyNisrZVpmNTBVQU5CcGhHd0FBQUFBQWpaU1hsNmVjbkJ6bDVPU29zTEJRa2x6M2twU2FtcXFISDM1WUZSVVZ5c3pNMUc5Kzh4dVArdTNmdjcvdXVlY2ViZDY4V1JrWkdhN3lpUk1ueXNmSFIxdTNicFYwNXRQVUo1OThVaFVWRlhyNjZhZlZvMGNQazk4UXdQbXlPRDM5Y0J3QUFBQUFnRXZNaXkrK3FQYnQyOWY3R2VldllmVG8wWFYrRnZyTU04L29pU2VlMEVNUFBhUWJicmhCbzBlUHJyT2ZtSmdZelo4L1gvbjUrVHA2OUtpa00wSGF0OTkrcXdFREJyalZQWG55cEs2NDRnclgvYzZkTzFWWldhbm82R2hYV2V2V3JSVVdGbllocndiZ0F0bWFlZ0lBQUFBQUFGeUlVNmRPWGZReHo5NC9iZFdxVlVwT1R0YjY5ZXYxODg4L2ErclVxUm8rZkxoR2pCaWg1Y3VYcTFXclZobzdkcXlyL3NLRkN4VWJHNnYrL2Z1cmRldldrcVFWSzFabytmTGxkWTdocWZqNGVJMGZQLzQ4M3dxQUdRamJBQUFBQUFETjJybW5kMTZNOGM0K2ZiVDZNOUk5ZS9abzd0eTU2dENoZzBhTUdDRkoyckJoZy9yMTY2Zmh3NGRMT25OeWFYSnlzbHZaMlM3a29JT0hIbnJvdk5zQ01BOWhHd0FBQUFDZ1dTc3JLMU5XVnBhNmQrOStVY1pMVDAvWDg4OC9YNlA4a1VjZWtTUWRPWEpFNDhlUDE4S0ZDN1Z2M3o1ZGZmWFZyanJIangrWEpJV0VoTlRhOThWNkJ3Qy9Ic0kyQUFBQUFFQ3pGaG9hcWcwYk5pZzRPRmpoNGVHLytuaTMzSEtMYnJubEZ0ZTlZUmlhTTJlT3NyT3psWktTSW9mRElVbXVRSzc2MEFSSit1V1hYeVJKN2RxMWMrdXpmZnYyaW9tSmtTUjkvUEhIV3JSb2tjZnpXYjE2dGJ5OXZSVVRFMU9qWHdBWEgyRWJBQUFBQUtCWjY5S2xpN0t6cy9YZWUrK3BmLy8rNnRLbGk4TEN3dVR0N2YycmpGZFpXYWxEaHc2NTdsTlRVNVdSa2FISEhudE0rZm41a2lTYnphYU5HemVxUzVjdTJydDNyNnFxcW1TMVdyVjM3MTQ1SEE1RlJVVzU5WG5iYmJmcHR0dHVreVJGUjBmcjRZY2Zybk44d3pDMGF0VXE1ZVRrS0NRa1JGYXJWWkkwZi81OHMxOFZ3SGtnYkFNQUFBQUFOR3MybTAyalJvM1NsaTFibEpHUm9hMWJ0M3JjTmpZMlZnTUhEbXpVZUVlUEh0VzRjZU5xbEovOWFlbWNPWFBVcGswYlRaa3lSWk1tVGRMdTNidDF6VFhYYU11V0xlclZxNWRzdHJyL09kNmxTeGQxNmRLbDFtZVptWmw2N2JYWGxKZVhwLy84ei8vVTJMRmo2KzBMd01YSC81RUFBQUFBZ0diUGFyVXFOalpXMGRIUjJyOS92NHFLaXVSME9odHNkKzRLTTA5RVJFUW9LU2xKVHovOXRFSkRRelZuemh4MTZOQkJiNzc1cHQ1Ly8zMU5uRGhSZ3dZTlVteHNyS3hXcThMQ3d2VEZGMStvZGV2VzJyTm5qeVpObW5RK3I2ZzVjK1lvUFQxZDBkSFJTa3hNVktkT25jNnJId0MvTHNJMkFBQUFBTUJsdzlmWFZ6MTc5dnhWeDBoTFM5UFRUeit0d1lNSGE5cTBhZkx6ODlPYmI3NnBEei84VURObnp0VFFvVU1seWZWNTU4MDMzNnlWSzFlcXRMUlVQajQrR2pKa2lGdC9wMCtmMXU3ZHV4c2NOejA5WGIxNzk5Ym8wYU5WVkZTa0hUdDIxRnF2YjkrK0YvaUdBQzZFeGVsSjFBOEFBQUFBd0NYb3hSZGZQSzlQUVM5RVlXR2h2dm5tRzljaENVNm5VN2ZjY29zR0RScWs3dDI3NjhDQkE4ckp5WEVkY25Ea3lCSGRlKys5T24zNnRPTGo0elYrL0hpMy9nNGZQcXpSbzBlYk5yLzE2OWViMWhlQXhtTmxHd0FBQUFBQWplRG41NmZEaHc4cktTbEpPVGs1cnROR3QyN2Rxa09IRHFsejU4NXVxOWV1dU9JS1JVUkVLQ2NucDlaVlo2R2hvVnE4ZUhHRDQwNllNRUZEaGd6UnFGR2p6SHNaQUtZamJBTUFBQUFBb0pFKysrd3pYWG5sbGVyZnY3L3V1dXN1SlNVbGFlTEVpUm8rZkxoYnZmTHljczJkTzFkNWVYbHEyN2F0bm4zMldUMzMzSFBxMXEyYnE0N05adk40LzdVcnJyaUN2ZHFBU3h4aEd3QUFBQUFBamVCd09MUnMyVEszc3FTa3BCcjE4dlB6OWRSVFR5a3JLMHZUcDA5WFRFeU1wazZkcW1uVHBtbmF0R2sxOW00RGNIbXdOdlVFQUFBQUFBQm9iaW9xS25UcTFDazVuVTRWRkJSSWtyeTh2Q1JKVlZWVldyMTZ0U1pNbUtCOSsvWnB4b3dadXVXV1d4UVdGcVpYWG5sRmJkdTJWVkpTa2hJVEU3Vi8vLzQ2eDhqTHkxTkpTWWtNdzFCV1ZwWWt5ZHZiKzlkL09RQVhoSlZ0QUFBQUFBQTBVbFpXbHFaTW1lSzZ0OXZ0NnQyN3R5VHBxYWVlVW5wNnVzTER3elZyMWl5MzAxRmJ0MjZ0QlFzV2FOR2lSVnF6Wm8wTXc2aDFWWndrVFpzMlRVZVBIblVyNjkrLy82L3dOZ0RNeEdta0FBQUFBSUJtcXlsT0k1V2tzckl5cGFXbHFiS3lVbGFyVlgzNjlGRzdkdTBrU1FVRkJWcTFhcFh1dnZ0dStmcjYxdG5IcmwyN0ZCa1pxWkNRa0ZxZi8rTWYvOURodzRkbEdJWnNOcHY2OXUycjZPam9YK1Y5QUppSHNBMEFBQUFBMEd3MVZkZ0dBSFZoenpZQUFBQUFBQURBSklSdEFBQUFBQUFBZ0VrSTJ3QUFBQUFBQUFDVEVMWUJBQUFBQUFBQUppRnNBd0FBQUFBQUFFeEMyQVlBQUFBQUFBQ1loTEFOQUFBQUFBQUFNQWxoR3dBQUFBQUFBR0FTd2pZQUFBQUFBQURBSklSdEFBQUFBQUFBZ0VrSTJ3QUFBQUFBQUFDVEVMWUJBQUFBQUFBQUppRnNBd0FBQUFBQUFFeEMyQVlBQUFBQUFBQ1loTEFOQUFBQUFBQUFNQWxoR3dBQUFBQUFBR0FTd2pZQUFBQUFBQURBSklSdEFBQUFBQUFBZ0VrSTJ3QUFBQUFBQUFDVEVMWUJBQUFBQUFBQUppRnNBd0FBQUFBQUFFeEMyQVlBQUFBQUFBQ1loTEFOQUFBQUFBQUFNQWxoR3dBQUFBQUFBR0FTd2pZQUFBQUFBQURBSklSdEFBQUFBQUFBZ0VrSTJ3QUFBQUFBQUFDVEVMWUJBQUFBQUFBQUppRnNBd0FBQUFBQUFFeEMyQVlBQUFBQUFBQ1loTEFOQUFBQUFBQUFNQWxoR3dBQUFBQUFBR0FTd2pZQUFBQUFBQURBSklSdEFBQUFBQUJjd2dvS0NwU2FtcXF5c3JLbW5nb0FEOWlhZWdJQUFBQUFBRFJIQlFVRjJyaHg0M20zdi92dXV6MnE5OVZYWCttRER6N1FpUk1uTkdYS0ZJL2F2UDMyMjNybm5YZHFmYloyN1ZxTkd6ZXV3VDQ2ZE9pZ2VmUG1lVFFlZ1A5SDJBWUFBQUFBd0hrNGZQaXczbmpqamZOdTcybllObUxFQ0sxYnQwNnJWNi9XVFRmZHBENTkrbmpVcmxPblRwbzFhNWJyUGo4LzMzVS9jdVJJVi9uQmd3ZTFmUGx5SlNRa3lNZkh4MVVlR0JqbzBUZ0EzQkcyQVFBQUFBQndIbnIxNnFYMTY5ZDdYSC83OXUyYVAzKytDZ3NMTldIQ0JGZTVZUmdxTGk2dXQrMllNV08wYWRNbStmdjdxNmlvcU5ZNkFRRUI4dkx5Y3QzYjdYWjE2dFRKZGUvdDdlMjZIajU4dU9zNkxTMU5QajQrdXZQT096MStGd0IxSTJ3REFBQUFBRFJyVHFlenFhZFFyOHJLU2kxWnNrUWZmZlNSSWlJaTlNb3JyNmhIang2dTUxbFpXWm8wYVpKSGZhV2xwZFg1N05WWFgxWDM3dDFkOTN2MzdsVmNYRnl0ZFoxT3AwcEtTaVJKMmRuWmF0T21UWTNBTHlBZ3dLTTVBWEJIMkFZQUFBQUFhTGJzZG51ZEs3MHVCZG5aMlhyMjJXZjEwMDgvYWRDZ1FabytmWHFORUNzeU1sS1RKMCt1dDUvazVHUzFhdFZLWThlT3JiTk9SRVNFMjMyblRwMDBkKzVjMTMxK2ZyNGVlK3d4U1ZKdWJtNk5mZHZ1dU9NT3QvdkdyTm9EOFA4STJ3QUFBQUFBelZiYnRtMlZuNS9mMU5PbzFhZWZmcXFVbEJRWmhxR0pFeWZXQ0xPcUJRY0h1MzNXV1p2azVHUUZCQVEwV085c2RydGRiZHUycmJmTzBxVkxhNVRsNWVWcDZ0U3BIbzhEd0IxaEd3QUFBQUNnMmVyYnQ2OCsvZlJUWldWbHVYMUNlU2xZdUhDaC9QMzk5ZEpMTHpYSjNPcjdqTFJhU0VpSUpDa3VMazZwcWFtS2lvcHlmVjRLNFB3UXRnRUFBQUFBbXExdTNicXBSNDhlMnJCaGc0S0RneFVlSHQ3VVUzSVRFaExTSkVGYm56NTk5T0NERDJyQWdBR3Vzckt5TXFXbnA4dHF0VjcwK1FBdENXRWJBQUFBQUtCWkd6cDBxUDcrOTcvcnZmZmVVLy8rL2RXbFN4ZUZoWVc1bmI1cHBveU1EQ1VtSm5wVU55Y25wOEhWWmRWN28rWGw1ZFZicjdLeXNzNDZGb3RGa1pHUnJqRkRRME1WR2hycVZzZlgxMWMzMzN5emNuTnozY3FyRDVpd1dDejFqZy9BTTRSdEFBQUFBSUJtemRmWFY2TkdqZEtXTFZ1VWtaR2hyVnUzZXR3Mk5qWldBd2NPYk5SNEhUdDIxQU1QUE5CZ3ZaU1VGQVVGQlNrK1B0NmpmdSs5OTk1Nm54ODZkS2pPT25hN1hXdldySkdrR2djZjFHYng0c1d1NjlMU1VrbVN3K0h3YUo0QTZrZllCZ0FBQUFCbzlxeFdxMkpqWXhVZEhhMzkrL2VycUtqSXRXS3JQbEZSVVkwZUt6SXlVaU5Iam15d1hrcEtpZ0lEQXoycUswbVBQLzU0bmMrU2twSVVHaHFxaElTRVdwOTdlWG01cnRldlg2L3k4bktkT0hGQ1lXRmh5c25KMGJoeDQ5eE9GODNKeVhGZDUrWGx5V0t4S0RnNDJLTjVBcWdmWVJzQUFBQUE0TExoNit1cm5qMTdOdlUwenN1UUlVUHFmSmFVbENRL1A3OTY2NXp0eXkrLzFBc3Z2S0MxYTljMldIZmJ0bTBLQ2dwU1ZWV1Z4M01GVURkMlJRUUFBQUFBNERKVFdGam9PbW0wV2x4Y25PTGk0alJ4NGtTMWE5ZE9TNWN1VlZsWm1WYXVYS25TMGxJbEpDUm85Kzdkcm1jQXpnOHIyd0FBQUFBQXVNd2NPSEJBUlVWRmJwK0xwcWFtU3BLOHZiMWx0VnJsY0RnMFo4NGNHWWFoSlV1VzZKMTMzdEdVS1ZOMHp6MzNhUFRvMFUwMWRhRFpZMlViQUFBQUFBQ1htUjA3ZHFpcXFrcXpaOC9Xa1NOSEpKM1pueTRxS2txQmdZRmF0V3FWeG84ZnI2eXNMTTJkTzFmaDRlRjY5TkZITldQR0RDMWJ0a3pUcDAvWHNXUEhtdmd0Z09hSnNBMEFBQUFBQUpNMVp2K3pzckt5Qm44a3llbDBlbFF2TXpOVGh3OGYxcVJKazJRWWhoSVRFOTNHeThqSTBJSUZDOVNoUXdjdFdyUklWMTExbGV2WjBLRkR0V0RCQXAwOGVWSW5UcHd3NFU4Q2FIa3NUaytPWndFQUFBQUFBSFU2ZnZ5NHFxcXFGQmdZS0M4dkwzMysrZWRLU2tyUzFWZGZyUVVMRnRUYk5pNHV6clI1TEZ1MlRETm16RkIrZnI2V0xWdW1FeWRPYU42OGVkcTllN2U2ZE9taWZ2MzZLVHc4WEVWRlJlcmN1Yk5zdGpPN1MxVlZWY2t3REZWV1ZxcWlva0psWldVNmZmcTBoZzhmcm9DQUFOUG1CN1FFN05rR0FBQUFBTUFGU2t0TDA4S0ZDeVZKRm90RjFldGFQRGs5ZFBMa3lhYk5JeUFnUUhhN1hiZmVlcXNjRG9mQ3dzS1VuSnlzelpzM2E5T21UVXBQVDlleFk4ZFVYbDdlWUY5aFlXR0tqNDgzYlc1QVM4SEtOZ0FBQUFBQUx0QytmZnUwY3VWS0dZWWh3ekRrNit1cm1KZ1lEUjQ4K0tMUFpkZXVYYTY5MmVwU1VWR2hVNmRPcWFLaVFvWmh1TUpCcTlVcXE5VXFtODBtaDhNaGg4TnhzYVlOWERZSTJ3QUFBQUFBQUFDVGNFQUNBQUFBQUFBQVlCTENOZ0FBQUFBQUFNQWtoRzBBQUFBQUFBQ0FTUWpi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BQUFtSVd3REFBQUFBQUFBVEVMWUJnQUFBQUFBQUppRXNBMEFBQUFBQUFBd0NXRWJBQUFBQUFBQVlCTENOZ0FBQUFBQUFNQWtoRzBBQUFBQUFBQ0FTUWpiQUFBQUFBQUFBSk1RdGdFQUFBQUFBQUFtSVd3REFBQUFBQUFBVFBKL2RiUFVSRDI1R3dzQUFBQUFTVVZPUks1Q1lJST0iLAoJIlRoZW1lIiA6ICIiLAoJIlR5cGUiIDogIm1pbmQiLAoJIlZlcnNpb24iIDogIiIKfQo="/>
    </extobj>
  </extobjs>
</s:customData>
</file>

<file path=customXml/itemProps6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1889</Words>
  <Application>WPS 演示</Application>
  <PresentationFormat>全屏显示(16:9)</PresentationFormat>
  <Paragraphs>199</Paragraphs>
  <Slides>17</Slides>
  <Notes>23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微软雅黑</vt:lpstr>
      <vt:lpstr>Lato Regular</vt:lpstr>
      <vt:lpstr>Lato</vt:lpstr>
      <vt:lpstr>Lato Light</vt:lpstr>
      <vt:lpstr>思源黑体 CN Regular</vt:lpstr>
      <vt:lpstr>思源黑体 CN Bold</vt:lpstr>
      <vt:lpstr>黑体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念茜</cp:lastModifiedBy>
  <cp:revision>98</cp:revision>
  <dcterms:created xsi:type="dcterms:W3CDTF">2016-05-20T12:59:00Z</dcterms:created>
  <dcterms:modified xsi:type="dcterms:W3CDTF">2023-10-27T16:57:06Z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8ED9866A41524835B6618890C3758BEA_13</vt:lpwstr>
  </property>
</Properties>
</file>