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1089291" r:id="rId2"/>
    <p:sldId id="11089332" r:id="rId3"/>
    <p:sldId id="11089319" r:id="rId4"/>
    <p:sldId id="11089320" r:id="rId5"/>
    <p:sldId id="11089341" r:id="rId6"/>
    <p:sldId id="11089337" r:id="rId7"/>
    <p:sldId id="11089338" r:id="rId8"/>
    <p:sldId id="11089342" r:id="rId9"/>
    <p:sldId id="11089339" r:id="rId10"/>
    <p:sldId id="11089340" r:id="rId11"/>
    <p:sldId id="11089335" r:id="rId12"/>
    <p:sldId id="11089287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FCA9D-A9E6-452C-9657-450BC93A699B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67E2-53B4-40DC-A697-D47EDDB62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3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8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71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64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00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00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42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F8FBD4-60F1-4B42-9248-9999FEC48D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02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4EA36-4B3D-435D-AFAF-1696EDE0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E23B3-EEA8-4D70-94E7-8AA3D5957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54361-DF2C-46FD-BCBE-D2D04169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C7FCE-7C13-491C-A859-7C3E04EF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662F8-C993-435D-950E-6218CA33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47DF8-3D4F-41D9-9389-6337586B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8A533-5BF1-4416-8841-CA4DD0A8C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21968-0734-4931-AA53-A9086542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8AACA-F60A-43B8-8029-DA271CAA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1BE3E-A963-49D9-B30C-5F9B9655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495EAD-237C-4272-8C93-D8023AE63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6F45E-8743-49A4-8A3A-AC196284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F8B20-5F70-4034-87A0-BF638AF1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A6BE1-40C2-481B-BE22-5BA1E6BB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AADF5-0EF4-4713-A25A-46A2601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77830432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>
            <a:extLst>
              <a:ext uri="{FF2B5EF4-FFF2-40B4-BE49-F238E27FC236}">
                <a16:creationId xmlns:a16="http://schemas.microsoft.com/office/drawing/2014/main" id="{E71C72C1-B5D7-43FC-AE9B-20CC749C3B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2757" y="1876425"/>
            <a:ext cx="4438650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A2F21-E203-4855-9C82-0BE0C73699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9060" y="1876425"/>
            <a:ext cx="4438650" cy="365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29660568-3D5B-4216-B7CE-71205078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60" y="594247"/>
            <a:ext cx="8642646" cy="535531"/>
          </a:xfrm>
        </p:spPr>
        <p:txBody>
          <a:bodyPr/>
          <a:lstStyle>
            <a:lvl1pPr algn="l">
              <a:defRPr sz="2800"/>
            </a:lvl1pPr>
          </a:lstStyle>
          <a:p>
            <a:endParaRPr lang="zh-CN" altLang="en-US" dirty="0"/>
          </a:p>
        </p:txBody>
      </p:sp>
      <p:pic>
        <p:nvPicPr>
          <p:cNvPr id="6" name="图片 5" descr="7d7e46812f16b0a79955120196f1d00">
            <a:extLst>
              <a:ext uri="{FF2B5EF4-FFF2-40B4-BE49-F238E27FC236}">
                <a16:creationId xmlns:a16="http://schemas.microsoft.com/office/drawing/2014/main" id="{CA529DD7-73B4-4B7C-94AE-2B32307D5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76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d7e46812f16b0a79955120196f1d00">
            <a:extLst>
              <a:ext uri="{FF2B5EF4-FFF2-40B4-BE49-F238E27FC236}">
                <a16:creationId xmlns:a16="http://schemas.microsoft.com/office/drawing/2014/main" id="{6EA891D2-A1B6-4328-99CC-CD40F925B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4636" y="344507"/>
            <a:ext cx="2092113" cy="2523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4903E8-443D-4583-BC2B-4B33725A37F1}"/>
              </a:ext>
            </a:extLst>
          </p:cNvPr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784412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:\工作文件-2020.03.02\ppt美化-20200305\ppt封面2-05.pngppt封面2-05">
            <a:extLst>
              <a:ext uri="{FF2B5EF4-FFF2-40B4-BE49-F238E27FC236}">
                <a16:creationId xmlns:a16="http://schemas.microsoft.com/office/drawing/2014/main" id="{8E93B296-1613-4E9A-99DD-D42C377D83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1645628" y="6404383"/>
            <a:ext cx="261823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800" smtClean="0">
                <a:solidFill>
                  <a:srgbClr val="006EB3"/>
                </a:solidFill>
              </a:rPr>
              <a:t>‹#›</a:t>
            </a:fld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01060" y="6409855"/>
            <a:ext cx="2358551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©2020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7E328D5-C061-4216-AF41-3333A4FBF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05" y="1275683"/>
            <a:ext cx="11146085" cy="48088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10" name="图片 9" descr="7d7e46812f16b0a79955120196f1d00">
            <a:extLst>
              <a:ext uri="{FF2B5EF4-FFF2-40B4-BE49-F238E27FC236}">
                <a16:creationId xmlns:a16="http://schemas.microsoft.com/office/drawing/2014/main" id="{E268EC4A-FA19-45D6-AAF8-B40F4FA25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69423" y="365982"/>
            <a:ext cx="2003083" cy="2415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4466183-0210-4468-810F-DE9EB9A2FF67}"/>
              </a:ext>
            </a:extLst>
          </p:cNvPr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标题文本">
            <a:extLst>
              <a:ext uri="{FF2B5EF4-FFF2-40B4-BE49-F238E27FC236}">
                <a16:creationId xmlns:a16="http://schemas.microsoft.com/office/drawing/2014/main" id="{4DD7C9B3-8723-4691-A580-78459774F9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94864" y="265345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5357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9B0E-823A-4996-8BD4-D669F00A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3B610-702D-443A-AE3A-CEE63A14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2E925-1984-48DC-A67F-9316727F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A2EB3-BB2C-4F73-A588-584A6818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295D6-1C5F-4E48-80AA-45405FD0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CF61-71F3-4918-9705-E1B79329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04FE0-FA42-4806-A48B-82C90F6E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0F515-7ACA-424F-9678-2B6BE7B2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473F4-5CE5-4BD1-8266-D267DBB1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CDAC9-8621-41CC-BC65-9F3A644C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7FD3A-7D36-4B77-922C-20DBA7CA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C7A57-4A4E-4DE4-B450-41522FD9D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7FDEA-8554-4F35-A76A-C9AE95D6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673A2-A285-4B00-A3EB-44699692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65F44-1B69-431B-BF06-39C40119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2A128-95E5-49CD-B143-DF901C0B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1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F4300-BC49-4C2B-A0E0-6E93CED0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3103C-BAF7-495A-93CB-5993571F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D86A4-0FA4-46C5-985B-33BE2AAE9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3D575E-AC22-4AED-A895-C59DF5A26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4A706-CE69-4C7D-B27F-43CC2C7E9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258F71-7EE4-431A-9904-97AAEDA1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B180A1-CF64-4226-A315-2F1121CD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AFFAF9-9F1F-47C3-B94B-07ABDF00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A2BA-910C-49DD-8729-9B5DD160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06DA51-F38D-4FF7-9FB1-8E18942E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5EA90-CB05-4E4C-8E07-20B025BA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582E9-9751-471A-953F-F596390C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02198-BC90-4169-9D38-1221E11F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598CA-6BDA-474B-887D-3636D7ED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5935A-A4BD-4F4C-8D1F-2B805E6D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9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E239A-EC40-48AA-9A23-3C2F9154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FDDD-4204-4C24-9C30-44D09673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607D2-09F3-4CF0-B107-599ED3139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8A91A-7A42-47A7-976D-E798314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54F99-50DB-41C0-BC67-E305ACFE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6141E-7365-4697-B14B-AC33388F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3F977-A879-4C74-8A94-A66F5C42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8711B-8C85-40EE-8D28-6A0055BC0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84BEE-EB27-4493-B4B7-9A8B3A323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C6AD6-4642-4998-86E5-C9EB5281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9C5DC-4939-46AC-B52A-FE208028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44E58-C299-44E3-86BB-B5709DAA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6144EA-0527-4F17-B7CD-EA8A3378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4A4B1-EC02-422A-ABB5-5867EC6C6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EE82-2007-4844-B441-A02F63146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DF00-9247-4080-B17E-6554BB54161D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3878E-B3AB-4C18-B95A-F9D4A035A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A5DC3-2F90-40ED-B038-BC71E6457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F4BA-67C8-43D2-9DD1-9E92BB63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8" y="6322424"/>
            <a:ext cx="2269202" cy="27354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77" y="618715"/>
            <a:ext cx="10885805" cy="2989084"/>
            <a:chOff x="177" y="894940"/>
            <a:chExt cx="10885805" cy="2989084"/>
          </a:xfrm>
        </p:grpSpPr>
        <p:grpSp>
          <p:nvGrpSpPr>
            <p:cNvPr id="18" name="Group 34"/>
            <p:cNvGrpSpPr/>
            <p:nvPr/>
          </p:nvGrpSpPr>
          <p:grpSpPr>
            <a:xfrm>
              <a:off x="177" y="894940"/>
              <a:ext cx="935973" cy="2988440"/>
              <a:chOff x="0" y="1368000"/>
              <a:chExt cx="936000" cy="3600000"/>
            </a:xfrm>
          </p:grpSpPr>
          <p:sp>
            <p:nvSpPr>
              <p:cNvPr id="19" name="Rectangle 35"/>
              <p:cNvSpPr/>
              <p:nvPr userDrawn="1"/>
            </p:nvSpPr>
            <p:spPr bwMode="gray">
              <a:xfrm>
                <a:off x="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itchFamily="34" charset="-128"/>
                </a:endParaRPr>
              </a:p>
            </p:txBody>
          </p:sp>
          <p:sp>
            <p:nvSpPr>
              <p:cNvPr id="20" name="Rectangle 36"/>
              <p:cNvSpPr/>
              <p:nvPr userDrawn="1"/>
            </p:nvSpPr>
            <p:spPr bwMode="gray">
              <a:xfrm>
                <a:off x="234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itchFamily="34" charset="-128"/>
                </a:endParaRPr>
              </a:p>
            </p:txBody>
          </p:sp>
          <p:sp>
            <p:nvSpPr>
              <p:cNvPr id="21" name="Rectangle 37"/>
              <p:cNvSpPr/>
              <p:nvPr userDrawn="1"/>
            </p:nvSpPr>
            <p:spPr bwMode="gray">
              <a:xfrm>
                <a:off x="468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itchFamily="34" charset="-128"/>
                </a:endParaRPr>
              </a:p>
            </p:txBody>
          </p:sp>
          <p:sp>
            <p:nvSpPr>
              <p:cNvPr id="22" name="Rectangle 38"/>
              <p:cNvSpPr/>
              <p:nvPr userDrawn="1"/>
            </p:nvSpPr>
            <p:spPr bwMode="gray">
              <a:xfrm>
                <a:off x="702000" y="1368000"/>
                <a:ext cx="234000" cy="3600000"/>
              </a:xfrm>
              <a:prstGeom prst="rect">
                <a:avLst/>
              </a:prstGeom>
              <a:solidFill>
                <a:schemeClr val="accent2"/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itchFamily="34" charset="-128"/>
                </a:endParaRPr>
              </a:p>
            </p:txBody>
          </p:sp>
        </p:grpSp>
        <p:sp>
          <p:nvSpPr>
            <p:cNvPr id="23" name="Rectangle 15"/>
            <p:cNvSpPr/>
            <p:nvPr/>
          </p:nvSpPr>
          <p:spPr bwMode="gray">
            <a:xfrm>
              <a:off x="936150" y="895584"/>
              <a:ext cx="9949564" cy="2988440"/>
            </a:xfrm>
            <a:prstGeom prst="rect">
              <a:avLst/>
            </a:prstGeom>
            <a:solidFill>
              <a:schemeClr val="accent1">
                <a:lumMod val="75000"/>
                <a:alpha val="67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83370" y="2172387"/>
              <a:ext cx="248574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 Nova Light" panose="020B03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王律  </a:t>
              </a:r>
              <a:r>
                <a:rPr lang="en-US" altLang="zh-CN" sz="2000" dirty="0">
                  <a:solidFill>
                    <a:schemeClr val="bg1"/>
                  </a:solidFill>
                  <a:latin typeface="Arial Nova Light" panose="020B03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2021/07/05	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525949" y="3048000"/>
              <a:ext cx="7268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419293" y="3123639"/>
              <a:ext cx="779301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助力中国智造，加速企业智能转型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9402" y="1267050"/>
              <a:ext cx="94665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Auto MPN Verification </a:t>
              </a:r>
              <a:r>
                <a:rPr lang="zh-CN" altLang="en-US" sz="48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方案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CA97B3-3248-4C61-838E-56D1E7DD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思谋</a:t>
            </a:r>
            <a:r>
              <a:rPr lang="en-US" altLang="zh-CN" dirty="0"/>
              <a:t>AI</a:t>
            </a:r>
            <a:r>
              <a:rPr lang="zh-CN" altLang="en-US" dirty="0"/>
              <a:t>算法</a:t>
            </a:r>
            <a:r>
              <a:rPr lang="en-US" altLang="zh-CN" dirty="0"/>
              <a:t>OCR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F700F5-8954-4BC6-B7AE-CF4262AB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54" y="2316879"/>
            <a:ext cx="8352853" cy="28985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1C444A-EA3F-4E49-A612-F17FFE0A8A63}"/>
              </a:ext>
            </a:extLst>
          </p:cNvPr>
          <p:cNvSpPr txBox="1"/>
          <p:nvPr/>
        </p:nvSpPr>
        <p:spPr>
          <a:xfrm>
            <a:off x="597676" y="1076427"/>
            <a:ext cx="10494867" cy="38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OCR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的读取效果如下，应用的是思谋的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AI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算法读取字符，为满足一些产品上无条码也能提取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MPN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码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8883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88C661-02D9-40AA-991B-1FCBB2CFF516}"/>
              </a:ext>
            </a:extLst>
          </p:cNvPr>
          <p:cNvSpPr txBox="1">
            <a:spLocks/>
          </p:cNvSpPr>
          <p:nvPr/>
        </p:nvSpPr>
        <p:spPr>
          <a:xfrm>
            <a:off x="717630" y="283064"/>
            <a:ext cx="8657864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图像效果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8D9EE1-62DB-4104-9903-9BC460730CEF}"/>
              </a:ext>
            </a:extLst>
          </p:cNvPr>
          <p:cNvSpPr txBox="1"/>
          <p:nvPr/>
        </p:nvSpPr>
        <p:spPr>
          <a:xfrm>
            <a:off x="1852162" y="5195757"/>
            <a:ext cx="2593741" cy="4137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9K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码效果图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2BE378-2A25-4FB1-A6BD-5D8B1637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2" y="2496457"/>
            <a:ext cx="4781550" cy="259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8C456E-3D80-4F00-A256-69BDC5805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43" y="2496457"/>
            <a:ext cx="4419600" cy="25908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6CF3EB3-86AC-4C5E-86E7-68E7F1B38328}"/>
              </a:ext>
            </a:extLst>
          </p:cNvPr>
          <p:cNvSpPr txBox="1"/>
          <p:nvPr/>
        </p:nvSpPr>
        <p:spPr>
          <a:xfrm>
            <a:off x="7509887" y="5187499"/>
            <a:ext cx="2593741" cy="4137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MPN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码效果图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761BDC-887E-47CD-A36B-1C8C9DBB196E}"/>
              </a:ext>
            </a:extLst>
          </p:cNvPr>
          <p:cNvSpPr/>
          <p:nvPr/>
        </p:nvSpPr>
        <p:spPr>
          <a:xfrm>
            <a:off x="5102943" y="5106067"/>
            <a:ext cx="189154" cy="2882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415F71-DF00-4630-88DE-E39F5DB841BC}"/>
              </a:ext>
            </a:extLst>
          </p:cNvPr>
          <p:cNvSpPr/>
          <p:nvPr/>
        </p:nvSpPr>
        <p:spPr>
          <a:xfrm>
            <a:off x="5255343" y="5258467"/>
            <a:ext cx="189154" cy="2882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55E6C1-CC54-469D-9995-84B1314C756A}"/>
              </a:ext>
            </a:extLst>
          </p:cNvPr>
          <p:cNvSpPr txBox="1"/>
          <p:nvPr/>
        </p:nvSpPr>
        <p:spPr>
          <a:xfrm>
            <a:off x="597676" y="1076427"/>
            <a:ext cx="10494867" cy="38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读码的图像效果，该条码的读取率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99.9%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稳定读取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895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88C661-02D9-40AA-991B-1FCBB2CFF516}"/>
              </a:ext>
            </a:extLst>
          </p:cNvPr>
          <p:cNvSpPr txBox="1">
            <a:spLocks/>
          </p:cNvSpPr>
          <p:nvPr/>
        </p:nvSpPr>
        <p:spPr>
          <a:xfrm>
            <a:off x="717630" y="283064"/>
            <a:ext cx="8657864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结论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06A39F-6CE0-4C70-B0E0-2E5B1D946FD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9898858"/>
              </p:ext>
            </p:extLst>
          </p:nvPr>
        </p:nvGraphicFramePr>
        <p:xfrm>
          <a:off x="914532" y="974177"/>
          <a:ext cx="10037948" cy="13809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2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703">
                  <a:extLst>
                    <a:ext uri="{9D8B030D-6E8A-4147-A177-3AD203B41FA5}">
                      <a16:colId xmlns:a16="http://schemas.microsoft.com/office/drawing/2014/main" val="1410363907"/>
                    </a:ext>
                  </a:extLst>
                </a:gridCol>
                <a:gridCol w="308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040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评估结果</a:t>
                      </a: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1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300" b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  <a:endParaRPr lang="zh-CN" altLang="en-US" sz="1300" b="1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3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码类别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3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是否成像清晰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3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是否可</a:t>
                      </a:r>
                      <a:r>
                        <a:rPr lang="zh-CN" altLang="en-US" sz="13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识别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1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en-US" sz="1300" b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9K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条形码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00" dirty="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yes</a:t>
                      </a:r>
                      <a:endParaRPr lang="zh-CN" altLang="en-US" sz="13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41338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00" dirty="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可</a:t>
                      </a:r>
                      <a:r>
                        <a:rPr lang="zh-CN" altLang="en-US" sz="1300" dirty="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识别</a:t>
                      </a:r>
                      <a:endParaRPr lang="zh-CN" altLang="en-US" sz="13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1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3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MPN</a:t>
                      </a: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条形码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1338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yes</a:t>
                      </a:r>
                      <a:endParaRPr lang="zh-CN" altLang="en-US" sz="13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41338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00" dirty="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可</a:t>
                      </a:r>
                      <a:r>
                        <a:rPr lang="zh-CN" altLang="en-US" sz="1300" dirty="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识别</a:t>
                      </a:r>
                      <a:endParaRPr lang="zh-CN" altLang="en-US" sz="13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2048914773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3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1338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41338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419C10F-B0EC-46B5-9C0C-94A05B3A4FCB}"/>
              </a:ext>
            </a:extLst>
          </p:cNvPr>
          <p:cNvSpPr txBox="1"/>
          <p:nvPr/>
        </p:nvSpPr>
        <p:spPr>
          <a:xfrm>
            <a:off x="686072" y="2635574"/>
            <a:ext cx="10494867" cy="166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软件通讯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：和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IT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的软件进行通讯，获取比对的返回结果。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检测精度：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能够识别条形码，字符读取。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检测效率 ：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≤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0.8s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。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  <a:sym typeface="Helvetica Neue Medium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检测率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：＞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99.9%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报警机制：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经过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MPN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比对后判定标签贴错会报警提示。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6800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"/>
          <p:cNvSpPr txBox="1">
            <a:spLocks noGrp="1"/>
          </p:cNvSpPr>
          <p:nvPr>
            <p:ph type="body" sz="quarter" idx="1"/>
          </p:nvPr>
        </p:nvSpPr>
        <p:spPr>
          <a:xfrm>
            <a:off x="889000" y="3365540"/>
            <a:ext cx="10414000" cy="79388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800" dirty="0">
                <a:cs typeface="Noto Sans S Chinese Medium" panose="020B0600000000000000" charset="-122"/>
              </a:rPr>
              <a:t>谢谢</a:t>
            </a:r>
            <a:endParaRPr sz="4800" dirty="0">
              <a:cs typeface="Noto Sans S Chinese Medium" panose="020B0600000000000000" charset="-122"/>
            </a:endParaRPr>
          </a:p>
        </p:txBody>
      </p:sp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86" y="2553935"/>
            <a:ext cx="4696143" cy="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230" y="2486359"/>
            <a:ext cx="1087220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目</a:t>
            </a:r>
            <a:endParaRPr kumimoji="0" lang="en-US" altLang="zh-CN" sz="6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录</a:t>
            </a:r>
          </a:p>
        </p:txBody>
      </p:sp>
      <p:sp>
        <p:nvSpPr>
          <p:cNvPr id="7" name="矩形 6"/>
          <p:cNvSpPr/>
          <p:nvPr/>
        </p:nvSpPr>
        <p:spPr>
          <a:xfrm>
            <a:off x="462455" y="1269000"/>
            <a:ext cx="1498770" cy="4320000"/>
          </a:xfrm>
          <a:prstGeom prst="rect">
            <a:avLst/>
          </a:prstGeom>
          <a:noFill/>
          <a:ln w="9525" cap="flat">
            <a:solidFill>
              <a:srgbClr val="006EB3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24994" y="1414249"/>
            <a:ext cx="2614499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关于思谋</a:t>
            </a:r>
          </a:p>
        </p:txBody>
      </p:sp>
      <p:sp>
        <p:nvSpPr>
          <p:cNvPr id="6" name="椭圆 5"/>
          <p:cNvSpPr/>
          <p:nvPr/>
        </p:nvSpPr>
        <p:spPr>
          <a:xfrm>
            <a:off x="4953995" y="1269000"/>
            <a:ext cx="468000" cy="468000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02943" y="1409521"/>
            <a:ext cx="189154" cy="2882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1</a:t>
            </a:r>
            <a:endParaRPr lang="zh-CN" altLang="zh-CN" sz="28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4994" y="2375216"/>
            <a:ext cx="2614499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项目背景</a:t>
            </a:r>
          </a:p>
        </p:txBody>
      </p:sp>
      <p:sp>
        <p:nvSpPr>
          <p:cNvPr id="31" name="椭圆 30"/>
          <p:cNvSpPr/>
          <p:nvPr/>
        </p:nvSpPr>
        <p:spPr>
          <a:xfrm>
            <a:off x="4953995" y="2229967"/>
            <a:ext cx="468000" cy="468000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02943" y="2382859"/>
            <a:ext cx="189154" cy="2882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2</a:t>
            </a:r>
            <a:endParaRPr lang="zh-CN" altLang="zh-CN" sz="28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24994" y="3336183"/>
            <a:ext cx="3647854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方案设计</a:t>
            </a:r>
          </a:p>
        </p:txBody>
      </p:sp>
      <p:sp>
        <p:nvSpPr>
          <p:cNvPr id="36" name="椭圆 35"/>
          <p:cNvSpPr/>
          <p:nvPr/>
        </p:nvSpPr>
        <p:spPr>
          <a:xfrm>
            <a:off x="4953995" y="3190934"/>
            <a:ext cx="468000" cy="468000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02943" y="3343826"/>
            <a:ext cx="189154" cy="2882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3</a:t>
            </a:r>
            <a:endParaRPr lang="zh-CN" altLang="zh-CN" sz="2800" dirty="0">
              <a:solidFill>
                <a:schemeClr val="bg1"/>
              </a:solidFill>
              <a:latin typeface="等线" panose="02010600030101010101" pitchFamily="2" charset="-122"/>
              <a:ea typeface="苹方 粗体" panose="020B06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24994" y="4238609"/>
            <a:ext cx="3753839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技术优势</a:t>
            </a:r>
          </a:p>
        </p:txBody>
      </p:sp>
      <p:sp>
        <p:nvSpPr>
          <p:cNvPr id="16" name="椭圆 15"/>
          <p:cNvSpPr/>
          <p:nvPr/>
        </p:nvSpPr>
        <p:spPr>
          <a:xfrm>
            <a:off x="4953995" y="4093360"/>
            <a:ext cx="468000" cy="468000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2943" y="4233850"/>
            <a:ext cx="189154" cy="2882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3A7F5A-2A13-4D36-A8D6-43F7C3FFDF41}"/>
              </a:ext>
            </a:extLst>
          </p:cNvPr>
          <p:cNvSpPr/>
          <p:nvPr/>
        </p:nvSpPr>
        <p:spPr>
          <a:xfrm>
            <a:off x="5624994" y="5110826"/>
            <a:ext cx="3753839" cy="294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 anchorCtr="0"/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图像效果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3765915-09CE-464D-BDD9-CA51373E7051}"/>
              </a:ext>
            </a:extLst>
          </p:cNvPr>
          <p:cNvSpPr/>
          <p:nvPr/>
        </p:nvSpPr>
        <p:spPr>
          <a:xfrm>
            <a:off x="4953995" y="4965577"/>
            <a:ext cx="468000" cy="468000"/>
          </a:xfrm>
          <a:prstGeom prst="ellipse">
            <a:avLst/>
          </a:prstGeom>
          <a:solidFill>
            <a:srgbClr val="006DB2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等线" panose="02010600030101010101" pitchFamily="2" charset="-122"/>
              <a:sym typeface="Helvetica Neue Medium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0064A2-F1A2-48EC-9A03-B4E928659AE4}"/>
              </a:ext>
            </a:extLst>
          </p:cNvPr>
          <p:cNvSpPr/>
          <p:nvPr/>
        </p:nvSpPr>
        <p:spPr>
          <a:xfrm>
            <a:off x="5102943" y="5106067"/>
            <a:ext cx="189154" cy="2882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algn="just">
              <a:lnSpc>
                <a:spcPts val="2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ea typeface="苹方 粗体" panose="020B0600000000000000" pitchFamily="34" charset="-122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关于思谋科技</a:t>
            </a:r>
          </a:p>
        </p:txBody>
      </p:sp>
      <p:cxnSp>
        <p:nvCxnSpPr>
          <p:cNvPr id="32" name="直接连接符 27"/>
          <p:cNvCxnSpPr/>
          <p:nvPr/>
        </p:nvCxnSpPr>
        <p:spPr>
          <a:xfrm>
            <a:off x="6238749" y="1615473"/>
            <a:ext cx="0" cy="3894039"/>
          </a:xfrm>
          <a:prstGeom prst="line">
            <a:avLst/>
          </a:prstGeom>
          <a:noFill/>
          <a:ln w="3175" cap="flat" cmpd="sng" algn="ctr">
            <a:solidFill>
              <a:sysClr val="window" lastClr="CCE8CF">
                <a:lumMod val="75000"/>
              </a:sysClr>
            </a:solidFill>
            <a:prstDash val="solid"/>
            <a:miter lim="800000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7315791" y="1944412"/>
            <a:ext cx="4244252" cy="661461"/>
            <a:chOff x="5655122" y="1263745"/>
            <a:chExt cx="3183189" cy="496096"/>
          </a:xfrm>
        </p:grpSpPr>
        <p:sp>
          <p:nvSpPr>
            <p:cNvPr id="34" name="矩形 33"/>
            <p:cNvSpPr/>
            <p:nvPr/>
          </p:nvSpPr>
          <p:spPr>
            <a:xfrm>
              <a:off x="5658765" y="1263745"/>
              <a:ext cx="1585717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我们的使命</a:t>
              </a:r>
              <a:endPara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Helvetica Neue Medium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55122" y="1536750"/>
              <a:ext cx="3183189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致力持续创新，创造卓越价值</a:t>
              </a:r>
              <a:endPara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Helvetica Neue Medium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20638" y="3143905"/>
            <a:ext cx="4366264" cy="1080369"/>
            <a:chOff x="5658758" y="2304039"/>
            <a:chExt cx="2984903" cy="810277"/>
          </a:xfrm>
        </p:grpSpPr>
        <p:sp>
          <p:nvSpPr>
            <p:cNvPr id="37" name="矩形 36"/>
            <p:cNvSpPr/>
            <p:nvPr/>
          </p:nvSpPr>
          <p:spPr>
            <a:xfrm>
              <a:off x="5658758" y="2304039"/>
              <a:ext cx="1899335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我们的解决方案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658759" y="2575322"/>
              <a:ext cx="2984902" cy="538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智能制造：</a:t>
              </a:r>
              <a:r>
                <a:rPr kumimoji="0" lang="en-US" altLang="zh-CN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	</a:t>
              </a:r>
              <a:r>
                <a:rPr kumimoji="0" lang="en-US" altLang="zh-CN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End-to-End </a:t>
              </a:r>
              <a:r>
                <a:rPr kumimoji="0" lang="zh-CN" altLang="en-US" sz="1335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智能系统解决方案</a:t>
              </a:r>
              <a:endParaRPr kumimoji="0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Helvetica Neue Medium"/>
              </a:endParaRPr>
            </a:p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高清视频：</a:t>
              </a:r>
              <a:r>
                <a:rPr kumimoji="0" lang="en-US" altLang="zh-CN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	All-in-One </a:t>
              </a:r>
              <a:r>
                <a:rPr kumimoji="0" lang="zh-CN" altLang="en-US" sz="133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智能专业工具集</a:t>
              </a:r>
              <a:endPara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Helvetica Neue Medium"/>
              </a:endParaRPr>
            </a:p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Helvetica Neue Medium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883" y="4436827"/>
            <a:ext cx="4244253" cy="622424"/>
            <a:chOff x="5649941" y="3643418"/>
            <a:chExt cx="3183190" cy="466818"/>
          </a:xfrm>
        </p:grpSpPr>
        <p:sp>
          <p:nvSpPr>
            <p:cNvPr id="41" name="矩形 40"/>
            <p:cNvSpPr/>
            <p:nvPr/>
          </p:nvSpPr>
          <p:spPr>
            <a:xfrm>
              <a:off x="5649941" y="3643418"/>
              <a:ext cx="1504549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  <a:sym typeface="Helvetica Neue Medium"/>
                </a:rPr>
                <a:t>我们的投资机构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649942" y="3879403"/>
              <a:ext cx="3183189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Helvetica Neue Medium"/>
              </a:endParaRPr>
            </a:p>
          </p:txBody>
        </p:sp>
      </p:grpSp>
      <p:pic>
        <p:nvPicPr>
          <p:cNvPr id="44" name="图形 43" descr="靶心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999" y="1946818"/>
            <a:ext cx="407964" cy="407964"/>
          </a:xfrm>
          <a:prstGeom prst="rect">
            <a:avLst/>
          </a:prstGeom>
        </p:spPr>
      </p:pic>
      <p:pic>
        <p:nvPicPr>
          <p:cNvPr id="45" name="图形 44" descr="男人群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9733" y="3143907"/>
            <a:ext cx="354495" cy="354495"/>
          </a:xfrm>
          <a:prstGeom prst="rect">
            <a:avLst/>
          </a:prstGeom>
        </p:spPr>
      </p:pic>
      <p:pic>
        <p:nvPicPr>
          <p:cNvPr id="46" name="图形 45" descr="公文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9306" y="4463193"/>
            <a:ext cx="358796" cy="358796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38864" y="1615474"/>
            <a:ext cx="5361735" cy="38940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思谋科技于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2019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年成立，是一家全球化的人工智能前沿技术公司，致力于新一代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AI 2.0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体系架构的研发和商业规模化落地。目前在深圳、香港、上海、苏州设有办公地点。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Helvetica Neue Medium"/>
            </a:endParaRPr>
          </a:p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Helvetica Neue Medium"/>
            </a:endParaRPr>
          </a:p>
          <a:p>
            <a:pPr marL="0" marR="0" lvl="0" indent="0" algn="l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公司创始人为世界知名的计算机视觉、机器学习、计算影像领域的权威专家，核心团队由来自腾讯、微软、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Google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Facebook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SAP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rPr>
              <a:t>、康耐视、基恩士等国内外知名企业，以及国内外顶尖大学的人工智能专家、行业专家和资深工程师构成。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Helvetica Neue Medium"/>
            </a:endParaRPr>
          </a:p>
        </p:txBody>
      </p:sp>
      <p:pic>
        <p:nvPicPr>
          <p:cNvPr id="17" name="图片 16" descr="图片包含 游戏机, 桌子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29" y="4958258"/>
            <a:ext cx="1152798" cy="409184"/>
          </a:xfrm>
          <a:prstGeom prst="rect">
            <a:avLst/>
          </a:prstGeom>
        </p:spPr>
      </p:pic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972" y="4958800"/>
            <a:ext cx="1044902" cy="415098"/>
          </a:xfrm>
          <a:prstGeom prst="rect">
            <a:avLst/>
          </a:prstGeom>
        </p:spPr>
      </p:pic>
      <p:pic>
        <p:nvPicPr>
          <p:cNvPr id="19" name="图片 18" descr="图片包含 游戏机, 画&#10;&#10;描述已自动生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14" y="5509217"/>
            <a:ext cx="482581" cy="487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46F942-E435-40E4-803D-7DFAC52FA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2019" y="4958258"/>
            <a:ext cx="1045162" cy="413593"/>
          </a:xfrm>
          <a:prstGeom prst="rect">
            <a:avLst/>
          </a:prstGeom>
        </p:spPr>
      </p:pic>
      <p:pic>
        <p:nvPicPr>
          <p:cNvPr id="1030" name="Picture 6" descr="松禾资本">
            <a:extLst>
              <a:ext uri="{FF2B5EF4-FFF2-40B4-BE49-F238E27FC236}">
                <a16:creationId xmlns:a16="http://schemas.microsoft.com/office/drawing/2014/main" id="{F164617F-5447-48CF-9B86-72AEE991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403" y="5509217"/>
            <a:ext cx="482580" cy="4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4905FA-30A6-437E-8C99-552A4DF2E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6749" y="5510155"/>
            <a:ext cx="441174" cy="489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项目背景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BF488-6592-477B-92CC-0AF72B55F01F}"/>
              </a:ext>
            </a:extLst>
          </p:cNvPr>
          <p:cNvSpPr txBox="1"/>
          <p:nvPr/>
        </p:nvSpPr>
        <p:spPr>
          <a:xfrm>
            <a:off x="619205" y="885496"/>
            <a:ext cx="10494867" cy="23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项目概述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：标签上有供应商标签（原厂和代理商各一张，或原厂一张），和捷普的收货标签，一共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张或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张标签的比对。在贴码过程中往往会贴错与之对应的条形码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现需要配置一台条码识别的设备来分拣产品，供应商条码和捷普条码不匹配时报警提示，主要识别条形码上的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(9K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码、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MPN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或无条形码的识别字符 。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  <a:sym typeface="Helvetica Neue Medium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产品最大尺寸：</a:t>
            </a:r>
            <a:r>
              <a:rPr lang="en-US" altLang="zh-CN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带有标签的仓库收货物料；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检测精度要求：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能够识别条形码即可，字符读取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检测效率要求：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≤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1s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检测率</a:t>
            </a:r>
            <a:r>
              <a:rPr lang="zh-CN" altLang="en-US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：＞</a:t>
            </a:r>
            <a:r>
              <a:rPr lang="en-US" altLang="zh-CN" sz="1600" dirty="0">
                <a:solidFill>
                  <a:srgbClr val="002B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99%</a:t>
            </a:r>
            <a:endParaRPr lang="en-US" altLang="zh-CN" sz="1600" dirty="0">
              <a:solidFill>
                <a:srgbClr val="002B41"/>
              </a:solidFill>
              <a:latin typeface="等线" panose="02010600030101010101" pitchFamily="2" charset="-122"/>
              <a:ea typeface="等线" panose="02010600030101010101" pitchFamily="2" charset="-122"/>
              <a:sym typeface="Helvetica Neue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A9EBC-C211-4F2B-ABC8-BB0C586A7EE7}"/>
              </a:ext>
            </a:extLst>
          </p:cNvPr>
          <p:cNvSpPr txBox="1"/>
          <p:nvPr/>
        </p:nvSpPr>
        <p:spPr>
          <a:xfrm>
            <a:off x="2175592" y="5590779"/>
            <a:ext cx="464871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9K 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915B3-8DB1-48B8-86C3-4EC1AD5A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71" y="3224495"/>
            <a:ext cx="4033237" cy="2335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7B0E4B-0952-41B1-BD33-6F1C3A3B4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69" y="3296310"/>
            <a:ext cx="3908878" cy="23350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63E58C8-BF76-4B2B-9E17-A571F5D89DE6}"/>
              </a:ext>
            </a:extLst>
          </p:cNvPr>
          <p:cNvSpPr txBox="1"/>
          <p:nvPr/>
        </p:nvSpPr>
        <p:spPr>
          <a:xfrm>
            <a:off x="8109086" y="5734408"/>
            <a:ext cx="628377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MPN 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BFC4A5-4463-4E66-99A2-75E7AC2A5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53" y="907943"/>
            <a:ext cx="5100294" cy="56669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88C661-02D9-40AA-991B-1FCBB2CFF516}"/>
              </a:ext>
            </a:extLst>
          </p:cNvPr>
          <p:cNvSpPr txBox="1">
            <a:spLocks/>
          </p:cNvSpPr>
          <p:nvPr/>
        </p:nvSpPr>
        <p:spPr>
          <a:xfrm>
            <a:off x="717630" y="283064"/>
            <a:ext cx="8657864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方案设计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|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机构设计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6E940C-1D6C-416E-A40F-68873207A097}"/>
              </a:ext>
            </a:extLst>
          </p:cNvPr>
          <p:cNvCxnSpPr>
            <a:cxnSpLocks/>
          </p:cNvCxnSpPr>
          <p:nvPr/>
        </p:nvCxnSpPr>
        <p:spPr>
          <a:xfrm>
            <a:off x="6476214" y="3004580"/>
            <a:ext cx="2818615" cy="31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0B51987-E6B0-43C5-A57D-C58A866D7089}"/>
              </a:ext>
            </a:extLst>
          </p:cNvPr>
          <p:cNvSpPr txBox="1"/>
          <p:nvPr/>
        </p:nvSpPr>
        <p:spPr>
          <a:xfrm>
            <a:off x="9375494" y="28199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相机</a:t>
            </a:r>
            <a:r>
              <a:rPr lang="en-US" altLang="zh-CN" dirty="0"/>
              <a:t>+</a:t>
            </a:r>
            <a:r>
              <a:rPr lang="zh-CN" altLang="en-US" dirty="0"/>
              <a:t>镜头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8C2392-16D5-4341-8BFA-752C80C13B27}"/>
              </a:ext>
            </a:extLst>
          </p:cNvPr>
          <p:cNvCxnSpPr>
            <a:cxnSpLocks/>
          </p:cNvCxnSpPr>
          <p:nvPr/>
        </p:nvCxnSpPr>
        <p:spPr>
          <a:xfrm>
            <a:off x="7448746" y="3555170"/>
            <a:ext cx="18460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E66D6E3-6DC9-4A64-BD34-2C4297F484BE}"/>
              </a:ext>
            </a:extLst>
          </p:cNvPr>
          <p:cNvSpPr txBox="1"/>
          <p:nvPr/>
        </p:nvSpPr>
        <p:spPr>
          <a:xfrm>
            <a:off x="9375494" y="33157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右侧条形光源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E94CF1-8616-4D51-BDD8-32BF8BF79061}"/>
              </a:ext>
            </a:extLst>
          </p:cNvPr>
          <p:cNvCxnSpPr>
            <a:cxnSpLocks/>
          </p:cNvCxnSpPr>
          <p:nvPr/>
        </p:nvCxnSpPr>
        <p:spPr>
          <a:xfrm flipH="1">
            <a:off x="3318235" y="3004580"/>
            <a:ext cx="17283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67739A3-207C-4B00-A972-52FCE016C405}"/>
              </a:ext>
            </a:extLst>
          </p:cNvPr>
          <p:cNvSpPr txBox="1"/>
          <p:nvPr/>
        </p:nvSpPr>
        <p:spPr>
          <a:xfrm>
            <a:off x="1748575" y="2851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左侧条形光源</a:t>
            </a:r>
          </a:p>
        </p:txBody>
      </p:sp>
    </p:spTree>
    <p:extLst>
      <p:ext uri="{BB962C8B-B14F-4D97-AF65-F5344CB8AC3E}">
        <p14:creationId xmlns:p14="http://schemas.microsoft.com/office/powerpoint/2010/main" val="30800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88C661-02D9-40AA-991B-1FCBB2CFF516}"/>
              </a:ext>
            </a:extLst>
          </p:cNvPr>
          <p:cNvSpPr txBox="1">
            <a:spLocks/>
          </p:cNvSpPr>
          <p:nvPr/>
        </p:nvSpPr>
        <p:spPr>
          <a:xfrm>
            <a:off x="717630" y="283064"/>
            <a:ext cx="8657864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方案设计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|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光学设计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9E9913-6F31-4E78-A849-EF1AA079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77555"/>
            <a:ext cx="5969000" cy="3810000"/>
          </a:xfrm>
          <a:prstGeom prst="rect">
            <a:avLst/>
          </a:prstGeom>
        </p:spPr>
      </p:pic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79A3F64D-B0D7-4831-801E-C2AB0D19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5165"/>
              </p:ext>
            </p:extLst>
          </p:nvPr>
        </p:nvGraphicFramePr>
        <p:xfrm>
          <a:off x="6495068" y="1919525"/>
          <a:ext cx="5486399" cy="356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996">
                  <a:extLst>
                    <a:ext uri="{9D8B030D-6E8A-4147-A177-3AD203B41FA5}">
                      <a16:colId xmlns:a16="http://schemas.microsoft.com/office/drawing/2014/main" val="914496799"/>
                    </a:ext>
                  </a:extLst>
                </a:gridCol>
                <a:gridCol w="1833117">
                  <a:extLst>
                    <a:ext uri="{9D8B030D-6E8A-4147-A177-3AD203B41FA5}">
                      <a16:colId xmlns:a16="http://schemas.microsoft.com/office/drawing/2014/main" val="2205954546"/>
                    </a:ext>
                  </a:extLst>
                </a:gridCol>
                <a:gridCol w="909818">
                  <a:extLst>
                    <a:ext uri="{9D8B030D-6E8A-4147-A177-3AD203B41FA5}">
                      <a16:colId xmlns:a16="http://schemas.microsoft.com/office/drawing/2014/main" val="2161581260"/>
                    </a:ext>
                  </a:extLst>
                </a:gridCol>
                <a:gridCol w="1371468">
                  <a:extLst>
                    <a:ext uri="{9D8B030D-6E8A-4147-A177-3AD203B41FA5}">
                      <a16:colId xmlns:a16="http://schemas.microsoft.com/office/drawing/2014/main" val="1834039011"/>
                    </a:ext>
                  </a:extLst>
                </a:gridCol>
              </a:tblGrid>
              <a:tr h="5780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名称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型号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数量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100" b="1" u="none" strike="noStrike" kern="1200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货期</a:t>
                      </a:r>
                      <a:endParaRPr lang="en-US" altLang="en-US" sz="1100" b="1" u="none" strike="noStrike" kern="1200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2561075"/>
                  </a:ext>
                </a:extLst>
              </a:tr>
              <a:tr h="5780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相机</a:t>
                      </a:r>
                      <a:endParaRPr lang="zh-CN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面阵相机（分辨率</a:t>
                      </a: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2000W</a:t>
                      </a: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）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1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</a:t>
                      </a:r>
                      <a:r>
                        <a:rPr lang="en-US" altLang="zh-CN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wks</a:t>
                      </a: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2084715"/>
                  </a:ext>
                </a:extLst>
              </a:tr>
              <a:tr h="5780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镜头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高分辨率工业镜头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1 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</a:t>
                      </a:r>
                      <a:r>
                        <a:rPr lang="en-US" altLang="zh-CN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wks</a:t>
                      </a: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3723536"/>
                  </a:ext>
                </a:extLst>
              </a:tr>
              <a:tr h="6775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光源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定制条线光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2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</a:t>
                      </a:r>
                      <a:r>
                        <a:rPr lang="en-US" altLang="zh-CN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wks</a:t>
                      </a: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3657817"/>
                  </a:ext>
                </a:extLst>
              </a:tr>
              <a:tr h="5780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主控单元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3385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工控机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 1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</a:t>
                      </a:r>
                      <a:r>
                        <a:rPr lang="en-US" altLang="zh-CN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wks</a:t>
                      </a: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411499"/>
                  </a:ext>
                </a:extLst>
              </a:tr>
              <a:tr h="5780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机架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定制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1 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</a:t>
                      </a:r>
                      <a:r>
                        <a:rPr lang="en-US" altLang="zh-CN" sz="110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wks</a:t>
                      </a: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10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34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88C661-02D9-40AA-991B-1FCBB2CFF516}"/>
              </a:ext>
            </a:extLst>
          </p:cNvPr>
          <p:cNvSpPr txBox="1">
            <a:spLocks/>
          </p:cNvSpPr>
          <p:nvPr/>
        </p:nvSpPr>
        <p:spPr>
          <a:xfrm>
            <a:off x="717630" y="283064"/>
            <a:ext cx="8657864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方案设计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|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业务流程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85929-CDA4-4F33-B6D6-C85B38F0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04" y="854523"/>
            <a:ext cx="5260451" cy="583964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B984124-2524-4AAB-B445-38D4981C9E73}"/>
              </a:ext>
            </a:extLst>
          </p:cNvPr>
          <p:cNvSpPr/>
          <p:nvPr/>
        </p:nvSpPr>
        <p:spPr>
          <a:xfrm>
            <a:off x="1689651" y="5357192"/>
            <a:ext cx="1759226" cy="10137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B0CE09-C521-4C49-9B8A-2891A02B421C}"/>
              </a:ext>
            </a:extLst>
          </p:cNvPr>
          <p:cNvSpPr/>
          <p:nvPr/>
        </p:nvSpPr>
        <p:spPr>
          <a:xfrm>
            <a:off x="8743123" y="5357192"/>
            <a:ext cx="1759226" cy="10137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88C661-02D9-40AA-991B-1FCBB2CFF516}"/>
              </a:ext>
            </a:extLst>
          </p:cNvPr>
          <p:cNvSpPr txBox="1">
            <a:spLocks/>
          </p:cNvSpPr>
          <p:nvPr/>
        </p:nvSpPr>
        <p:spPr>
          <a:xfrm>
            <a:off x="717630" y="283064"/>
            <a:ext cx="8657864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方案设计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|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设备指标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4DF7279-4D66-4267-8949-B41C7736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96907"/>
              </p:ext>
            </p:extLst>
          </p:nvPr>
        </p:nvGraphicFramePr>
        <p:xfrm>
          <a:off x="717630" y="974847"/>
          <a:ext cx="10940970" cy="461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990">
                  <a:extLst>
                    <a:ext uri="{9D8B030D-6E8A-4147-A177-3AD203B41FA5}">
                      <a16:colId xmlns:a16="http://schemas.microsoft.com/office/drawing/2014/main" val="2672595920"/>
                    </a:ext>
                  </a:extLst>
                </a:gridCol>
                <a:gridCol w="3646990">
                  <a:extLst>
                    <a:ext uri="{9D8B030D-6E8A-4147-A177-3AD203B41FA5}">
                      <a16:colId xmlns:a16="http://schemas.microsoft.com/office/drawing/2014/main" val="1442112281"/>
                    </a:ext>
                  </a:extLst>
                </a:gridCol>
                <a:gridCol w="3646990">
                  <a:extLst>
                    <a:ext uri="{9D8B030D-6E8A-4147-A177-3AD203B41FA5}">
                      <a16:colId xmlns:a16="http://schemas.microsoft.com/office/drawing/2014/main" val="735998650"/>
                    </a:ext>
                  </a:extLst>
                </a:gridCol>
              </a:tblGrid>
              <a:tr h="76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KPI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Vendor Remarks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67362"/>
                  </a:ext>
                </a:extLst>
              </a:tr>
              <a:tr h="76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Cycle time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Manual loading and unloading, unable to estimate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755712"/>
                  </a:ext>
                </a:extLst>
              </a:tr>
              <a:tr h="76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FPY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&gt;99%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Bar Code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exclude OCR Code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304336"/>
                  </a:ext>
                </a:extLst>
              </a:tr>
              <a:tr h="76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Changeover time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Automatic identification by vision system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520630"/>
                  </a:ext>
                </a:extLst>
              </a:tr>
              <a:tr h="76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Downtime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Manual loading and unloading, unable to estimate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952808"/>
                  </a:ext>
                </a:extLst>
              </a:tr>
              <a:tr h="76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Minimum Part replenishment interval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Manual loading and unloading, unable to estimate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42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0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技术优势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0" y="1222375"/>
            <a:ext cx="10269220" cy="511048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023620" y="890270"/>
            <a:ext cx="4466590" cy="5378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Arial" panose="020B0604020202020204" pitchFamily="34" charset="0"/>
              </a:rPr>
              <a:t>基于深度学习的</a:t>
            </a:r>
            <a:r>
              <a:rPr kumimoji="1" lang="en-US" altLang="zh-CN" sz="20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kumimoji="1" lang="zh-CN" altLang="en-US" sz="20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  <a:sym typeface="Arial" panose="020B0604020202020204" pitchFamily="34" charset="0"/>
              </a:rPr>
              <a:t>检测技术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54f00df-d6b4-4301-8d88-4829ee652fe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597</Words>
  <Application>Microsoft Office PowerPoint</Application>
  <PresentationFormat>宽屏</PresentationFormat>
  <Paragraphs>118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Helvetica Neue Light</vt:lpstr>
      <vt:lpstr>Helvetica Neue Medium</vt:lpstr>
      <vt:lpstr>等线</vt:lpstr>
      <vt:lpstr>等线 Light</vt:lpstr>
      <vt:lpstr>苹方 常规</vt:lpstr>
      <vt:lpstr>苹方 粗体</vt:lpstr>
      <vt:lpstr>苹方 中等</vt:lpstr>
      <vt:lpstr>Arial</vt:lpstr>
      <vt:lpstr>Arial Nova Light</vt:lpstr>
      <vt:lpstr>Calibri</vt:lpstr>
      <vt:lpstr>Office 主题​​</vt:lpstr>
      <vt:lpstr>PowerPoint 演示文稿</vt:lpstr>
      <vt:lpstr>PowerPoint 演示文稿</vt:lpstr>
      <vt:lpstr>关于思谋科技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思谋AI算法OCR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DG</dc:creator>
  <cp:lastModifiedBy>wang lv</cp:lastModifiedBy>
  <cp:revision>137</cp:revision>
  <dcterms:created xsi:type="dcterms:W3CDTF">2020-07-11T06:02:59Z</dcterms:created>
  <dcterms:modified xsi:type="dcterms:W3CDTF">2022-01-10T11:53:42Z</dcterms:modified>
</cp:coreProperties>
</file>