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0"/>
  </p:notesMasterIdLst>
  <p:sldIdLst>
    <p:sldId id="2007577816" r:id="rId2"/>
    <p:sldId id="2007577811" r:id="rId3"/>
    <p:sldId id="278" r:id="rId4"/>
    <p:sldId id="276" r:id="rId5"/>
    <p:sldId id="2007577818" r:id="rId6"/>
    <p:sldId id="2007577903" r:id="rId7"/>
    <p:sldId id="2007577904" r:id="rId8"/>
    <p:sldId id="11088935" r:id="rId9"/>
    <p:sldId id="11089252" r:id="rId10"/>
    <p:sldId id="11089253" r:id="rId11"/>
    <p:sldId id="11089258" r:id="rId12"/>
    <p:sldId id="11089259" r:id="rId13"/>
    <p:sldId id="11089254" r:id="rId14"/>
    <p:sldId id="2007577909" r:id="rId15"/>
    <p:sldId id="11089205" r:id="rId16"/>
    <p:sldId id="2007577911" r:id="rId17"/>
    <p:sldId id="2007577910" r:id="rId18"/>
    <p:sldId id="26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ona Yiu" initials="FY" lastIdx="1" clrIdx="0">
    <p:extLst>
      <p:ext uri="{19B8F6BF-5375-455C-9EA6-DF929625EA0E}">
        <p15:presenceInfo xmlns:p15="http://schemas.microsoft.com/office/powerpoint/2012/main" userId="1c194957cd135e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E6F"/>
    <a:srgbClr val="474646"/>
    <a:srgbClr val="DEF0F5"/>
    <a:srgbClr val="2EB7EB"/>
    <a:srgbClr val="79CFEA"/>
    <a:srgbClr val="889097"/>
    <a:srgbClr val="F8BA48"/>
    <a:srgbClr val="F2E06E"/>
    <a:srgbClr val="9F1F25"/>
    <a:srgbClr val="8990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54" autoAdjust="0"/>
    <p:restoredTop sz="91701"/>
  </p:normalViewPr>
  <p:slideViewPr>
    <p:cSldViewPr snapToGrid="0">
      <p:cViewPr varScale="1">
        <p:scale>
          <a:sx n="75" d="100"/>
          <a:sy n="75" d="100"/>
        </p:scale>
        <p:origin x="782" y="5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ea typeface="微软雅黑" panose="020B0503020204020204" pitchFamily="34" charset="-122"/>
              </a:defRPr>
            </a:lvl1pPr>
          </a:lstStyle>
          <a:p>
            <a:fld id="{758FB066-95A8-4D43-911C-F7178203F559}" type="datetimeFigureOut">
              <a:rPr kumimoji="1" lang="zh-CN" altLang="en-US" smtClean="0"/>
              <a:pPr/>
              <a:t>2021/12/15</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ea typeface="微软雅黑" panose="020B0503020204020204" pitchFamily="3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ea typeface="微软雅黑" panose="020B0503020204020204" pitchFamily="34" charset="-122"/>
              </a:defRPr>
            </a:lvl1pPr>
          </a:lstStyle>
          <a:p>
            <a:fld id="{F251C6DD-82CF-6944-B544-EC1886F8E4C3}" type="slidenum">
              <a:rPr kumimoji="1" lang="zh-CN" altLang="en-US" smtClean="0"/>
              <a:pPr/>
              <a:t>‹#›</a:t>
            </a:fld>
            <a:endParaRPr kumimoji="1" lang="zh-CN" altLang="en-US" dirty="0"/>
          </a:p>
        </p:txBody>
      </p:sp>
    </p:spTree>
    <p:extLst>
      <p:ext uri="{BB962C8B-B14F-4D97-AF65-F5344CB8AC3E}">
        <p14:creationId xmlns:p14="http://schemas.microsoft.com/office/powerpoint/2010/main" val="3451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2pPr>
    <a:lvl3pPr marL="9144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3pPr>
    <a:lvl4pPr marL="13716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4pPr>
    <a:lvl5pPr marL="1828800" algn="l" defTabSz="914400" rtl="0" eaLnBrk="1" latinLnBrk="0" hangingPunct="1">
      <a:defRPr sz="1200" b="0" i="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3</a:t>
            </a:fld>
            <a:endParaRPr kumimoji="1" lang="zh-CN" altLang="en-US" dirty="0"/>
          </a:p>
        </p:txBody>
      </p:sp>
    </p:spTree>
    <p:extLst>
      <p:ext uri="{BB962C8B-B14F-4D97-AF65-F5344CB8AC3E}">
        <p14:creationId xmlns:p14="http://schemas.microsoft.com/office/powerpoint/2010/main" val="383121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6</a:t>
            </a:fld>
            <a:endParaRPr kumimoji="1" lang="zh-CN" altLang="en-US" dirty="0"/>
          </a:p>
        </p:txBody>
      </p:sp>
    </p:spTree>
    <p:extLst>
      <p:ext uri="{BB962C8B-B14F-4D97-AF65-F5344CB8AC3E}">
        <p14:creationId xmlns:p14="http://schemas.microsoft.com/office/powerpoint/2010/main" val="340120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pPr/>
              <a:t>7</a:t>
            </a:fld>
            <a:endParaRPr kumimoji="1" lang="zh-CN" altLang="en-US" dirty="0"/>
          </a:p>
        </p:txBody>
      </p:sp>
    </p:spTree>
    <p:extLst>
      <p:ext uri="{BB962C8B-B14F-4D97-AF65-F5344CB8AC3E}">
        <p14:creationId xmlns:p14="http://schemas.microsoft.com/office/powerpoint/2010/main" val="51599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7A6280-EC59-41E3-9A2D-5CC04DE63C22}" type="slidenum">
              <a:rPr lang="zh-CN" altLang="en-US" smtClean="0"/>
              <a:t>10</a:t>
            </a:fld>
            <a:endParaRPr lang="zh-CN" altLang="en-US"/>
          </a:p>
        </p:txBody>
      </p:sp>
    </p:spTree>
    <p:extLst>
      <p:ext uri="{BB962C8B-B14F-4D97-AF65-F5344CB8AC3E}">
        <p14:creationId xmlns:p14="http://schemas.microsoft.com/office/powerpoint/2010/main" val="88749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14</a:t>
            </a:fld>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15</a:t>
            </a:fld>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1C6DD-82CF-6944-B544-EC1886F8E4C3}" type="slidenum">
              <a:rPr kumimoji="1" lang="zh-CN" altLang="en-US" smtClean="0"/>
              <a:t>17</a:t>
            </a:fld>
            <a:endParaRPr kumimoji="1" lang="zh-CN" altLang="en-US" dirty="0"/>
          </a:p>
        </p:txBody>
      </p:sp>
    </p:spTree>
    <p:extLst>
      <p:ext uri="{BB962C8B-B14F-4D97-AF65-F5344CB8AC3E}">
        <p14:creationId xmlns:p14="http://schemas.microsoft.com/office/powerpoint/2010/main" val="2508606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8081" y="-14074"/>
            <a:ext cx="12248163" cy="6886149"/>
          </a:xfrm>
          <a:prstGeom prst="rect">
            <a:avLst/>
          </a:prstGeom>
        </p:spPr>
      </p:pic>
      <p:pic>
        <p:nvPicPr>
          <p:cNvPr id="3" name="图形 2"/>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97509" y="335217"/>
            <a:ext cx="1818380" cy="186123"/>
          </a:xfrm>
          <a:prstGeom prst="rect">
            <a:avLst/>
          </a:prstGeom>
        </p:spPr>
      </p:pic>
      <p:sp>
        <p:nvSpPr>
          <p:cNvPr id="15" name="标题 1"/>
          <p:cNvSpPr>
            <a:spLocks noGrp="1"/>
          </p:cNvSpPr>
          <p:nvPr>
            <p:ph type="title"/>
          </p:nvPr>
        </p:nvSpPr>
        <p:spPr>
          <a:xfrm>
            <a:off x="831850" y="2558909"/>
            <a:ext cx="10515600" cy="775597"/>
          </a:xfrm>
        </p:spPr>
        <p:txBody>
          <a:bodyPr lIns="0" tIns="0" rIns="0" bIns="0" anchor="b">
            <a:spAutoFit/>
          </a:bodyPr>
          <a:lstStyle>
            <a:lvl1pPr algn="l">
              <a:defRPr sz="5600" b="1" spc="30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6" name="文本占位符 2"/>
          <p:cNvSpPr>
            <a:spLocks noGrp="1"/>
          </p:cNvSpPr>
          <p:nvPr>
            <p:ph type="body" idx="1"/>
          </p:nvPr>
        </p:nvSpPr>
        <p:spPr>
          <a:xfrm>
            <a:off x="831850" y="3474953"/>
            <a:ext cx="10515600" cy="481012"/>
          </a:xfrm>
        </p:spPr>
        <p:txBody>
          <a:bodyPr>
            <a:normAutofit/>
          </a:bodyPr>
          <a:lstStyle>
            <a:lvl1pPr marL="0" indent="0" algn="l">
              <a:buNone/>
              <a:defRPr sz="2800" spc="600">
                <a:solidFill>
                  <a:srgbClr val="043E6F"/>
                </a:solidFill>
                <a:latin typeface="Arial" panose="020B0604020202020204" pitchFamily="34" charset="0"/>
                <a:ea typeface="黑体" panose="02010609060101010101" pitchFamily="49" charset="-122"/>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pic>
        <p:nvPicPr>
          <p:cNvPr id="8" name="图形 7"/>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488" y="372333"/>
            <a:ext cx="430212" cy="4189891"/>
          </a:xfrm>
          <a:prstGeom prst="rect">
            <a:avLst/>
          </a:prstGeom>
        </p:spPr>
      </p:pic>
    </p:spTree>
    <p:extLst>
      <p:ext uri="{BB962C8B-B14F-4D97-AF65-F5344CB8AC3E}">
        <p14:creationId xmlns:p14="http://schemas.microsoft.com/office/powerpoint/2010/main" val="3617266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48" name="图片 4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713"/>
            <a:ext cx="12191998" cy="6854572"/>
          </a:xfrm>
          <a:prstGeom prst="rect">
            <a:avLst/>
          </a:prstGeom>
        </p:spPr>
      </p:pic>
      <p:sp>
        <p:nvSpPr>
          <p:cNvPr id="65" name="文本占位符 10"/>
          <p:cNvSpPr>
            <a:spLocks noGrp="1"/>
          </p:cNvSpPr>
          <p:nvPr>
            <p:ph type="body" sz="quarter" idx="10" hasCustomPrompt="1"/>
          </p:nvPr>
        </p:nvSpPr>
        <p:spPr>
          <a:xfrm>
            <a:off x="6322484"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01</a:t>
            </a:r>
            <a:endParaRPr lang="zh-CN" altLang="en-US" dirty="0"/>
          </a:p>
        </p:txBody>
      </p:sp>
      <p:sp>
        <p:nvSpPr>
          <p:cNvPr id="66" name="文本框 65"/>
          <p:cNvSpPr txBox="1"/>
          <p:nvPr userDrawn="1"/>
        </p:nvSpPr>
        <p:spPr>
          <a:xfrm>
            <a:off x="6322484" y="1717887"/>
            <a:ext cx="897682" cy="538609"/>
          </a:xfrm>
          <a:prstGeom prst="rect">
            <a:avLst/>
          </a:prstGeom>
          <a:noFill/>
        </p:spPr>
        <p:txBody>
          <a:bodyPr wrap="none" lIns="0" tIns="0" rIns="0" bIns="0" rtlCol="0">
            <a:spAutoFit/>
          </a:bodyPr>
          <a:lstStyle/>
          <a:p>
            <a:r>
              <a:rPr lang="zh-CN" altLang="en-US" sz="3500" b="1" kern="1900" dirty="0">
                <a:solidFill>
                  <a:srgbClr val="043E6F"/>
                </a:solidFill>
                <a:latin typeface="Arial" panose="020B0604020202020204" pitchFamily="34" charset="0"/>
                <a:ea typeface="黑体" panose="02010609060101010101" pitchFamily="49" charset="-122"/>
                <a:cs typeface="Arial" panose="020B0604020202020204" pitchFamily="34" charset="0"/>
              </a:rPr>
              <a:t>目录</a:t>
            </a:r>
          </a:p>
        </p:txBody>
      </p:sp>
      <p:sp>
        <p:nvSpPr>
          <p:cNvPr id="67" name="文本占位符 46"/>
          <p:cNvSpPr>
            <a:spLocks noGrp="1"/>
          </p:cNvSpPr>
          <p:nvPr>
            <p:ph type="body" sz="quarter" idx="11" hasCustomPrompt="1"/>
          </p:nvPr>
        </p:nvSpPr>
        <p:spPr>
          <a:xfrm>
            <a:off x="7194766"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68" name="文本占位符 46"/>
          <p:cNvSpPr>
            <a:spLocks noGrp="1"/>
          </p:cNvSpPr>
          <p:nvPr>
            <p:ph type="body" sz="quarter" idx="12" hasCustomPrompt="1"/>
          </p:nvPr>
        </p:nvSpPr>
        <p:spPr>
          <a:xfrm>
            <a:off x="7194766"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69" name="文本占位符 10"/>
          <p:cNvSpPr>
            <a:spLocks noGrp="1"/>
          </p:cNvSpPr>
          <p:nvPr>
            <p:ph type="body" sz="quarter" idx="13" hasCustomPrompt="1"/>
          </p:nvPr>
        </p:nvSpPr>
        <p:spPr>
          <a:xfrm>
            <a:off x="6322484"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02</a:t>
            </a:r>
            <a:endParaRPr lang="zh-CN" altLang="en-US" dirty="0"/>
          </a:p>
        </p:txBody>
      </p:sp>
      <p:sp>
        <p:nvSpPr>
          <p:cNvPr id="70" name="文本占位符 46"/>
          <p:cNvSpPr>
            <a:spLocks noGrp="1"/>
          </p:cNvSpPr>
          <p:nvPr>
            <p:ph type="body" sz="quarter" idx="14" hasCustomPrompt="1"/>
          </p:nvPr>
        </p:nvSpPr>
        <p:spPr>
          <a:xfrm>
            <a:off x="7194766"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1" name="文本占位符 46"/>
          <p:cNvSpPr>
            <a:spLocks noGrp="1"/>
          </p:cNvSpPr>
          <p:nvPr>
            <p:ph type="body" sz="quarter" idx="15" hasCustomPrompt="1"/>
          </p:nvPr>
        </p:nvSpPr>
        <p:spPr>
          <a:xfrm>
            <a:off x="7194766"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2" name="文本占位符 10"/>
          <p:cNvSpPr>
            <a:spLocks noGrp="1"/>
          </p:cNvSpPr>
          <p:nvPr>
            <p:ph type="body" sz="quarter" idx="16" hasCustomPrompt="1"/>
          </p:nvPr>
        </p:nvSpPr>
        <p:spPr>
          <a:xfrm>
            <a:off x="6322484"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03</a:t>
            </a:r>
            <a:endParaRPr lang="zh-CN" altLang="en-US" dirty="0"/>
          </a:p>
        </p:txBody>
      </p:sp>
      <p:sp>
        <p:nvSpPr>
          <p:cNvPr id="73" name="文本占位符 46"/>
          <p:cNvSpPr>
            <a:spLocks noGrp="1"/>
          </p:cNvSpPr>
          <p:nvPr>
            <p:ph type="body" sz="quarter" idx="17" hasCustomPrompt="1"/>
          </p:nvPr>
        </p:nvSpPr>
        <p:spPr>
          <a:xfrm>
            <a:off x="7194766"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4" name="文本占位符 46"/>
          <p:cNvSpPr>
            <a:spLocks noGrp="1"/>
          </p:cNvSpPr>
          <p:nvPr>
            <p:ph type="body" sz="quarter" idx="18" hasCustomPrompt="1"/>
          </p:nvPr>
        </p:nvSpPr>
        <p:spPr>
          <a:xfrm>
            <a:off x="7194766"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5" name="文本占位符 10"/>
          <p:cNvSpPr>
            <a:spLocks noGrp="1"/>
          </p:cNvSpPr>
          <p:nvPr>
            <p:ph type="body" sz="quarter" idx="19" hasCustomPrompt="1"/>
          </p:nvPr>
        </p:nvSpPr>
        <p:spPr>
          <a:xfrm>
            <a:off x="9237977" y="3699625"/>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04</a:t>
            </a:r>
            <a:endParaRPr lang="zh-CN" altLang="en-US" dirty="0"/>
          </a:p>
        </p:txBody>
      </p:sp>
      <p:sp>
        <p:nvSpPr>
          <p:cNvPr id="76" name="文本占位符 46"/>
          <p:cNvSpPr>
            <a:spLocks noGrp="1"/>
          </p:cNvSpPr>
          <p:nvPr>
            <p:ph type="body" sz="quarter" idx="20" hasCustomPrompt="1"/>
          </p:nvPr>
        </p:nvSpPr>
        <p:spPr>
          <a:xfrm>
            <a:off x="10110259" y="3699626"/>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77" name="文本占位符 46"/>
          <p:cNvSpPr>
            <a:spLocks noGrp="1"/>
          </p:cNvSpPr>
          <p:nvPr>
            <p:ph type="body" sz="quarter" idx="21" hasCustomPrompt="1"/>
          </p:nvPr>
        </p:nvSpPr>
        <p:spPr>
          <a:xfrm>
            <a:off x="10110259" y="4110745"/>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78" name="文本占位符 10"/>
          <p:cNvSpPr>
            <a:spLocks noGrp="1"/>
          </p:cNvSpPr>
          <p:nvPr>
            <p:ph type="body" sz="quarter" idx="22" hasCustomPrompt="1"/>
          </p:nvPr>
        </p:nvSpPr>
        <p:spPr>
          <a:xfrm>
            <a:off x="9237977" y="4559533"/>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05</a:t>
            </a:r>
            <a:endParaRPr lang="zh-CN" altLang="en-US" dirty="0"/>
          </a:p>
        </p:txBody>
      </p:sp>
      <p:sp>
        <p:nvSpPr>
          <p:cNvPr id="79" name="文本占位符 46"/>
          <p:cNvSpPr>
            <a:spLocks noGrp="1"/>
          </p:cNvSpPr>
          <p:nvPr>
            <p:ph type="body" sz="quarter" idx="23" hasCustomPrompt="1"/>
          </p:nvPr>
        </p:nvSpPr>
        <p:spPr>
          <a:xfrm>
            <a:off x="10110259" y="4559534"/>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0" name="文本占位符 46"/>
          <p:cNvSpPr>
            <a:spLocks noGrp="1"/>
          </p:cNvSpPr>
          <p:nvPr>
            <p:ph type="body" sz="quarter" idx="24" hasCustomPrompt="1"/>
          </p:nvPr>
        </p:nvSpPr>
        <p:spPr>
          <a:xfrm>
            <a:off x="10110259" y="4970653"/>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1" name="文本占位符 10"/>
          <p:cNvSpPr>
            <a:spLocks noGrp="1"/>
          </p:cNvSpPr>
          <p:nvPr>
            <p:ph type="body" sz="quarter" idx="25" hasCustomPrompt="1"/>
          </p:nvPr>
        </p:nvSpPr>
        <p:spPr>
          <a:xfrm>
            <a:off x="9237977" y="5409677"/>
            <a:ext cx="820738" cy="679440"/>
          </a:xfrm>
        </p:spPr>
        <p:txBody>
          <a:bodyPr anchor="ctr"/>
          <a:lstStyle>
            <a:lvl1pPr algn="l">
              <a:buNone/>
              <a:defRPr sz="4000" b="0">
                <a:solidFill>
                  <a:srgbClr val="9F1F25"/>
                </a:solidFill>
                <a:latin typeface="Arial" panose="020B0604020202020204" pitchFamily="34" charset="0"/>
                <a:ea typeface="黑体" panose="02010609060101010101" pitchFamily="49" charset="-122"/>
                <a:cs typeface="Arial" panose="020B0604020202020204" pitchFamily="34" charset="0"/>
              </a:defRPr>
            </a:lvl1pPr>
          </a:lstStyle>
          <a:p>
            <a:pPr lvl="0"/>
            <a:r>
              <a:rPr lang="en-US" altLang="zh-CN" dirty="0"/>
              <a:t>06</a:t>
            </a:r>
            <a:endParaRPr lang="zh-CN" altLang="en-US" dirty="0"/>
          </a:p>
        </p:txBody>
      </p:sp>
      <p:sp>
        <p:nvSpPr>
          <p:cNvPr id="82" name="文本占位符 46"/>
          <p:cNvSpPr>
            <a:spLocks noGrp="1"/>
          </p:cNvSpPr>
          <p:nvPr>
            <p:ph type="body" sz="quarter" idx="26" hasCustomPrompt="1"/>
          </p:nvPr>
        </p:nvSpPr>
        <p:spPr>
          <a:xfrm>
            <a:off x="10110259" y="5409678"/>
            <a:ext cx="1895475" cy="355588"/>
          </a:xfrm>
        </p:spPr>
        <p:txBody>
          <a:bodyPr anchor="ctr">
            <a:normAutofit/>
          </a:bodyPr>
          <a:lstStyle>
            <a:lvl1pPr>
              <a:buNone/>
              <a:defRPr sz="1600" b="1">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预设版式</a:t>
            </a:r>
          </a:p>
        </p:txBody>
      </p:sp>
      <p:sp>
        <p:nvSpPr>
          <p:cNvPr id="83" name="文本占位符 46"/>
          <p:cNvSpPr>
            <a:spLocks noGrp="1"/>
          </p:cNvSpPr>
          <p:nvPr>
            <p:ph type="body" sz="quarter" idx="27" hasCustomPrompt="1"/>
          </p:nvPr>
        </p:nvSpPr>
        <p:spPr>
          <a:xfrm>
            <a:off x="10110259" y="5820797"/>
            <a:ext cx="1895475" cy="274682"/>
          </a:xfrm>
        </p:spPr>
        <p:txBody>
          <a:bodyPr anchor="ctr">
            <a:normAutofit/>
          </a:bodyPr>
          <a:lstStyle>
            <a:lvl1pPr>
              <a:buNone/>
              <a:defRPr sz="1000">
                <a:solidFill>
                  <a:srgbClr val="043E6F"/>
                </a:solidFill>
                <a:latin typeface="Arial" panose="020B0604020202020204" pitchFamily="34" charset="0"/>
                <a:ea typeface="黑体" panose="02010609060101010101" pitchFamily="49" charset="-122"/>
                <a:cs typeface="Arial" panose="020B0604020202020204" pitchFamily="34" charset="0"/>
              </a:defRPr>
            </a:lvl1pPr>
          </a:lstStyle>
          <a:p>
            <a:pPr lvl="0"/>
            <a:r>
              <a:rPr lang="zh-CN" altLang="en-US" dirty="0"/>
              <a:t>行业领先的新一代视觉</a:t>
            </a:r>
            <a:r>
              <a:rPr lang="en-US" altLang="zh-CN" dirty="0"/>
              <a:t>AI</a:t>
            </a:r>
            <a:endParaRPr lang="zh-CN" altLang="en-US" dirty="0"/>
          </a:p>
        </p:txBody>
      </p:sp>
      <p:sp>
        <p:nvSpPr>
          <p:cNvPr id="84" name="矩形 83"/>
          <p:cNvSpPr/>
          <p:nvPr userDrawn="1"/>
        </p:nvSpPr>
        <p:spPr>
          <a:xfrm>
            <a:off x="6322484" y="2876550"/>
            <a:ext cx="298450" cy="55906"/>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85" name="图形 8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2600" y="6185662"/>
            <a:ext cx="1807105" cy="190222"/>
          </a:xfrm>
          <a:prstGeom prst="rect">
            <a:avLst/>
          </a:prstGeom>
        </p:spPr>
      </p:pic>
    </p:spTree>
    <p:extLst>
      <p:ext uri="{BB962C8B-B14F-4D97-AF65-F5344CB8AC3E}">
        <p14:creationId xmlns:p14="http://schemas.microsoft.com/office/powerpoint/2010/main" val="57474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右logo）">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846019" y="337190"/>
            <a:ext cx="1850681" cy="190739"/>
          </a:xfrm>
          <a:prstGeom prst="rect">
            <a:avLst/>
          </a:prstGeom>
        </p:spPr>
      </p:pic>
      <p:sp>
        <p:nvSpPr>
          <p:cNvPr id="3" name="灯片编号占位符 7"/>
          <p:cNvSpPr txBox="1"/>
          <p:nvPr userDrawn="1"/>
        </p:nvSpPr>
        <p:spPr>
          <a:xfrm>
            <a:off x="8786812" y="6403651"/>
            <a:ext cx="2909888" cy="206381"/>
          </a:xfrm>
          <a:prstGeom prst="rect">
            <a:avLst/>
          </a:prstGeom>
        </p:spPr>
        <p:txBody>
          <a:bodyPr vert="horz" lIns="91440" tIns="45720" rIns="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z="800" smtClean="0">
                <a:solidFill>
                  <a:schemeClr val="bg1">
                    <a:lumMod val="50000"/>
                  </a:schemeClr>
                </a:solidFill>
                <a:ea typeface="黑体" panose="02010609060101010101" pitchFamily="49" charset="-122"/>
              </a:rPr>
              <a:t>‹#›</a:t>
            </a:fld>
            <a:endParaRPr lang="zh-CN" altLang="en-US" sz="800" dirty="0">
              <a:solidFill>
                <a:schemeClr val="bg1">
                  <a:lumMod val="50000"/>
                </a:schemeClr>
              </a:solidFill>
              <a:ea typeface="黑体" panose="02010609060101010101" pitchFamily="49" charset="-122"/>
            </a:endParaRPr>
          </a:p>
        </p:txBody>
      </p:sp>
      <p:sp>
        <p:nvSpPr>
          <p:cNvPr id="5" name="文本框 4"/>
          <p:cNvSpPr txBox="1"/>
          <p:nvPr userDrawn="1"/>
        </p:nvSpPr>
        <p:spPr>
          <a:xfrm>
            <a:off x="390524" y="6510004"/>
            <a:ext cx="3009900" cy="215444"/>
          </a:xfrm>
          <a:prstGeom prst="rect">
            <a:avLst/>
          </a:prstGeom>
          <a:noFill/>
        </p:spPr>
        <p:txBody>
          <a:bodyPr wrap="square" rtlCol="0">
            <a:spAutoFit/>
          </a:bodyPr>
          <a:lstStyle/>
          <a:p>
            <a:r>
              <a:rPr lang="en-US" altLang="zh-CN" sz="800" i="1" spc="0" dirty="0">
                <a:solidFill>
                  <a:srgbClr val="043E6F"/>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800" i="1" spc="0" dirty="0">
              <a:solidFill>
                <a:srgbClr val="043E6F"/>
              </a:solidFill>
              <a:latin typeface="Arial" panose="020B0604020202020204" pitchFamily="34" charset="0"/>
              <a:ea typeface="黑体" panose="02010609060101010101" pitchFamily="49" charset="-122"/>
              <a:cs typeface="Arial" panose="020B0604020202020204" pitchFamily="34" charset="0"/>
            </a:endParaRPr>
          </a:p>
        </p:txBody>
      </p:sp>
      <p:sp>
        <p:nvSpPr>
          <p:cNvPr id="7" name="标题 1">
            <a:extLst>
              <a:ext uri="{FF2B5EF4-FFF2-40B4-BE49-F238E27FC236}">
                <a16:creationId xmlns:a16="http://schemas.microsoft.com/office/drawing/2014/main" id="{B7164ACA-7E73-C745-B6AA-940A77AD51F2}"/>
              </a:ext>
            </a:extLst>
          </p:cNvPr>
          <p:cNvSpPr>
            <a:spLocks noGrp="1"/>
          </p:cNvSpPr>
          <p:nvPr>
            <p:ph type="title"/>
          </p:nvPr>
        </p:nvSpPr>
        <p:spPr>
          <a:xfrm>
            <a:off x="323849" y="344730"/>
            <a:ext cx="11572874" cy="443198"/>
          </a:xfrm>
        </p:spPr>
        <p:txBody>
          <a:bodyPr wrap="square" lIns="0" tIns="0" rIns="0" bIns="0">
            <a:spAutoFit/>
          </a:bodyPr>
          <a:lstStyle>
            <a:lvl1pPr>
              <a:defRPr sz="3200"/>
            </a:lvl1pPr>
          </a:lstStyle>
          <a:p>
            <a:r>
              <a:rPr lang="zh-CN" altLang="en-US" dirty="0"/>
              <a:t>单击此处编辑母版标题样式</a:t>
            </a:r>
          </a:p>
        </p:txBody>
      </p:sp>
    </p:spTree>
    <p:extLst>
      <p:ext uri="{BB962C8B-B14F-4D97-AF65-F5344CB8AC3E}">
        <p14:creationId xmlns:p14="http://schemas.microsoft.com/office/powerpoint/2010/main" val="483766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5F68E-79D5-4913-8F3B-5713DA9BBA72}" type="slidenum">
              <a:rPr lang="zh-CN" altLang="en-US" smtClean="0"/>
              <a:t>‹#›</a:t>
            </a:fld>
            <a:endParaRPr lang="zh-CN" altLang="en-US"/>
          </a:p>
        </p:txBody>
      </p:sp>
      <p:sp>
        <p:nvSpPr>
          <p:cNvPr id="11" name="标题 1"/>
          <p:cNvSpPr>
            <a:spLocks noGrp="1"/>
          </p:cNvSpPr>
          <p:nvPr>
            <p:ph type="title"/>
          </p:nvPr>
        </p:nvSpPr>
        <p:spPr>
          <a:xfrm>
            <a:off x="323849" y="1080311"/>
            <a:ext cx="11572875" cy="443198"/>
          </a:xfrm>
        </p:spPr>
        <p:txBody>
          <a:bodyPr lIns="0" tIns="0" rIns="0" bIns="0"/>
          <a:lstStyle>
            <a:lvl1pPr>
              <a:defRPr>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12" name="内容占位符 2"/>
          <p:cNvSpPr>
            <a:spLocks noGrp="1"/>
          </p:cNvSpPr>
          <p:nvPr>
            <p:ph idx="1"/>
          </p:nvPr>
        </p:nvSpPr>
        <p:spPr>
          <a:xfrm>
            <a:off x="323849" y="1825343"/>
            <a:ext cx="11572875" cy="4616097"/>
          </a:xfrm>
        </p:spPr>
        <p:txBody>
          <a:bodyPr lIns="0" tIns="0" rIns="0" bIns="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940644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
            <a:ext cx="12192000" cy="6858000"/>
          </a:xfrm>
          <a:prstGeom prst="rect">
            <a:avLst/>
          </a:prstGeom>
        </p:spPr>
      </p:pic>
      <p:pic>
        <p:nvPicPr>
          <p:cNvPr id="9" name="图片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2600" y="339724"/>
            <a:ext cx="1799191" cy="186123"/>
          </a:xfrm>
          <a:prstGeom prst="rect">
            <a:avLst/>
          </a:prstGeom>
        </p:spPr>
      </p:pic>
    </p:spTree>
    <p:extLst>
      <p:ext uri="{BB962C8B-B14F-4D97-AF65-F5344CB8AC3E}">
        <p14:creationId xmlns:p14="http://schemas.microsoft.com/office/powerpoint/2010/main" val="2117571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6" name="图片 5" descr="电脑萤幕亮着灯&#10;&#10;中度可信度描述已自动生成"/>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654"/>
            <a:ext cx="12192000" cy="6854692"/>
          </a:xfrm>
          <a:prstGeom prst="rect">
            <a:avLst/>
          </a:prstGeom>
        </p:spPr>
      </p:pic>
      <p:pic>
        <p:nvPicPr>
          <p:cNvPr id="4" name="图片 3"/>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 y="1713"/>
            <a:ext cx="12191998" cy="6854572"/>
          </a:xfrm>
          <a:prstGeom prst="rect">
            <a:avLst/>
          </a:prstGeom>
        </p:spPr>
      </p:pic>
      <p:sp>
        <p:nvSpPr>
          <p:cNvPr id="2" name="矩形 1"/>
          <p:cNvSpPr/>
          <p:nvPr userDrawn="1"/>
        </p:nvSpPr>
        <p:spPr>
          <a:xfrm>
            <a:off x="9639301" y="0"/>
            <a:ext cx="2552699" cy="81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pic>
        <p:nvPicPr>
          <p:cNvPr id="7" name="图形 6"/>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46019" y="337190"/>
            <a:ext cx="1850681" cy="190739"/>
          </a:xfrm>
          <a:prstGeom prst="rect">
            <a:avLst/>
          </a:prstGeom>
        </p:spPr>
      </p:pic>
    </p:spTree>
    <p:extLst>
      <p:ext uri="{BB962C8B-B14F-4D97-AF65-F5344CB8AC3E}">
        <p14:creationId xmlns:p14="http://schemas.microsoft.com/office/powerpoint/2010/main" val="2844523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结束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4EEF13-E2B8-4C51-8E45-DD23F305558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 y="1713"/>
            <a:ext cx="12191998" cy="6854572"/>
          </a:xfrm>
          <a:prstGeom prst="rect">
            <a:avLst/>
          </a:prstGeom>
        </p:spPr>
      </p:pic>
      <p:sp>
        <p:nvSpPr>
          <p:cNvPr id="3" name="文本占位符 2">
            <a:extLst>
              <a:ext uri="{FF2B5EF4-FFF2-40B4-BE49-F238E27FC236}">
                <a16:creationId xmlns:a16="http://schemas.microsoft.com/office/drawing/2014/main" id="{6F31F9B9-D42C-493A-AD8F-745A7A299C3F}"/>
              </a:ext>
            </a:extLst>
          </p:cNvPr>
          <p:cNvSpPr>
            <a:spLocks noGrp="1"/>
          </p:cNvSpPr>
          <p:nvPr>
            <p:ph type="body" sz="quarter" idx="10"/>
          </p:nvPr>
        </p:nvSpPr>
        <p:spPr>
          <a:xfrm>
            <a:off x="0" y="2393950"/>
            <a:ext cx="12192000" cy="838200"/>
          </a:xfrm>
        </p:spPr>
        <p:txBody>
          <a:bodyPr>
            <a:normAutofit/>
          </a:bodyPr>
          <a:lstStyle>
            <a:lvl1pPr algn="ctr">
              <a:buNone/>
              <a:defRPr sz="7200">
                <a:solidFill>
                  <a:srgbClr val="043E6F"/>
                </a:solidFill>
              </a:defRPr>
            </a:lvl1pPr>
          </a:lstStyle>
          <a:p>
            <a:pPr lvl="0"/>
            <a:r>
              <a:rPr lang="zh-CN" altLang="en-US" dirty="0"/>
              <a:t>单击此处</a:t>
            </a:r>
          </a:p>
        </p:txBody>
      </p:sp>
    </p:spTree>
    <p:extLst>
      <p:ext uri="{BB962C8B-B14F-4D97-AF65-F5344CB8AC3E}">
        <p14:creationId xmlns:p14="http://schemas.microsoft.com/office/powerpoint/2010/main" val="2457413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照片 - 垂直">
    <p:bg>
      <p:bgPr>
        <a:noFill/>
        <a:effectLst/>
      </p:bgPr>
    </p:bg>
    <p:spTree>
      <p:nvGrpSpPr>
        <p:cNvPr id="1" name=""/>
        <p:cNvGrpSpPr/>
        <p:nvPr/>
      </p:nvGrpSpPr>
      <p:grpSpPr>
        <a:xfrm>
          <a:off x="0" y="0"/>
          <a:ext cx="0" cy="0"/>
          <a:chOff x="0" y="0"/>
          <a:chExt cx="0" cy="0"/>
        </a:xfrm>
      </p:grpSpPr>
      <p:pic>
        <p:nvPicPr>
          <p:cNvPr id="2" name="图片 1" descr="D:\工作文件-2020.03.02\ppt美化-20200305\ppt封面2-05.pngppt封面2-05"/>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322" y="159"/>
            <a:ext cx="12196233" cy="6859200"/>
          </a:xfrm>
          <a:prstGeom prst="rect">
            <a:avLst/>
          </a:prstGeom>
        </p:spPr>
      </p:pic>
      <p:pic>
        <p:nvPicPr>
          <p:cNvPr id="3" name="图片 2" descr="7d7e46812f16b0a79955120196f1d0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42653" y="263931"/>
            <a:ext cx="1876814" cy="226342"/>
          </a:xfrm>
          <a:prstGeom prst="rect">
            <a:avLst/>
          </a:prstGeom>
        </p:spPr>
      </p:pic>
      <p:sp>
        <p:nvSpPr>
          <p:cNvPr id="7" name="标题文本"/>
          <p:cNvSpPr txBox="1">
            <a:spLocks noGrp="1"/>
          </p:cNvSpPr>
          <p:nvPr>
            <p:ph type="title" hasCustomPrompt="1"/>
          </p:nvPr>
        </p:nvSpPr>
        <p:spPr>
          <a:xfrm>
            <a:off x="479505" y="174032"/>
            <a:ext cx="9058943" cy="410633"/>
          </a:xfrm>
          <a:prstGeom prst="rect">
            <a:avLst/>
          </a:prstGeom>
        </p:spPr>
        <p:txBody>
          <a:bodyPr/>
          <a:lstStyle>
            <a:lvl1pPr algn="l">
              <a:defRPr sz="2800" b="0">
                <a:solidFill>
                  <a:srgbClr val="5E5E5E"/>
                </a:solidFill>
                <a:latin typeface="等线" panose="02010600030101010101" pitchFamily="2" charset="-122"/>
                <a:ea typeface="等线" panose="02010600030101010101" pitchFamily="2" charset="-122"/>
                <a:cs typeface="等线" panose="02010600030101010101" pitchFamily="2" charset="-122"/>
                <a:sym typeface="Helvetica Neue Medium"/>
              </a:defRPr>
            </a:lvl1pPr>
          </a:lstStyle>
          <a:p>
            <a:r>
              <a:rPr dirty="0" err="1"/>
              <a:t>标题文本</a:t>
            </a:r>
            <a:endParaRPr dirty="0"/>
          </a:p>
        </p:txBody>
      </p:sp>
      <p:sp>
        <p:nvSpPr>
          <p:cNvPr id="15" name="文本框 14"/>
          <p:cNvSpPr txBox="1"/>
          <p:nvPr userDrawn="1"/>
        </p:nvSpPr>
        <p:spPr>
          <a:xfrm>
            <a:off x="364146" y="6472485"/>
            <a:ext cx="2259165"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r" defTabSz="1100455"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sym typeface="Helvetica Neue Medium"/>
              </a:rPr>
              <a:t>© 2020 </a:t>
            </a:r>
            <a:r>
              <a:rPr lang="en-US" altLang="zh-CN" sz="800" dirty="0">
                <a:solidFill>
                  <a:schemeClr val="tx1">
                    <a:lumMod val="65000"/>
                    <a:lumOff val="35000"/>
                  </a:schemeClr>
                </a:solidFill>
                <a:latin typeface="等线" panose="02010600030101010101" pitchFamily="2" charset="-122"/>
                <a:ea typeface="等线" panose="02010600030101010101" pitchFamily="2" charset="-122"/>
              </a:rPr>
              <a:t>SmartMore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Helvetica Neue Medium"/>
              <a:sym typeface="Helvetica Neue Medium"/>
            </a:endParaRPr>
          </a:p>
        </p:txBody>
      </p:sp>
      <p:sp>
        <p:nvSpPr>
          <p:cNvPr id="10" name="矩形 9">
            <a:extLst>
              <a:ext uri="{FF2B5EF4-FFF2-40B4-BE49-F238E27FC236}">
                <a16:creationId xmlns:a16="http://schemas.microsoft.com/office/drawing/2014/main" id="{0236B2F7-EF6F-9E41-B67A-D8ECC1979306}"/>
              </a:ext>
            </a:extLst>
          </p:cNvPr>
          <p:cNvSpPr/>
          <p:nvPr userDrawn="1"/>
        </p:nvSpPr>
        <p:spPr>
          <a:xfrm>
            <a:off x="292308" y="271427"/>
            <a:ext cx="80225"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dirty="0">
              <a:ln>
                <a:noFill/>
              </a:ln>
              <a:solidFill>
                <a:srgbClr val="000000"/>
              </a:solidFill>
              <a:effectLst/>
              <a:uFillTx/>
              <a:latin typeface="等线" panose="02010600030101010101" pitchFamily="2" charset="-122"/>
              <a:ea typeface="等线" panose="02010600030101010101" pitchFamily="2" charset="-122"/>
              <a:cs typeface="Helvetica Neue Medium"/>
              <a:sym typeface="Helvetica Neue Medium"/>
            </a:endParaRPr>
          </a:p>
        </p:txBody>
      </p:sp>
    </p:spTree>
    <p:extLst>
      <p:ext uri="{BB962C8B-B14F-4D97-AF65-F5344CB8AC3E}">
        <p14:creationId xmlns:p14="http://schemas.microsoft.com/office/powerpoint/2010/main" val="71855929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照片 - 垂直">
    <p:bg>
      <p:bgPr>
        <a:noFill/>
        <a:effectLst/>
      </p:bgPr>
    </p:bg>
    <p:spTree>
      <p:nvGrpSpPr>
        <p:cNvPr id="1" name=""/>
        <p:cNvGrpSpPr/>
        <p:nvPr/>
      </p:nvGrpSpPr>
      <p:grpSpPr>
        <a:xfrm>
          <a:off x="0" y="0"/>
          <a:ext cx="0" cy="0"/>
          <a:chOff x="0" y="0"/>
          <a:chExt cx="0" cy="0"/>
        </a:xfrm>
      </p:grpSpPr>
      <p:pic>
        <p:nvPicPr>
          <p:cNvPr id="2" name="图片 1" descr="D:\工作文件-2020.03.02\ppt美化-20200305\ppt封面2-05.pngppt封面2-05"/>
          <p:cNvPicPr>
            <a:picLocks noChangeAspect="1"/>
          </p:cNvPicPr>
          <p:nvPr userDrawn="1"/>
        </p:nvPicPr>
        <p:blipFill>
          <a:blip r:embed="rId2"/>
          <a:srcRect/>
          <a:stretch>
            <a:fillRect/>
          </a:stretch>
        </p:blipFill>
        <p:spPr>
          <a:xfrm>
            <a:off x="-1322" y="159"/>
            <a:ext cx="12196233" cy="6859200"/>
          </a:xfrm>
          <a:prstGeom prst="rect">
            <a:avLst/>
          </a:prstGeom>
        </p:spPr>
      </p:pic>
      <p:pic>
        <p:nvPicPr>
          <p:cNvPr id="3" name="图片 2" descr="7d7e46812f16b0a79955120196f1d00"/>
          <p:cNvPicPr>
            <a:picLocks noChangeAspect="1"/>
          </p:cNvPicPr>
          <p:nvPr userDrawn="1"/>
        </p:nvPicPr>
        <p:blipFill>
          <a:blip r:embed="rId3"/>
          <a:stretch>
            <a:fillRect/>
          </a:stretch>
        </p:blipFill>
        <p:spPr>
          <a:xfrm>
            <a:off x="9727354" y="368941"/>
            <a:ext cx="2092113" cy="252307"/>
          </a:xfrm>
          <a:prstGeom prst="rect">
            <a:avLst/>
          </a:prstGeom>
        </p:spPr>
      </p:pic>
      <p:sp>
        <p:nvSpPr>
          <p:cNvPr id="6" name="矩形 5"/>
          <p:cNvSpPr/>
          <p:nvPr userDrawn="1"/>
        </p:nvSpPr>
        <p:spPr>
          <a:xfrm>
            <a:off x="364146" y="379678"/>
            <a:ext cx="60959"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a:ln>
                <a:noFill/>
              </a:ln>
              <a:solidFill>
                <a:srgbClr val="000000"/>
              </a:solidFill>
              <a:effectLst/>
              <a:uFillTx/>
              <a:latin typeface="等线" panose="02010600030101010101" pitchFamily="2" charset="-122"/>
              <a:ea typeface="等线" panose="02010600030101010101" pitchFamily="2" charset="-122"/>
              <a:cs typeface="Helvetica Neue Medium" panose="02000503000000020004"/>
              <a:sym typeface="Helvetica Neue Medium" panose="02000503000000020004"/>
            </a:endParaRPr>
          </a:p>
        </p:txBody>
      </p:sp>
      <p:sp>
        <p:nvSpPr>
          <p:cNvPr id="7" name="标题文本"/>
          <p:cNvSpPr txBox="1">
            <a:spLocks noGrp="1"/>
          </p:cNvSpPr>
          <p:nvPr>
            <p:ph type="title" hasCustomPrompt="1"/>
          </p:nvPr>
        </p:nvSpPr>
        <p:spPr>
          <a:xfrm>
            <a:off x="479505" y="289779"/>
            <a:ext cx="9058943" cy="410633"/>
          </a:xfrm>
          <a:prstGeom prst="rect">
            <a:avLst/>
          </a:prstGeom>
        </p:spPr>
        <p:txBody>
          <a:bodyPr/>
          <a:lstStyle>
            <a:lvl1pPr algn="l">
              <a:defRPr sz="2665" b="1">
                <a:solidFill>
                  <a:srgbClr val="5E5E5E"/>
                </a:solidFill>
                <a:latin typeface="等线" panose="02010600030101010101" pitchFamily="2" charset="-122"/>
                <a:ea typeface="等线" panose="02010600030101010101" pitchFamily="2" charset="-122"/>
                <a:cs typeface="等线" panose="02010600030101010101" pitchFamily="2" charset="-122"/>
                <a:sym typeface="Helvetica Neue Medium" panose="02000503000000020004"/>
              </a:defRPr>
            </a:lvl1pPr>
          </a:lstStyle>
          <a:p>
            <a:r>
              <a:rPr dirty="0" err="1"/>
              <a:t>标题文本</a:t>
            </a:r>
            <a:endParaRPr dirty="0"/>
          </a:p>
        </p:txBody>
      </p:sp>
      <p:sp>
        <p:nvSpPr>
          <p:cNvPr id="15" name="文本框 14"/>
          <p:cNvSpPr txBox="1"/>
          <p:nvPr userDrawn="1"/>
        </p:nvSpPr>
        <p:spPr>
          <a:xfrm>
            <a:off x="369060" y="6409855"/>
            <a:ext cx="2259165"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l" defTabSz="1100455"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sym typeface="Helvetica Neue Medium" panose="02000503000000020004"/>
              </a:rPr>
              <a:t>© 2020 </a:t>
            </a:r>
            <a:r>
              <a:rPr lang="en-US" altLang="zh-CN" sz="800" dirty="0" err="1">
                <a:solidFill>
                  <a:schemeClr val="tx1">
                    <a:lumMod val="65000"/>
                    <a:lumOff val="35000"/>
                  </a:schemeClr>
                </a:solidFill>
                <a:latin typeface="等线" panose="02010600030101010101" pitchFamily="2" charset="-122"/>
                <a:ea typeface="等线" panose="02010600030101010101" pitchFamily="2" charset="-122"/>
              </a:rPr>
              <a:t>SmartMore</a:t>
            </a:r>
            <a:r>
              <a:rPr lang="en-US" altLang="zh-CN" sz="800" dirty="0">
                <a:solidFill>
                  <a:schemeClr val="tx1">
                    <a:lumMod val="65000"/>
                    <a:lumOff val="35000"/>
                  </a:schemeClr>
                </a:solidFill>
                <a:latin typeface="等线" panose="02010600030101010101" pitchFamily="2" charset="-122"/>
                <a:ea typeface="等线" panose="02010600030101010101" pitchFamily="2" charset="-122"/>
              </a:rPr>
              <a:t>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等线" panose="02010600030101010101" pitchFamily="2" charset="-122"/>
              <a:ea typeface="等线" panose="02010600030101010101" pitchFamily="2" charset="-122"/>
              <a:cs typeface="Helvetica Neue Medium" panose="02000503000000020004"/>
              <a:sym typeface="Helvetica Neue Medium" panose="02000503000000020004"/>
            </a:endParaRPr>
          </a:p>
        </p:txBody>
      </p:sp>
    </p:spTree>
    <p:extLst>
      <p:ext uri="{BB962C8B-B14F-4D97-AF65-F5344CB8AC3E}">
        <p14:creationId xmlns:p14="http://schemas.microsoft.com/office/powerpoint/2010/main" val="394217489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600" y="868480"/>
            <a:ext cx="11214100" cy="443198"/>
          </a:xfrm>
          <a:prstGeom prst="rect">
            <a:avLst/>
          </a:prstGeom>
        </p:spPr>
        <p:txBody>
          <a:bodyPr wrap="square" lIns="0" tIns="0" rIns="0" bIns="0" anchor="ctr">
            <a:spAutoFit/>
          </a:bodyPr>
          <a:lstStyle/>
          <a:p>
            <a:pPr marL="0" lvl="0"/>
            <a:r>
              <a:rPr lang="zh-CN" altLang="en-US" dirty="0"/>
              <a:t>单击此处编辑母版标题样式</a:t>
            </a:r>
          </a:p>
        </p:txBody>
      </p:sp>
      <p:sp>
        <p:nvSpPr>
          <p:cNvPr id="3" name="文本占位符 2"/>
          <p:cNvSpPr>
            <a:spLocks noGrp="1"/>
          </p:cNvSpPr>
          <p:nvPr>
            <p:ph type="body" idx="1"/>
          </p:nvPr>
        </p:nvSpPr>
        <p:spPr>
          <a:xfrm>
            <a:off x="482600" y="1432875"/>
            <a:ext cx="11214100" cy="478866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dirty="0"/>
          </a:p>
        </p:txBody>
      </p:sp>
      <p:sp>
        <p:nvSpPr>
          <p:cNvPr id="6" name="灯片编号占位符 5"/>
          <p:cNvSpPr>
            <a:spLocks noGrp="1"/>
          </p:cNvSpPr>
          <p:nvPr>
            <p:ph type="sldNum" sz="quarter" idx="4"/>
          </p:nvPr>
        </p:nvSpPr>
        <p:spPr>
          <a:xfrm>
            <a:off x="9153524" y="6356350"/>
            <a:ext cx="2543176"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7D95F68E-79D5-4913-8F3B-5713DA9BBA72}" type="slidenum">
              <a:rPr lang="zh-CN" altLang="en-US" smtClean="0"/>
              <a:pPr/>
              <a:t>‹#›</a:t>
            </a:fld>
            <a:endParaRPr lang="zh-CN" altLang="en-US" dirty="0"/>
          </a:p>
        </p:txBody>
      </p:sp>
      <p:sp>
        <p:nvSpPr>
          <p:cNvPr id="16" name="文本框 15"/>
          <p:cNvSpPr txBox="1"/>
          <p:nvPr userDrawn="1"/>
        </p:nvSpPr>
        <p:spPr>
          <a:xfrm>
            <a:off x="390524" y="6449691"/>
            <a:ext cx="3009900" cy="200055"/>
          </a:xfrm>
          <a:prstGeom prst="rect">
            <a:avLst/>
          </a:prstGeom>
          <a:noFill/>
        </p:spPr>
        <p:txBody>
          <a:bodyPr wrap="square" rtlCol="0">
            <a:spAutoFit/>
          </a:bodyPr>
          <a:lstStyle/>
          <a:p>
            <a:r>
              <a:rPr lang="en-US" altLang="zh-CN" sz="700" i="0" spc="0" dirty="0" err="1">
                <a:solidFill>
                  <a:schemeClr val="bg1"/>
                </a:solidFill>
                <a:latin typeface="Arial" panose="020B0604020202020204" pitchFamily="34" charset="0"/>
                <a:ea typeface="黑体" panose="02010609060101010101" pitchFamily="49" charset="-122"/>
                <a:cs typeface="Arial" panose="020B0604020202020204" pitchFamily="34" charset="0"/>
              </a:rPr>
              <a:t>www.smartmore.com</a:t>
            </a:r>
            <a:endParaRPr lang="zh-CN" altLang="en-US" sz="700" i="0" spc="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4336705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7" r:id="rId5"/>
    <p:sldLayoutId id="2147483718" r:id="rId6"/>
    <p:sldLayoutId id="2147483719" r:id="rId7"/>
    <p:sldLayoutId id="2147483721" r:id="rId8"/>
    <p:sldLayoutId id="2147483722" r:id="rId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lang="zh-CN" altLang="en-US" sz="3200" b="1" kern="1200" dirty="0">
          <a:solidFill>
            <a:srgbClr val="043E6F"/>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8.xml"/><Relationship Id="rId7" Type="http://schemas.openxmlformats.org/officeDocument/2006/relationships/image" Target="../media/image4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53.wmf"/><Relationship Id="rId4" Type="http://schemas.openxmlformats.org/officeDocument/2006/relationships/package" Target="../embeddings/Microsoft_Excel_Worksheet.xls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1355" y="3769874"/>
            <a:ext cx="7445375" cy="639620"/>
          </a:xfrm>
        </p:spPr>
        <p:txBody>
          <a:bodyPr>
            <a:normAutofit/>
          </a:bodyPr>
          <a:lstStyle/>
          <a:p>
            <a:pPr marL="0" indent="0">
              <a:buNone/>
            </a:pPr>
            <a:r>
              <a:rPr lang="zh-CN" altLang="en-US" sz="1800" dirty="0"/>
              <a:t>工业</a:t>
            </a:r>
            <a:r>
              <a:rPr lang="en-US" altLang="zh-CN" sz="1800" dirty="0"/>
              <a:t>AI</a:t>
            </a:r>
            <a:r>
              <a:rPr lang="zh-CN" altLang="en-US" sz="1800" dirty="0"/>
              <a:t>助力制造，加速企业智能化转型</a:t>
            </a:r>
          </a:p>
        </p:txBody>
      </p:sp>
      <p:sp>
        <p:nvSpPr>
          <p:cNvPr id="7" name="文本框 6"/>
          <p:cNvSpPr txBox="1"/>
          <p:nvPr/>
        </p:nvSpPr>
        <p:spPr>
          <a:xfrm>
            <a:off x="675005" y="2465744"/>
            <a:ext cx="7651115" cy="1200329"/>
          </a:xfrm>
          <a:prstGeom prst="rect">
            <a:avLst/>
          </a:prstGeom>
          <a:noFill/>
        </p:spPr>
        <p:txBody>
          <a:bodyPr wrap="square"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思谋科技</a:t>
            </a:r>
            <a:endParaRPr kumimoji="0" lang="en-US" altLang="zh-CN" sz="7200" b="0" i="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13" name="直接连接符 12"/>
          <p:cNvCxnSpPr>
            <a:cxnSpLocks/>
          </p:cNvCxnSpPr>
          <p:nvPr/>
        </p:nvCxnSpPr>
        <p:spPr>
          <a:xfrm>
            <a:off x="779228" y="3660606"/>
            <a:ext cx="7067195" cy="0"/>
          </a:xfrm>
          <a:prstGeom prst="line">
            <a:avLst/>
          </a:prstGeom>
          <a:ln w="15875">
            <a:gradFill flip="none" rotWithShape="1">
              <a:gsLst>
                <a:gs pos="0">
                  <a:schemeClr val="accent1">
                    <a:lumMod val="5000"/>
                    <a:lumOff val="95000"/>
                    <a:alpha val="0"/>
                  </a:schemeClr>
                </a:gs>
                <a:gs pos="100000">
                  <a:srgbClr val="043E6F"/>
                </a:gs>
              </a:gsLst>
              <a:lin ang="10800000" scaled="1"/>
              <a:tileRect/>
            </a:gra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4681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结构布局</a:t>
            </a:r>
          </a:p>
        </p:txBody>
      </p:sp>
      <p:pic>
        <p:nvPicPr>
          <p:cNvPr id="44" name="Picture 3">
            <a:extLst>
              <a:ext uri="{FF2B5EF4-FFF2-40B4-BE49-F238E27FC236}">
                <a16:creationId xmlns:a16="http://schemas.microsoft.com/office/drawing/2014/main" id="{6FCA5530-C1E4-4A55-88DA-D7690A307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412" y="600552"/>
            <a:ext cx="5729230" cy="377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圆角矩形 5">
            <a:extLst>
              <a:ext uri="{FF2B5EF4-FFF2-40B4-BE49-F238E27FC236}">
                <a16:creationId xmlns:a16="http://schemas.microsoft.com/office/drawing/2014/main" id="{97099D46-E040-44DA-869D-156DEB0E1E4C}"/>
              </a:ext>
            </a:extLst>
          </p:cNvPr>
          <p:cNvSpPr/>
          <p:nvPr/>
        </p:nvSpPr>
        <p:spPr>
          <a:xfrm>
            <a:off x="338328" y="4760449"/>
            <a:ext cx="1600200"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人工上料到（</a:t>
            </a:r>
            <a:r>
              <a:rPr lang="en-US" altLang="zh-CN" sz="1200" dirty="0">
                <a:solidFill>
                  <a:schemeClr val="tx1"/>
                </a:solidFill>
              </a:rPr>
              <a:t>P1</a:t>
            </a:r>
            <a:r>
              <a:rPr lang="zh-CN" altLang="en-US" sz="1200" dirty="0">
                <a:solidFill>
                  <a:schemeClr val="tx1"/>
                </a:solidFill>
              </a:rPr>
              <a:t>），（</a:t>
            </a:r>
            <a:r>
              <a:rPr lang="en-US" altLang="zh-CN" sz="1200" dirty="0">
                <a:solidFill>
                  <a:schemeClr val="tx1"/>
                </a:solidFill>
              </a:rPr>
              <a:t>F1</a:t>
            </a:r>
            <a:r>
              <a:rPr lang="zh-CN" altLang="en-US" sz="1200" dirty="0">
                <a:solidFill>
                  <a:schemeClr val="tx1"/>
                </a:solidFill>
              </a:rPr>
              <a:t>）</a:t>
            </a:r>
          </a:p>
        </p:txBody>
      </p:sp>
      <p:sp>
        <p:nvSpPr>
          <p:cNvPr id="47" name="右箭头 20">
            <a:extLst>
              <a:ext uri="{FF2B5EF4-FFF2-40B4-BE49-F238E27FC236}">
                <a16:creationId xmlns:a16="http://schemas.microsoft.com/office/drawing/2014/main" id="{F1320B40-5856-4803-8B80-C238F2D237ED}"/>
              </a:ext>
            </a:extLst>
          </p:cNvPr>
          <p:cNvSpPr/>
          <p:nvPr/>
        </p:nvSpPr>
        <p:spPr>
          <a:xfrm>
            <a:off x="1938528" y="5069568"/>
            <a:ext cx="613376" cy="187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A8DE7E99-35F3-46A8-A719-A4268C65BF3D}"/>
              </a:ext>
            </a:extLst>
          </p:cNvPr>
          <p:cNvSpPr/>
          <p:nvPr/>
        </p:nvSpPr>
        <p:spPr>
          <a:xfrm>
            <a:off x="4759416" y="3800518"/>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P1</a:t>
            </a:r>
            <a:endParaRPr lang="zh-CN" altLang="en-US" sz="900" dirty="0"/>
          </a:p>
        </p:txBody>
      </p:sp>
      <p:sp>
        <p:nvSpPr>
          <p:cNvPr id="57" name="圆角矩形 70">
            <a:extLst>
              <a:ext uri="{FF2B5EF4-FFF2-40B4-BE49-F238E27FC236}">
                <a16:creationId xmlns:a16="http://schemas.microsoft.com/office/drawing/2014/main" id="{88162C7D-FCD6-4315-B117-2591DDAD3C8C}"/>
              </a:ext>
            </a:extLst>
          </p:cNvPr>
          <p:cNvSpPr/>
          <p:nvPr/>
        </p:nvSpPr>
        <p:spPr>
          <a:xfrm>
            <a:off x="8350818" y="4721569"/>
            <a:ext cx="3675696"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）线扫相机和面阵相机检测中框正面和一周圆弧面，同时（</a:t>
            </a:r>
            <a:r>
              <a:rPr lang="en-US" altLang="zh-CN" sz="1200" dirty="0">
                <a:solidFill>
                  <a:schemeClr val="tx1"/>
                </a:solidFill>
              </a:rPr>
              <a:t>P4</a:t>
            </a:r>
            <a:r>
              <a:rPr lang="zh-CN" altLang="en-US" sz="1200" dirty="0">
                <a:solidFill>
                  <a:schemeClr val="tx1"/>
                </a:solidFill>
              </a:rPr>
              <a:t>）夹取（</a:t>
            </a:r>
            <a:r>
              <a:rPr lang="en-US" altLang="zh-CN" sz="1200" dirty="0">
                <a:solidFill>
                  <a:schemeClr val="tx1"/>
                </a:solidFill>
              </a:rPr>
              <a:t>P3</a:t>
            </a:r>
            <a:r>
              <a:rPr lang="zh-CN" altLang="en-US" sz="1200" dirty="0">
                <a:solidFill>
                  <a:schemeClr val="tx1"/>
                </a:solidFill>
              </a:rPr>
              <a:t>）中框翻面再放在（</a:t>
            </a:r>
            <a:r>
              <a:rPr lang="en-US" altLang="zh-CN" sz="1200" dirty="0">
                <a:solidFill>
                  <a:schemeClr val="tx1"/>
                </a:solidFill>
              </a:rPr>
              <a:t>P3</a:t>
            </a:r>
            <a:r>
              <a:rPr lang="zh-CN" altLang="en-US" sz="1200" dirty="0">
                <a:solidFill>
                  <a:schemeClr val="tx1"/>
                </a:solidFill>
              </a:rPr>
              <a:t>）位，（</a:t>
            </a:r>
            <a:r>
              <a:rPr lang="en-US" altLang="zh-CN" sz="1200" dirty="0">
                <a:solidFill>
                  <a:schemeClr val="tx1"/>
                </a:solidFill>
              </a:rPr>
              <a:t>P3</a:t>
            </a:r>
            <a:r>
              <a:rPr lang="zh-CN" altLang="en-US" sz="1200" dirty="0">
                <a:solidFill>
                  <a:schemeClr val="tx1"/>
                </a:solidFill>
              </a:rPr>
              <a:t>）移动到（</a:t>
            </a:r>
            <a:r>
              <a:rPr lang="en-US" altLang="zh-CN" sz="1200" dirty="0">
                <a:solidFill>
                  <a:schemeClr val="tx1"/>
                </a:solidFill>
              </a:rPr>
              <a:t>P2</a:t>
            </a:r>
            <a:r>
              <a:rPr lang="zh-CN" altLang="en-US" sz="1200" dirty="0">
                <a:solidFill>
                  <a:schemeClr val="tx1"/>
                </a:solidFill>
              </a:rPr>
              <a:t>）</a:t>
            </a:r>
          </a:p>
        </p:txBody>
      </p:sp>
      <p:sp>
        <p:nvSpPr>
          <p:cNvPr id="58" name="圆角矩形 72">
            <a:extLst>
              <a:ext uri="{FF2B5EF4-FFF2-40B4-BE49-F238E27FC236}">
                <a16:creationId xmlns:a16="http://schemas.microsoft.com/office/drawing/2014/main" id="{0343BA1D-FF57-407D-ADC5-0549E593F0E7}"/>
              </a:ext>
            </a:extLst>
          </p:cNvPr>
          <p:cNvSpPr/>
          <p:nvPr/>
        </p:nvSpPr>
        <p:spPr>
          <a:xfrm>
            <a:off x="2567782" y="4760449"/>
            <a:ext cx="1972033" cy="768655"/>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P1</a:t>
            </a:r>
            <a:r>
              <a:rPr lang="zh-CN" altLang="en-US" sz="1200" dirty="0">
                <a:solidFill>
                  <a:schemeClr val="tx1"/>
                </a:solidFill>
              </a:rPr>
              <a:t>）到（</a:t>
            </a:r>
            <a:r>
              <a:rPr lang="en-US" altLang="zh-CN" sz="1200" dirty="0">
                <a:solidFill>
                  <a:schemeClr val="tx1"/>
                </a:solidFill>
              </a:rPr>
              <a:t>P2</a:t>
            </a:r>
            <a:r>
              <a:rPr lang="zh-CN" altLang="en-US" sz="1200" dirty="0">
                <a:solidFill>
                  <a:schemeClr val="tx1"/>
                </a:solidFill>
              </a:rPr>
              <a:t>）线扫相机和面阵相机检测中框正面和一周圆弧面</a:t>
            </a:r>
          </a:p>
        </p:txBody>
      </p:sp>
      <p:sp>
        <p:nvSpPr>
          <p:cNvPr id="59" name="右箭头 73">
            <a:extLst>
              <a:ext uri="{FF2B5EF4-FFF2-40B4-BE49-F238E27FC236}">
                <a16:creationId xmlns:a16="http://schemas.microsoft.com/office/drawing/2014/main" id="{ECC3633C-A39E-45AB-81C8-C912747AEE62}"/>
              </a:ext>
            </a:extLst>
          </p:cNvPr>
          <p:cNvSpPr/>
          <p:nvPr/>
        </p:nvSpPr>
        <p:spPr>
          <a:xfrm>
            <a:off x="4555693" y="5069568"/>
            <a:ext cx="553622"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75">
            <a:extLst>
              <a:ext uri="{FF2B5EF4-FFF2-40B4-BE49-F238E27FC236}">
                <a16:creationId xmlns:a16="http://schemas.microsoft.com/office/drawing/2014/main" id="{291116C6-4C2F-42AF-9B6F-D0272A0953C1}"/>
              </a:ext>
            </a:extLst>
          </p:cNvPr>
          <p:cNvSpPr/>
          <p:nvPr/>
        </p:nvSpPr>
        <p:spPr>
          <a:xfrm>
            <a:off x="5125193" y="4760449"/>
            <a:ext cx="2807406"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检测完（</a:t>
            </a:r>
            <a:r>
              <a:rPr lang="en-US" altLang="zh-CN" sz="1200" dirty="0">
                <a:solidFill>
                  <a:schemeClr val="tx1"/>
                </a:solidFill>
              </a:rPr>
              <a:t>P2</a:t>
            </a:r>
            <a:r>
              <a:rPr lang="zh-CN" altLang="en-US" sz="1200" dirty="0">
                <a:solidFill>
                  <a:schemeClr val="tx1"/>
                </a:solidFill>
              </a:rPr>
              <a:t>）到（</a:t>
            </a:r>
            <a:r>
              <a:rPr lang="en-US" altLang="zh-CN" sz="1200" dirty="0">
                <a:solidFill>
                  <a:schemeClr val="tx1"/>
                </a:solidFill>
              </a:rPr>
              <a:t>P3</a:t>
            </a:r>
            <a:r>
              <a:rPr lang="zh-CN" altLang="en-US" sz="1200" dirty="0">
                <a:solidFill>
                  <a:schemeClr val="tx1"/>
                </a:solidFill>
              </a:rPr>
              <a:t>），同时相机模组（</a:t>
            </a:r>
            <a:r>
              <a:rPr lang="en-US" altLang="zh-CN" sz="1200" dirty="0">
                <a:solidFill>
                  <a:schemeClr val="tx1"/>
                </a:solidFill>
              </a:rPr>
              <a:t>P2</a:t>
            </a:r>
            <a:r>
              <a:rPr lang="zh-CN" altLang="en-US" sz="1200" dirty="0">
                <a:solidFill>
                  <a:schemeClr val="tx1"/>
                </a:solidFill>
              </a:rPr>
              <a:t>）位移动到（</a:t>
            </a:r>
            <a:r>
              <a:rPr lang="en-US" altLang="zh-CN" sz="1200" dirty="0">
                <a:solidFill>
                  <a:schemeClr val="tx1"/>
                </a:solidFill>
              </a:rPr>
              <a:t>F2</a:t>
            </a:r>
            <a:r>
              <a:rPr lang="zh-CN" altLang="en-US" sz="1200" dirty="0">
                <a:solidFill>
                  <a:schemeClr val="tx1"/>
                </a:solidFill>
              </a:rPr>
              <a:t>）</a:t>
            </a:r>
            <a:r>
              <a:rPr lang="en-US" altLang="zh-CN" sz="1200" dirty="0">
                <a:solidFill>
                  <a:schemeClr val="tx1"/>
                </a:solidFill>
              </a:rPr>
              <a:t>,</a:t>
            </a:r>
            <a:r>
              <a:rPr lang="zh-CN" altLang="en-US" sz="1200" dirty="0">
                <a:solidFill>
                  <a:schemeClr val="tx1"/>
                </a:solidFill>
              </a:rPr>
              <a:t>检测（</a:t>
            </a:r>
            <a:r>
              <a:rPr lang="en-US" altLang="zh-CN" sz="1200" dirty="0">
                <a:solidFill>
                  <a:schemeClr val="tx1"/>
                </a:solidFill>
              </a:rPr>
              <a:t>F1</a:t>
            </a:r>
            <a:r>
              <a:rPr lang="zh-CN" altLang="en-US" sz="1200" dirty="0">
                <a:solidFill>
                  <a:schemeClr val="tx1"/>
                </a:solidFill>
              </a:rPr>
              <a:t>）来料中框</a:t>
            </a:r>
          </a:p>
        </p:txBody>
      </p:sp>
      <p:sp>
        <p:nvSpPr>
          <p:cNvPr id="61" name="右箭头 76">
            <a:extLst>
              <a:ext uri="{FF2B5EF4-FFF2-40B4-BE49-F238E27FC236}">
                <a16:creationId xmlns:a16="http://schemas.microsoft.com/office/drawing/2014/main" id="{EA2C3C1B-5E6A-4844-9B61-6954FD6EF9C5}"/>
              </a:ext>
            </a:extLst>
          </p:cNvPr>
          <p:cNvSpPr/>
          <p:nvPr/>
        </p:nvSpPr>
        <p:spPr>
          <a:xfrm>
            <a:off x="7932599" y="5069568"/>
            <a:ext cx="41764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下箭头 44">
            <a:extLst>
              <a:ext uri="{FF2B5EF4-FFF2-40B4-BE49-F238E27FC236}">
                <a16:creationId xmlns:a16="http://schemas.microsoft.com/office/drawing/2014/main" id="{017AB028-42A1-4086-BEFE-AC716B86FADC}"/>
              </a:ext>
            </a:extLst>
          </p:cNvPr>
          <p:cNvSpPr/>
          <p:nvPr/>
        </p:nvSpPr>
        <p:spPr>
          <a:xfrm>
            <a:off x="10056492" y="5487267"/>
            <a:ext cx="205108" cy="319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87">
            <a:extLst>
              <a:ext uri="{FF2B5EF4-FFF2-40B4-BE49-F238E27FC236}">
                <a16:creationId xmlns:a16="http://schemas.microsoft.com/office/drawing/2014/main" id="{18FA35F0-B794-4A17-AFC4-BBF181CB7BD9}"/>
              </a:ext>
            </a:extLst>
          </p:cNvPr>
          <p:cNvSpPr/>
          <p:nvPr/>
        </p:nvSpPr>
        <p:spPr>
          <a:xfrm>
            <a:off x="8350239" y="5843292"/>
            <a:ext cx="3682153" cy="766879"/>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检测完成相机模组移动到（</a:t>
            </a:r>
            <a:r>
              <a:rPr lang="en-US" altLang="zh-CN" sz="1200" dirty="0">
                <a:solidFill>
                  <a:schemeClr val="tx1"/>
                </a:solidFill>
              </a:rPr>
              <a:t>P2</a:t>
            </a:r>
            <a:r>
              <a:rPr lang="zh-CN" altLang="en-US" sz="1200" dirty="0">
                <a:solidFill>
                  <a:schemeClr val="tx1"/>
                </a:solidFill>
              </a:rPr>
              <a:t>）检测中框反面，同时（</a:t>
            </a:r>
            <a:r>
              <a:rPr lang="en-US" altLang="zh-CN" sz="1200" dirty="0">
                <a:solidFill>
                  <a:schemeClr val="tx1"/>
                </a:solidFill>
              </a:rPr>
              <a:t>F2</a:t>
            </a:r>
            <a:r>
              <a:rPr lang="zh-CN" altLang="en-US" sz="1200" dirty="0">
                <a:solidFill>
                  <a:schemeClr val="tx1"/>
                </a:solidFill>
              </a:rPr>
              <a:t>）中框移动到（</a:t>
            </a:r>
            <a:r>
              <a:rPr lang="en-US" altLang="zh-CN" sz="1200" dirty="0">
                <a:solidFill>
                  <a:schemeClr val="tx1"/>
                </a:solidFill>
              </a:rPr>
              <a:t>F3</a:t>
            </a:r>
            <a:r>
              <a:rPr lang="zh-CN" altLang="en-US" sz="1200" dirty="0">
                <a:solidFill>
                  <a:schemeClr val="tx1"/>
                </a:solidFill>
              </a:rPr>
              <a:t>），（</a:t>
            </a:r>
            <a:r>
              <a:rPr lang="en-US" altLang="zh-CN" sz="1200" dirty="0">
                <a:solidFill>
                  <a:schemeClr val="tx1"/>
                </a:solidFill>
              </a:rPr>
              <a:t>F4</a:t>
            </a:r>
            <a:r>
              <a:rPr lang="zh-CN" altLang="en-US" sz="1200" dirty="0">
                <a:solidFill>
                  <a:schemeClr val="tx1"/>
                </a:solidFill>
              </a:rPr>
              <a:t>）夹取（</a:t>
            </a:r>
            <a:r>
              <a:rPr lang="en-US" altLang="zh-CN" sz="1200" dirty="0">
                <a:solidFill>
                  <a:schemeClr val="tx1"/>
                </a:solidFill>
              </a:rPr>
              <a:t>F3</a:t>
            </a:r>
            <a:r>
              <a:rPr lang="zh-CN" altLang="en-US" sz="1200" dirty="0">
                <a:solidFill>
                  <a:schemeClr val="tx1"/>
                </a:solidFill>
              </a:rPr>
              <a:t>）物料翻转</a:t>
            </a:r>
            <a:r>
              <a:rPr lang="en-US" altLang="zh-CN" sz="1200" dirty="0">
                <a:solidFill>
                  <a:schemeClr val="tx1"/>
                </a:solidFill>
              </a:rPr>
              <a:t>180°</a:t>
            </a:r>
            <a:r>
              <a:rPr lang="zh-CN" altLang="en-US" sz="1200" dirty="0">
                <a:solidFill>
                  <a:schemeClr val="tx1"/>
                </a:solidFill>
              </a:rPr>
              <a:t>，放回（</a:t>
            </a:r>
            <a:r>
              <a:rPr lang="en-US" altLang="zh-CN" sz="1200" dirty="0">
                <a:solidFill>
                  <a:schemeClr val="tx1"/>
                </a:solidFill>
              </a:rPr>
              <a:t>F3</a:t>
            </a:r>
            <a:r>
              <a:rPr lang="zh-CN" altLang="en-US" sz="1200" dirty="0">
                <a:solidFill>
                  <a:schemeClr val="tx1"/>
                </a:solidFill>
              </a:rPr>
              <a:t>）</a:t>
            </a:r>
          </a:p>
        </p:txBody>
      </p:sp>
      <p:sp>
        <p:nvSpPr>
          <p:cNvPr id="64" name="右箭头 88">
            <a:extLst>
              <a:ext uri="{FF2B5EF4-FFF2-40B4-BE49-F238E27FC236}">
                <a16:creationId xmlns:a16="http://schemas.microsoft.com/office/drawing/2014/main" id="{6EB43C00-1BAC-45E5-A803-60AC685AFAD1}"/>
              </a:ext>
            </a:extLst>
          </p:cNvPr>
          <p:cNvSpPr/>
          <p:nvPr/>
        </p:nvSpPr>
        <p:spPr>
          <a:xfrm rot="10800000">
            <a:off x="7897679" y="6085151"/>
            <a:ext cx="417640" cy="218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线形标注 2 23">
            <a:extLst>
              <a:ext uri="{FF2B5EF4-FFF2-40B4-BE49-F238E27FC236}">
                <a16:creationId xmlns:a16="http://schemas.microsoft.com/office/drawing/2014/main" id="{FCA727B8-DF2B-46B1-A013-A06F883562C8}"/>
              </a:ext>
            </a:extLst>
          </p:cNvPr>
          <p:cNvSpPr/>
          <p:nvPr/>
        </p:nvSpPr>
        <p:spPr>
          <a:xfrm>
            <a:off x="1280161" y="3021570"/>
            <a:ext cx="1452053" cy="347472"/>
          </a:xfrm>
          <a:prstGeom prst="borderCallout2">
            <a:avLst>
              <a:gd name="adj1" fmla="val 52371"/>
              <a:gd name="adj2" fmla="val 100625"/>
              <a:gd name="adj3" fmla="val 52372"/>
              <a:gd name="adj4" fmla="val 123059"/>
              <a:gd name="adj5" fmla="val 106294"/>
              <a:gd name="adj6" fmla="val 245588"/>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66" name="线形标注 2 24">
            <a:extLst>
              <a:ext uri="{FF2B5EF4-FFF2-40B4-BE49-F238E27FC236}">
                <a16:creationId xmlns:a16="http://schemas.microsoft.com/office/drawing/2014/main" id="{C800A71E-08A4-4386-8168-F3BFB8C8FBF9}"/>
              </a:ext>
            </a:extLst>
          </p:cNvPr>
          <p:cNvSpPr/>
          <p:nvPr/>
        </p:nvSpPr>
        <p:spPr>
          <a:xfrm>
            <a:off x="1280161" y="3974254"/>
            <a:ext cx="1673484" cy="347472"/>
          </a:xfrm>
          <a:prstGeom prst="borderCallout2">
            <a:avLst>
              <a:gd name="adj1" fmla="val 52371"/>
              <a:gd name="adj2" fmla="val 100625"/>
              <a:gd name="adj3" fmla="val 52372"/>
              <a:gd name="adj4" fmla="val 123059"/>
              <a:gd name="adj5" fmla="val -96337"/>
              <a:gd name="adj6" fmla="val 20371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67" name="线形标注 2 26">
            <a:extLst>
              <a:ext uri="{FF2B5EF4-FFF2-40B4-BE49-F238E27FC236}">
                <a16:creationId xmlns:a16="http://schemas.microsoft.com/office/drawing/2014/main" id="{66F241CA-82EB-484B-961F-CCBBD0388380}"/>
              </a:ext>
            </a:extLst>
          </p:cNvPr>
          <p:cNvSpPr/>
          <p:nvPr/>
        </p:nvSpPr>
        <p:spPr>
          <a:xfrm>
            <a:off x="9075402" y="3800850"/>
            <a:ext cx="1555630" cy="347472"/>
          </a:xfrm>
          <a:prstGeom prst="borderCallout2">
            <a:avLst>
              <a:gd name="adj1" fmla="val 47108"/>
              <a:gd name="adj2" fmla="val -333"/>
              <a:gd name="adj3" fmla="val 47109"/>
              <a:gd name="adj4" fmla="val -27667"/>
              <a:gd name="adj5" fmla="val -27697"/>
              <a:gd name="adj6" fmla="val -8297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68" name="线形标注 2 27">
            <a:extLst>
              <a:ext uri="{FF2B5EF4-FFF2-40B4-BE49-F238E27FC236}">
                <a16:creationId xmlns:a16="http://schemas.microsoft.com/office/drawing/2014/main" id="{BDD4FAF1-ED8B-40C7-BDD9-8CE3AE7A03DA}"/>
              </a:ext>
            </a:extLst>
          </p:cNvPr>
          <p:cNvSpPr/>
          <p:nvPr/>
        </p:nvSpPr>
        <p:spPr>
          <a:xfrm>
            <a:off x="9075402" y="1425924"/>
            <a:ext cx="1527048" cy="330144"/>
          </a:xfrm>
          <a:prstGeom prst="borderCallout2">
            <a:avLst>
              <a:gd name="adj1" fmla="val 47108"/>
              <a:gd name="adj2" fmla="val -333"/>
              <a:gd name="adj3" fmla="val 47109"/>
              <a:gd name="adj4" fmla="val -27667"/>
              <a:gd name="adj5" fmla="val -79508"/>
              <a:gd name="adj6" fmla="val -12390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69" name="线形标注 2 31">
            <a:extLst>
              <a:ext uri="{FF2B5EF4-FFF2-40B4-BE49-F238E27FC236}">
                <a16:creationId xmlns:a16="http://schemas.microsoft.com/office/drawing/2014/main" id="{EAC03521-B5A0-4311-B2B0-18C1B537445A}"/>
              </a:ext>
            </a:extLst>
          </p:cNvPr>
          <p:cNvSpPr/>
          <p:nvPr/>
        </p:nvSpPr>
        <p:spPr>
          <a:xfrm>
            <a:off x="1280161" y="2119150"/>
            <a:ext cx="1452053" cy="347472"/>
          </a:xfrm>
          <a:prstGeom prst="borderCallout2">
            <a:avLst>
              <a:gd name="adj1" fmla="val 52371"/>
              <a:gd name="adj2" fmla="val 100625"/>
              <a:gd name="adj3" fmla="val 52372"/>
              <a:gd name="adj4" fmla="val 123059"/>
              <a:gd name="adj5" fmla="val 166820"/>
              <a:gd name="adj6" fmla="val 25125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
        <p:nvSpPr>
          <p:cNvPr id="70" name="线形标注 2 32">
            <a:extLst>
              <a:ext uri="{FF2B5EF4-FFF2-40B4-BE49-F238E27FC236}">
                <a16:creationId xmlns:a16="http://schemas.microsoft.com/office/drawing/2014/main" id="{4E1ECD6A-7BF3-4535-A756-BB431D95BB6D}"/>
              </a:ext>
            </a:extLst>
          </p:cNvPr>
          <p:cNvSpPr/>
          <p:nvPr/>
        </p:nvSpPr>
        <p:spPr>
          <a:xfrm>
            <a:off x="1280160" y="1088460"/>
            <a:ext cx="1847088" cy="347472"/>
          </a:xfrm>
          <a:prstGeom prst="borderCallout2">
            <a:avLst>
              <a:gd name="adj1" fmla="val 52371"/>
              <a:gd name="adj2" fmla="val 100625"/>
              <a:gd name="adj3" fmla="val 52372"/>
              <a:gd name="adj4" fmla="val 123059"/>
              <a:gd name="adj5" fmla="val 108925"/>
              <a:gd name="adj6" fmla="val 18295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72" name="左右箭头 4">
            <a:extLst>
              <a:ext uri="{FF2B5EF4-FFF2-40B4-BE49-F238E27FC236}">
                <a16:creationId xmlns:a16="http://schemas.microsoft.com/office/drawing/2014/main" id="{4595AD5E-DFAA-4190-A8FB-0AD6CA180633}"/>
              </a:ext>
            </a:extLst>
          </p:cNvPr>
          <p:cNvSpPr/>
          <p:nvPr/>
        </p:nvSpPr>
        <p:spPr>
          <a:xfrm>
            <a:off x="5681433" y="2860907"/>
            <a:ext cx="815308" cy="91772"/>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左右箭头 35">
            <a:extLst>
              <a:ext uri="{FF2B5EF4-FFF2-40B4-BE49-F238E27FC236}">
                <a16:creationId xmlns:a16="http://schemas.microsoft.com/office/drawing/2014/main" id="{8EB03A24-AA3D-4DEB-A288-0ADEC514A475}"/>
              </a:ext>
            </a:extLst>
          </p:cNvPr>
          <p:cNvSpPr/>
          <p:nvPr/>
        </p:nvSpPr>
        <p:spPr>
          <a:xfrm rot="5400000">
            <a:off x="7960342" y="2408924"/>
            <a:ext cx="1070072" cy="91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左右箭头 36">
            <a:extLst>
              <a:ext uri="{FF2B5EF4-FFF2-40B4-BE49-F238E27FC236}">
                <a16:creationId xmlns:a16="http://schemas.microsoft.com/office/drawing/2014/main" id="{DB4F24C5-D511-470D-87FA-65479A212DDA}"/>
              </a:ext>
            </a:extLst>
          </p:cNvPr>
          <p:cNvSpPr/>
          <p:nvPr/>
        </p:nvSpPr>
        <p:spPr>
          <a:xfrm rot="5400000">
            <a:off x="2975857" y="2325871"/>
            <a:ext cx="1070072" cy="91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左右箭头 37">
            <a:extLst>
              <a:ext uri="{FF2B5EF4-FFF2-40B4-BE49-F238E27FC236}">
                <a16:creationId xmlns:a16="http://schemas.microsoft.com/office/drawing/2014/main" id="{131D3CE7-BB3B-4A76-9B33-7895C736C664}"/>
              </a:ext>
            </a:extLst>
          </p:cNvPr>
          <p:cNvSpPr/>
          <p:nvPr/>
        </p:nvSpPr>
        <p:spPr>
          <a:xfrm rot="5400000">
            <a:off x="5879267" y="1211771"/>
            <a:ext cx="471464" cy="167802"/>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BC84EB29-522B-4F02-995C-7421DD444FB7}"/>
              </a:ext>
            </a:extLst>
          </p:cNvPr>
          <p:cNvSpPr/>
          <p:nvPr/>
        </p:nvSpPr>
        <p:spPr>
          <a:xfrm>
            <a:off x="4759416" y="3016476"/>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P2</a:t>
            </a:r>
            <a:endParaRPr lang="zh-CN" altLang="en-US" sz="900" dirty="0"/>
          </a:p>
        </p:txBody>
      </p:sp>
      <p:sp>
        <p:nvSpPr>
          <p:cNvPr id="81" name="矩形 80">
            <a:extLst>
              <a:ext uri="{FF2B5EF4-FFF2-40B4-BE49-F238E27FC236}">
                <a16:creationId xmlns:a16="http://schemas.microsoft.com/office/drawing/2014/main" id="{41D8C2BF-833F-4CE2-9DE0-C3EA2D6E31C2}"/>
              </a:ext>
            </a:extLst>
          </p:cNvPr>
          <p:cNvSpPr/>
          <p:nvPr/>
        </p:nvSpPr>
        <p:spPr>
          <a:xfrm>
            <a:off x="7312228" y="3800850"/>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F1</a:t>
            </a:r>
            <a:endParaRPr lang="zh-CN" altLang="en-US" sz="900" dirty="0"/>
          </a:p>
        </p:txBody>
      </p:sp>
      <p:sp>
        <p:nvSpPr>
          <p:cNvPr id="82" name="矩形 81">
            <a:extLst>
              <a:ext uri="{FF2B5EF4-FFF2-40B4-BE49-F238E27FC236}">
                <a16:creationId xmlns:a16="http://schemas.microsoft.com/office/drawing/2014/main" id="{C957FB97-4182-442B-B1E2-CD03C979CEB5}"/>
              </a:ext>
            </a:extLst>
          </p:cNvPr>
          <p:cNvSpPr/>
          <p:nvPr/>
        </p:nvSpPr>
        <p:spPr>
          <a:xfrm>
            <a:off x="4791438" y="1958608"/>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P3</a:t>
            </a:r>
            <a:endParaRPr lang="zh-CN" altLang="en-US" sz="900" dirty="0"/>
          </a:p>
        </p:txBody>
      </p:sp>
      <p:sp>
        <p:nvSpPr>
          <p:cNvPr id="83" name="矩形 82">
            <a:extLst>
              <a:ext uri="{FF2B5EF4-FFF2-40B4-BE49-F238E27FC236}">
                <a16:creationId xmlns:a16="http://schemas.microsoft.com/office/drawing/2014/main" id="{B1D0E1A0-E03E-4F80-9E8A-5D29957FB77F}"/>
              </a:ext>
            </a:extLst>
          </p:cNvPr>
          <p:cNvSpPr/>
          <p:nvPr/>
        </p:nvSpPr>
        <p:spPr>
          <a:xfrm>
            <a:off x="7312228" y="3021570"/>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F2</a:t>
            </a:r>
            <a:endParaRPr lang="zh-CN" altLang="en-US" sz="900" dirty="0"/>
          </a:p>
        </p:txBody>
      </p:sp>
      <p:sp>
        <p:nvSpPr>
          <p:cNvPr id="84" name="矩形 83">
            <a:extLst>
              <a:ext uri="{FF2B5EF4-FFF2-40B4-BE49-F238E27FC236}">
                <a16:creationId xmlns:a16="http://schemas.microsoft.com/office/drawing/2014/main" id="{F4933670-64A9-4F97-AD01-415D6E5FBC16}"/>
              </a:ext>
            </a:extLst>
          </p:cNvPr>
          <p:cNvSpPr/>
          <p:nvPr/>
        </p:nvSpPr>
        <p:spPr>
          <a:xfrm>
            <a:off x="4791438" y="1297410"/>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P4</a:t>
            </a:r>
            <a:endParaRPr lang="zh-CN" altLang="en-US" sz="900" dirty="0"/>
          </a:p>
        </p:txBody>
      </p:sp>
      <p:sp>
        <p:nvSpPr>
          <p:cNvPr id="85" name="圆角矩形 48">
            <a:extLst>
              <a:ext uri="{FF2B5EF4-FFF2-40B4-BE49-F238E27FC236}">
                <a16:creationId xmlns:a16="http://schemas.microsoft.com/office/drawing/2014/main" id="{81991D16-EA35-4E94-8E52-E35EEDBC62D7}"/>
              </a:ext>
            </a:extLst>
          </p:cNvPr>
          <p:cNvSpPr/>
          <p:nvPr/>
        </p:nvSpPr>
        <p:spPr>
          <a:xfrm>
            <a:off x="5093173" y="5837220"/>
            <a:ext cx="2807406"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F3</a:t>
            </a:r>
            <a:r>
              <a:rPr lang="zh-CN" altLang="en-US" sz="1200" dirty="0">
                <a:solidFill>
                  <a:schemeClr val="tx1"/>
                </a:solidFill>
              </a:rPr>
              <a:t>）移动到（</a:t>
            </a:r>
            <a:r>
              <a:rPr lang="en-US" altLang="zh-CN" sz="1200" dirty="0">
                <a:solidFill>
                  <a:schemeClr val="tx1"/>
                </a:solidFill>
              </a:rPr>
              <a:t>F2</a:t>
            </a:r>
            <a:r>
              <a:rPr lang="zh-CN" altLang="en-US" sz="1200" dirty="0">
                <a:solidFill>
                  <a:schemeClr val="tx1"/>
                </a:solidFill>
              </a:rPr>
              <a:t>），（</a:t>
            </a:r>
            <a:r>
              <a:rPr lang="en-US" altLang="zh-CN" sz="1200" dirty="0">
                <a:solidFill>
                  <a:schemeClr val="tx1"/>
                </a:solidFill>
              </a:rPr>
              <a:t>P2</a:t>
            </a:r>
            <a:r>
              <a:rPr lang="zh-CN" altLang="en-US" sz="1200" dirty="0">
                <a:solidFill>
                  <a:schemeClr val="tx1"/>
                </a:solidFill>
              </a:rPr>
              <a:t>）检测完成相机模组移动到（</a:t>
            </a:r>
            <a:r>
              <a:rPr lang="en-US" altLang="zh-CN" sz="1200" dirty="0">
                <a:solidFill>
                  <a:schemeClr val="tx1"/>
                </a:solidFill>
              </a:rPr>
              <a:t>F2</a:t>
            </a:r>
            <a:r>
              <a:rPr lang="zh-CN" altLang="en-US" sz="1200" dirty="0">
                <a:solidFill>
                  <a:schemeClr val="tx1"/>
                </a:solidFill>
              </a:rPr>
              <a:t>），中框物料（</a:t>
            </a:r>
            <a:r>
              <a:rPr lang="en-US" altLang="zh-CN" sz="1200" dirty="0">
                <a:solidFill>
                  <a:schemeClr val="tx1"/>
                </a:solidFill>
              </a:rPr>
              <a:t>P2</a:t>
            </a:r>
            <a:r>
              <a:rPr lang="zh-CN" altLang="en-US" sz="1200" dirty="0">
                <a:solidFill>
                  <a:schemeClr val="tx1"/>
                </a:solidFill>
              </a:rPr>
              <a:t>）移动到（</a:t>
            </a:r>
            <a:r>
              <a:rPr lang="en-US" altLang="zh-CN" sz="1200" dirty="0">
                <a:solidFill>
                  <a:schemeClr val="tx1"/>
                </a:solidFill>
              </a:rPr>
              <a:t>P1</a:t>
            </a:r>
            <a:r>
              <a:rPr lang="zh-CN" altLang="en-US" sz="1200" dirty="0">
                <a:solidFill>
                  <a:schemeClr val="tx1"/>
                </a:solidFill>
              </a:rPr>
              <a:t>），人工下料</a:t>
            </a:r>
          </a:p>
        </p:txBody>
      </p:sp>
      <p:sp>
        <p:nvSpPr>
          <p:cNvPr id="86" name="矩形 85">
            <a:extLst>
              <a:ext uri="{FF2B5EF4-FFF2-40B4-BE49-F238E27FC236}">
                <a16:creationId xmlns:a16="http://schemas.microsoft.com/office/drawing/2014/main" id="{1534EE33-5041-4E9E-8513-E50A5A49D0C8}"/>
              </a:ext>
            </a:extLst>
          </p:cNvPr>
          <p:cNvSpPr/>
          <p:nvPr/>
        </p:nvSpPr>
        <p:spPr>
          <a:xfrm>
            <a:off x="7281710" y="1962824"/>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F3</a:t>
            </a:r>
            <a:endParaRPr lang="zh-CN" altLang="en-US" sz="900" dirty="0"/>
          </a:p>
        </p:txBody>
      </p:sp>
      <p:sp>
        <p:nvSpPr>
          <p:cNvPr id="87" name="矩形 86">
            <a:extLst>
              <a:ext uri="{FF2B5EF4-FFF2-40B4-BE49-F238E27FC236}">
                <a16:creationId xmlns:a16="http://schemas.microsoft.com/office/drawing/2014/main" id="{CC0F5D17-5BDF-412F-876D-1EAA2AE0DEA6}"/>
              </a:ext>
            </a:extLst>
          </p:cNvPr>
          <p:cNvSpPr/>
          <p:nvPr/>
        </p:nvSpPr>
        <p:spPr>
          <a:xfrm>
            <a:off x="7281710" y="1339056"/>
            <a:ext cx="333756" cy="1737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F4</a:t>
            </a:r>
            <a:endParaRPr lang="zh-CN" altLang="en-US" sz="900" dirty="0"/>
          </a:p>
        </p:txBody>
      </p:sp>
      <p:sp>
        <p:nvSpPr>
          <p:cNvPr id="90" name="右箭头 51">
            <a:extLst>
              <a:ext uri="{FF2B5EF4-FFF2-40B4-BE49-F238E27FC236}">
                <a16:creationId xmlns:a16="http://schemas.microsoft.com/office/drawing/2014/main" id="{8AE82FD8-2146-4EB8-80C7-1E1053DCE1A7}"/>
              </a:ext>
            </a:extLst>
          </p:cNvPr>
          <p:cNvSpPr/>
          <p:nvPr/>
        </p:nvSpPr>
        <p:spPr>
          <a:xfrm rot="10800000">
            <a:off x="4542796" y="6093586"/>
            <a:ext cx="550374" cy="210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52">
            <a:extLst>
              <a:ext uri="{FF2B5EF4-FFF2-40B4-BE49-F238E27FC236}">
                <a16:creationId xmlns:a16="http://schemas.microsoft.com/office/drawing/2014/main" id="{B64529B7-B203-433F-9011-33AEA29DACC9}"/>
              </a:ext>
            </a:extLst>
          </p:cNvPr>
          <p:cNvSpPr/>
          <p:nvPr/>
        </p:nvSpPr>
        <p:spPr>
          <a:xfrm>
            <a:off x="2576859" y="5844834"/>
            <a:ext cx="1972033"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）检测（</a:t>
            </a:r>
            <a:r>
              <a:rPr lang="en-US" altLang="zh-CN" sz="1200" dirty="0">
                <a:solidFill>
                  <a:schemeClr val="tx1"/>
                </a:solidFill>
              </a:rPr>
              <a:t>F3</a:t>
            </a:r>
            <a:r>
              <a:rPr lang="zh-CN" altLang="en-US" sz="1200" dirty="0">
                <a:solidFill>
                  <a:schemeClr val="tx1"/>
                </a:solidFill>
              </a:rPr>
              <a:t>）反面中框来料，检测完成</a:t>
            </a:r>
          </a:p>
        </p:txBody>
      </p:sp>
      <p:sp>
        <p:nvSpPr>
          <p:cNvPr id="92" name="圆角矩形 53">
            <a:extLst>
              <a:ext uri="{FF2B5EF4-FFF2-40B4-BE49-F238E27FC236}">
                <a16:creationId xmlns:a16="http://schemas.microsoft.com/office/drawing/2014/main" id="{BD3FD780-0FEE-43BE-AADA-600AA35153BB}"/>
              </a:ext>
            </a:extLst>
          </p:cNvPr>
          <p:cNvSpPr/>
          <p:nvPr/>
        </p:nvSpPr>
        <p:spPr>
          <a:xfrm>
            <a:off x="338328" y="5844833"/>
            <a:ext cx="1600200" cy="772951"/>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r>
              <a:rPr lang="en-US" altLang="zh-CN" sz="1200" dirty="0">
                <a:solidFill>
                  <a:schemeClr val="tx1"/>
                </a:solidFill>
              </a:rPr>
              <a:t>F2</a:t>
            </a:r>
            <a:r>
              <a:rPr lang="zh-CN" altLang="en-US" sz="1200" dirty="0">
                <a:solidFill>
                  <a:schemeClr val="tx1"/>
                </a:solidFill>
              </a:rPr>
              <a:t>）到（</a:t>
            </a:r>
            <a:r>
              <a:rPr lang="en-US" altLang="zh-CN" sz="1200" dirty="0">
                <a:solidFill>
                  <a:schemeClr val="tx1"/>
                </a:solidFill>
              </a:rPr>
              <a:t>F1</a:t>
            </a:r>
            <a:r>
              <a:rPr lang="zh-CN" altLang="en-US" sz="1200" dirty="0">
                <a:solidFill>
                  <a:schemeClr val="tx1"/>
                </a:solidFill>
              </a:rPr>
              <a:t>），人工下料</a:t>
            </a:r>
          </a:p>
        </p:txBody>
      </p:sp>
      <p:sp>
        <p:nvSpPr>
          <p:cNvPr id="93" name="右箭头 54">
            <a:extLst>
              <a:ext uri="{FF2B5EF4-FFF2-40B4-BE49-F238E27FC236}">
                <a16:creationId xmlns:a16="http://schemas.microsoft.com/office/drawing/2014/main" id="{E12BEB43-D4DA-414B-B28D-724D01526BB9}"/>
              </a:ext>
            </a:extLst>
          </p:cNvPr>
          <p:cNvSpPr/>
          <p:nvPr/>
        </p:nvSpPr>
        <p:spPr>
          <a:xfrm rot="10800000">
            <a:off x="1938528" y="6093588"/>
            <a:ext cx="642915" cy="187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64002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上料搬运模组</a:t>
            </a:r>
          </a:p>
        </p:txBody>
      </p:sp>
      <p:sp>
        <p:nvSpPr>
          <p:cNvPr id="47" name="文本框 46"/>
          <p:cNvSpPr txBox="1"/>
          <p:nvPr/>
        </p:nvSpPr>
        <p:spPr>
          <a:xfrm>
            <a:off x="410053" y="789367"/>
            <a:ext cx="11509295" cy="1077218"/>
          </a:xfrm>
          <a:prstGeom prst="rect">
            <a:avLst/>
          </a:prstGeom>
          <a:noFill/>
        </p:spPr>
        <p:txBody>
          <a:bodyPr wrap="square" rtlCol="0">
            <a:spAutoFit/>
          </a:bodyPr>
          <a:lstStyle/>
          <a:p>
            <a:pPr>
              <a:lnSpc>
                <a:spcPct val="200000"/>
              </a:lnSpc>
              <a:buClrTx/>
              <a:buSzTx/>
              <a:buFont typeface="Wingdings" panose="05000000000000000000" charset="0"/>
              <a:buNone/>
            </a:pPr>
            <a:r>
              <a:rPr lang="zh-CN" altLang="en-US" sz="1600" dirty="0">
                <a:solidFill>
                  <a:srgbClr val="002060"/>
                </a:solidFill>
                <a:latin typeface="+mn-ea"/>
                <a:cs typeface="+mn-ea"/>
                <a:sym typeface="+mn-ea"/>
              </a:rPr>
              <a:t>功能：采用人工上料模组，两工位上料，模组上带有定位夹紧的中框载具，可实现</a:t>
            </a:r>
            <a:r>
              <a:rPr lang="en-US" altLang="zh-CN" sz="1600" dirty="0">
                <a:solidFill>
                  <a:srgbClr val="002060"/>
                </a:solidFill>
                <a:latin typeface="+mn-ea"/>
                <a:cs typeface="+mn-ea"/>
                <a:sym typeface="+mn-ea"/>
              </a:rPr>
              <a:t>360°</a:t>
            </a:r>
            <a:r>
              <a:rPr lang="zh-CN" altLang="en-US" sz="1600" dirty="0">
                <a:solidFill>
                  <a:srgbClr val="002060"/>
                </a:solidFill>
                <a:latin typeface="+mn-ea"/>
                <a:cs typeface="+mn-ea"/>
                <a:sym typeface="+mn-ea"/>
              </a:rPr>
              <a:t>自转（</a:t>
            </a:r>
            <a:r>
              <a:rPr lang="en-US" altLang="zh-CN" sz="1600" dirty="0">
                <a:solidFill>
                  <a:srgbClr val="002060"/>
                </a:solidFill>
                <a:latin typeface="+mn-ea"/>
                <a:cs typeface="+mn-ea"/>
                <a:sym typeface="+mn-ea"/>
              </a:rPr>
              <a:t>C</a:t>
            </a:r>
            <a:r>
              <a:rPr lang="zh-CN" altLang="en-US" sz="1600" dirty="0">
                <a:solidFill>
                  <a:srgbClr val="002060"/>
                </a:solidFill>
                <a:latin typeface="+mn-ea"/>
                <a:cs typeface="+mn-ea"/>
                <a:sym typeface="+mn-ea"/>
              </a:rPr>
              <a:t>轴），</a:t>
            </a:r>
            <a:r>
              <a:rPr lang="en-US" altLang="zh-CN" sz="1600" dirty="0">
                <a:solidFill>
                  <a:srgbClr val="002060"/>
                </a:solidFill>
                <a:latin typeface="+mn-ea"/>
                <a:cs typeface="+mn-ea"/>
                <a:sym typeface="+mn-ea"/>
              </a:rPr>
              <a:t>A</a:t>
            </a:r>
            <a:r>
              <a:rPr lang="zh-CN" altLang="en-US" sz="1600" dirty="0">
                <a:solidFill>
                  <a:srgbClr val="002060"/>
                </a:solidFill>
                <a:latin typeface="+mn-ea"/>
                <a:cs typeface="+mn-ea"/>
                <a:sym typeface="+mn-ea"/>
              </a:rPr>
              <a:t>轴可实现前后方向旋转</a:t>
            </a:r>
            <a:r>
              <a:rPr lang="en-US" altLang="zh-CN" sz="1200" dirty="0">
                <a:latin typeface="+mn-ea"/>
                <a:cs typeface="+mn-ea"/>
                <a:sym typeface="+mn-ea"/>
              </a:rPr>
              <a:t>.</a:t>
            </a:r>
            <a:endParaRPr lang="zh-CN" altLang="en-US" sz="1200" dirty="0">
              <a:latin typeface="+mn-ea"/>
              <a:cs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pic>
        <p:nvPicPr>
          <p:cNvPr id="22" name="Picture 3">
            <a:extLst>
              <a:ext uri="{FF2B5EF4-FFF2-40B4-BE49-F238E27FC236}">
                <a16:creationId xmlns:a16="http://schemas.microsoft.com/office/drawing/2014/main" id="{34155FEC-8412-4E9D-959E-ED0D8CBD5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824" y="1706281"/>
            <a:ext cx="6873410" cy="42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线形标注 2 13">
            <a:extLst>
              <a:ext uri="{FF2B5EF4-FFF2-40B4-BE49-F238E27FC236}">
                <a16:creationId xmlns:a16="http://schemas.microsoft.com/office/drawing/2014/main" id="{64F45399-6877-48F2-BC63-A9EFC1958DDD}"/>
              </a:ext>
            </a:extLst>
          </p:cNvPr>
          <p:cNvSpPr/>
          <p:nvPr/>
        </p:nvSpPr>
        <p:spPr>
          <a:xfrm>
            <a:off x="632141" y="4254810"/>
            <a:ext cx="1726419" cy="347472"/>
          </a:xfrm>
          <a:prstGeom prst="borderCallout2">
            <a:avLst>
              <a:gd name="adj1" fmla="val 52371"/>
              <a:gd name="adj2" fmla="val 100625"/>
              <a:gd name="adj3" fmla="val 52372"/>
              <a:gd name="adj4" fmla="val 123059"/>
              <a:gd name="adj5" fmla="val -154232"/>
              <a:gd name="adj6" fmla="val 1732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24" name="线形标注 2 16">
            <a:extLst>
              <a:ext uri="{FF2B5EF4-FFF2-40B4-BE49-F238E27FC236}">
                <a16:creationId xmlns:a16="http://schemas.microsoft.com/office/drawing/2014/main" id="{FDE22228-20AE-45FF-A0FA-C829905571EB}"/>
              </a:ext>
            </a:extLst>
          </p:cNvPr>
          <p:cNvSpPr/>
          <p:nvPr/>
        </p:nvSpPr>
        <p:spPr>
          <a:xfrm>
            <a:off x="2139696" y="5672864"/>
            <a:ext cx="1762357" cy="347472"/>
          </a:xfrm>
          <a:prstGeom prst="borderCallout2">
            <a:avLst>
              <a:gd name="adj1" fmla="val 52371"/>
              <a:gd name="adj2" fmla="val 100625"/>
              <a:gd name="adj3" fmla="val 52372"/>
              <a:gd name="adj4" fmla="val 123059"/>
              <a:gd name="adj5" fmla="val -209494"/>
              <a:gd name="adj6" fmla="val 185303"/>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25" name="上弧形箭头 10">
            <a:extLst>
              <a:ext uri="{FF2B5EF4-FFF2-40B4-BE49-F238E27FC236}">
                <a16:creationId xmlns:a16="http://schemas.microsoft.com/office/drawing/2014/main" id="{ECAB86D3-5E15-44FF-83B9-55FC1BD04886}"/>
              </a:ext>
            </a:extLst>
          </p:cNvPr>
          <p:cNvSpPr/>
          <p:nvPr/>
        </p:nvSpPr>
        <p:spPr>
          <a:xfrm rot="5676816">
            <a:off x="6086977" y="4591577"/>
            <a:ext cx="228600" cy="298034"/>
          </a:xfrm>
          <a:prstGeom prst="curved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6" name="矩形 25">
            <a:extLst>
              <a:ext uri="{FF2B5EF4-FFF2-40B4-BE49-F238E27FC236}">
                <a16:creationId xmlns:a16="http://schemas.microsoft.com/office/drawing/2014/main" id="{A21376C6-CF05-4E69-9451-7AF89E9639E6}"/>
              </a:ext>
            </a:extLst>
          </p:cNvPr>
          <p:cNvSpPr/>
          <p:nvPr/>
        </p:nvSpPr>
        <p:spPr>
          <a:xfrm>
            <a:off x="5952175" y="4389986"/>
            <a:ext cx="498203" cy="1768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C</a:t>
            </a:r>
            <a:r>
              <a:rPr lang="zh-CN" altLang="en-US" sz="900" dirty="0"/>
              <a:t>轴</a:t>
            </a:r>
          </a:p>
        </p:txBody>
      </p:sp>
      <p:sp>
        <p:nvSpPr>
          <p:cNvPr id="27" name="矩形 26">
            <a:extLst>
              <a:ext uri="{FF2B5EF4-FFF2-40B4-BE49-F238E27FC236}">
                <a16:creationId xmlns:a16="http://schemas.microsoft.com/office/drawing/2014/main" id="{F6E76B21-C5A9-4095-AF80-A7C3A4666CB7}"/>
              </a:ext>
            </a:extLst>
          </p:cNvPr>
          <p:cNvSpPr/>
          <p:nvPr/>
        </p:nvSpPr>
        <p:spPr>
          <a:xfrm>
            <a:off x="6630618" y="5495992"/>
            <a:ext cx="498203" cy="1768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A</a:t>
            </a:r>
            <a:r>
              <a:rPr lang="zh-CN" altLang="en-US" sz="900" dirty="0"/>
              <a:t>轴</a:t>
            </a:r>
          </a:p>
        </p:txBody>
      </p:sp>
      <p:sp>
        <p:nvSpPr>
          <p:cNvPr id="28" name="上弧形箭头 3">
            <a:extLst>
              <a:ext uri="{FF2B5EF4-FFF2-40B4-BE49-F238E27FC236}">
                <a16:creationId xmlns:a16="http://schemas.microsoft.com/office/drawing/2014/main" id="{567ED05A-085F-47FC-9C75-F45DE1EC036B}"/>
              </a:ext>
            </a:extLst>
          </p:cNvPr>
          <p:cNvSpPr/>
          <p:nvPr/>
        </p:nvSpPr>
        <p:spPr>
          <a:xfrm rot="20766444">
            <a:off x="5970278" y="4954816"/>
            <a:ext cx="557784" cy="276625"/>
          </a:xfrm>
          <a:prstGeom prst="curved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9" name="上弧形箭头 18">
            <a:extLst>
              <a:ext uri="{FF2B5EF4-FFF2-40B4-BE49-F238E27FC236}">
                <a16:creationId xmlns:a16="http://schemas.microsoft.com/office/drawing/2014/main" id="{E48DF5E2-C582-482B-9DB0-B11A43AEDDC6}"/>
              </a:ext>
            </a:extLst>
          </p:cNvPr>
          <p:cNvSpPr/>
          <p:nvPr/>
        </p:nvSpPr>
        <p:spPr>
          <a:xfrm rot="10384481">
            <a:off x="6018906" y="5446115"/>
            <a:ext cx="557784" cy="276625"/>
          </a:xfrm>
          <a:prstGeom prst="curved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30" name="左右箭头 19">
            <a:extLst>
              <a:ext uri="{FF2B5EF4-FFF2-40B4-BE49-F238E27FC236}">
                <a16:creationId xmlns:a16="http://schemas.microsoft.com/office/drawing/2014/main" id="{6E8CD249-9434-4933-B2D9-F870F61772E7}"/>
              </a:ext>
            </a:extLst>
          </p:cNvPr>
          <p:cNvSpPr/>
          <p:nvPr/>
        </p:nvSpPr>
        <p:spPr>
          <a:xfrm rot="9229150">
            <a:off x="7154169" y="4998141"/>
            <a:ext cx="1201462" cy="132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线形标注 2 15">
            <a:extLst>
              <a:ext uri="{FF2B5EF4-FFF2-40B4-BE49-F238E27FC236}">
                <a16:creationId xmlns:a16="http://schemas.microsoft.com/office/drawing/2014/main" id="{58765B50-E0AA-4D85-B4C2-A4F5AEC26664}"/>
              </a:ext>
            </a:extLst>
          </p:cNvPr>
          <p:cNvSpPr/>
          <p:nvPr/>
        </p:nvSpPr>
        <p:spPr>
          <a:xfrm>
            <a:off x="8202241" y="5693106"/>
            <a:ext cx="1188195" cy="347472"/>
          </a:xfrm>
          <a:prstGeom prst="borderCallout2">
            <a:avLst>
              <a:gd name="adj1" fmla="val 47108"/>
              <a:gd name="adj2" fmla="val -333"/>
              <a:gd name="adj3" fmla="val 47109"/>
              <a:gd name="adj4" fmla="val -27667"/>
              <a:gd name="adj5" fmla="val -235592"/>
              <a:gd name="adj6" fmla="val -16390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载具</a:t>
            </a:r>
          </a:p>
        </p:txBody>
      </p:sp>
      <p:pic>
        <p:nvPicPr>
          <p:cNvPr id="32" name="Picture 3">
            <a:extLst>
              <a:ext uri="{FF2B5EF4-FFF2-40B4-BE49-F238E27FC236}">
                <a16:creationId xmlns:a16="http://schemas.microsoft.com/office/drawing/2014/main" id="{4C8F29DA-3D30-4954-970C-7C913FD6DC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6339" y="1890162"/>
            <a:ext cx="2553243" cy="195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线形标注 2 20">
            <a:extLst>
              <a:ext uri="{FF2B5EF4-FFF2-40B4-BE49-F238E27FC236}">
                <a16:creationId xmlns:a16="http://schemas.microsoft.com/office/drawing/2014/main" id="{86C28B5D-4E6D-48CC-B496-3D78EC89D265}"/>
              </a:ext>
            </a:extLst>
          </p:cNvPr>
          <p:cNvSpPr/>
          <p:nvPr/>
        </p:nvSpPr>
        <p:spPr>
          <a:xfrm>
            <a:off x="10402144" y="4566858"/>
            <a:ext cx="1188195" cy="347472"/>
          </a:xfrm>
          <a:prstGeom prst="borderCallout2">
            <a:avLst>
              <a:gd name="adj1" fmla="val 47108"/>
              <a:gd name="adj2" fmla="val -333"/>
              <a:gd name="adj3" fmla="val 47109"/>
              <a:gd name="adj4" fmla="val -27667"/>
              <a:gd name="adj5" fmla="val -425066"/>
              <a:gd name="adj6" fmla="val -5231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载具定位</a:t>
            </a:r>
          </a:p>
        </p:txBody>
      </p:sp>
    </p:spTree>
    <p:extLst>
      <p:ext uri="{BB962C8B-B14F-4D97-AF65-F5344CB8AC3E}">
        <p14:creationId xmlns:p14="http://schemas.microsoft.com/office/powerpoint/2010/main" val="9459407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相机检测工位</a:t>
            </a:r>
          </a:p>
        </p:txBody>
      </p:sp>
      <p:sp>
        <p:nvSpPr>
          <p:cNvPr id="47" name="文本框 46"/>
          <p:cNvSpPr txBox="1"/>
          <p:nvPr/>
        </p:nvSpPr>
        <p:spPr>
          <a:xfrm>
            <a:off x="432468" y="874035"/>
            <a:ext cx="11327063" cy="830997"/>
          </a:xfrm>
          <a:prstGeom prst="rect">
            <a:avLst/>
          </a:prstGeom>
          <a:noFill/>
        </p:spPr>
        <p:txBody>
          <a:bodyPr wrap="square" rtlCol="0">
            <a:spAutoFit/>
          </a:bodyPr>
          <a:lstStyle/>
          <a:p>
            <a:pPr fontAlgn="auto">
              <a:lnSpc>
                <a:spcPct val="100000"/>
              </a:lnSpc>
              <a:buClrTx/>
              <a:buSzTx/>
              <a:buFont typeface="Wingdings" panose="05000000000000000000" charset="0"/>
              <a:buNone/>
            </a:pPr>
            <a:r>
              <a:rPr lang="zh-CN" altLang="en-US" sz="1600" dirty="0">
                <a:solidFill>
                  <a:srgbClr val="002060"/>
                </a:solidFill>
                <a:latin typeface="+mn-ea"/>
                <a:cs typeface="+mn-ea"/>
                <a:sym typeface="+mn-ea"/>
              </a:rPr>
              <a:t>功能：相机检测工位，采用面阵相机和线扫相机组合，及组合光源对中框正面</a:t>
            </a:r>
            <a:r>
              <a:rPr lang="en-US" altLang="zh-CN" sz="1600" dirty="0">
                <a:solidFill>
                  <a:srgbClr val="002060"/>
                </a:solidFill>
                <a:latin typeface="+mn-ea"/>
                <a:cs typeface="+mn-ea"/>
                <a:sym typeface="+mn-ea"/>
              </a:rPr>
              <a:t>3D</a:t>
            </a:r>
            <a:r>
              <a:rPr lang="zh-CN" altLang="en-US" sz="1600" dirty="0">
                <a:solidFill>
                  <a:srgbClr val="002060"/>
                </a:solidFill>
                <a:latin typeface="+mn-ea"/>
                <a:cs typeface="+mn-ea"/>
                <a:sym typeface="+mn-ea"/>
              </a:rPr>
              <a:t>面和圆弧面检测，</a:t>
            </a:r>
            <a:r>
              <a:rPr lang="en-US" altLang="zh-CN" sz="1600" dirty="0">
                <a:solidFill>
                  <a:srgbClr val="002060"/>
                </a:solidFill>
                <a:latin typeface="+mn-ea"/>
                <a:cs typeface="+mn-ea"/>
                <a:sym typeface="+mn-ea"/>
              </a:rPr>
              <a:t>X</a:t>
            </a:r>
            <a:r>
              <a:rPr lang="zh-CN" altLang="en-US" sz="1600" dirty="0">
                <a:solidFill>
                  <a:srgbClr val="002060"/>
                </a:solidFill>
                <a:latin typeface="+mn-ea"/>
                <a:cs typeface="+mn-ea"/>
                <a:sym typeface="+mn-ea"/>
              </a:rPr>
              <a:t>轴方向模组独立运动检测；</a:t>
            </a:r>
            <a:endParaRPr lang="zh-CN" altLang="en-US" sz="1600" dirty="0">
              <a:solidFill>
                <a:srgbClr val="002060"/>
              </a:solidFill>
              <a:latin typeface="+mn-ea"/>
              <a:cs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pic>
        <p:nvPicPr>
          <p:cNvPr id="16" name="Picture 2">
            <a:extLst>
              <a:ext uri="{FF2B5EF4-FFF2-40B4-BE49-F238E27FC236}">
                <a16:creationId xmlns:a16="http://schemas.microsoft.com/office/drawing/2014/main" id="{17BC6462-8C9E-4A6F-9E59-B94C91D7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49" y="1441400"/>
            <a:ext cx="6580270" cy="484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线形标注 2 11">
            <a:extLst>
              <a:ext uri="{FF2B5EF4-FFF2-40B4-BE49-F238E27FC236}">
                <a16:creationId xmlns:a16="http://schemas.microsoft.com/office/drawing/2014/main" id="{74D26653-028F-4A83-A966-0C2A0DEFD34B}"/>
              </a:ext>
            </a:extLst>
          </p:cNvPr>
          <p:cNvSpPr/>
          <p:nvPr/>
        </p:nvSpPr>
        <p:spPr>
          <a:xfrm>
            <a:off x="8976568" y="3362838"/>
            <a:ext cx="1497807" cy="347472"/>
          </a:xfrm>
          <a:prstGeom prst="borderCallout2">
            <a:avLst>
              <a:gd name="adj1" fmla="val 47108"/>
              <a:gd name="adj2" fmla="val -333"/>
              <a:gd name="adj3" fmla="val 47109"/>
              <a:gd name="adj4" fmla="val -27667"/>
              <a:gd name="adj5" fmla="val 38649"/>
              <a:gd name="adj6" fmla="val -201121"/>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X</a:t>
            </a:r>
            <a:r>
              <a:rPr lang="zh-CN" altLang="en-US" sz="1600" dirty="0">
                <a:solidFill>
                  <a:schemeClr val="tx1"/>
                </a:solidFill>
              </a:rPr>
              <a:t>轴模组</a:t>
            </a:r>
          </a:p>
        </p:txBody>
      </p:sp>
      <p:sp>
        <p:nvSpPr>
          <p:cNvPr id="21" name="线形标注 2 12">
            <a:extLst>
              <a:ext uri="{FF2B5EF4-FFF2-40B4-BE49-F238E27FC236}">
                <a16:creationId xmlns:a16="http://schemas.microsoft.com/office/drawing/2014/main" id="{1D20779F-8DC2-45AA-89FB-BFE69DCB148C}"/>
              </a:ext>
            </a:extLst>
          </p:cNvPr>
          <p:cNvSpPr/>
          <p:nvPr/>
        </p:nvSpPr>
        <p:spPr>
          <a:xfrm>
            <a:off x="8884199" y="1708501"/>
            <a:ext cx="1590177" cy="347472"/>
          </a:xfrm>
          <a:prstGeom prst="borderCallout2">
            <a:avLst>
              <a:gd name="adj1" fmla="val 47108"/>
              <a:gd name="adj2" fmla="val -333"/>
              <a:gd name="adj3" fmla="val 47109"/>
              <a:gd name="adj4" fmla="val -27667"/>
              <a:gd name="adj5" fmla="val 330753"/>
              <a:gd name="adj6" fmla="val -23557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
        <p:nvSpPr>
          <p:cNvPr id="22" name="左右箭头 10">
            <a:extLst>
              <a:ext uri="{FF2B5EF4-FFF2-40B4-BE49-F238E27FC236}">
                <a16:creationId xmlns:a16="http://schemas.microsoft.com/office/drawing/2014/main" id="{2784FA66-0781-437D-B986-2333C74BE59A}"/>
              </a:ext>
            </a:extLst>
          </p:cNvPr>
          <p:cNvSpPr/>
          <p:nvPr/>
        </p:nvSpPr>
        <p:spPr>
          <a:xfrm rot="12232320">
            <a:off x="5085043" y="3344908"/>
            <a:ext cx="1054337" cy="126599"/>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3" name="矩形 22">
            <a:extLst>
              <a:ext uri="{FF2B5EF4-FFF2-40B4-BE49-F238E27FC236}">
                <a16:creationId xmlns:a16="http://schemas.microsoft.com/office/drawing/2014/main" id="{A18647CA-679A-4442-939A-C8E4785D2610}"/>
              </a:ext>
            </a:extLst>
          </p:cNvPr>
          <p:cNvSpPr/>
          <p:nvPr/>
        </p:nvSpPr>
        <p:spPr>
          <a:xfrm rot="1914475">
            <a:off x="5363112" y="3833803"/>
            <a:ext cx="498203" cy="1768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X</a:t>
            </a:r>
            <a:r>
              <a:rPr lang="zh-CN" altLang="en-US" sz="900" dirty="0"/>
              <a:t>轴</a:t>
            </a:r>
          </a:p>
        </p:txBody>
      </p:sp>
      <p:sp>
        <p:nvSpPr>
          <p:cNvPr id="24" name="线形标注 2 14">
            <a:extLst>
              <a:ext uri="{FF2B5EF4-FFF2-40B4-BE49-F238E27FC236}">
                <a16:creationId xmlns:a16="http://schemas.microsoft.com/office/drawing/2014/main" id="{516BA329-E7BA-48AC-9301-DE93CCB86A91}"/>
              </a:ext>
            </a:extLst>
          </p:cNvPr>
          <p:cNvSpPr/>
          <p:nvPr/>
        </p:nvSpPr>
        <p:spPr>
          <a:xfrm>
            <a:off x="927438" y="3774642"/>
            <a:ext cx="1726419" cy="347472"/>
          </a:xfrm>
          <a:prstGeom prst="borderCallout2">
            <a:avLst>
              <a:gd name="adj1" fmla="val 52371"/>
              <a:gd name="adj2" fmla="val 100625"/>
              <a:gd name="adj3" fmla="val 52372"/>
              <a:gd name="adj4" fmla="val 123059"/>
              <a:gd name="adj5" fmla="val -233179"/>
              <a:gd name="adj6" fmla="val 1732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25" name="线形标注 2 16">
            <a:extLst>
              <a:ext uri="{FF2B5EF4-FFF2-40B4-BE49-F238E27FC236}">
                <a16:creationId xmlns:a16="http://schemas.microsoft.com/office/drawing/2014/main" id="{ECEF3C46-24ED-4E73-8D29-0DC6D002A0F3}"/>
              </a:ext>
            </a:extLst>
          </p:cNvPr>
          <p:cNvSpPr/>
          <p:nvPr/>
        </p:nvSpPr>
        <p:spPr>
          <a:xfrm>
            <a:off x="8976569" y="4533270"/>
            <a:ext cx="1497807" cy="347472"/>
          </a:xfrm>
          <a:prstGeom prst="borderCallout2">
            <a:avLst>
              <a:gd name="adj1" fmla="val 47108"/>
              <a:gd name="adj2" fmla="val -333"/>
              <a:gd name="adj3" fmla="val 47109"/>
              <a:gd name="adj4" fmla="val -27667"/>
              <a:gd name="adj5" fmla="val -142930"/>
              <a:gd name="adj6" fmla="val -248129"/>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光源</a:t>
            </a:r>
          </a:p>
        </p:txBody>
      </p:sp>
      <p:sp>
        <p:nvSpPr>
          <p:cNvPr id="26" name="线形标注 2 17">
            <a:extLst>
              <a:ext uri="{FF2B5EF4-FFF2-40B4-BE49-F238E27FC236}">
                <a16:creationId xmlns:a16="http://schemas.microsoft.com/office/drawing/2014/main" id="{1A5BC17C-A6F2-4953-B246-65B9310ACF9F}"/>
              </a:ext>
            </a:extLst>
          </p:cNvPr>
          <p:cNvSpPr/>
          <p:nvPr/>
        </p:nvSpPr>
        <p:spPr>
          <a:xfrm>
            <a:off x="881717" y="4533594"/>
            <a:ext cx="1726419" cy="347472"/>
          </a:xfrm>
          <a:prstGeom prst="borderCallout2">
            <a:avLst>
              <a:gd name="adj1" fmla="val 52371"/>
              <a:gd name="adj2" fmla="val 100625"/>
              <a:gd name="adj3" fmla="val 52372"/>
              <a:gd name="adj4" fmla="val 123059"/>
              <a:gd name="adj5" fmla="val -409495"/>
              <a:gd name="adj6" fmla="val 19233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CCD</a:t>
            </a:r>
            <a:endParaRPr lang="zh-CN" altLang="en-US" sz="1600" dirty="0">
              <a:solidFill>
                <a:schemeClr val="tx1"/>
              </a:solidFill>
            </a:endParaRPr>
          </a:p>
        </p:txBody>
      </p:sp>
    </p:spTree>
    <p:extLst>
      <p:ext uri="{BB962C8B-B14F-4D97-AF65-F5344CB8AC3E}">
        <p14:creationId xmlns:p14="http://schemas.microsoft.com/office/powerpoint/2010/main" val="37494843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旋转翻面工位</a:t>
            </a:r>
          </a:p>
        </p:txBody>
      </p:sp>
      <p:sp>
        <p:nvSpPr>
          <p:cNvPr id="47" name="文本框 46"/>
          <p:cNvSpPr txBox="1"/>
          <p:nvPr/>
        </p:nvSpPr>
        <p:spPr>
          <a:xfrm>
            <a:off x="371543" y="788705"/>
            <a:ext cx="10619730" cy="830997"/>
          </a:xfrm>
          <a:prstGeom prst="rect">
            <a:avLst/>
          </a:prstGeom>
          <a:noFill/>
        </p:spPr>
        <p:txBody>
          <a:bodyPr wrap="square" rtlCol="0">
            <a:spAutoFit/>
          </a:bodyPr>
          <a:lstStyle/>
          <a:p>
            <a:r>
              <a:rPr lang="zh-CN" altLang="en-US" sz="1600" dirty="0">
                <a:solidFill>
                  <a:srgbClr val="002060"/>
                </a:solidFill>
                <a:latin typeface="+mn-ea"/>
                <a:cs typeface="+mn-ea"/>
                <a:sym typeface="+mn-ea"/>
              </a:rPr>
              <a:t>功能：旋转翻面模组，实现手机中框旋转</a:t>
            </a:r>
            <a:r>
              <a:rPr lang="en-US" altLang="zh-CN" sz="1600" dirty="0">
                <a:solidFill>
                  <a:srgbClr val="002060"/>
                </a:solidFill>
                <a:latin typeface="+mn-ea"/>
                <a:cs typeface="+mn-ea"/>
                <a:sym typeface="+mn-ea"/>
              </a:rPr>
              <a:t>180°</a:t>
            </a:r>
            <a:r>
              <a:rPr lang="zh-CN" altLang="en-US" sz="1600" dirty="0">
                <a:solidFill>
                  <a:srgbClr val="002060"/>
                </a:solidFill>
                <a:latin typeface="+mn-ea"/>
                <a:cs typeface="+mn-ea"/>
                <a:sym typeface="+mn-ea"/>
              </a:rPr>
              <a:t>，放入载具中定位，摆动气缸既可实现夹紧，也可实现</a:t>
            </a:r>
            <a:r>
              <a:rPr lang="en-US" altLang="zh-CN" sz="1600" dirty="0">
                <a:solidFill>
                  <a:srgbClr val="002060"/>
                </a:solidFill>
                <a:latin typeface="+mn-ea"/>
                <a:cs typeface="+mn-ea"/>
                <a:sym typeface="+mn-ea"/>
              </a:rPr>
              <a:t>180°</a:t>
            </a:r>
            <a:r>
              <a:rPr lang="zh-CN" altLang="en-US" sz="1600" dirty="0">
                <a:solidFill>
                  <a:srgbClr val="002060"/>
                </a:solidFill>
                <a:latin typeface="+mn-ea"/>
                <a:cs typeface="+mn-ea"/>
                <a:sym typeface="+mn-ea"/>
              </a:rPr>
              <a:t>翻转；</a:t>
            </a:r>
            <a:endParaRPr lang="en-US" altLang="zh-CN" sz="1600" dirty="0">
              <a:solidFill>
                <a:srgbClr val="002060"/>
              </a:solidFill>
              <a:latin typeface="+mn-ea"/>
              <a:cs typeface="+mn-ea"/>
              <a:sym typeface="+mn-ea"/>
            </a:endParaRPr>
          </a:p>
          <a:p>
            <a:pPr marL="285750" indent="-285750" algn="l" fontAlgn="auto">
              <a:lnSpc>
                <a:spcPct val="100000"/>
              </a:lnSpc>
              <a:buClrTx/>
              <a:buSzTx/>
              <a:buFont typeface="Wingdings" pitchFamily="2" charset="2"/>
              <a:buChar char="Ø"/>
            </a:pPr>
            <a:endParaRPr lang="zh-CN" altLang="en-US" sz="1600" dirty="0">
              <a:solidFill>
                <a:srgbClr val="002060"/>
              </a:solidFill>
              <a:latin typeface="+mn-ea"/>
              <a:cs typeface="+mn-ea"/>
              <a:sym typeface="+mn-ea"/>
            </a:endParaRPr>
          </a:p>
          <a:p>
            <a:pPr indent="0" algn="l" fontAlgn="auto">
              <a:lnSpc>
                <a:spcPct val="100000"/>
              </a:lnSpc>
              <a:buFont typeface="Wingdings" panose="05000000000000000000" charset="0"/>
              <a:buNone/>
            </a:pPr>
            <a:endParaRPr lang="zh-CN" altLang="en-US" sz="1600" dirty="0">
              <a:solidFill>
                <a:srgbClr val="002060"/>
              </a:solidFill>
              <a:latin typeface="+mn-ea"/>
              <a:cs typeface="+mn-ea"/>
              <a:sym typeface="+mn-ea"/>
            </a:endParaRPr>
          </a:p>
        </p:txBody>
      </p:sp>
      <p:pic>
        <p:nvPicPr>
          <p:cNvPr id="14" name="Picture 3">
            <a:extLst>
              <a:ext uri="{FF2B5EF4-FFF2-40B4-BE49-F238E27FC236}">
                <a16:creationId xmlns:a16="http://schemas.microsoft.com/office/drawing/2014/main" id="{94A05743-BB54-486F-AE5A-3F135847D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014" y="1888934"/>
            <a:ext cx="5015674" cy="369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EED6F475-6D1D-45C8-8E65-06C873929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118" y="1706836"/>
            <a:ext cx="5489888" cy="415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线形标注 2 23">
            <a:extLst>
              <a:ext uri="{FF2B5EF4-FFF2-40B4-BE49-F238E27FC236}">
                <a16:creationId xmlns:a16="http://schemas.microsoft.com/office/drawing/2014/main" id="{1E85D925-EEB0-447D-867B-254B4A150ECB}"/>
              </a:ext>
            </a:extLst>
          </p:cNvPr>
          <p:cNvSpPr/>
          <p:nvPr/>
        </p:nvSpPr>
        <p:spPr>
          <a:xfrm>
            <a:off x="9803257" y="1548764"/>
            <a:ext cx="1555750" cy="347345"/>
          </a:xfrm>
          <a:prstGeom prst="borderCallout2">
            <a:avLst>
              <a:gd name="adj1" fmla="val 47108"/>
              <a:gd name="adj2" fmla="val -333"/>
              <a:gd name="adj3" fmla="val 47109"/>
              <a:gd name="adj4" fmla="val -27667"/>
              <a:gd name="adj5" fmla="val 345439"/>
              <a:gd name="adj6" fmla="val -5560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Y</a:t>
            </a:r>
            <a:r>
              <a:rPr lang="zh-CN" altLang="en-US" sz="1600" dirty="0">
                <a:solidFill>
                  <a:schemeClr val="tx1"/>
                </a:solidFill>
              </a:rPr>
              <a:t>轴模组</a:t>
            </a:r>
          </a:p>
        </p:txBody>
      </p:sp>
      <p:sp>
        <p:nvSpPr>
          <p:cNvPr id="21" name="线形标注 2 16">
            <a:extLst>
              <a:ext uri="{FF2B5EF4-FFF2-40B4-BE49-F238E27FC236}">
                <a16:creationId xmlns:a16="http://schemas.microsoft.com/office/drawing/2014/main" id="{7377AA7E-D17F-40CD-8E22-15F52186ACB3}"/>
              </a:ext>
            </a:extLst>
          </p:cNvPr>
          <p:cNvSpPr/>
          <p:nvPr/>
        </p:nvSpPr>
        <p:spPr>
          <a:xfrm>
            <a:off x="599237" y="1851557"/>
            <a:ext cx="1726419" cy="347472"/>
          </a:xfrm>
          <a:prstGeom prst="borderCallout2">
            <a:avLst>
              <a:gd name="adj1" fmla="val 52371"/>
              <a:gd name="adj2" fmla="val 100625"/>
              <a:gd name="adj3" fmla="val 52372"/>
              <a:gd name="adj4" fmla="val 123059"/>
              <a:gd name="adj5" fmla="val 179978"/>
              <a:gd name="adj6" fmla="val 1780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22" name="线形标注 2 15">
            <a:extLst>
              <a:ext uri="{FF2B5EF4-FFF2-40B4-BE49-F238E27FC236}">
                <a16:creationId xmlns:a16="http://schemas.microsoft.com/office/drawing/2014/main" id="{958E60DC-BDB1-4C79-8757-221987833E00}"/>
              </a:ext>
            </a:extLst>
          </p:cNvPr>
          <p:cNvSpPr/>
          <p:nvPr/>
        </p:nvSpPr>
        <p:spPr>
          <a:xfrm>
            <a:off x="260909" y="5051957"/>
            <a:ext cx="1726419" cy="347472"/>
          </a:xfrm>
          <a:prstGeom prst="borderCallout2">
            <a:avLst>
              <a:gd name="adj1" fmla="val 52371"/>
              <a:gd name="adj2" fmla="val 100625"/>
              <a:gd name="adj3" fmla="val 52372"/>
              <a:gd name="adj4" fmla="val 123059"/>
              <a:gd name="adj5" fmla="val -48969"/>
              <a:gd name="adj6" fmla="val 15261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方通架</a:t>
            </a:r>
          </a:p>
        </p:txBody>
      </p:sp>
      <p:sp>
        <p:nvSpPr>
          <p:cNvPr id="23" name="线形标注 2 17">
            <a:extLst>
              <a:ext uri="{FF2B5EF4-FFF2-40B4-BE49-F238E27FC236}">
                <a16:creationId xmlns:a16="http://schemas.microsoft.com/office/drawing/2014/main" id="{9E1B7AA4-5345-4EB9-BAF7-67A666CEB34C}"/>
              </a:ext>
            </a:extLst>
          </p:cNvPr>
          <p:cNvSpPr/>
          <p:nvPr/>
        </p:nvSpPr>
        <p:spPr>
          <a:xfrm>
            <a:off x="10507345" y="5766592"/>
            <a:ext cx="1555750" cy="347345"/>
          </a:xfrm>
          <a:prstGeom prst="borderCallout2">
            <a:avLst>
              <a:gd name="adj1" fmla="val 47108"/>
              <a:gd name="adj2" fmla="val -333"/>
              <a:gd name="adj3" fmla="val 47109"/>
              <a:gd name="adj4" fmla="val -27667"/>
              <a:gd name="adj5" fmla="val -267943"/>
              <a:gd name="adj6" fmla="val -55608"/>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摆动气缸</a:t>
            </a:r>
          </a:p>
        </p:txBody>
      </p:sp>
      <p:sp>
        <p:nvSpPr>
          <p:cNvPr id="25" name="线形标注 2 26">
            <a:extLst>
              <a:ext uri="{FF2B5EF4-FFF2-40B4-BE49-F238E27FC236}">
                <a16:creationId xmlns:a16="http://schemas.microsoft.com/office/drawing/2014/main" id="{F3D303A0-5EAE-4B58-9386-34409186CEFD}"/>
              </a:ext>
            </a:extLst>
          </p:cNvPr>
          <p:cNvSpPr/>
          <p:nvPr/>
        </p:nvSpPr>
        <p:spPr>
          <a:xfrm>
            <a:off x="10507345" y="3560492"/>
            <a:ext cx="1555750" cy="347345"/>
          </a:xfrm>
          <a:prstGeom prst="borderCallout2">
            <a:avLst>
              <a:gd name="adj1" fmla="val 47108"/>
              <a:gd name="adj2" fmla="val -333"/>
              <a:gd name="adj3" fmla="val 47109"/>
              <a:gd name="adj4" fmla="val -27667"/>
              <a:gd name="adj5" fmla="val 69022"/>
              <a:gd name="adj6" fmla="val -38562"/>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Z</a:t>
            </a:r>
            <a:r>
              <a:rPr lang="zh-CN" altLang="en-US" sz="1600" dirty="0">
                <a:solidFill>
                  <a:schemeClr val="tx1"/>
                </a:solidFill>
              </a:rPr>
              <a:t>轴模组</a:t>
            </a:r>
          </a:p>
        </p:txBody>
      </p:sp>
      <p:sp>
        <p:nvSpPr>
          <p:cNvPr id="26" name="左右箭头 19">
            <a:extLst>
              <a:ext uri="{FF2B5EF4-FFF2-40B4-BE49-F238E27FC236}">
                <a16:creationId xmlns:a16="http://schemas.microsoft.com/office/drawing/2014/main" id="{DC7781D9-6DDC-41AE-9C7F-D334AA7B8758}"/>
              </a:ext>
            </a:extLst>
          </p:cNvPr>
          <p:cNvSpPr/>
          <p:nvPr/>
        </p:nvSpPr>
        <p:spPr>
          <a:xfrm rot="8925959">
            <a:off x="4272424" y="3105528"/>
            <a:ext cx="646495" cy="151379"/>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9" name="矩形 28">
            <a:extLst>
              <a:ext uri="{FF2B5EF4-FFF2-40B4-BE49-F238E27FC236}">
                <a16:creationId xmlns:a16="http://schemas.microsoft.com/office/drawing/2014/main" id="{F5CBF3D7-8079-409C-8842-06A7A20B4C0C}"/>
              </a:ext>
            </a:extLst>
          </p:cNvPr>
          <p:cNvSpPr/>
          <p:nvPr/>
        </p:nvSpPr>
        <p:spPr>
          <a:xfrm rot="19608760">
            <a:off x="4089693" y="2882418"/>
            <a:ext cx="498203" cy="1768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Y</a:t>
            </a:r>
            <a:r>
              <a:rPr lang="zh-CN" altLang="en-US" sz="900" dirty="0"/>
              <a:t>轴</a:t>
            </a:r>
          </a:p>
        </p:txBody>
      </p:sp>
    </p:spTree>
    <p:extLst>
      <p:ext uri="{BB962C8B-B14F-4D97-AF65-F5344CB8AC3E}">
        <p14:creationId xmlns:p14="http://schemas.microsoft.com/office/powerpoint/2010/main" val="42176706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光学 </a:t>
            </a:r>
            <a:r>
              <a:rPr lang="en-US" altLang="zh-CN" sz="2400" b="1" spc="100" dirty="0">
                <a:solidFill>
                  <a:srgbClr val="043E6F"/>
                </a:solidFill>
                <a:cs typeface="Arial" panose="020B0604020202020204" pitchFamily="34" charset="0"/>
              </a:rPr>
              <a:t>BG/CG 3D</a:t>
            </a:r>
            <a:r>
              <a:rPr lang="zh-CN" altLang="en-US" sz="2400" b="1" spc="100" dirty="0">
                <a:solidFill>
                  <a:srgbClr val="043E6F"/>
                </a:solidFill>
                <a:cs typeface="Arial" panose="020B0604020202020204" pitchFamily="34" charset="0"/>
              </a:rPr>
              <a:t>面</a:t>
            </a:r>
          </a:p>
        </p:txBody>
      </p:sp>
      <p:pic>
        <p:nvPicPr>
          <p:cNvPr id="11" name="图片 10" descr="企业微信截图_16393874087768">
            <a:extLst>
              <a:ext uri="{FF2B5EF4-FFF2-40B4-BE49-F238E27FC236}">
                <a16:creationId xmlns:a16="http://schemas.microsoft.com/office/drawing/2014/main" id="{361FFE87-BE71-48C8-9AB0-DA70E3EB02D9}"/>
              </a:ext>
            </a:extLst>
          </p:cNvPr>
          <p:cNvPicPr>
            <a:picLocks noChangeAspect="1"/>
          </p:cNvPicPr>
          <p:nvPr/>
        </p:nvPicPr>
        <p:blipFill>
          <a:blip r:embed="rId5"/>
          <a:stretch>
            <a:fillRect/>
          </a:stretch>
        </p:blipFill>
        <p:spPr>
          <a:xfrm>
            <a:off x="479505" y="799146"/>
            <a:ext cx="2724150" cy="4981575"/>
          </a:xfrm>
          <a:prstGeom prst="rect">
            <a:avLst/>
          </a:prstGeom>
        </p:spPr>
      </p:pic>
      <p:grpSp>
        <p:nvGrpSpPr>
          <p:cNvPr id="12" name="组合 11">
            <a:extLst>
              <a:ext uri="{FF2B5EF4-FFF2-40B4-BE49-F238E27FC236}">
                <a16:creationId xmlns:a16="http://schemas.microsoft.com/office/drawing/2014/main" id="{2B3A2C74-8FC6-46D7-A171-4295698533FE}"/>
              </a:ext>
            </a:extLst>
          </p:cNvPr>
          <p:cNvGrpSpPr/>
          <p:nvPr/>
        </p:nvGrpSpPr>
        <p:grpSpPr>
          <a:xfrm>
            <a:off x="4481830" y="799146"/>
            <a:ext cx="2801620" cy="4881245"/>
            <a:chOff x="6300470" y="695325"/>
            <a:chExt cx="2801620" cy="4881245"/>
          </a:xfrm>
        </p:grpSpPr>
        <p:sp>
          <p:nvSpPr>
            <p:cNvPr id="13" name="右箭头 13">
              <a:extLst>
                <a:ext uri="{FF2B5EF4-FFF2-40B4-BE49-F238E27FC236}">
                  <a16:creationId xmlns:a16="http://schemas.microsoft.com/office/drawing/2014/main" id="{6285674F-4699-4F4D-B092-F1F99F3BA5E8}"/>
                </a:ext>
              </a:extLst>
            </p:cNvPr>
            <p:cNvSpPr/>
            <p:nvPr/>
          </p:nvSpPr>
          <p:spPr>
            <a:xfrm rot="16200000">
              <a:off x="4709160" y="3059430"/>
              <a:ext cx="3434080" cy="24003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4">
              <a:extLst>
                <a:ext uri="{FF2B5EF4-FFF2-40B4-BE49-F238E27FC236}">
                  <a16:creationId xmlns:a16="http://schemas.microsoft.com/office/drawing/2014/main" id="{52312D19-2753-466F-8148-6E4C6CF08937}"/>
                </a:ext>
              </a:extLst>
            </p:cNvPr>
            <p:cNvSpPr/>
            <p:nvPr/>
          </p:nvSpPr>
          <p:spPr>
            <a:xfrm>
              <a:off x="8855075" y="1463040"/>
              <a:ext cx="247015" cy="343344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5">
              <a:extLst>
                <a:ext uri="{FF2B5EF4-FFF2-40B4-BE49-F238E27FC236}">
                  <a16:creationId xmlns:a16="http://schemas.microsoft.com/office/drawing/2014/main" id="{9F077E42-94E0-42C3-A94C-13AC71242A65}"/>
                </a:ext>
              </a:extLst>
            </p:cNvPr>
            <p:cNvSpPr/>
            <p:nvPr/>
          </p:nvSpPr>
          <p:spPr>
            <a:xfrm>
              <a:off x="6985635" y="695325"/>
              <a:ext cx="1418590" cy="24892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6">
              <a:extLst>
                <a:ext uri="{FF2B5EF4-FFF2-40B4-BE49-F238E27FC236}">
                  <a16:creationId xmlns:a16="http://schemas.microsoft.com/office/drawing/2014/main" id="{C281F774-C5F6-4F9E-9717-89E7AE40CC05}"/>
                </a:ext>
              </a:extLst>
            </p:cNvPr>
            <p:cNvSpPr/>
            <p:nvPr/>
          </p:nvSpPr>
          <p:spPr>
            <a:xfrm>
              <a:off x="6985000" y="5347970"/>
              <a:ext cx="1419225" cy="22860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右箭头 17">
              <a:extLst>
                <a:ext uri="{FF2B5EF4-FFF2-40B4-BE49-F238E27FC236}">
                  <a16:creationId xmlns:a16="http://schemas.microsoft.com/office/drawing/2014/main" id="{CE08EFBA-31F5-45E0-90AB-AC70F1E8BE0D}"/>
                </a:ext>
              </a:extLst>
            </p:cNvPr>
            <p:cNvSpPr/>
            <p:nvPr/>
          </p:nvSpPr>
          <p:spPr>
            <a:xfrm>
              <a:off x="6306185" y="695325"/>
              <a:ext cx="521335" cy="5441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8">
              <a:extLst>
                <a:ext uri="{FF2B5EF4-FFF2-40B4-BE49-F238E27FC236}">
                  <a16:creationId xmlns:a16="http://schemas.microsoft.com/office/drawing/2014/main" id="{E46229C5-1BEE-416A-8265-5C4B7D4B7D39}"/>
                </a:ext>
              </a:extLst>
            </p:cNvPr>
            <p:cNvSpPr/>
            <p:nvPr/>
          </p:nvSpPr>
          <p:spPr>
            <a:xfrm rot="5400000">
              <a:off x="8568690" y="710565"/>
              <a:ext cx="527050" cy="5397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圆角右箭头 19">
              <a:extLst>
                <a:ext uri="{FF2B5EF4-FFF2-40B4-BE49-F238E27FC236}">
                  <a16:creationId xmlns:a16="http://schemas.microsoft.com/office/drawing/2014/main" id="{4CFE5124-4FB1-44BF-912A-AA86F7A968C3}"/>
                </a:ext>
              </a:extLst>
            </p:cNvPr>
            <p:cNvSpPr/>
            <p:nvPr/>
          </p:nvSpPr>
          <p:spPr>
            <a:xfrm rot="10800000">
              <a:off x="8562340" y="5049520"/>
              <a:ext cx="492125" cy="5270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圆角右箭头 20">
              <a:extLst>
                <a:ext uri="{FF2B5EF4-FFF2-40B4-BE49-F238E27FC236}">
                  <a16:creationId xmlns:a16="http://schemas.microsoft.com/office/drawing/2014/main" id="{4EC74BD4-F1BE-43EC-91D8-46570945B6E6}"/>
                </a:ext>
              </a:extLst>
            </p:cNvPr>
            <p:cNvSpPr/>
            <p:nvPr/>
          </p:nvSpPr>
          <p:spPr>
            <a:xfrm rot="16200000">
              <a:off x="6321425" y="5028565"/>
              <a:ext cx="527050" cy="56896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1" name="图片 20">
              <a:extLst>
                <a:ext uri="{FF2B5EF4-FFF2-40B4-BE49-F238E27FC236}">
                  <a16:creationId xmlns:a16="http://schemas.microsoft.com/office/drawing/2014/main" id="{7FE26E30-AE01-44EC-9893-4A3142B1831F}"/>
                </a:ext>
              </a:extLst>
            </p:cNvPr>
            <p:cNvPicPr/>
            <p:nvPr/>
          </p:nvPicPr>
          <p:blipFill>
            <a:blip r:embed="rId6"/>
            <a:stretch>
              <a:fillRect/>
            </a:stretch>
          </p:blipFill>
          <p:spPr>
            <a:xfrm>
              <a:off x="6576060" y="984885"/>
              <a:ext cx="2248535" cy="4323080"/>
            </a:xfrm>
            <a:prstGeom prst="rect">
              <a:avLst/>
            </a:prstGeom>
            <a:noFill/>
            <a:ln w="9525">
              <a:noFill/>
            </a:ln>
          </p:spPr>
        </p:pic>
      </p:grpSp>
      <p:sp>
        <p:nvSpPr>
          <p:cNvPr id="22" name="文本框 21">
            <a:extLst>
              <a:ext uri="{FF2B5EF4-FFF2-40B4-BE49-F238E27FC236}">
                <a16:creationId xmlns:a16="http://schemas.microsoft.com/office/drawing/2014/main" id="{F183264B-B7EF-434B-B7C4-1940321F6054}"/>
              </a:ext>
            </a:extLst>
          </p:cNvPr>
          <p:cNvSpPr txBox="1"/>
          <p:nvPr/>
        </p:nvSpPr>
        <p:spPr>
          <a:xfrm>
            <a:off x="7753825" y="816965"/>
            <a:ext cx="4044950" cy="1477328"/>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Ø"/>
            </a:pPr>
            <a:r>
              <a:rPr lang="en-US" altLang="zh-CN" dirty="0"/>
              <a:t>1.BG/CG 3D</a:t>
            </a:r>
            <a:r>
              <a:rPr lang="zh-CN" altLang="en-US" dirty="0"/>
              <a:t>面采用弧度较大的</a:t>
            </a:r>
            <a:r>
              <a:rPr lang="en-US" altLang="zh-CN" dirty="0"/>
              <a:t>C</a:t>
            </a:r>
            <a:r>
              <a:rPr lang="zh-CN" altLang="en-US" dirty="0"/>
              <a:t>型光源，使光斑能覆盖完整个</a:t>
            </a:r>
            <a:r>
              <a:rPr lang="en-US" altLang="zh-CN" dirty="0"/>
              <a:t>3D</a:t>
            </a:r>
            <a:r>
              <a:rPr lang="zh-CN" altLang="en-US" dirty="0"/>
              <a:t>面；</a:t>
            </a:r>
          </a:p>
          <a:p>
            <a:pPr marL="285750" indent="-285750">
              <a:buFont typeface="Wingdings" panose="05000000000000000000" pitchFamily="2" charset="2"/>
              <a:buChar char="Ø"/>
            </a:pPr>
            <a:r>
              <a:rPr lang="en-US" altLang="zh-CN" dirty="0"/>
              <a:t>2.BG/CG</a:t>
            </a:r>
            <a:r>
              <a:rPr lang="zh-CN" altLang="en-US" dirty="0"/>
              <a:t>的</a:t>
            </a:r>
            <a:r>
              <a:rPr lang="en-US" altLang="zh-CN" dirty="0"/>
              <a:t>3D</a:t>
            </a:r>
            <a:r>
              <a:rPr lang="zh-CN" altLang="en-US" dirty="0"/>
              <a:t>面各线扫完一圈，一圈预计约</a:t>
            </a:r>
            <a:r>
              <a:rPr lang="en-US" altLang="zh-CN" dirty="0"/>
              <a:t>5s</a:t>
            </a:r>
            <a:r>
              <a:rPr lang="zh-CN" altLang="en-US" dirty="0"/>
              <a:t>；</a:t>
            </a:r>
          </a:p>
        </p:txBody>
      </p:sp>
      <p:sp>
        <p:nvSpPr>
          <p:cNvPr id="6" name="对话气泡: 圆角矩形 5">
            <a:extLst>
              <a:ext uri="{FF2B5EF4-FFF2-40B4-BE49-F238E27FC236}">
                <a16:creationId xmlns:a16="http://schemas.microsoft.com/office/drawing/2014/main" id="{49AEE26B-8E56-43E4-8102-5762AEECBB16}"/>
              </a:ext>
            </a:extLst>
          </p:cNvPr>
          <p:cNvSpPr/>
          <p:nvPr/>
        </p:nvSpPr>
        <p:spPr>
          <a:xfrm>
            <a:off x="1635760" y="820736"/>
            <a:ext cx="1402080" cy="522605"/>
          </a:xfrm>
          <a:prstGeom prst="wedgeRoundRectCallout">
            <a:avLst>
              <a:gd name="adj1" fmla="val -44746"/>
              <a:gd name="adj2" fmla="val 124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线扫相机</a:t>
            </a:r>
          </a:p>
        </p:txBody>
      </p:sp>
      <p:sp>
        <p:nvSpPr>
          <p:cNvPr id="26" name="对话气泡: 圆角矩形 25">
            <a:extLst>
              <a:ext uri="{FF2B5EF4-FFF2-40B4-BE49-F238E27FC236}">
                <a16:creationId xmlns:a16="http://schemas.microsoft.com/office/drawing/2014/main" id="{3CB082AD-BE58-43DC-B4F2-8B8506A0CBF0}"/>
              </a:ext>
            </a:extLst>
          </p:cNvPr>
          <p:cNvSpPr/>
          <p:nvPr/>
        </p:nvSpPr>
        <p:spPr>
          <a:xfrm>
            <a:off x="652225" y="3300728"/>
            <a:ext cx="1402080" cy="522605"/>
          </a:xfrm>
          <a:prstGeom prst="wedgeRoundRectCallout">
            <a:avLst>
              <a:gd name="adj1" fmla="val 59602"/>
              <a:gd name="adj2" fmla="val 1169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线扫光源</a:t>
            </a:r>
          </a:p>
        </p:txBody>
      </p:sp>
      <p:sp>
        <p:nvSpPr>
          <p:cNvPr id="8" name="文本框 7">
            <a:extLst>
              <a:ext uri="{FF2B5EF4-FFF2-40B4-BE49-F238E27FC236}">
                <a16:creationId xmlns:a16="http://schemas.microsoft.com/office/drawing/2014/main" id="{2A83BE0D-7251-4AB3-9ED2-35BF598B2309}"/>
              </a:ext>
            </a:extLst>
          </p:cNvPr>
          <p:cNvSpPr txBox="1"/>
          <p:nvPr/>
        </p:nvSpPr>
        <p:spPr>
          <a:xfrm>
            <a:off x="2659138" y="3132924"/>
            <a:ext cx="2203224" cy="338554"/>
          </a:xfrm>
          <a:prstGeom prst="rect">
            <a:avLst/>
          </a:prstGeom>
          <a:noFill/>
        </p:spPr>
        <p:txBody>
          <a:bodyPr wrap="square" rtlCol="0">
            <a:spAutoFit/>
          </a:bodyPr>
          <a:lstStyle/>
          <a:p>
            <a:r>
              <a:rPr lang="en-US" altLang="zh-CN" sz="1600" dirty="0">
                <a:solidFill>
                  <a:srgbClr val="FF0000"/>
                </a:solidFill>
              </a:rPr>
              <a:t>BG/CG 3D</a:t>
            </a:r>
            <a:r>
              <a:rPr lang="zh-CN" altLang="en-US" sz="1600" dirty="0">
                <a:solidFill>
                  <a:srgbClr val="FF0000"/>
                </a:solidFill>
              </a:rPr>
              <a:t>扫描路径</a:t>
            </a:r>
          </a:p>
        </p:txBody>
      </p:sp>
      <p:pic>
        <p:nvPicPr>
          <p:cNvPr id="30" name="图片 29">
            <a:extLst>
              <a:ext uri="{FF2B5EF4-FFF2-40B4-BE49-F238E27FC236}">
                <a16:creationId xmlns:a16="http://schemas.microsoft.com/office/drawing/2014/main" id="{EFB5D1E1-E030-4F8B-91F8-421D255FD6B9}"/>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7944775" y="4307520"/>
            <a:ext cx="3187346" cy="1691640"/>
          </a:xfrm>
          <a:prstGeom prst="rect">
            <a:avLst/>
          </a:prstGeom>
        </p:spPr>
      </p:pic>
      <p:pic>
        <p:nvPicPr>
          <p:cNvPr id="31" name="图片 30">
            <a:extLst>
              <a:ext uri="{FF2B5EF4-FFF2-40B4-BE49-F238E27FC236}">
                <a16:creationId xmlns:a16="http://schemas.microsoft.com/office/drawing/2014/main" id="{82897A02-BC67-4F13-969C-169A6B0B8775}"/>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8411002" y="2552692"/>
            <a:ext cx="1542387" cy="1568109"/>
          </a:xfrm>
          <a:prstGeom prst="rect">
            <a:avLst/>
          </a:prstGeom>
        </p:spPr>
      </p:pic>
      <p:cxnSp>
        <p:nvCxnSpPr>
          <p:cNvPr id="10" name="直接箭头连接符 9">
            <a:extLst>
              <a:ext uri="{FF2B5EF4-FFF2-40B4-BE49-F238E27FC236}">
                <a16:creationId xmlns:a16="http://schemas.microsoft.com/office/drawing/2014/main" id="{209800EB-9E63-4AFE-BBBC-224ABC776F1E}"/>
              </a:ext>
            </a:extLst>
          </p:cNvPr>
          <p:cNvCxnSpPr/>
          <p:nvPr/>
        </p:nvCxnSpPr>
        <p:spPr>
          <a:xfrm>
            <a:off x="6908800" y="5153340"/>
            <a:ext cx="168203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3A71E1B-72AC-43BB-B079-675FC2D139F3}"/>
              </a:ext>
            </a:extLst>
          </p:cNvPr>
          <p:cNvCxnSpPr>
            <a:cxnSpLocks/>
            <a:stCxn id="21" idx="3"/>
          </p:cNvCxnSpPr>
          <p:nvPr/>
        </p:nvCxnSpPr>
        <p:spPr>
          <a:xfrm>
            <a:off x="7005955" y="3250246"/>
            <a:ext cx="1833245" cy="178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5DABA6CF-1101-4C1A-A3E0-602C0F45D74D}"/>
              </a:ext>
            </a:extLst>
          </p:cNvPr>
          <p:cNvSpPr/>
          <p:nvPr/>
        </p:nvSpPr>
        <p:spPr>
          <a:xfrm>
            <a:off x="2929128" y="3429000"/>
            <a:ext cx="1402079" cy="33239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5DC79027-D30E-4BE4-91B1-551AF476F1CC}"/>
              </a:ext>
            </a:extLst>
          </p:cNvPr>
          <p:cNvGrpSpPr/>
          <p:nvPr/>
        </p:nvGrpSpPr>
        <p:grpSpPr>
          <a:xfrm>
            <a:off x="3717541" y="3316353"/>
            <a:ext cx="6024880" cy="3511167"/>
            <a:chOff x="2438400" y="781050"/>
            <a:chExt cx="6990715" cy="4503420"/>
          </a:xfrm>
        </p:grpSpPr>
        <p:pic>
          <p:nvPicPr>
            <p:cNvPr id="35" name="图片 34" descr="企业微信截图_16393914246088">
              <a:extLst>
                <a:ext uri="{FF2B5EF4-FFF2-40B4-BE49-F238E27FC236}">
                  <a16:creationId xmlns:a16="http://schemas.microsoft.com/office/drawing/2014/main" id="{8C017508-5491-4136-95D2-BC3C9FD4880B}"/>
                </a:ext>
              </a:extLst>
            </p:cNvPr>
            <p:cNvPicPr>
              <a:picLocks noChangeAspect="1"/>
            </p:cNvPicPr>
            <p:nvPr/>
          </p:nvPicPr>
          <p:blipFill>
            <a:blip r:embed="rId3"/>
            <a:stretch>
              <a:fillRect/>
            </a:stretch>
          </p:blipFill>
          <p:spPr>
            <a:xfrm>
              <a:off x="2438400" y="781050"/>
              <a:ext cx="6990715" cy="4503420"/>
            </a:xfrm>
            <a:prstGeom prst="rect">
              <a:avLst/>
            </a:prstGeom>
          </p:spPr>
        </p:pic>
        <p:grpSp>
          <p:nvGrpSpPr>
            <p:cNvPr id="36" name="组合 35">
              <a:extLst>
                <a:ext uri="{FF2B5EF4-FFF2-40B4-BE49-F238E27FC236}">
                  <a16:creationId xmlns:a16="http://schemas.microsoft.com/office/drawing/2014/main" id="{8122695A-48CD-4455-A8FE-2CD0AB507603}"/>
                </a:ext>
              </a:extLst>
            </p:cNvPr>
            <p:cNvGrpSpPr/>
            <p:nvPr/>
          </p:nvGrpSpPr>
          <p:grpSpPr>
            <a:xfrm>
              <a:off x="3188335" y="1187450"/>
              <a:ext cx="5021580" cy="4051300"/>
              <a:chOff x="3188335" y="1187450"/>
              <a:chExt cx="5021580" cy="4051300"/>
            </a:xfrm>
          </p:grpSpPr>
          <p:sp>
            <p:nvSpPr>
              <p:cNvPr id="37" name="上箭头 7">
                <a:extLst>
                  <a:ext uri="{FF2B5EF4-FFF2-40B4-BE49-F238E27FC236}">
                    <a16:creationId xmlns:a16="http://schemas.microsoft.com/office/drawing/2014/main" id="{A1A4A458-886D-4E8F-8E5D-C9AD0912ED51}"/>
                  </a:ext>
                </a:extLst>
              </p:cNvPr>
              <p:cNvSpPr/>
              <p:nvPr/>
            </p:nvSpPr>
            <p:spPr>
              <a:xfrm rot="21360000">
                <a:off x="3426460" y="2072640"/>
                <a:ext cx="214630" cy="1356360"/>
              </a:xfrm>
              <a:prstGeom prst="up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8">
                <a:extLst>
                  <a:ext uri="{FF2B5EF4-FFF2-40B4-BE49-F238E27FC236}">
                    <a16:creationId xmlns:a16="http://schemas.microsoft.com/office/drawing/2014/main" id="{D27F54F1-3FDA-47B2-B371-4373FA344594}"/>
                  </a:ext>
                </a:extLst>
              </p:cNvPr>
              <p:cNvSpPr/>
              <p:nvPr/>
            </p:nvSpPr>
            <p:spPr>
              <a:xfrm rot="21360000">
                <a:off x="7696835" y="2989580"/>
                <a:ext cx="251460" cy="131889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左箭头 9">
                <a:extLst>
                  <a:ext uri="{FF2B5EF4-FFF2-40B4-BE49-F238E27FC236}">
                    <a16:creationId xmlns:a16="http://schemas.microsoft.com/office/drawing/2014/main" id="{F7BF3C47-BA8E-4187-9702-5068100B7404}"/>
                  </a:ext>
                </a:extLst>
              </p:cNvPr>
              <p:cNvSpPr/>
              <p:nvPr/>
            </p:nvSpPr>
            <p:spPr>
              <a:xfrm rot="840000">
                <a:off x="4048125" y="4251960"/>
                <a:ext cx="2990850" cy="26035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10">
                <a:extLst>
                  <a:ext uri="{FF2B5EF4-FFF2-40B4-BE49-F238E27FC236}">
                    <a16:creationId xmlns:a16="http://schemas.microsoft.com/office/drawing/2014/main" id="{25F764E9-8F63-4F7F-80F4-E970D6EF71AE}"/>
                  </a:ext>
                </a:extLst>
              </p:cNvPr>
              <p:cNvSpPr/>
              <p:nvPr/>
            </p:nvSpPr>
            <p:spPr>
              <a:xfrm rot="900000">
                <a:off x="4337050" y="1722120"/>
                <a:ext cx="2780030" cy="26670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右箭头 13">
                <a:extLst>
                  <a:ext uri="{FF2B5EF4-FFF2-40B4-BE49-F238E27FC236}">
                    <a16:creationId xmlns:a16="http://schemas.microsoft.com/office/drawing/2014/main" id="{05E0696B-9F28-4E19-BC87-71496ED60B95}"/>
                  </a:ext>
                </a:extLst>
              </p:cNvPr>
              <p:cNvSpPr/>
              <p:nvPr/>
            </p:nvSpPr>
            <p:spPr>
              <a:xfrm rot="240000">
                <a:off x="3504565" y="1311910"/>
                <a:ext cx="538480" cy="5314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圆角右箭头 14">
                <a:extLst>
                  <a:ext uri="{FF2B5EF4-FFF2-40B4-BE49-F238E27FC236}">
                    <a16:creationId xmlns:a16="http://schemas.microsoft.com/office/drawing/2014/main" id="{785EF08D-38BD-46AD-96E5-121434B01CF2}"/>
                  </a:ext>
                </a:extLst>
              </p:cNvPr>
              <p:cNvSpPr/>
              <p:nvPr/>
            </p:nvSpPr>
            <p:spPr>
              <a:xfrm rot="11460000">
                <a:off x="7312025" y="4361180"/>
                <a:ext cx="543560" cy="63690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圆角右箭头 15">
                <a:extLst>
                  <a:ext uri="{FF2B5EF4-FFF2-40B4-BE49-F238E27FC236}">
                    <a16:creationId xmlns:a16="http://schemas.microsoft.com/office/drawing/2014/main" id="{FBF65D98-97E1-4354-9F7F-68657F8C9948}"/>
                  </a:ext>
                </a:extLst>
              </p:cNvPr>
              <p:cNvSpPr/>
              <p:nvPr/>
            </p:nvSpPr>
            <p:spPr>
              <a:xfrm rot="5700000">
                <a:off x="7314565" y="2200910"/>
                <a:ext cx="537845" cy="55943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圆角右箭头 16">
                <a:extLst>
                  <a:ext uri="{FF2B5EF4-FFF2-40B4-BE49-F238E27FC236}">
                    <a16:creationId xmlns:a16="http://schemas.microsoft.com/office/drawing/2014/main" id="{D5B5A927-2FDE-4E64-970D-EBEDAC114ED1}"/>
                  </a:ext>
                </a:extLst>
              </p:cNvPr>
              <p:cNvSpPr/>
              <p:nvPr/>
            </p:nvSpPr>
            <p:spPr>
              <a:xfrm rot="16680000">
                <a:off x="3470275" y="3488055"/>
                <a:ext cx="499110" cy="61722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5" name="直接箭头连接符 44">
                <a:extLst>
                  <a:ext uri="{FF2B5EF4-FFF2-40B4-BE49-F238E27FC236}">
                    <a16:creationId xmlns:a16="http://schemas.microsoft.com/office/drawing/2014/main" id="{22A9BBA9-C210-442E-9552-3CD0410EAF79}"/>
                  </a:ext>
                </a:extLst>
              </p:cNvPr>
              <p:cNvCxnSpPr/>
              <p:nvPr/>
            </p:nvCxnSpPr>
            <p:spPr>
              <a:xfrm>
                <a:off x="4119245" y="1732915"/>
                <a:ext cx="1351280" cy="126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8244212-61F2-43C2-AE04-FED2835D82BB}"/>
                  </a:ext>
                </a:extLst>
              </p:cNvPr>
              <p:cNvCxnSpPr/>
              <p:nvPr/>
            </p:nvCxnSpPr>
            <p:spPr>
              <a:xfrm flipH="1">
                <a:off x="5902325" y="2528570"/>
                <a:ext cx="1207770" cy="44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DADD4F55-426D-4028-9939-DBF4517E5C36}"/>
                  </a:ext>
                </a:extLst>
              </p:cNvPr>
              <p:cNvCxnSpPr/>
              <p:nvPr/>
            </p:nvCxnSpPr>
            <p:spPr>
              <a:xfrm flipH="1">
                <a:off x="6189980" y="3065145"/>
                <a:ext cx="128397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3B36EDB-3E5D-48D6-A71F-72C62F3D85E7}"/>
                  </a:ext>
                </a:extLst>
              </p:cNvPr>
              <p:cNvCxnSpPr>
                <a:endCxn id="51" idx="1"/>
              </p:cNvCxnSpPr>
              <p:nvPr/>
            </p:nvCxnSpPr>
            <p:spPr>
              <a:xfrm flipV="1">
                <a:off x="3822065" y="3221990"/>
                <a:ext cx="1343025"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D9BAF43-5F67-4773-AE2D-0C8CF3BDAA48}"/>
                  </a:ext>
                </a:extLst>
              </p:cNvPr>
              <p:cNvCxnSpPr/>
              <p:nvPr/>
            </p:nvCxnSpPr>
            <p:spPr>
              <a:xfrm flipV="1">
                <a:off x="4205605" y="3381375"/>
                <a:ext cx="1332230" cy="421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965F1C2-1459-47E5-AF26-0441AE2E7864}"/>
                  </a:ext>
                </a:extLst>
              </p:cNvPr>
              <p:cNvCxnSpPr>
                <a:endCxn id="51" idx="2"/>
              </p:cNvCxnSpPr>
              <p:nvPr/>
            </p:nvCxnSpPr>
            <p:spPr>
              <a:xfrm flipH="1" flipV="1">
                <a:off x="5848985" y="3375025"/>
                <a:ext cx="1327785" cy="1214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A8096B-05C1-4068-9642-2EF1FFC0989A}"/>
                  </a:ext>
                </a:extLst>
              </p:cNvPr>
              <p:cNvSpPr txBox="1"/>
              <p:nvPr/>
            </p:nvSpPr>
            <p:spPr>
              <a:xfrm>
                <a:off x="5165090" y="3068320"/>
                <a:ext cx="1367790" cy="306705"/>
              </a:xfrm>
              <a:prstGeom prst="rect">
                <a:avLst/>
              </a:prstGeom>
              <a:noFill/>
            </p:spPr>
            <p:txBody>
              <a:bodyPr wrap="square" rtlCol="0">
                <a:spAutoFit/>
              </a:bodyPr>
              <a:lstStyle/>
              <a:p>
                <a:r>
                  <a:rPr lang="en-US" altLang="zh-CN" sz="1400">
                    <a:solidFill>
                      <a:schemeClr val="accent1"/>
                    </a:solidFill>
                  </a:rPr>
                  <a:t>SP</a:t>
                </a:r>
                <a:r>
                  <a:rPr lang="zh-CN" altLang="en-US" sz="1400">
                    <a:solidFill>
                      <a:schemeClr val="accent1"/>
                    </a:solidFill>
                  </a:rPr>
                  <a:t>各拍一次</a:t>
                </a:r>
              </a:p>
            </p:txBody>
          </p:sp>
          <p:sp>
            <p:nvSpPr>
              <p:cNvPr id="52" name="文本框 51">
                <a:extLst>
                  <a:ext uri="{FF2B5EF4-FFF2-40B4-BE49-F238E27FC236}">
                    <a16:creationId xmlns:a16="http://schemas.microsoft.com/office/drawing/2014/main" id="{67C0AEC0-2D0F-4A1C-A896-5374D054983C}"/>
                  </a:ext>
                </a:extLst>
              </p:cNvPr>
              <p:cNvSpPr txBox="1"/>
              <p:nvPr/>
            </p:nvSpPr>
            <p:spPr>
              <a:xfrm>
                <a:off x="3292475" y="1187450"/>
                <a:ext cx="298450" cy="368300"/>
              </a:xfrm>
              <a:prstGeom prst="rect">
                <a:avLst/>
              </a:prstGeom>
              <a:noFill/>
            </p:spPr>
            <p:txBody>
              <a:bodyPr wrap="none" rtlCol="0">
                <a:spAutoFit/>
              </a:bodyPr>
              <a:lstStyle/>
              <a:p>
                <a:r>
                  <a:rPr lang="en-US" altLang="zh-CN">
                    <a:solidFill>
                      <a:schemeClr val="accent1"/>
                    </a:solidFill>
                  </a:rPr>
                  <a:t>4</a:t>
                </a:r>
              </a:p>
            </p:txBody>
          </p:sp>
          <p:sp>
            <p:nvSpPr>
              <p:cNvPr id="53" name="文本框 52">
                <a:extLst>
                  <a:ext uri="{FF2B5EF4-FFF2-40B4-BE49-F238E27FC236}">
                    <a16:creationId xmlns:a16="http://schemas.microsoft.com/office/drawing/2014/main" id="{3ACEE1AB-311B-4831-B76A-84469108F1ED}"/>
                  </a:ext>
                </a:extLst>
              </p:cNvPr>
              <p:cNvSpPr txBox="1"/>
              <p:nvPr/>
            </p:nvSpPr>
            <p:spPr>
              <a:xfrm>
                <a:off x="7766050" y="4870450"/>
                <a:ext cx="298450" cy="368300"/>
              </a:xfrm>
              <a:prstGeom prst="rect">
                <a:avLst/>
              </a:prstGeom>
              <a:noFill/>
            </p:spPr>
            <p:txBody>
              <a:bodyPr wrap="none" rtlCol="0">
                <a:spAutoFit/>
              </a:bodyPr>
              <a:lstStyle/>
              <a:p>
                <a:r>
                  <a:rPr lang="en-US" altLang="zh-CN">
                    <a:solidFill>
                      <a:schemeClr val="accent1"/>
                    </a:solidFill>
                  </a:rPr>
                  <a:t>4</a:t>
                </a:r>
              </a:p>
            </p:txBody>
          </p:sp>
          <p:sp>
            <p:nvSpPr>
              <p:cNvPr id="54" name="文本框 53">
                <a:extLst>
                  <a:ext uri="{FF2B5EF4-FFF2-40B4-BE49-F238E27FC236}">
                    <a16:creationId xmlns:a16="http://schemas.microsoft.com/office/drawing/2014/main" id="{EB3EAF07-F37D-47F4-99C1-F8D3B4D504F4}"/>
                  </a:ext>
                </a:extLst>
              </p:cNvPr>
              <p:cNvSpPr txBox="1"/>
              <p:nvPr/>
            </p:nvSpPr>
            <p:spPr>
              <a:xfrm>
                <a:off x="7766050" y="1975485"/>
                <a:ext cx="298450" cy="368300"/>
              </a:xfrm>
              <a:prstGeom prst="rect">
                <a:avLst/>
              </a:prstGeom>
              <a:noFill/>
            </p:spPr>
            <p:txBody>
              <a:bodyPr wrap="none" rtlCol="0">
                <a:spAutoFit/>
              </a:bodyPr>
              <a:lstStyle/>
              <a:p>
                <a:r>
                  <a:rPr lang="en-US" altLang="zh-CN">
                    <a:solidFill>
                      <a:schemeClr val="accent1"/>
                    </a:solidFill>
                  </a:rPr>
                  <a:t>4</a:t>
                </a:r>
              </a:p>
            </p:txBody>
          </p:sp>
          <p:sp>
            <p:nvSpPr>
              <p:cNvPr id="55" name="文本框 54">
                <a:extLst>
                  <a:ext uri="{FF2B5EF4-FFF2-40B4-BE49-F238E27FC236}">
                    <a16:creationId xmlns:a16="http://schemas.microsoft.com/office/drawing/2014/main" id="{7D357B43-3F26-4CFA-8959-790B9D93DEDF}"/>
                  </a:ext>
                </a:extLst>
              </p:cNvPr>
              <p:cNvSpPr txBox="1"/>
              <p:nvPr/>
            </p:nvSpPr>
            <p:spPr>
              <a:xfrm>
                <a:off x="7911465" y="3333750"/>
                <a:ext cx="298450" cy="368300"/>
              </a:xfrm>
              <a:prstGeom prst="rect">
                <a:avLst/>
              </a:prstGeom>
              <a:noFill/>
            </p:spPr>
            <p:txBody>
              <a:bodyPr wrap="none" rtlCol="0">
                <a:spAutoFit/>
              </a:bodyPr>
              <a:lstStyle/>
              <a:p>
                <a:r>
                  <a:rPr lang="en-US" altLang="zh-CN">
                    <a:solidFill>
                      <a:schemeClr val="accent1"/>
                    </a:solidFill>
                  </a:rPr>
                  <a:t>3</a:t>
                </a:r>
              </a:p>
            </p:txBody>
          </p:sp>
          <p:sp>
            <p:nvSpPr>
              <p:cNvPr id="56" name="文本框 55">
                <a:extLst>
                  <a:ext uri="{FF2B5EF4-FFF2-40B4-BE49-F238E27FC236}">
                    <a16:creationId xmlns:a16="http://schemas.microsoft.com/office/drawing/2014/main" id="{8A525429-EA12-4707-ABE3-625F434433C0}"/>
                  </a:ext>
                </a:extLst>
              </p:cNvPr>
              <p:cNvSpPr txBox="1"/>
              <p:nvPr/>
            </p:nvSpPr>
            <p:spPr>
              <a:xfrm>
                <a:off x="3188335" y="3803015"/>
                <a:ext cx="298450" cy="368300"/>
              </a:xfrm>
              <a:prstGeom prst="rect">
                <a:avLst/>
              </a:prstGeom>
              <a:noFill/>
            </p:spPr>
            <p:txBody>
              <a:bodyPr wrap="none" rtlCol="0">
                <a:spAutoFit/>
              </a:bodyPr>
              <a:lstStyle/>
              <a:p>
                <a:r>
                  <a:rPr lang="en-US" altLang="zh-CN">
                    <a:solidFill>
                      <a:schemeClr val="accent1"/>
                    </a:solidFill>
                  </a:rPr>
                  <a:t>4</a:t>
                </a:r>
              </a:p>
            </p:txBody>
          </p:sp>
          <p:sp>
            <p:nvSpPr>
              <p:cNvPr id="57" name="文本框 56">
                <a:extLst>
                  <a:ext uri="{FF2B5EF4-FFF2-40B4-BE49-F238E27FC236}">
                    <a16:creationId xmlns:a16="http://schemas.microsoft.com/office/drawing/2014/main" id="{C48C5846-032B-42EF-809C-5BCD0C70E702}"/>
                  </a:ext>
                </a:extLst>
              </p:cNvPr>
              <p:cNvSpPr txBox="1"/>
              <p:nvPr/>
            </p:nvSpPr>
            <p:spPr>
              <a:xfrm>
                <a:off x="5699760" y="1417955"/>
                <a:ext cx="298450" cy="368300"/>
              </a:xfrm>
              <a:prstGeom prst="rect">
                <a:avLst/>
              </a:prstGeom>
              <a:noFill/>
            </p:spPr>
            <p:txBody>
              <a:bodyPr wrap="none" rtlCol="0">
                <a:spAutoFit/>
              </a:bodyPr>
              <a:lstStyle/>
              <a:p>
                <a:r>
                  <a:rPr lang="en-US" altLang="zh-CN">
                    <a:solidFill>
                      <a:schemeClr val="accent1"/>
                    </a:solidFill>
                  </a:rPr>
                  <a:t>6</a:t>
                </a:r>
              </a:p>
            </p:txBody>
          </p:sp>
          <p:sp>
            <p:nvSpPr>
              <p:cNvPr id="58" name="文本框 57">
                <a:extLst>
                  <a:ext uri="{FF2B5EF4-FFF2-40B4-BE49-F238E27FC236}">
                    <a16:creationId xmlns:a16="http://schemas.microsoft.com/office/drawing/2014/main" id="{147313B5-4658-4A6D-9769-1A6516D77428}"/>
                  </a:ext>
                </a:extLst>
              </p:cNvPr>
              <p:cNvSpPr txBox="1"/>
              <p:nvPr/>
            </p:nvSpPr>
            <p:spPr>
              <a:xfrm>
                <a:off x="3188335" y="2600960"/>
                <a:ext cx="298450" cy="368300"/>
              </a:xfrm>
              <a:prstGeom prst="rect">
                <a:avLst/>
              </a:prstGeom>
              <a:noFill/>
            </p:spPr>
            <p:txBody>
              <a:bodyPr wrap="none" rtlCol="0">
                <a:spAutoFit/>
              </a:bodyPr>
              <a:lstStyle/>
              <a:p>
                <a:r>
                  <a:rPr lang="en-US" altLang="zh-CN">
                    <a:solidFill>
                      <a:schemeClr val="accent1"/>
                    </a:solidFill>
                  </a:rPr>
                  <a:t>3</a:t>
                </a:r>
              </a:p>
            </p:txBody>
          </p:sp>
          <p:sp>
            <p:nvSpPr>
              <p:cNvPr id="59" name="文本框 58">
                <a:extLst>
                  <a:ext uri="{FF2B5EF4-FFF2-40B4-BE49-F238E27FC236}">
                    <a16:creationId xmlns:a16="http://schemas.microsoft.com/office/drawing/2014/main" id="{93EFB99C-6B13-4229-8F6D-6B38C74681A1}"/>
                  </a:ext>
                </a:extLst>
              </p:cNvPr>
              <p:cNvSpPr txBox="1"/>
              <p:nvPr/>
            </p:nvSpPr>
            <p:spPr>
              <a:xfrm>
                <a:off x="5394325" y="4495165"/>
                <a:ext cx="298450" cy="368300"/>
              </a:xfrm>
              <a:prstGeom prst="rect">
                <a:avLst/>
              </a:prstGeom>
              <a:noFill/>
            </p:spPr>
            <p:txBody>
              <a:bodyPr wrap="none" rtlCol="0">
                <a:spAutoFit/>
              </a:bodyPr>
              <a:lstStyle/>
              <a:p>
                <a:r>
                  <a:rPr lang="en-US" altLang="zh-CN">
                    <a:solidFill>
                      <a:schemeClr val="accent1"/>
                    </a:solidFill>
                  </a:rPr>
                  <a:t>6</a:t>
                </a:r>
              </a:p>
            </p:txBody>
          </p:sp>
        </p:grpSp>
      </p:grpSp>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光学 侧面</a:t>
            </a:r>
          </a:p>
        </p:txBody>
      </p:sp>
      <p:pic>
        <p:nvPicPr>
          <p:cNvPr id="8" name="图片 7" descr="企业微信截图_16391315322404">
            <a:extLst>
              <a:ext uri="{FF2B5EF4-FFF2-40B4-BE49-F238E27FC236}">
                <a16:creationId xmlns:a16="http://schemas.microsoft.com/office/drawing/2014/main" id="{80F34170-C75D-42AD-A9D6-E3B3BCFA0A44}"/>
              </a:ext>
            </a:extLst>
          </p:cNvPr>
          <p:cNvPicPr>
            <a:picLocks noChangeAspect="1"/>
          </p:cNvPicPr>
          <p:nvPr/>
        </p:nvPicPr>
        <p:blipFill>
          <a:blip r:embed="rId4"/>
          <a:stretch>
            <a:fillRect/>
          </a:stretch>
        </p:blipFill>
        <p:spPr>
          <a:xfrm>
            <a:off x="175895" y="610235"/>
            <a:ext cx="3714750" cy="5576570"/>
          </a:xfrm>
          <a:prstGeom prst="rect">
            <a:avLst/>
          </a:prstGeom>
        </p:spPr>
      </p:pic>
      <p:sp>
        <p:nvSpPr>
          <p:cNvPr id="86" name="文本框 85">
            <a:extLst>
              <a:ext uri="{FF2B5EF4-FFF2-40B4-BE49-F238E27FC236}">
                <a16:creationId xmlns:a16="http://schemas.microsoft.com/office/drawing/2014/main" id="{96B0B17A-E226-490A-8844-E6F570A2D86F}"/>
              </a:ext>
            </a:extLst>
          </p:cNvPr>
          <p:cNvSpPr txBox="1"/>
          <p:nvPr/>
        </p:nvSpPr>
        <p:spPr>
          <a:xfrm>
            <a:off x="2953787" y="4722026"/>
            <a:ext cx="1734818" cy="338554"/>
          </a:xfrm>
          <a:prstGeom prst="rect">
            <a:avLst/>
          </a:prstGeom>
          <a:noFill/>
        </p:spPr>
        <p:txBody>
          <a:bodyPr wrap="square" rtlCol="0">
            <a:spAutoFit/>
          </a:bodyPr>
          <a:lstStyle/>
          <a:p>
            <a:r>
              <a:rPr lang="zh-CN" altLang="en-US" sz="1600" dirty="0">
                <a:solidFill>
                  <a:srgbClr val="FF0000"/>
                </a:solidFill>
              </a:rPr>
              <a:t>侧面扫描路径</a:t>
            </a:r>
          </a:p>
        </p:txBody>
      </p:sp>
      <p:sp>
        <p:nvSpPr>
          <p:cNvPr id="87" name="箭头: 右 86">
            <a:extLst>
              <a:ext uri="{FF2B5EF4-FFF2-40B4-BE49-F238E27FC236}">
                <a16:creationId xmlns:a16="http://schemas.microsoft.com/office/drawing/2014/main" id="{E53C177F-F3ED-4FE9-8C7F-A3A7BF84ECA7}"/>
              </a:ext>
            </a:extLst>
          </p:cNvPr>
          <p:cNvSpPr/>
          <p:nvPr/>
        </p:nvSpPr>
        <p:spPr>
          <a:xfrm>
            <a:off x="3015231" y="5009132"/>
            <a:ext cx="1402079" cy="33239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B22EC9B7-CB58-429C-863E-42B1E730B7EC}"/>
              </a:ext>
            </a:extLst>
          </p:cNvPr>
          <p:cNvSpPr txBox="1"/>
          <p:nvPr/>
        </p:nvSpPr>
        <p:spPr>
          <a:xfrm>
            <a:off x="5924677" y="798351"/>
            <a:ext cx="6096000"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组合光源含有</a:t>
            </a:r>
            <a:r>
              <a:rPr lang="en-US" altLang="zh-CN" dirty="0"/>
              <a:t>5</a:t>
            </a:r>
            <a:r>
              <a:rPr lang="zh-CN" altLang="en-US" dirty="0"/>
              <a:t>个通道的点亮方式，按不同区域划分制定光源点亮方式和拍摄次数方案；</a:t>
            </a:r>
          </a:p>
          <a:p>
            <a:pPr marL="285750" indent="-285750">
              <a:buFont typeface="Wingdings" panose="05000000000000000000" pitchFamily="2" charset="2"/>
              <a:buChar char="Ø"/>
            </a:pPr>
            <a:r>
              <a:rPr lang="zh-CN" altLang="en-US" dirty="0"/>
              <a:t>面阵拍完侧面需要分</a:t>
            </a:r>
            <a:r>
              <a:rPr lang="en-US" altLang="zh-CN" dirty="0"/>
              <a:t>40</a:t>
            </a:r>
            <a:r>
              <a:rPr lang="zh-CN" altLang="en-US" dirty="0"/>
              <a:t>个区域拍摄，划分规则按长直边</a:t>
            </a:r>
            <a:r>
              <a:rPr lang="en-US" altLang="zh-CN" dirty="0"/>
              <a:t>2*6</a:t>
            </a:r>
            <a:r>
              <a:rPr lang="zh-CN" altLang="en-US" dirty="0"/>
              <a:t>次、短直边</a:t>
            </a:r>
            <a:r>
              <a:rPr lang="en-US" altLang="zh-CN" dirty="0"/>
              <a:t>2*3</a:t>
            </a:r>
            <a:r>
              <a:rPr lang="zh-CN" altLang="en-US" dirty="0"/>
              <a:t>次、</a:t>
            </a:r>
            <a:r>
              <a:rPr lang="en-US" altLang="zh-CN" dirty="0"/>
              <a:t>R</a:t>
            </a:r>
            <a:r>
              <a:rPr lang="zh-CN" altLang="en-US" dirty="0"/>
              <a:t>角</a:t>
            </a:r>
            <a:r>
              <a:rPr lang="en-US" altLang="zh-CN" dirty="0"/>
              <a:t>4*4</a:t>
            </a:r>
            <a:r>
              <a:rPr lang="zh-CN" altLang="en-US" dirty="0"/>
              <a:t>次及</a:t>
            </a:r>
            <a:r>
              <a:rPr lang="en-US" altLang="zh-CN" dirty="0"/>
              <a:t>SP</a:t>
            </a:r>
            <a:r>
              <a:rPr lang="zh-CN" altLang="en-US" dirty="0"/>
              <a:t>区域单独</a:t>
            </a:r>
            <a:r>
              <a:rPr lang="en-US" altLang="zh-CN" dirty="0"/>
              <a:t>6</a:t>
            </a:r>
            <a:r>
              <a:rPr lang="zh-CN" altLang="en-US" dirty="0"/>
              <a:t>次；每静止一次拍照时间</a:t>
            </a:r>
            <a:r>
              <a:rPr lang="en-US" altLang="zh-CN" dirty="0"/>
              <a:t>100ms</a:t>
            </a:r>
          </a:p>
        </p:txBody>
      </p:sp>
      <p:grpSp>
        <p:nvGrpSpPr>
          <p:cNvPr id="94" name="组合 93">
            <a:extLst>
              <a:ext uri="{FF2B5EF4-FFF2-40B4-BE49-F238E27FC236}">
                <a16:creationId xmlns:a16="http://schemas.microsoft.com/office/drawing/2014/main" id="{D704C04B-707C-4AE5-985A-D68CE4A90601}"/>
              </a:ext>
            </a:extLst>
          </p:cNvPr>
          <p:cNvGrpSpPr/>
          <p:nvPr/>
        </p:nvGrpSpPr>
        <p:grpSpPr>
          <a:xfrm>
            <a:off x="8820303" y="2458831"/>
            <a:ext cx="3343093" cy="4186021"/>
            <a:chOff x="8848907" y="2710093"/>
            <a:chExt cx="3343093" cy="4186021"/>
          </a:xfrm>
        </p:grpSpPr>
        <p:pic>
          <p:nvPicPr>
            <p:cNvPr id="89" name="图片 88">
              <a:extLst>
                <a:ext uri="{FF2B5EF4-FFF2-40B4-BE49-F238E27FC236}">
                  <a16:creationId xmlns:a16="http://schemas.microsoft.com/office/drawing/2014/main" id="{EC1A0A97-71DD-4B4D-98B4-5BE269B09F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2" y="2710093"/>
              <a:ext cx="1419111" cy="1378878"/>
            </a:xfrm>
            <a:prstGeom prst="rect">
              <a:avLst/>
            </a:prstGeom>
          </p:spPr>
        </p:pic>
        <p:pic>
          <p:nvPicPr>
            <p:cNvPr id="90" name="图片 89">
              <a:extLst>
                <a:ext uri="{FF2B5EF4-FFF2-40B4-BE49-F238E27FC236}">
                  <a16:creationId xmlns:a16="http://schemas.microsoft.com/office/drawing/2014/main" id="{0929829E-5FBD-485F-851C-14ECAA4F5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9258" y="2714104"/>
              <a:ext cx="1872421" cy="1374705"/>
            </a:xfrm>
            <a:prstGeom prst="rect">
              <a:avLst/>
            </a:prstGeom>
          </p:spPr>
        </p:pic>
        <p:pic>
          <p:nvPicPr>
            <p:cNvPr id="91" name="图片 90">
              <a:extLst>
                <a:ext uri="{FF2B5EF4-FFF2-40B4-BE49-F238E27FC236}">
                  <a16:creationId xmlns:a16="http://schemas.microsoft.com/office/drawing/2014/main" id="{BFE1CBD1-D878-44AD-9262-DD140C455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8907" y="4112409"/>
              <a:ext cx="2527895" cy="1593845"/>
            </a:xfrm>
            <a:prstGeom prst="rect">
              <a:avLst/>
            </a:prstGeom>
          </p:spPr>
        </p:pic>
        <p:pic>
          <p:nvPicPr>
            <p:cNvPr id="92" name="图片 91">
              <a:extLst>
                <a:ext uri="{FF2B5EF4-FFF2-40B4-BE49-F238E27FC236}">
                  <a16:creationId xmlns:a16="http://schemas.microsoft.com/office/drawing/2014/main" id="{FA1BD1D0-CBD1-4EA2-B69A-A7D47B55C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024" y="5721749"/>
              <a:ext cx="1736107" cy="1120756"/>
            </a:xfrm>
            <a:prstGeom prst="rect">
              <a:avLst/>
            </a:prstGeom>
          </p:spPr>
        </p:pic>
        <p:pic>
          <p:nvPicPr>
            <p:cNvPr id="93" name="图片 92">
              <a:extLst>
                <a:ext uri="{FF2B5EF4-FFF2-40B4-BE49-F238E27FC236}">
                  <a16:creationId xmlns:a16="http://schemas.microsoft.com/office/drawing/2014/main" id="{026C4280-89AE-4FA1-9F8B-003CD5C708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4440" y="4104206"/>
              <a:ext cx="787560" cy="2791908"/>
            </a:xfrm>
            <a:prstGeom prst="rect">
              <a:avLst/>
            </a:prstGeom>
          </p:spPr>
        </p:pic>
      </p:grpSp>
      <p:cxnSp>
        <p:nvCxnSpPr>
          <p:cNvPr id="95" name="直接箭头连接符 94">
            <a:extLst>
              <a:ext uri="{FF2B5EF4-FFF2-40B4-BE49-F238E27FC236}">
                <a16:creationId xmlns:a16="http://schemas.microsoft.com/office/drawing/2014/main" id="{54A542B8-014C-4045-AC63-392F428F923F}"/>
              </a:ext>
            </a:extLst>
          </p:cNvPr>
          <p:cNvCxnSpPr>
            <a:cxnSpLocks/>
          </p:cNvCxnSpPr>
          <p:nvPr/>
        </p:nvCxnSpPr>
        <p:spPr>
          <a:xfrm flipV="1">
            <a:off x="7264400" y="3745045"/>
            <a:ext cx="1454340" cy="697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-C/T</a:t>
            </a:r>
            <a:r>
              <a:rPr lang="zh-CN" altLang="en-US" sz="2400" spc="100" dirty="0">
                <a:solidFill>
                  <a:srgbClr val="043E6F"/>
                </a:solidFill>
                <a:cs typeface="Arial" panose="020B0604020202020204" pitchFamily="34" charset="0"/>
                <a:sym typeface="+mn-ea"/>
              </a:rPr>
              <a:t>分析</a:t>
            </a:r>
          </a:p>
        </p:txBody>
      </p:sp>
      <p:sp>
        <p:nvSpPr>
          <p:cNvPr id="13" name="文本框 12">
            <a:extLst>
              <a:ext uri="{FF2B5EF4-FFF2-40B4-BE49-F238E27FC236}">
                <a16:creationId xmlns:a16="http://schemas.microsoft.com/office/drawing/2014/main" id="{0AE30E01-328F-4E8F-9834-516ABB1F104F}"/>
              </a:ext>
            </a:extLst>
          </p:cNvPr>
          <p:cNvSpPr txBox="1"/>
          <p:nvPr/>
        </p:nvSpPr>
        <p:spPr>
          <a:xfrm>
            <a:off x="356233" y="840015"/>
            <a:ext cx="11093450" cy="523220"/>
          </a:xfrm>
          <a:prstGeom prst="rect">
            <a:avLst/>
          </a:prstGeom>
          <a:noFill/>
        </p:spPr>
        <p:txBody>
          <a:bodyPr wrap="square" rtlCol="0">
            <a:spAutoFit/>
          </a:bodyPr>
          <a:lstStyle/>
          <a:p>
            <a:r>
              <a:rPr lang="zh-CN" altLang="en-US" sz="1400" b="1" dirty="0">
                <a:latin typeface="+mn-ea"/>
                <a:cs typeface="+mn-ea"/>
              </a:rPr>
              <a:t>说明：</a:t>
            </a:r>
            <a:r>
              <a:rPr lang="zh-CN" altLang="en-US" sz="1400" dirty="0">
                <a:latin typeface="+mn-ea"/>
                <a:cs typeface="+mn-ea"/>
              </a:rPr>
              <a:t>如图示意，设备目前设计是双工位设计，单个检测时间是</a:t>
            </a:r>
            <a:r>
              <a:rPr lang="en-US" altLang="zh-CN" sz="1400" dirty="0">
                <a:latin typeface="+mn-ea"/>
                <a:cs typeface="+mn-ea"/>
              </a:rPr>
              <a:t>5s</a:t>
            </a:r>
            <a:r>
              <a:rPr lang="zh-CN" altLang="en-US" sz="1400" dirty="0">
                <a:latin typeface="+mn-ea"/>
                <a:cs typeface="+mn-ea"/>
              </a:rPr>
              <a:t>，目前六个相机设计为</a:t>
            </a:r>
            <a:r>
              <a:rPr lang="en-US" altLang="zh-CN" sz="1400" dirty="0">
                <a:latin typeface="+mn-ea"/>
                <a:cs typeface="+mn-ea"/>
              </a:rPr>
              <a:t>30s</a:t>
            </a:r>
            <a:r>
              <a:rPr lang="zh-CN" altLang="en-US" sz="1400" dirty="0">
                <a:latin typeface="+mn-ea"/>
                <a:cs typeface="+mn-ea"/>
              </a:rPr>
              <a:t>，双工位需要满足</a:t>
            </a:r>
            <a:r>
              <a:rPr lang="en-US" altLang="zh-CN" sz="1400" dirty="0">
                <a:latin typeface="+mn-ea"/>
                <a:cs typeface="+mn-ea"/>
              </a:rPr>
              <a:t>60s</a:t>
            </a:r>
            <a:r>
              <a:rPr lang="zh-CN" altLang="en-US" sz="1400" dirty="0">
                <a:latin typeface="+mn-ea"/>
                <a:cs typeface="+mn-ea"/>
              </a:rPr>
              <a:t>时间内，现有结构初步分析</a:t>
            </a:r>
            <a:r>
              <a:rPr lang="en-US" altLang="zh-CN" sz="1400" dirty="0">
                <a:latin typeface="+mn-ea"/>
                <a:cs typeface="+mn-ea"/>
              </a:rPr>
              <a:t>CT</a:t>
            </a:r>
            <a:r>
              <a:rPr lang="zh-CN" altLang="en-US" sz="1400" dirty="0">
                <a:latin typeface="+mn-ea"/>
                <a:cs typeface="+mn-ea"/>
              </a:rPr>
              <a:t>为</a:t>
            </a:r>
            <a:r>
              <a:rPr lang="en-US" altLang="zh-CN" sz="1400" dirty="0">
                <a:latin typeface="+mn-ea"/>
                <a:cs typeface="+mn-ea"/>
              </a:rPr>
              <a:t>49.6s</a:t>
            </a:r>
            <a:r>
              <a:rPr lang="zh-CN" altLang="en-US" sz="1400" dirty="0">
                <a:latin typeface="+mn-ea"/>
                <a:cs typeface="+mn-ea"/>
              </a:rPr>
              <a:t>，满足</a:t>
            </a:r>
            <a:r>
              <a:rPr lang="en-US" altLang="zh-CN" sz="1400" dirty="0">
                <a:latin typeface="+mn-ea"/>
                <a:cs typeface="+mn-ea"/>
              </a:rPr>
              <a:t>CT</a:t>
            </a:r>
            <a:r>
              <a:rPr lang="zh-CN" altLang="en-US" sz="1400" dirty="0">
                <a:latin typeface="+mn-ea"/>
                <a:cs typeface="+mn-ea"/>
              </a:rPr>
              <a:t>，目前</a:t>
            </a:r>
            <a:r>
              <a:rPr lang="en-US" altLang="zh-CN" sz="1400" dirty="0">
                <a:latin typeface="+mn-ea"/>
                <a:cs typeface="+mn-ea"/>
              </a:rPr>
              <a:t>CT</a:t>
            </a:r>
            <a:r>
              <a:rPr lang="zh-CN" altLang="en-US" sz="1400" dirty="0">
                <a:latin typeface="+mn-ea"/>
                <a:cs typeface="+mn-ea"/>
              </a:rPr>
              <a:t>不包含人工上下料时间，因人为因素不可控。</a:t>
            </a:r>
          </a:p>
        </p:txBody>
      </p:sp>
      <p:pic>
        <p:nvPicPr>
          <p:cNvPr id="16" name="Picture 24">
            <a:extLst>
              <a:ext uri="{FF2B5EF4-FFF2-40B4-BE49-F238E27FC236}">
                <a16:creationId xmlns:a16="http://schemas.microsoft.com/office/drawing/2014/main" id="{000FE6B2-A6B9-4891-BF56-A7600809C9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314" y="2133599"/>
            <a:ext cx="11475726" cy="21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 name="对象 16">
            <a:extLst>
              <a:ext uri="{FF2B5EF4-FFF2-40B4-BE49-F238E27FC236}">
                <a16:creationId xmlns:a16="http://schemas.microsoft.com/office/drawing/2014/main" id="{84560631-0580-4558-B2B8-68F0687DA808}"/>
              </a:ext>
            </a:extLst>
          </p:cNvPr>
          <p:cNvGraphicFramePr>
            <a:graphicFrameLocks noChangeAspect="1"/>
          </p:cNvGraphicFramePr>
          <p:nvPr>
            <p:extLst>
              <p:ext uri="{D42A27DB-BD31-4B8C-83A1-F6EECF244321}">
                <p14:modId xmlns:p14="http://schemas.microsoft.com/office/powerpoint/2010/main" val="3504346871"/>
              </p:ext>
            </p:extLst>
          </p:nvPr>
        </p:nvGraphicFramePr>
        <p:xfrm>
          <a:off x="10679176" y="5189310"/>
          <a:ext cx="914400" cy="828675"/>
        </p:xfrm>
        <a:graphic>
          <a:graphicData uri="http://schemas.openxmlformats.org/presentationml/2006/ole">
            <mc:AlternateContent xmlns:mc="http://schemas.openxmlformats.org/markup-compatibility/2006">
              <mc:Choice xmlns:v="urn:schemas-microsoft-com:vml" Requires="v">
                <p:oleObj spid="_x0000_s1029" name="Worksheet" showAsIcon="1" r:id="rId4" imgW="914400" imgH="828720" progId="Excel.Sheet.12">
                  <p:embed/>
                </p:oleObj>
              </mc:Choice>
              <mc:Fallback>
                <p:oleObj name="Worksheet" showAsIcon="1" r:id="rId4" imgW="914400" imgH="828720" progId="Excel.Sheet.12">
                  <p:embed/>
                  <p:pic>
                    <p:nvPicPr>
                      <p:cNvPr id="3" name="对象 2"/>
                      <p:cNvPicPr/>
                      <p:nvPr/>
                    </p:nvPicPr>
                    <p:blipFill>
                      <a:blip r:embed="rId5"/>
                      <a:stretch>
                        <a:fillRect/>
                      </a:stretch>
                    </p:blipFill>
                    <p:spPr>
                      <a:xfrm>
                        <a:off x="10679176" y="5189310"/>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410635438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总结</a:t>
            </a:r>
          </a:p>
        </p:txBody>
      </p:sp>
      <p:sp>
        <p:nvSpPr>
          <p:cNvPr id="60" name="文本框 59">
            <a:extLst>
              <a:ext uri="{FF2B5EF4-FFF2-40B4-BE49-F238E27FC236}">
                <a16:creationId xmlns:a16="http://schemas.microsoft.com/office/drawing/2014/main" id="{C91DAB88-0457-4B75-A057-5CA10865E3AB}"/>
              </a:ext>
            </a:extLst>
          </p:cNvPr>
          <p:cNvSpPr txBox="1"/>
          <p:nvPr/>
        </p:nvSpPr>
        <p:spPr>
          <a:xfrm>
            <a:off x="479505" y="545547"/>
            <a:ext cx="10351770" cy="3693319"/>
          </a:xfrm>
          <a:prstGeom prst="rect">
            <a:avLst/>
          </a:prstGeom>
          <a:noFill/>
        </p:spPr>
        <p:txBody>
          <a:bodyPr wrap="square" rtlCol="0">
            <a:spAutoFit/>
          </a:bodyPr>
          <a:lstStyle/>
          <a:p>
            <a:r>
              <a:rPr lang="zh-CN" altLang="en-US" sz="2000" dirty="0"/>
              <a:t>光学</a:t>
            </a:r>
            <a:endParaRPr lang="en-US" altLang="zh-CN" sz="2000" dirty="0"/>
          </a:p>
          <a:p>
            <a:endParaRPr lang="en-US" altLang="zh-CN" sz="1600" dirty="0"/>
          </a:p>
          <a:p>
            <a:pPr marL="285750" indent="-285750">
              <a:buFont typeface="Wingdings" panose="05000000000000000000" pitchFamily="2" charset="2"/>
              <a:buChar char="Ø"/>
            </a:pPr>
            <a:r>
              <a:rPr lang="en-US" altLang="zh-CN" sz="1600" dirty="0"/>
              <a:t>1.</a:t>
            </a:r>
            <a:r>
              <a:rPr lang="zh-CN" altLang="en-US" sz="1600" dirty="0"/>
              <a:t> </a:t>
            </a:r>
            <a:r>
              <a:rPr lang="en-US" altLang="zh-CN" sz="1600" dirty="0"/>
              <a:t>3D</a:t>
            </a:r>
            <a:r>
              <a:rPr lang="zh-CN" altLang="en-US" sz="1600" dirty="0"/>
              <a:t>面可能需样品倾斜再扫一圈，待进现场验证</a:t>
            </a:r>
            <a:r>
              <a:rPr lang="en-US" altLang="zh-CN" sz="1600" dirty="0"/>
              <a:t>;</a:t>
            </a:r>
            <a:endParaRPr lang="zh-CN" altLang="en-US"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en-US" altLang="zh-CN" sz="1600" dirty="0"/>
              <a:t>2.</a:t>
            </a:r>
            <a:r>
              <a:rPr lang="zh-CN" altLang="en-US" sz="1600" dirty="0"/>
              <a:t> </a:t>
            </a:r>
            <a:r>
              <a:rPr lang="en-US" altLang="zh-CN" sz="1600" dirty="0"/>
              <a:t>3D</a:t>
            </a:r>
            <a:r>
              <a:rPr lang="zh-CN" altLang="en-US" sz="1600" dirty="0"/>
              <a:t>面刀纹缺陷可能无法与其它缺陷种类兼容，意味着需要移动相机或者光源再扫一遍</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3.</a:t>
            </a:r>
            <a:r>
              <a:rPr lang="zh-CN" altLang="en-US" sz="1600" dirty="0"/>
              <a:t>拍侧面金属部位需静止点亮不同光源拍</a:t>
            </a:r>
            <a:r>
              <a:rPr lang="en-US" altLang="zh-CN" sz="1600" dirty="0"/>
              <a:t>5</a:t>
            </a:r>
            <a:r>
              <a:rPr lang="zh-CN" altLang="en-US" sz="1600" dirty="0"/>
              <a:t>次（四面可调光一次、同轴光四通道各亮一次</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4.</a:t>
            </a:r>
            <a:r>
              <a:rPr lang="zh-CN" altLang="en-US" sz="1600" dirty="0"/>
              <a:t>侧面拍</a:t>
            </a:r>
            <a:r>
              <a:rPr lang="en-US" altLang="zh-CN" sz="1600" dirty="0"/>
              <a:t>SP</a:t>
            </a:r>
            <a:r>
              <a:rPr lang="zh-CN" altLang="en-US" sz="1600" dirty="0"/>
              <a:t>区域加大曝光单独拍一次</a:t>
            </a:r>
            <a:r>
              <a:rPr lang="en-US" altLang="zh-CN" sz="1600" dirty="0"/>
              <a:t>;</a:t>
            </a:r>
            <a:endParaRPr lang="zh-CN" altLang="en-US"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en-US" altLang="zh-CN" sz="1600" dirty="0"/>
              <a:t>5.</a:t>
            </a:r>
            <a:r>
              <a:rPr lang="zh-CN" altLang="en-US" sz="1600" dirty="0"/>
              <a:t>侧面拍</a:t>
            </a:r>
            <a:r>
              <a:rPr lang="en-US" altLang="zh-CN" sz="1600" dirty="0"/>
              <a:t>R</a:t>
            </a:r>
            <a:r>
              <a:rPr lang="zh-CN" altLang="en-US" sz="1600" dirty="0"/>
              <a:t>角区域目前方案按照四等分拍完，可能需要更多次数</a:t>
            </a:r>
            <a:r>
              <a:rPr lang="en-US" altLang="zh-CN" sz="1600" dirty="0"/>
              <a:t>;</a:t>
            </a:r>
            <a:endParaRPr lang="zh-CN" altLang="en-US" sz="1600" dirty="0"/>
          </a:p>
          <a:p>
            <a:endParaRPr lang="zh-CN" altLang="en-US" dirty="0"/>
          </a:p>
          <a:p>
            <a:r>
              <a:rPr lang="zh-CN" altLang="en-US" u="sng" dirty="0">
                <a:solidFill>
                  <a:srgbClr val="FF0000"/>
                </a:solidFill>
              </a:rPr>
              <a:t>以上方案是结合前期所提供样品的打光方式及效果所做的理想化推断和整合，预计进现场后方案会改动较大</a:t>
            </a:r>
            <a:r>
              <a:rPr lang="zh-CN" altLang="en-US" dirty="0"/>
              <a:t>。</a:t>
            </a:r>
          </a:p>
        </p:txBody>
      </p:sp>
      <p:sp>
        <p:nvSpPr>
          <p:cNvPr id="61" name="文本框 60">
            <a:extLst>
              <a:ext uri="{FF2B5EF4-FFF2-40B4-BE49-F238E27FC236}">
                <a16:creationId xmlns:a16="http://schemas.microsoft.com/office/drawing/2014/main" id="{EFCDD25F-DB2B-4F13-8F1E-B2E5B64C72CF}"/>
              </a:ext>
            </a:extLst>
          </p:cNvPr>
          <p:cNvSpPr txBox="1"/>
          <p:nvPr/>
        </p:nvSpPr>
        <p:spPr>
          <a:xfrm>
            <a:off x="479505" y="4452226"/>
            <a:ext cx="10351770" cy="1446550"/>
          </a:xfrm>
          <a:prstGeom prst="rect">
            <a:avLst/>
          </a:prstGeom>
          <a:noFill/>
        </p:spPr>
        <p:txBody>
          <a:bodyPr wrap="square" rtlCol="0">
            <a:spAutoFit/>
          </a:bodyPr>
          <a:lstStyle/>
          <a:p>
            <a:r>
              <a:rPr lang="zh-CN" altLang="en-US" sz="2000" dirty="0"/>
              <a:t>机械</a:t>
            </a:r>
            <a:endParaRPr lang="en-US" altLang="zh-CN" sz="1600" dirty="0"/>
          </a:p>
          <a:p>
            <a:r>
              <a:rPr lang="en-US" altLang="zh-CN" sz="1800" dirty="0"/>
              <a:t>   </a:t>
            </a:r>
          </a:p>
          <a:p>
            <a:pPr marL="285750" indent="-285750">
              <a:buFont typeface="Wingdings" panose="05000000000000000000" pitchFamily="2" charset="2"/>
              <a:buChar char="Ø"/>
            </a:pPr>
            <a:r>
              <a:rPr lang="en-US" altLang="zh-CN" sz="1600" dirty="0"/>
              <a:t>1.</a:t>
            </a:r>
            <a:r>
              <a:rPr lang="zh-CN" altLang="en-US" sz="1600" dirty="0"/>
              <a:t> 由于前期拿到样品数量及缺陷类型有限，根据光学提供设想方案如需满足</a:t>
            </a:r>
            <a:r>
              <a:rPr lang="en-US" altLang="zh-CN" sz="1600" dirty="0"/>
              <a:t>5s/pcs</a:t>
            </a:r>
            <a:r>
              <a:rPr lang="zh-CN" altLang="en-US" sz="1600" dirty="0"/>
              <a:t>，</a:t>
            </a:r>
            <a:r>
              <a:rPr lang="zh-CN" altLang="en-US" sz="1600" u="sng" dirty="0">
                <a:solidFill>
                  <a:srgbClr val="FF0000"/>
                </a:solidFill>
              </a:rPr>
              <a:t>机台空间限制</a:t>
            </a:r>
            <a:r>
              <a:rPr lang="zh-CN" altLang="en-US" sz="1600" dirty="0"/>
              <a:t>需要与客户再次检讨。</a:t>
            </a:r>
            <a:endParaRPr lang="en-US" altLang="zh-CN" sz="1600"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35981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875774B-D0CC-48B7-B604-70ED0CC1A318}"/>
              </a:ext>
            </a:extLst>
          </p:cNvPr>
          <p:cNvSpPr>
            <a:spLocks noGrp="1"/>
          </p:cNvSpPr>
          <p:nvPr>
            <p:ph type="body" sz="quarter" idx="10"/>
          </p:nvPr>
        </p:nvSpPr>
        <p:spPr/>
        <p:txBody>
          <a:bodyPr anchor="ctr">
            <a:normAutofit fontScale="92500" lnSpcReduction="10000"/>
          </a:bodyPr>
          <a:lstStyle/>
          <a:p>
            <a:r>
              <a:rPr lang="zh-CN" altLang="en-US" sz="6000" dirty="0"/>
              <a:t>谢谢！</a:t>
            </a:r>
          </a:p>
        </p:txBody>
      </p:sp>
    </p:spTree>
    <p:extLst>
      <p:ext uri="{BB962C8B-B14F-4D97-AF65-F5344CB8AC3E}">
        <p14:creationId xmlns:p14="http://schemas.microsoft.com/office/powerpoint/2010/main" val="929143638"/>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534113" y="4772711"/>
            <a:ext cx="4495800" cy="386715"/>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聚焦</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AI </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、引领科技</a:t>
            </a:r>
          </a:p>
        </p:txBody>
      </p:sp>
      <p:sp>
        <p:nvSpPr>
          <p:cNvPr id="5" name="文本框 4"/>
          <p:cNvSpPr txBox="1"/>
          <p:nvPr/>
        </p:nvSpPr>
        <p:spPr>
          <a:xfrm>
            <a:off x="7680251" y="4031946"/>
            <a:ext cx="3349662"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t>关于思谋</a:t>
            </a: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01</a:t>
            </a:r>
          </a:p>
        </p:txBody>
      </p:sp>
    </p:spTree>
    <p:extLst>
      <p:ext uri="{BB962C8B-B14F-4D97-AF65-F5344CB8AC3E}">
        <p14:creationId xmlns:p14="http://schemas.microsoft.com/office/powerpoint/2010/main" val="3182231523"/>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a:extLst>
              <a:ext uri="{FF2B5EF4-FFF2-40B4-BE49-F238E27FC236}">
                <a16:creationId xmlns:a16="http://schemas.microsoft.com/office/drawing/2014/main" id="{A097592F-AF10-4E48-ABF4-E0D27D270963}"/>
              </a:ext>
            </a:extLst>
          </p:cNvPr>
          <p:cNvSpPr>
            <a:spLocks noGrp="1"/>
          </p:cNvSpPr>
          <p:nvPr>
            <p:ph type="title"/>
          </p:nvPr>
        </p:nvSpPr>
        <p:spPr>
          <a:xfrm>
            <a:off x="323849" y="400129"/>
            <a:ext cx="11572874" cy="332399"/>
          </a:xfrm>
        </p:spPr>
        <p:txBody>
          <a:bodyPr/>
          <a:lstStyle/>
          <a:p>
            <a:r>
              <a:rPr lang="zh-CN" altLang="en-US" sz="2400" spc="100" dirty="0">
                <a:latin typeface="等线" panose="02010600030101010101" pitchFamily="2" charset="-122"/>
                <a:ea typeface="等线" panose="02010600030101010101" pitchFamily="2" charset="-122"/>
              </a:rPr>
              <a:t>思谋集团</a:t>
            </a:r>
          </a:p>
        </p:txBody>
      </p:sp>
      <p:grpSp>
        <p:nvGrpSpPr>
          <p:cNvPr id="25" name="组合 24">
            <a:extLst>
              <a:ext uri="{FF2B5EF4-FFF2-40B4-BE49-F238E27FC236}">
                <a16:creationId xmlns:a16="http://schemas.microsoft.com/office/drawing/2014/main" id="{DB076396-568C-43B4-8F29-B4C2E4CF47A6}"/>
              </a:ext>
            </a:extLst>
          </p:cNvPr>
          <p:cNvGrpSpPr/>
          <p:nvPr/>
        </p:nvGrpSpPr>
        <p:grpSpPr>
          <a:xfrm>
            <a:off x="8258172" y="1264503"/>
            <a:ext cx="3638547" cy="3560292"/>
            <a:chOff x="8258172" y="1264503"/>
            <a:chExt cx="3638547" cy="4507032"/>
          </a:xfrm>
        </p:grpSpPr>
        <p:sp>
          <p:nvSpPr>
            <p:cNvPr id="28" name="矩形: 圆顶角 67">
              <a:extLst>
                <a:ext uri="{FF2B5EF4-FFF2-40B4-BE49-F238E27FC236}">
                  <a16:creationId xmlns:a16="http://schemas.microsoft.com/office/drawing/2014/main" id="{825C3DB5-EB8F-4F81-8169-4BEBDC931C12}"/>
                </a:ext>
              </a:extLst>
            </p:cNvPr>
            <p:cNvSpPr/>
            <p:nvPr/>
          </p:nvSpPr>
          <p:spPr>
            <a:xfrm rot="10800000" flipV="1">
              <a:off x="8258172" y="1264503"/>
              <a:ext cx="3638547" cy="4507023"/>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 name="Text Placeholder 16">
              <a:extLst>
                <a:ext uri="{FF2B5EF4-FFF2-40B4-BE49-F238E27FC236}">
                  <a16:creationId xmlns:a16="http://schemas.microsoft.com/office/drawing/2014/main" id="{5A111639-AB51-45E0-B5A2-5374FC774173}"/>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pPr>
              <a:r>
                <a:rPr lang="zh-CN" altLang="en-US" sz="1600" b="1" spc="100" dirty="0">
                  <a:solidFill>
                    <a:schemeClr val="tx1"/>
                  </a:solidFill>
                </a:rPr>
                <a:t>亚洲最大的</a:t>
              </a:r>
              <a:r>
                <a:rPr lang="zh-CN" altLang="en-US" sz="1600" b="1" spc="100" dirty="0">
                  <a:solidFill>
                    <a:schemeClr val="accent2"/>
                  </a:solidFill>
                </a:rPr>
                <a:t>工业</a:t>
              </a:r>
              <a:r>
                <a:rPr lang="en-US" altLang="zh-CN" sz="1600" b="1" spc="100" dirty="0">
                  <a:solidFill>
                    <a:schemeClr val="accent2"/>
                  </a:solidFill>
                </a:rPr>
                <a:t>AI</a:t>
              </a:r>
              <a:r>
                <a:rPr lang="zh-CN" altLang="en-US" sz="1600" b="1" spc="100" dirty="0">
                  <a:solidFill>
                    <a:schemeClr val="tx1"/>
                  </a:solidFill>
                </a:rPr>
                <a:t>独角兽企业</a:t>
              </a:r>
              <a:endParaRPr lang="en-US" altLang="zh-CN" sz="1600" b="1" spc="100" dirty="0">
                <a:solidFill>
                  <a:schemeClr val="tx1"/>
                </a:solidFill>
              </a:endParaRPr>
            </a:p>
            <a:p>
              <a:pPr marL="182563" indent="-182563">
                <a:lnSpc>
                  <a:spcPct val="100000"/>
                </a:lnSpc>
                <a:buSzPct val="80000"/>
              </a:pPr>
              <a:r>
                <a:rPr lang="zh-CN" altLang="en-US" sz="1600" b="1" spc="100" dirty="0">
                  <a:solidFill>
                    <a:schemeClr val="tx1"/>
                  </a:solidFill>
                </a:rPr>
                <a:t>持续发展实力：</a:t>
              </a:r>
              <a:br>
                <a:rPr lang="zh-CN" altLang="en-US" sz="1600" b="1" spc="100" dirty="0">
                  <a:solidFill>
                    <a:schemeClr val="tx1"/>
                  </a:solidFill>
                </a:rPr>
              </a:br>
              <a:r>
                <a:rPr lang="zh-CN" altLang="en-US" sz="1200" spc="100" dirty="0">
                  <a:solidFill>
                    <a:schemeClr val="tx1"/>
                  </a:solidFill>
                </a:rPr>
                <a:t>天使	数千万美元</a:t>
              </a:r>
              <a:r>
                <a:rPr lang="en-US" altLang="zh-CN" sz="1200" spc="100" dirty="0">
                  <a:solidFill>
                    <a:schemeClr val="tx1"/>
                  </a:solidFill>
                </a:rPr>
                <a:t>(2019/12)</a:t>
              </a:r>
              <a:br>
                <a:rPr lang="zh-CN" altLang="en-US" sz="1200" spc="100" dirty="0">
                  <a:solidFill>
                    <a:schemeClr val="tx1"/>
                  </a:solidFill>
                </a:rPr>
              </a:br>
              <a:r>
                <a:rPr lang="en-US" altLang="zh-CN" sz="1200" spc="100" dirty="0">
                  <a:solidFill>
                    <a:schemeClr val="tx1"/>
                  </a:solidFill>
                </a:rPr>
                <a:t>Pre-A	</a:t>
              </a:r>
              <a:r>
                <a:rPr lang="zh-CN" altLang="en-US" sz="1200" spc="100" dirty="0">
                  <a:solidFill>
                    <a:schemeClr val="tx1"/>
                  </a:solidFill>
                </a:rPr>
                <a:t>数千万美元</a:t>
              </a:r>
              <a:br>
                <a:rPr lang="zh-CN" altLang="en-US" sz="1200" spc="100" dirty="0">
                  <a:solidFill>
                    <a:schemeClr val="tx1"/>
                  </a:solidFill>
                </a:rPr>
              </a:br>
              <a:r>
                <a:rPr lang="en-US" altLang="zh-CN" sz="1200" spc="100" dirty="0">
                  <a:solidFill>
                    <a:schemeClr val="tx1"/>
                  </a:solidFill>
                </a:rPr>
                <a:t>A</a:t>
              </a:r>
              <a:r>
                <a:rPr lang="zh-CN" altLang="en-US" sz="1200" spc="100" dirty="0">
                  <a:solidFill>
                    <a:schemeClr val="tx1"/>
                  </a:solidFill>
                </a:rPr>
                <a:t>轮	</a:t>
              </a:r>
              <a:r>
                <a:rPr lang="en-US" altLang="zh-CN" sz="1200" spc="100" dirty="0">
                  <a:solidFill>
                    <a:schemeClr val="tx1"/>
                  </a:solidFill>
                </a:rPr>
                <a:t>1</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(2020/11)</a:t>
              </a:r>
              <a:br>
                <a:rPr lang="en-US" altLang="zh-CN" sz="1200" spc="100" dirty="0">
                  <a:solidFill>
                    <a:schemeClr val="tx1"/>
                  </a:solidFill>
                </a:rPr>
              </a:br>
              <a:r>
                <a:rPr lang="en-US" altLang="zh-CN" sz="1200" spc="100" dirty="0">
                  <a:solidFill>
                    <a:schemeClr val="tx1"/>
                  </a:solidFill>
                </a:rPr>
                <a:t>B</a:t>
              </a:r>
              <a:r>
                <a:rPr lang="zh-CN" altLang="en-US" sz="1200" spc="100" dirty="0">
                  <a:solidFill>
                    <a:schemeClr val="tx1"/>
                  </a:solidFill>
                </a:rPr>
                <a:t>轮	</a:t>
              </a:r>
              <a:r>
                <a:rPr lang="en-US" altLang="zh-CN" sz="1200" spc="100" dirty="0">
                  <a:solidFill>
                    <a:schemeClr val="tx1"/>
                  </a:solidFill>
                </a:rPr>
                <a:t>2</a:t>
              </a:r>
              <a:r>
                <a:rPr lang="zh-CN" altLang="en-US" sz="1200" spc="100" dirty="0">
                  <a:solidFill>
                    <a:schemeClr val="tx1"/>
                  </a:solidFill>
                </a:rPr>
                <a:t>亿</a:t>
              </a:r>
              <a:r>
                <a:rPr lang="en-US" altLang="zh-CN" sz="1200" spc="100" dirty="0">
                  <a:solidFill>
                    <a:schemeClr val="tx1"/>
                  </a:solidFill>
                </a:rPr>
                <a:t>+</a:t>
              </a:r>
              <a:r>
                <a:rPr lang="zh-CN" altLang="en-US" sz="1200" spc="100" dirty="0">
                  <a:solidFill>
                    <a:schemeClr val="tx1"/>
                  </a:solidFill>
                </a:rPr>
                <a:t>美元</a:t>
              </a:r>
              <a:r>
                <a:rPr lang="en-US" altLang="zh-CN" sz="1200" spc="100" dirty="0">
                  <a:solidFill>
                    <a:schemeClr val="tx1"/>
                  </a:solidFill>
                </a:rPr>
                <a:t>(2021/06)</a:t>
              </a:r>
              <a:br>
                <a:rPr lang="zh-CN" altLang="en-US" sz="1200" spc="100" dirty="0">
                  <a:solidFill>
                    <a:schemeClr val="tx1"/>
                  </a:solidFill>
                </a:rPr>
              </a:br>
              <a:endParaRPr lang="zh-CN" altLang="en-US" sz="1200" spc="100" dirty="0">
                <a:solidFill>
                  <a:schemeClr val="tx1"/>
                </a:solidFill>
              </a:endParaRPr>
            </a:p>
          </p:txBody>
        </p:sp>
        <p:sp>
          <p:nvSpPr>
            <p:cNvPr id="29" name="Content Placeholder 15">
              <a:extLst>
                <a:ext uri="{FF2B5EF4-FFF2-40B4-BE49-F238E27FC236}">
                  <a16:creationId xmlns:a16="http://schemas.microsoft.com/office/drawing/2014/main" id="{0455C079-FECF-44F3-88B2-854C926EC2E4}"/>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规模和持续发展</a:t>
              </a:r>
            </a:p>
          </p:txBody>
        </p:sp>
      </p:grpSp>
      <p:grpSp>
        <p:nvGrpSpPr>
          <p:cNvPr id="31" name="组合 30">
            <a:extLst>
              <a:ext uri="{FF2B5EF4-FFF2-40B4-BE49-F238E27FC236}">
                <a16:creationId xmlns:a16="http://schemas.microsoft.com/office/drawing/2014/main" id="{078A1BB8-123A-4BE2-946E-0E48D6C0F3F4}"/>
              </a:ext>
            </a:extLst>
          </p:cNvPr>
          <p:cNvGrpSpPr/>
          <p:nvPr/>
        </p:nvGrpSpPr>
        <p:grpSpPr>
          <a:xfrm>
            <a:off x="352424" y="1264503"/>
            <a:ext cx="3638547" cy="3898464"/>
            <a:chOff x="8258172" y="1264503"/>
            <a:chExt cx="3638547" cy="4507032"/>
          </a:xfrm>
        </p:grpSpPr>
        <p:sp>
          <p:nvSpPr>
            <p:cNvPr id="32" name="矩形: 圆顶角 67">
              <a:extLst>
                <a:ext uri="{FF2B5EF4-FFF2-40B4-BE49-F238E27FC236}">
                  <a16:creationId xmlns:a16="http://schemas.microsoft.com/office/drawing/2014/main" id="{DD85B204-A7C4-41C5-B71B-3FE43FB60527}"/>
                </a:ext>
              </a:extLst>
            </p:cNvPr>
            <p:cNvSpPr/>
            <p:nvPr/>
          </p:nvSpPr>
          <p:spPr>
            <a:xfrm rot="10800000" flipV="1">
              <a:off x="8258172" y="1264503"/>
              <a:ext cx="3638547" cy="4116069"/>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49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3" name="Text Placeholder 16">
              <a:extLst>
                <a:ext uri="{FF2B5EF4-FFF2-40B4-BE49-F238E27FC236}">
                  <a16:creationId xmlns:a16="http://schemas.microsoft.com/office/drawing/2014/main" id="{FA66EF6C-CB48-4F34-9CC9-FC2F9FFA81C4}"/>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10000"/>
                </a:lnSpc>
                <a:buSzPct val="80000"/>
                <a:buFont typeface="Arial" panose="020B0604020202020204" pitchFamily="34" charset="0"/>
                <a:buChar char="•"/>
              </a:pPr>
              <a:r>
                <a:rPr lang="en-US" altLang="zh-CN" sz="1200" spc="100" dirty="0">
                  <a:solidFill>
                    <a:srgbClr val="474646"/>
                  </a:solidFill>
                </a:rPr>
                <a:t>600</a:t>
              </a:r>
              <a:r>
                <a:rPr lang="zh-CN" altLang="en-US" sz="1200" spc="100" dirty="0">
                  <a:solidFill>
                    <a:srgbClr val="474646"/>
                  </a:solidFill>
                </a:rPr>
                <a:t>人</a:t>
              </a:r>
              <a:r>
                <a:rPr lang="en-US" altLang="zh-CN" sz="1200" spc="100" dirty="0">
                  <a:solidFill>
                    <a:srgbClr val="474646"/>
                  </a:solidFill>
                </a:rPr>
                <a:t>/2021</a:t>
              </a:r>
              <a:r>
                <a:rPr lang="zh-CN" altLang="en-US" sz="1200" spc="100" dirty="0">
                  <a:solidFill>
                    <a:srgbClr val="474646"/>
                  </a:solidFill>
                </a:rPr>
                <a:t>年（成立</a:t>
              </a:r>
              <a:r>
                <a:rPr lang="en-US" altLang="zh-CN" sz="1200" spc="100" dirty="0">
                  <a:solidFill>
                    <a:srgbClr val="474646"/>
                  </a:solidFill>
                </a:rPr>
                <a:t>20</a:t>
              </a:r>
              <a:r>
                <a:rPr lang="zh-CN" altLang="en-US" sz="1200" spc="100" dirty="0">
                  <a:solidFill>
                    <a:srgbClr val="474646"/>
                  </a:solidFill>
                </a:rPr>
                <a:t>个月）</a:t>
              </a:r>
              <a:br>
                <a:rPr lang="en-US" altLang="zh-CN" sz="1200" spc="100" dirty="0">
                  <a:solidFill>
                    <a:srgbClr val="474646"/>
                  </a:solidFill>
                </a:rPr>
              </a:br>
              <a:r>
                <a:rPr lang="en-US" altLang="zh-CN" sz="1200" spc="100" dirty="0">
                  <a:solidFill>
                    <a:srgbClr val="474646"/>
                  </a:solidFill>
                </a:rPr>
                <a:t>1500</a:t>
              </a:r>
              <a:r>
                <a:rPr lang="zh-CN" altLang="en-US" sz="1200" spc="100" dirty="0">
                  <a:solidFill>
                    <a:srgbClr val="474646"/>
                  </a:solidFill>
                </a:rPr>
                <a:t>人</a:t>
              </a:r>
              <a:r>
                <a:rPr lang="en-US" altLang="zh-CN" sz="1200" spc="100" dirty="0">
                  <a:solidFill>
                    <a:srgbClr val="474646"/>
                  </a:solidFill>
                </a:rPr>
                <a:t>/2022</a:t>
              </a:r>
              <a:r>
                <a:rPr lang="zh-CN" altLang="en-US" sz="1200" spc="100" dirty="0">
                  <a:solidFill>
                    <a:srgbClr val="474646"/>
                  </a:solidFill>
                </a:rPr>
                <a:t>年</a:t>
              </a:r>
              <a:endParaRPr lang="en-US" altLang="zh-CN" sz="1200" spc="100" dirty="0">
                <a:solidFill>
                  <a:srgbClr val="474646"/>
                </a:solidFill>
              </a:endParaRP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国际专利</a:t>
              </a:r>
              <a:r>
                <a:rPr lang="en-US" altLang="zh-CN" sz="1200" spc="100" dirty="0">
                  <a:solidFill>
                    <a:srgbClr val="474646"/>
                  </a:solidFill>
                </a:rPr>
                <a:t>300+</a:t>
              </a:r>
              <a:r>
                <a:rPr lang="zh-CN" altLang="en-US" sz="1200" spc="100" dirty="0">
                  <a:solidFill>
                    <a:srgbClr val="474646"/>
                  </a:solidFill>
                </a:rPr>
                <a:t>、国内</a:t>
              </a:r>
              <a:r>
                <a:rPr lang="en-US" altLang="zh-CN" sz="1200" spc="100" dirty="0">
                  <a:solidFill>
                    <a:srgbClr val="474646"/>
                  </a:solidFill>
                </a:rPr>
                <a:t>100+</a:t>
              </a:r>
            </a:p>
            <a:p>
              <a:pPr marL="182563" indent="-182563">
                <a:lnSpc>
                  <a:spcPct val="110000"/>
                </a:lnSpc>
                <a:buSzPct val="80000"/>
                <a:buFont typeface="Arial" panose="020B0604020202020204" pitchFamily="34" charset="0"/>
                <a:buChar char="•"/>
              </a:pPr>
              <a:r>
                <a:rPr lang="en-US" altLang="zh-CN" sz="1200" spc="100" dirty="0">
                  <a:solidFill>
                    <a:srgbClr val="474646"/>
                  </a:solidFill>
                </a:rPr>
                <a:t>L4-</a:t>
              </a:r>
              <a:r>
                <a:rPr lang="zh-CN" altLang="en-US" sz="1200" spc="100" dirty="0">
                  <a:solidFill>
                    <a:srgbClr val="474646"/>
                  </a:solidFill>
                </a:rPr>
                <a:t>自动驾驶系统研发经验</a:t>
              </a:r>
            </a:p>
            <a:p>
              <a:pPr marL="182563" indent="-182563">
                <a:lnSpc>
                  <a:spcPct val="110000"/>
                </a:lnSpc>
                <a:buSzPct val="80000"/>
                <a:buFont typeface="Arial" panose="020B0604020202020204" pitchFamily="34" charset="0"/>
                <a:buChar char="•"/>
              </a:pPr>
              <a:r>
                <a:rPr lang="en-US" altLang="zh-CN" sz="1200" spc="100" dirty="0">
                  <a:solidFill>
                    <a:srgbClr val="474646"/>
                  </a:solidFill>
                </a:rPr>
                <a:t>2016</a:t>
              </a:r>
              <a:r>
                <a:rPr lang="zh-CN" altLang="en-US" sz="1200" spc="100" dirty="0">
                  <a:solidFill>
                    <a:srgbClr val="474646"/>
                  </a:solidFill>
                </a:rPr>
                <a:t>、</a:t>
              </a:r>
              <a:r>
                <a:rPr lang="en-US" altLang="zh-CN" sz="1200" spc="100" dirty="0">
                  <a:solidFill>
                    <a:srgbClr val="474646"/>
                  </a:solidFill>
                </a:rPr>
                <a:t>2017</a:t>
              </a:r>
              <a:r>
                <a:rPr lang="zh-CN" altLang="en-US" sz="1200" spc="100" dirty="0">
                  <a:solidFill>
                    <a:srgbClr val="474646"/>
                  </a:solidFill>
                </a:rPr>
                <a:t>全世界</a:t>
              </a:r>
              <a:r>
                <a:rPr lang="en-US" altLang="zh-CN" sz="1200" spc="100" dirty="0">
                  <a:solidFill>
                    <a:srgbClr val="474646"/>
                  </a:solidFill>
                </a:rPr>
                <a:t>ImageNet</a:t>
              </a:r>
              <a:r>
                <a:rPr lang="zh-CN" altLang="en-US" sz="1200" spc="100" dirty="0">
                  <a:solidFill>
                    <a:srgbClr val="474646"/>
                  </a:solidFill>
                </a:rPr>
                <a:t>、</a:t>
              </a:r>
              <a:r>
                <a:rPr lang="en-US" altLang="zh-CN" sz="1200" spc="100" dirty="0">
                  <a:solidFill>
                    <a:srgbClr val="474646"/>
                  </a:solidFill>
                </a:rPr>
                <a:t>COCO</a:t>
              </a:r>
              <a:r>
                <a:rPr lang="zh-CN" altLang="en-US" sz="1200" spc="100" dirty="0">
                  <a:solidFill>
                    <a:srgbClr val="474646"/>
                  </a:solidFill>
                </a:rPr>
                <a:t>图像分割冠军</a:t>
              </a:r>
            </a:p>
            <a:p>
              <a:pPr marL="182563" indent="-182563">
                <a:lnSpc>
                  <a:spcPct val="110000"/>
                </a:lnSpc>
                <a:buSzPct val="80000"/>
                <a:buFont typeface="Arial" panose="020B0604020202020204" pitchFamily="34" charset="0"/>
                <a:buChar char="•"/>
              </a:pPr>
              <a:r>
                <a:rPr lang="en-US" altLang="zh-CN" sz="1200" spc="100" dirty="0">
                  <a:solidFill>
                    <a:srgbClr val="474646"/>
                  </a:solidFill>
                </a:rPr>
                <a:t>WAD 3D</a:t>
              </a:r>
              <a:r>
                <a:rPr lang="zh-CN" altLang="en-US" sz="1200" spc="100" dirty="0">
                  <a:solidFill>
                    <a:srgbClr val="474646"/>
                  </a:solidFill>
                </a:rPr>
                <a:t>物体检测冠军</a:t>
              </a:r>
            </a:p>
            <a:p>
              <a:pPr marL="182563" indent="-182563">
                <a:lnSpc>
                  <a:spcPct val="110000"/>
                </a:lnSpc>
                <a:buSzPct val="80000"/>
                <a:buFont typeface="Arial" panose="020B0604020202020204" pitchFamily="34" charset="0"/>
                <a:buChar char="•"/>
              </a:pPr>
              <a:r>
                <a:rPr lang="zh-CN" altLang="en-US" sz="1200" spc="100" dirty="0">
                  <a:solidFill>
                    <a:srgbClr val="474646"/>
                  </a:solidFill>
                </a:rPr>
                <a:t>国际最大图像算法库收录思谋</a:t>
              </a:r>
              <a:r>
                <a:rPr lang="en-US" altLang="zh-CN" sz="1200" spc="100" dirty="0">
                  <a:solidFill>
                    <a:srgbClr val="474646"/>
                  </a:solidFill>
                </a:rPr>
                <a:t>10+</a:t>
              </a:r>
              <a:r>
                <a:rPr lang="zh-CN" altLang="en-US" sz="1200" spc="100" dirty="0">
                  <a:solidFill>
                    <a:srgbClr val="474646"/>
                  </a:solidFill>
                </a:rPr>
                <a:t>算法</a:t>
              </a:r>
            </a:p>
            <a:p>
              <a:pPr marL="182563" indent="-182563">
                <a:lnSpc>
                  <a:spcPct val="110000"/>
                </a:lnSpc>
                <a:buSzPct val="80000"/>
                <a:buFont typeface="Arial" panose="020B0604020202020204" pitchFamily="34" charset="0"/>
                <a:buChar char="•"/>
              </a:pPr>
              <a:r>
                <a:rPr lang="en-US" altLang="zh-CN" sz="1200" spc="100" dirty="0">
                  <a:solidFill>
                    <a:srgbClr val="474646"/>
                  </a:solidFill>
                </a:rPr>
                <a:t>120+</a:t>
              </a:r>
              <a:r>
                <a:rPr lang="zh-CN" altLang="en-US" sz="1200" spc="100" dirty="0">
                  <a:solidFill>
                    <a:srgbClr val="474646"/>
                  </a:solidFill>
                </a:rPr>
                <a:t>篇图像视频领域的国际论文</a:t>
              </a:r>
            </a:p>
          </p:txBody>
        </p:sp>
        <p:sp>
          <p:nvSpPr>
            <p:cNvPr id="34" name="Content Placeholder 15">
              <a:extLst>
                <a:ext uri="{FF2B5EF4-FFF2-40B4-BE49-F238E27FC236}">
                  <a16:creationId xmlns:a16="http://schemas.microsoft.com/office/drawing/2014/main" id="{AF4F5661-8007-4DCB-9AB4-4C391657501A}"/>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技术积累</a:t>
              </a:r>
            </a:p>
          </p:txBody>
        </p:sp>
      </p:grpSp>
      <p:grpSp>
        <p:nvGrpSpPr>
          <p:cNvPr id="35" name="组合 34">
            <a:extLst>
              <a:ext uri="{FF2B5EF4-FFF2-40B4-BE49-F238E27FC236}">
                <a16:creationId xmlns:a16="http://schemas.microsoft.com/office/drawing/2014/main" id="{D49BBF5E-6EAE-4AE6-8236-71094E287C37}"/>
              </a:ext>
            </a:extLst>
          </p:cNvPr>
          <p:cNvGrpSpPr/>
          <p:nvPr/>
        </p:nvGrpSpPr>
        <p:grpSpPr>
          <a:xfrm>
            <a:off x="4291010" y="1264504"/>
            <a:ext cx="3638547" cy="3672689"/>
            <a:chOff x="8258171" y="1264504"/>
            <a:chExt cx="3638547" cy="4507031"/>
          </a:xfrm>
        </p:grpSpPr>
        <p:sp>
          <p:nvSpPr>
            <p:cNvPr id="36" name="矩形: 圆顶角 67">
              <a:extLst>
                <a:ext uri="{FF2B5EF4-FFF2-40B4-BE49-F238E27FC236}">
                  <a16:creationId xmlns:a16="http://schemas.microsoft.com/office/drawing/2014/main" id="{FA95DDDB-2498-469C-8E52-BEAD4B6EEED5}"/>
                </a:ext>
              </a:extLst>
            </p:cNvPr>
            <p:cNvSpPr/>
            <p:nvPr/>
          </p:nvSpPr>
          <p:spPr>
            <a:xfrm rot="10800000" flipV="1">
              <a:off x="8258171" y="1264504"/>
              <a:ext cx="3638547" cy="4369098"/>
            </a:xfrm>
            <a:prstGeom prst="round2SameRect">
              <a:avLst>
                <a:gd name="adj1" fmla="val 0"/>
                <a:gd name="adj2" fmla="val 0"/>
              </a:avLst>
            </a:prstGeom>
            <a:gradFill flip="none" rotWithShape="1">
              <a:gsLst>
                <a:gs pos="0">
                  <a:schemeClr val="bg1">
                    <a:alpha val="0"/>
                  </a:schemeClr>
                </a:gs>
                <a:gs pos="100000">
                  <a:schemeClr val="bg1">
                    <a:lumMod val="85000"/>
                  </a:schemeClr>
                </a:gs>
              </a:gsLst>
              <a:lin ang="16200000" scaled="1"/>
              <a:tileRect/>
            </a:gradFill>
            <a:ln w="3175" cap="sq" cmpd="sng">
              <a:gradFill flip="none" rotWithShape="1">
                <a:gsLst>
                  <a:gs pos="0">
                    <a:srgbClr val="043E6F">
                      <a:alpha val="50000"/>
                    </a:srgbClr>
                  </a:gs>
                  <a:gs pos="100000">
                    <a:schemeClr val="bg1">
                      <a:alpha val="11000"/>
                    </a:schemeClr>
                  </a:gs>
                </a:gsLst>
                <a:lin ang="5400000" scaled="1"/>
                <a:tileRect/>
              </a:gradFill>
              <a:round/>
              <a:extLst>
                <a:ext uri="{C807C97D-BFC1-408E-A445-0C87EB9F89A2}">
                  <ask:lineSketchStyleProps xmlns:ask="http://schemas.microsoft.com/office/drawing/2018/sketchyshapes" sd="1219033472">
                    <a:custGeom>
                      <a:avLst/>
                      <a:gdLst>
                        <a:gd name="connsiteX0" fmla="*/ 0 w 3638547"/>
                        <a:gd name="connsiteY0" fmla="*/ 0 h 4812447"/>
                        <a:gd name="connsiteX1" fmla="*/ 3638547 w 3638547"/>
                        <a:gd name="connsiteY1" fmla="*/ 0 h 4812447"/>
                        <a:gd name="connsiteX2" fmla="*/ 3638547 w 3638547"/>
                        <a:gd name="connsiteY2" fmla="*/ 0 h 4812447"/>
                        <a:gd name="connsiteX3" fmla="*/ 3638547 w 3638547"/>
                        <a:gd name="connsiteY3" fmla="*/ 4812447 h 4812447"/>
                        <a:gd name="connsiteX4" fmla="*/ 3638547 w 3638547"/>
                        <a:gd name="connsiteY4" fmla="*/ 4812447 h 4812447"/>
                        <a:gd name="connsiteX5" fmla="*/ 0 w 3638547"/>
                        <a:gd name="connsiteY5" fmla="*/ 4812447 h 4812447"/>
                        <a:gd name="connsiteX6" fmla="*/ 0 w 3638547"/>
                        <a:gd name="connsiteY6" fmla="*/ 4812447 h 4812447"/>
                        <a:gd name="connsiteX7" fmla="*/ 0 w 3638547"/>
                        <a:gd name="connsiteY7" fmla="*/ 0 h 4812447"/>
                        <a:gd name="connsiteX8" fmla="*/ 0 w 3638547"/>
                        <a:gd name="connsiteY8" fmla="*/ 0 h 481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547" h="4812447" fill="none" extrusionOk="0">
                          <a:moveTo>
                            <a:pt x="0" y="0"/>
                          </a:moveTo>
                          <a:cubicBezTo>
                            <a:pt x="1716812" y="-49533"/>
                            <a:pt x="3034736" y="-14809"/>
                            <a:pt x="3638547" y="0"/>
                          </a:cubicBezTo>
                          <a:lnTo>
                            <a:pt x="3638547" y="0"/>
                          </a:lnTo>
                          <a:cubicBezTo>
                            <a:pt x="3726186" y="1691157"/>
                            <a:pt x="3565868" y="4216514"/>
                            <a:pt x="3638547" y="4812447"/>
                          </a:cubicBezTo>
                          <a:lnTo>
                            <a:pt x="3638547" y="4812447"/>
                          </a:lnTo>
                          <a:cubicBezTo>
                            <a:pt x="2601474" y="4764216"/>
                            <a:pt x="449120" y="4896902"/>
                            <a:pt x="0" y="4812447"/>
                          </a:cubicBezTo>
                          <a:lnTo>
                            <a:pt x="0" y="4812447"/>
                          </a:lnTo>
                          <a:cubicBezTo>
                            <a:pt x="-38581" y="2979364"/>
                            <a:pt x="63341" y="2061623"/>
                            <a:pt x="0" y="0"/>
                          </a:cubicBezTo>
                          <a:lnTo>
                            <a:pt x="0" y="0"/>
                          </a:lnTo>
                          <a:close/>
                        </a:path>
                        <a:path w="3638547" h="4812447" stroke="0" extrusionOk="0">
                          <a:moveTo>
                            <a:pt x="0" y="0"/>
                          </a:moveTo>
                          <a:cubicBezTo>
                            <a:pt x="920309" y="118645"/>
                            <a:pt x="1981944" y="116012"/>
                            <a:pt x="3638547" y="0"/>
                          </a:cubicBezTo>
                          <a:lnTo>
                            <a:pt x="3638547" y="0"/>
                          </a:lnTo>
                          <a:cubicBezTo>
                            <a:pt x="3505665" y="1257729"/>
                            <a:pt x="3723498" y="3953339"/>
                            <a:pt x="3638547" y="4812447"/>
                          </a:cubicBezTo>
                          <a:lnTo>
                            <a:pt x="3638547" y="4812447"/>
                          </a:lnTo>
                          <a:cubicBezTo>
                            <a:pt x="2822333" y="4947047"/>
                            <a:pt x="897826" y="4655251"/>
                            <a:pt x="0" y="4812447"/>
                          </a:cubicBezTo>
                          <a:lnTo>
                            <a:pt x="0" y="4812447"/>
                          </a:lnTo>
                          <a:cubicBezTo>
                            <a:pt x="-20187" y="2758152"/>
                            <a:pt x="-152480" y="2015624"/>
                            <a:pt x="0" y="0"/>
                          </a:cubicBezTo>
                          <a:lnTo>
                            <a:pt x="0" y="0"/>
                          </a:ln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03"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7" name="Text Placeholder 16">
              <a:extLst>
                <a:ext uri="{FF2B5EF4-FFF2-40B4-BE49-F238E27FC236}">
                  <a16:creationId xmlns:a16="http://schemas.microsoft.com/office/drawing/2014/main" id="{06B0E82B-A422-413A-AC53-31F84DE72F89}"/>
                </a:ext>
              </a:extLst>
            </p:cNvPr>
            <p:cNvSpPr txBox="1">
              <a:spLocks/>
            </p:cNvSpPr>
            <p:nvPr/>
          </p:nvSpPr>
          <p:spPr>
            <a:xfrm>
              <a:off x="8258173" y="2158512"/>
              <a:ext cx="3616327" cy="36130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00000"/>
                </a:lnSpc>
                <a:buSzPct val="80000"/>
                <a:buFont typeface="Arial" panose="020B0604020202020204" pitchFamily="34" charset="0"/>
                <a:buChar char="•"/>
              </a:pPr>
              <a:r>
                <a:rPr lang="zh-CN" altLang="en-US" sz="1200" spc="100" dirty="0">
                  <a:solidFill>
                    <a:srgbClr val="474646"/>
                  </a:solidFill>
                </a:rPr>
                <a:t>全世界最大工业</a:t>
              </a:r>
              <a:r>
                <a:rPr lang="en-US" altLang="zh-CN" sz="1200" spc="100" dirty="0">
                  <a:solidFill>
                    <a:srgbClr val="474646"/>
                  </a:solidFill>
                </a:rPr>
                <a:t>AI</a:t>
              </a:r>
              <a:r>
                <a:rPr lang="zh-CN" altLang="en-US" sz="1200" spc="100" dirty="0">
                  <a:solidFill>
                    <a:srgbClr val="474646"/>
                  </a:solidFill>
                </a:rPr>
                <a:t>项目的成功落地全流程经验</a:t>
              </a:r>
            </a:p>
            <a:p>
              <a:pPr marL="182563" indent="-182563">
                <a:lnSpc>
                  <a:spcPct val="100000"/>
                </a:lnSpc>
                <a:buSzPct val="80000"/>
                <a:buFont typeface="Arial" panose="020B0604020202020204" pitchFamily="34" charset="0"/>
                <a:buChar char="•"/>
              </a:pPr>
              <a:r>
                <a:rPr lang="zh-CN" altLang="en-US" sz="1200" spc="100" dirty="0">
                  <a:solidFill>
                    <a:srgbClr val="474646"/>
                  </a:solidFill>
                </a:rPr>
                <a:t>已服务多个</a:t>
              </a:r>
              <a:r>
                <a:rPr lang="zh-CN" altLang="en-US" sz="1600" spc="100" dirty="0">
                  <a:solidFill>
                    <a:schemeClr val="accent2"/>
                  </a:solidFill>
                </a:rPr>
                <a:t>半导体、电子制造服务、汽车、精密工业、新能源</a:t>
              </a:r>
              <a:br>
                <a:rPr lang="en-US" altLang="zh-CN" sz="1600" spc="100" dirty="0">
                  <a:solidFill>
                    <a:srgbClr val="C00000"/>
                  </a:solidFill>
                </a:rPr>
              </a:br>
              <a:r>
                <a:rPr lang="zh-CN" altLang="en-US" sz="1200" spc="100" dirty="0">
                  <a:solidFill>
                    <a:srgbClr val="474646"/>
                  </a:solidFill>
                </a:rPr>
                <a:t>等的</a:t>
              </a:r>
              <a:r>
                <a:rPr lang="en-US" altLang="zh-CN" sz="1200" spc="100" dirty="0">
                  <a:solidFill>
                    <a:srgbClr val="474646"/>
                  </a:solidFill>
                </a:rPr>
                <a:t>TOP</a:t>
              </a:r>
              <a:r>
                <a:rPr lang="zh-CN" altLang="en-US" sz="1200" spc="100" dirty="0">
                  <a:solidFill>
                    <a:srgbClr val="474646"/>
                  </a:solidFill>
                </a:rPr>
                <a:t>客户。</a:t>
              </a:r>
              <a:endParaRPr lang="en-US" altLang="zh-CN" sz="1200" spc="100" dirty="0">
                <a:solidFill>
                  <a:srgbClr val="474646"/>
                </a:solidFill>
              </a:endParaRPr>
            </a:p>
          </p:txBody>
        </p:sp>
        <p:sp>
          <p:nvSpPr>
            <p:cNvPr id="38" name="Content Placeholder 15">
              <a:extLst>
                <a:ext uri="{FF2B5EF4-FFF2-40B4-BE49-F238E27FC236}">
                  <a16:creationId xmlns:a16="http://schemas.microsoft.com/office/drawing/2014/main" id="{456A9325-076B-4708-A5E5-1965AD817993}"/>
                </a:ext>
              </a:extLst>
            </p:cNvPr>
            <p:cNvSpPr txBox="1">
              <a:spLocks/>
            </p:cNvSpPr>
            <p:nvPr/>
          </p:nvSpPr>
          <p:spPr>
            <a:xfrm>
              <a:off x="8258173" y="1544820"/>
              <a:ext cx="3616327" cy="333375"/>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solidFill>
                    <a:srgbClr val="043E6F"/>
                  </a:solidFill>
                  <a:latin typeface="黑体" panose="02010609060101010101" pitchFamily="49" charset="-122"/>
                </a:rPr>
                <a:t>行业经验</a:t>
              </a:r>
              <a:endParaRPr lang="en-US" altLang="zh-CN" b="1" dirty="0">
                <a:solidFill>
                  <a:srgbClr val="043E6F"/>
                </a:solidFill>
                <a:latin typeface="黑体" panose="02010609060101010101" pitchFamily="49" charset="-122"/>
              </a:endParaRPr>
            </a:p>
          </p:txBody>
        </p:sp>
      </p:grpSp>
      <p:pic>
        <p:nvPicPr>
          <p:cNvPr id="50" name="Picture 4">
            <a:extLst>
              <a:ext uri="{FF2B5EF4-FFF2-40B4-BE49-F238E27FC236}">
                <a16:creationId xmlns:a16="http://schemas.microsoft.com/office/drawing/2014/main" id="{9FFCCF94-2066-4D65-B7BA-28F1F77194B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68285" y="5603240"/>
            <a:ext cx="1439181" cy="822099"/>
          </a:xfrm>
          <a:prstGeom prst="rect">
            <a:avLst/>
          </a:prstGeom>
          <a:solidFill>
            <a:schemeClr val="bg1"/>
          </a:solidFill>
        </p:spPr>
      </p:pic>
      <p:pic>
        <p:nvPicPr>
          <p:cNvPr id="51" name="Picture 12" descr="红杉资本中国基金员工、地点、职位| 领英">
            <a:extLst>
              <a:ext uri="{FF2B5EF4-FFF2-40B4-BE49-F238E27FC236}">
                <a16:creationId xmlns:a16="http://schemas.microsoft.com/office/drawing/2014/main" id="{5CC0D415-5E8C-4444-BDF6-C1D03EF6CC4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77763" y="5616035"/>
            <a:ext cx="796508" cy="796508"/>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a:extLst>
              <a:ext uri="{FF2B5EF4-FFF2-40B4-BE49-F238E27FC236}">
                <a16:creationId xmlns:a16="http://schemas.microsoft.com/office/drawing/2014/main" id="{4FEA5DC8-A3D4-49D0-8D89-195F2355A8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5646" y="5704531"/>
            <a:ext cx="1555070" cy="619516"/>
          </a:xfrm>
          <a:prstGeom prst="rect">
            <a:avLst/>
          </a:prstGeom>
        </p:spPr>
      </p:pic>
      <p:pic>
        <p:nvPicPr>
          <p:cNvPr id="53" name="Picture 8">
            <a:extLst>
              <a:ext uri="{FF2B5EF4-FFF2-40B4-BE49-F238E27FC236}">
                <a16:creationId xmlns:a16="http://schemas.microsoft.com/office/drawing/2014/main" id="{C98CD368-4B0B-4134-81B6-B9087B026D69}"/>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38896" y="5699777"/>
            <a:ext cx="629024" cy="6290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BD868A8F-AFFE-4B40-AA44-39543B71817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056100" y="5671821"/>
            <a:ext cx="733483" cy="684936"/>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4">
            <a:extLst>
              <a:ext uri="{FF2B5EF4-FFF2-40B4-BE49-F238E27FC236}">
                <a16:creationId xmlns:a16="http://schemas.microsoft.com/office/drawing/2014/main" id="{5205DA6E-C7B5-4BE2-B504-144912FE99F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962451" y="5746583"/>
            <a:ext cx="1181598" cy="535412"/>
          </a:xfrm>
          <a:prstGeom prst="rect">
            <a:avLst/>
          </a:prstGeom>
        </p:spPr>
      </p:pic>
      <p:pic>
        <p:nvPicPr>
          <p:cNvPr id="56" name="Picture 6">
            <a:extLst>
              <a:ext uri="{FF2B5EF4-FFF2-40B4-BE49-F238E27FC236}">
                <a16:creationId xmlns:a16="http://schemas.microsoft.com/office/drawing/2014/main" id="{25EE8176-07F3-4204-8493-D1DC24A17D4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704948" y="5788232"/>
            <a:ext cx="1577145" cy="452115"/>
          </a:xfrm>
          <a:prstGeom prst="rect">
            <a:avLst/>
          </a:prstGeom>
          <a:solidFill>
            <a:schemeClr val="bg1"/>
          </a:solidFill>
        </p:spPr>
      </p:pic>
      <p:pic>
        <p:nvPicPr>
          <p:cNvPr id="57" name="Picture 10">
            <a:extLst>
              <a:ext uri="{FF2B5EF4-FFF2-40B4-BE49-F238E27FC236}">
                <a16:creationId xmlns:a16="http://schemas.microsoft.com/office/drawing/2014/main" id="{72962BCC-3246-42CF-B9E4-7541037C9A6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32229" y="5722726"/>
            <a:ext cx="1184539" cy="583126"/>
          </a:xfrm>
          <a:prstGeom prst="rect">
            <a:avLst/>
          </a:prstGeom>
          <a:noFill/>
          <a:extLst>
            <a:ext uri="{909E8E84-426E-40DD-AFC4-6F175D3DCCD1}">
              <a14:hiddenFill xmlns:a14="http://schemas.microsoft.com/office/drawing/2010/main">
                <a:solidFill>
                  <a:srgbClr val="FFFFFF"/>
                </a:solidFill>
              </a14:hiddenFill>
            </a:ext>
          </a:extLst>
        </p:spPr>
      </p:pic>
      <p:sp>
        <p:nvSpPr>
          <p:cNvPr id="59" name="文本框 58">
            <a:extLst>
              <a:ext uri="{FF2B5EF4-FFF2-40B4-BE49-F238E27FC236}">
                <a16:creationId xmlns:a16="http://schemas.microsoft.com/office/drawing/2014/main" id="{F24EB66A-F7C9-42E1-8FCA-ECE9A341A164}"/>
              </a:ext>
            </a:extLst>
          </p:cNvPr>
          <p:cNvSpPr txBox="1"/>
          <p:nvPr/>
        </p:nvSpPr>
        <p:spPr>
          <a:xfrm>
            <a:off x="5221544" y="5232645"/>
            <a:ext cx="2035278" cy="369332"/>
          </a:xfrm>
          <a:prstGeom prst="rect">
            <a:avLst/>
          </a:prstGeom>
          <a:noFill/>
        </p:spPr>
        <p:txBody>
          <a:bodyPr wrap="square">
            <a:spAutoFit/>
          </a:bodyPr>
          <a:lstStyle/>
          <a:p>
            <a:pPr algn="ctr"/>
            <a:r>
              <a:rPr lang="zh-CN" altLang="en-US" sz="1800" b="1" spc="100" dirty="0">
                <a:solidFill>
                  <a:schemeClr val="tx1"/>
                </a:solidFill>
              </a:rPr>
              <a:t>我们的投资机构</a:t>
            </a:r>
            <a:endParaRPr lang="zh-CN" altLang="en-US" dirty="0"/>
          </a:p>
        </p:txBody>
      </p:sp>
      <p:cxnSp>
        <p:nvCxnSpPr>
          <p:cNvPr id="47" name="直接连接符 46">
            <a:extLst>
              <a:ext uri="{FF2B5EF4-FFF2-40B4-BE49-F238E27FC236}">
                <a16:creationId xmlns:a16="http://schemas.microsoft.com/office/drawing/2014/main" id="{169447A9-E506-4173-9024-7F4DFBB7A18E}"/>
              </a:ext>
            </a:extLst>
          </p:cNvPr>
          <p:cNvCxnSpPr>
            <a:cxnSpLocks/>
          </p:cNvCxnSpPr>
          <p:nvPr/>
        </p:nvCxnSpPr>
        <p:spPr>
          <a:xfrm>
            <a:off x="2802808" y="5427143"/>
            <a:ext cx="6902140" cy="0"/>
          </a:xfrm>
          <a:prstGeom prst="line">
            <a:avLst/>
          </a:prstGeom>
          <a:ln>
            <a:gradFill flip="none" rotWithShape="1">
              <a:gsLst>
                <a:gs pos="32000">
                  <a:schemeClr val="accent1">
                    <a:lumMod val="5000"/>
                    <a:lumOff val="95000"/>
                    <a:alpha val="0"/>
                  </a:schemeClr>
                </a:gs>
                <a:gs pos="100000">
                  <a:srgbClr val="043E6F">
                    <a:alpha val="61000"/>
                  </a:srgb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4926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p:cNvSpPr/>
          <p:nvPr/>
        </p:nvSpPr>
        <p:spPr>
          <a:xfrm>
            <a:off x="3312691"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 name="矩形: 圆角 1"/>
          <p:cNvSpPr/>
          <p:nvPr/>
        </p:nvSpPr>
        <p:spPr>
          <a:xfrm>
            <a:off x="1802705" y="2376514"/>
            <a:ext cx="1205948" cy="430887"/>
          </a:xfrm>
          <a:prstGeom prst="roundRect">
            <a:avLst/>
          </a:prstGeom>
          <a:noFill/>
          <a:ln w="6350">
            <a:solidFill>
              <a:srgbClr val="9E1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 name="文本框 34"/>
          <p:cNvSpPr txBox="1"/>
          <p:nvPr/>
        </p:nvSpPr>
        <p:spPr>
          <a:xfrm>
            <a:off x="493486" y="621724"/>
            <a:ext cx="11205028" cy="1076325"/>
          </a:xfrm>
          <a:prstGeom prst="rect">
            <a:avLst/>
          </a:prstGeom>
          <a:noFill/>
        </p:spPr>
        <p:txBody>
          <a:bodyPr wrap="square">
            <a:spAutoFit/>
          </a:bodyPr>
          <a:lstStyle>
            <a:defPPr>
              <a:defRPr lang="zh-CN"/>
            </a:defPPr>
            <a:lvl1pPr algn="ctr">
              <a:defRPr sz="2800">
                <a:gradFill flip="none" rotWithShape="1">
                  <a:gsLst>
                    <a:gs pos="0">
                      <a:schemeClr val="bg1"/>
                    </a:gs>
                    <a:gs pos="100000">
                      <a:schemeClr val="accent1">
                        <a:lumMod val="60000"/>
                        <a:lumOff val="40000"/>
                      </a:schemeClr>
                    </a:gs>
                  </a:gsLst>
                  <a:lin ang="4800000" scaled="0"/>
                  <a:tileRect/>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核心团队深耕视觉</a:t>
            </a:r>
            <a:r>
              <a:rPr kumimoji="0" lang="en-US" altLang="zh-CN"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AI</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领域</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超</a:t>
            </a:r>
            <a:r>
              <a:rPr kumimoji="0" lang="en-US" altLang="zh-CN" sz="3200" b="1"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20</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年</a:t>
            </a:r>
            <a:br>
              <a:rPr kumimoji="0" lang="zh-CN" altLang="en-US" sz="28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b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持续</a:t>
            </a:r>
            <a:r>
              <a:rPr kumimoji="0" lang="zh-CN" altLang="en-US" sz="3200" b="0" i="0" u="none" strike="noStrike" kern="1200" cap="none" spc="0" normalizeH="0" baseline="0" noProof="0" dirty="0">
                <a:ln>
                  <a:noFill/>
                </a:ln>
                <a:solidFill>
                  <a:srgbClr val="9B2034"/>
                </a:solidFill>
                <a:effectLst/>
                <a:uLnTx/>
                <a:uFillTx/>
                <a:latin typeface="Arial" panose="020B0604020202020204" pitchFamily="34" charset="0"/>
                <a:ea typeface="黑体" panose="02010609060101010101" pitchFamily="49" charset="-122"/>
                <a:cs typeface="Arial" panose="020B0604020202020204" pitchFamily="34" charset="0"/>
                <a:sym typeface="+mn-ea"/>
              </a:rPr>
              <a:t>引领</a:t>
            </a:r>
            <a:r>
              <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sym typeface="+mn-ea"/>
              </a:rPr>
              <a:t>视觉技术发展方向</a:t>
            </a:r>
            <a:endParaRPr kumimoji="0" lang="zh-CN" altLang="en-US" sz="2800" b="0" i="0" u="none" strike="noStrike" kern="1200" cap="none" spc="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nvSpPr>
        <p:spPr>
          <a:xfrm>
            <a:off x="482600" y="3492500"/>
            <a:ext cx="5410198" cy="2879725"/>
          </a:xfrm>
          <a:prstGeom prst="rect">
            <a:avLst/>
          </a:prstGeom>
          <a:solidFill>
            <a:srgbClr val="9E1E2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2" name="矩形 21"/>
          <p:cNvSpPr/>
          <p:nvPr/>
        </p:nvSpPr>
        <p:spPr>
          <a:xfrm>
            <a:off x="6286500" y="3492500"/>
            <a:ext cx="5410200" cy="28797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 name="标题 1"/>
          <p:cNvSpPr>
            <a:spLocks noGrp="1"/>
          </p:cNvSpPr>
          <p:nvPr/>
        </p:nvSpPr>
        <p:spPr>
          <a:xfrm>
            <a:off x="1802705" y="1918568"/>
            <a:ext cx="2769989"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核心成员作为发明人</a:t>
            </a:r>
          </a:p>
        </p:txBody>
      </p:sp>
      <p:sp>
        <p:nvSpPr>
          <p:cNvPr id="8" name="文本框 7"/>
          <p:cNvSpPr txBox="1"/>
          <p:nvPr/>
        </p:nvSpPr>
        <p:spPr>
          <a:xfrm>
            <a:off x="1950426"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300 +</a:t>
            </a:r>
          </a:p>
        </p:txBody>
      </p:sp>
      <p:sp>
        <p:nvSpPr>
          <p:cNvPr id="9" name="文本框 8"/>
          <p:cNvSpPr txBox="1"/>
          <p:nvPr/>
        </p:nvSpPr>
        <p:spPr>
          <a:xfrm>
            <a:off x="3460412" y="2376514"/>
            <a:ext cx="910506" cy="430887"/>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9E1E24"/>
                </a:solidFill>
                <a:effectLst/>
                <a:uLnTx/>
                <a:uFillTx/>
                <a:latin typeface="Arial" panose="020B0604020202020204" pitchFamily="34" charset="0"/>
                <a:ea typeface="黑体" panose="02010609060101010101" pitchFamily="49" charset="-122"/>
                <a:cs typeface="Arial" panose="020B0604020202020204" pitchFamily="34" charset="0"/>
              </a:rPr>
              <a:t>100 +</a:t>
            </a:r>
          </a:p>
        </p:txBody>
      </p:sp>
      <p:sp>
        <p:nvSpPr>
          <p:cNvPr id="10" name="标题 1"/>
          <p:cNvSpPr>
            <a:spLocks noGrp="1"/>
          </p:cNvSpPr>
          <p:nvPr/>
        </p:nvSpPr>
        <p:spPr>
          <a:xfrm>
            <a:off x="1777302"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已授权国际专利</a:t>
            </a:r>
          </a:p>
        </p:txBody>
      </p:sp>
      <p:sp>
        <p:nvSpPr>
          <p:cNvPr id="11" name="标题 1"/>
          <p:cNvSpPr>
            <a:spLocks noGrp="1"/>
          </p:cNvSpPr>
          <p:nvPr/>
        </p:nvSpPr>
        <p:spPr>
          <a:xfrm>
            <a:off x="3287288"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已授权国内专利</a:t>
            </a:r>
          </a:p>
        </p:txBody>
      </p:sp>
      <p:sp>
        <p:nvSpPr>
          <p:cNvPr id="16" name="标题 1"/>
          <p:cNvSpPr>
            <a:spLocks noGrp="1"/>
          </p:cNvSpPr>
          <p:nvPr/>
        </p:nvSpPr>
        <p:spPr>
          <a:xfrm>
            <a:off x="636443" y="3649083"/>
            <a:ext cx="4025900" cy="210947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研发了全球最早的超分算法</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-2008</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2012</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年度电视系统最先进超分技术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年度基于深度学习的图像超分全球最佳效果</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目前商用化效率最高的</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8K</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画质增强系统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全球领先的点云检测和分割技术</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拥有现时最精准的道路状况理解系统</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研发唯一的全覆盖工业</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OCR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产品</a:t>
            </a:r>
          </a:p>
        </p:txBody>
      </p:sp>
      <p:sp>
        <p:nvSpPr>
          <p:cNvPr id="17" name="标题 1"/>
          <p:cNvSpPr>
            <a:spLocks noGrp="1"/>
          </p:cNvSpPr>
          <p:nvPr/>
        </p:nvSpPr>
        <p:spPr>
          <a:xfrm>
            <a:off x="6446521" y="3649083"/>
            <a:ext cx="5745479" cy="2584747"/>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-2020 MEDIA AI</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阿里巴巴文娱算法挑战赛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高精度视频人物分割</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赛道</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-2017 COCO</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实例分割竞赛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-2016 ImageNet</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语义分割竞赛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冠军</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-WAD ApolloScape 3D</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物体检测竞赛</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5+</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开源算法</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Github</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获得</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1000+Star</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算法被领域内最大开源框架</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OpenCV</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收录</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NPAR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ICCVW 2009 Best Paper Award</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SIGGRAPH ASIA 10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年内最高引论文</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图像视频处理领域相关论文百余篇，引用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15,000+</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次</a:t>
            </a:r>
          </a:p>
          <a:p>
            <a:pPr marL="171450" marR="0" lvl="0" indent="-171450" algn="l" defTabSz="914400" rtl="0" eaLnBrk="1" fontAlgn="auto" latinLnBrk="0" hangingPunct="1">
              <a:lnSpc>
                <a:spcPct val="140000"/>
              </a:lnSpc>
              <a:spcBef>
                <a:spcPct val="0"/>
              </a:spcBef>
              <a:spcAft>
                <a:spcPts val="0"/>
              </a:spcAft>
              <a:buClrTx/>
              <a:buSzTx/>
              <a:buFont typeface="Arial" panose="020B0604020202020204" pitchFamily="34" charset="0"/>
              <a:buChar char="•"/>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在</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Deblur</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Super-resolution</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Matting</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等领域具有领先地位，多次创造世界纪录</a:t>
            </a:r>
          </a:p>
        </p:txBody>
      </p:sp>
      <p:sp>
        <p:nvSpPr>
          <p:cNvPr id="20" name="矩形: 圆顶角 19"/>
          <p:cNvSpPr/>
          <p:nvPr/>
        </p:nvSpPr>
        <p:spPr>
          <a:xfrm>
            <a:off x="482600" y="3253740"/>
            <a:ext cx="5410200" cy="324000"/>
          </a:xfrm>
          <a:prstGeom prst="round2SameRect">
            <a:avLst/>
          </a:prstGeom>
          <a:solidFill>
            <a:srgbClr val="9E1E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开创多项行业之最</a:t>
            </a:r>
          </a:p>
        </p:txBody>
      </p:sp>
      <p:sp>
        <p:nvSpPr>
          <p:cNvPr id="21" name="矩形: 圆顶角 20"/>
          <p:cNvSpPr/>
          <p:nvPr/>
        </p:nvSpPr>
        <p:spPr>
          <a:xfrm>
            <a:off x="6286500" y="3253740"/>
            <a:ext cx="5410202" cy="324000"/>
          </a:xfrm>
          <a:prstGeom prst="round2Same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bIns="28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多次获国际大赛冠军及顶级期刊最佳论文</a:t>
            </a:r>
          </a:p>
        </p:txBody>
      </p:sp>
      <p:sp>
        <p:nvSpPr>
          <p:cNvPr id="33" name="矩形: 圆角 32"/>
          <p:cNvSpPr/>
          <p:nvPr/>
        </p:nvSpPr>
        <p:spPr>
          <a:xfrm>
            <a:off x="9147948"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9" name="矩形: 圆角 38"/>
          <p:cNvSpPr/>
          <p:nvPr/>
        </p:nvSpPr>
        <p:spPr>
          <a:xfrm>
            <a:off x="7637962" y="2376514"/>
            <a:ext cx="1205948" cy="430887"/>
          </a:xfrm>
          <a:prstGeom prst="roundRect">
            <a:avLst/>
          </a:prstGeom>
          <a:noFill/>
          <a:ln w="6350">
            <a:solidFill>
              <a:srgbClr val="043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40" name="标题 1"/>
          <p:cNvSpPr>
            <a:spLocks noGrp="1"/>
          </p:cNvSpPr>
          <p:nvPr/>
        </p:nvSpPr>
        <p:spPr>
          <a:xfrm>
            <a:off x="8407403" y="1918568"/>
            <a:ext cx="1231106" cy="411972"/>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人员构成</a:t>
            </a:r>
          </a:p>
        </p:txBody>
      </p:sp>
      <p:sp>
        <p:nvSpPr>
          <p:cNvPr id="41" name="文本框 40"/>
          <p:cNvSpPr txBox="1"/>
          <p:nvPr/>
        </p:nvSpPr>
        <p:spPr>
          <a:xfrm>
            <a:off x="7785683"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70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2" name="文本框 41"/>
          <p:cNvSpPr txBox="1"/>
          <p:nvPr/>
        </p:nvSpPr>
        <p:spPr>
          <a:xfrm>
            <a:off x="9295669" y="2376514"/>
            <a:ext cx="910506" cy="4308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60</a:t>
            </a:r>
            <a:r>
              <a:rPr kumimoji="0" lang="en-US" altLang="zh-CN" sz="20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en-US" altLang="zh-CN" sz="2800" b="0" i="0" u="none" strike="noStrike" kern="1200" cap="none" spc="0" normalizeH="0" baseline="0" noProof="0" dirty="0">
                <a:ln>
                  <a:noFill/>
                </a:ln>
                <a:solidFill>
                  <a:srgbClr val="043E6F"/>
                </a:solidFill>
                <a:effectLst/>
                <a:uLnTx/>
                <a:uFillTx/>
                <a:latin typeface="Arial" panose="020B0604020202020204" pitchFamily="34" charset="0"/>
                <a:ea typeface="黑体" panose="02010609060101010101" pitchFamily="49" charset="-122"/>
                <a:cs typeface="Arial" panose="020B0604020202020204" pitchFamily="34" charset="0"/>
              </a:rPr>
              <a:t>+</a:t>
            </a:r>
          </a:p>
        </p:txBody>
      </p:sp>
      <p:sp>
        <p:nvSpPr>
          <p:cNvPr id="43" name="标题 1"/>
          <p:cNvSpPr>
            <a:spLocks noGrp="1"/>
          </p:cNvSpPr>
          <p:nvPr/>
        </p:nvSpPr>
        <p:spPr>
          <a:xfrm>
            <a:off x="7702327" y="2895447"/>
            <a:ext cx="1077218"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研发人员占比</a:t>
            </a:r>
          </a:p>
        </p:txBody>
      </p:sp>
      <p:sp>
        <p:nvSpPr>
          <p:cNvPr id="44" name="标题 1"/>
          <p:cNvSpPr>
            <a:spLocks noGrp="1"/>
          </p:cNvSpPr>
          <p:nvPr/>
        </p:nvSpPr>
        <p:spPr>
          <a:xfrm>
            <a:off x="9122545" y="2895447"/>
            <a:ext cx="1256754" cy="193899"/>
          </a:xfrm>
          <a:prstGeom prst="rect">
            <a:avLst/>
          </a:prstGeom>
        </p:spPr>
        <p:txBody>
          <a:bodyPr wrap="none" lIns="0" tIns="0" rIns="0" bIns="0" anchor="ctr">
            <a:spAutoFit/>
          </a:bodyPr>
          <a:lstStyle>
            <a:lvl1pPr algn="l" defTabSz="914400" rtl="0" eaLnBrk="1" latinLnBrk="0" hangingPunct="1">
              <a:lnSpc>
                <a:spcPct val="90000"/>
              </a:lnSpc>
              <a:spcBef>
                <a:spcPct val="0"/>
              </a:spcBef>
              <a:buNone/>
              <a:defRPr lang="zh-CN" altLang="en-US" sz="3200" b="1" kern="1200" dirty="0">
                <a:solidFill>
                  <a:srgbClr val="043E6F"/>
                </a:solidFill>
                <a:latin typeface="+mn-ea"/>
                <a:ea typeface="+mn-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rPr>
              <a:t>硕士及以上占比</a:t>
            </a:r>
          </a:p>
        </p:txBody>
      </p:sp>
      <p:sp>
        <p:nvSpPr>
          <p:cNvPr id="27" name="文本框 26">
            <a:extLst>
              <a:ext uri="{FF2B5EF4-FFF2-40B4-BE49-F238E27FC236}">
                <a16:creationId xmlns:a16="http://schemas.microsoft.com/office/drawing/2014/main" id="{12AAF4D7-3EDC-4444-BF44-6FF91B3C6C15}"/>
              </a:ext>
            </a:extLst>
          </p:cNvPr>
          <p:cNvSpPr txBox="1"/>
          <p:nvPr/>
        </p:nvSpPr>
        <p:spPr>
          <a:xfrm>
            <a:off x="474645" y="248978"/>
            <a:ext cx="9358086" cy="461665"/>
          </a:xfrm>
          <a:prstGeom prst="rect">
            <a:avLst/>
          </a:prstGeom>
          <a:noFill/>
        </p:spPr>
        <p:txBody>
          <a:bodyPr wrap="square">
            <a:spAutoFit/>
          </a:bodyPr>
          <a:lstStyle>
            <a:defPPr>
              <a:defRPr lang="zh-CN"/>
            </a:defPPr>
            <a:lvl1pPr>
              <a:defRPr sz="2000">
                <a:solidFill>
                  <a:schemeClr val="tx1">
                    <a:lumMod val="50000"/>
                    <a:lumOff val="50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100" dirty="0">
                <a:solidFill>
                  <a:srgbClr val="043E6F"/>
                </a:solidFill>
                <a:latin typeface="等线" panose="02010600030101010101" pitchFamily="2" charset="-122"/>
                <a:ea typeface="等线" panose="02010600030101010101" pitchFamily="2" charset="-122"/>
                <a:cs typeface="Arial" panose="020B0604020202020204" pitchFamily="34" charset="0"/>
              </a:rPr>
              <a:t>技术优势</a:t>
            </a:r>
          </a:p>
        </p:txBody>
      </p:sp>
    </p:spTree>
    <p:extLst>
      <p:ext uri="{BB962C8B-B14F-4D97-AF65-F5344CB8AC3E}">
        <p14:creationId xmlns:p14="http://schemas.microsoft.com/office/powerpoint/2010/main" val="63840640"/>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97980" y="4031946"/>
            <a:ext cx="4331933" cy="664797"/>
          </a:xfrm>
          <a:prstGeom prst="rect">
            <a:avLst/>
          </a:prstGeom>
        </p:spPr>
        <p:txBody>
          <a:bodyPr wrap="square" lIns="0" tIns="0" rIns="0" bIns="0" anchor="ctr">
            <a:spAutoFit/>
          </a:bodyPr>
          <a:lstStyle>
            <a:defPPr>
              <a:defRPr lang="zh-CN"/>
            </a:defPPr>
            <a:lvl1pPr>
              <a:lnSpc>
                <a:spcPct val="90000"/>
              </a:lnSpc>
              <a:spcBef>
                <a:spcPct val="0"/>
              </a:spcBef>
              <a:buNone/>
              <a:defRPr sz="2800">
                <a:gradFill>
                  <a:gsLst>
                    <a:gs pos="0">
                      <a:srgbClr val="E6E6E6"/>
                    </a:gs>
                    <a:gs pos="50000">
                      <a:schemeClr val="bg1"/>
                    </a:gs>
                    <a:gs pos="100000">
                      <a:srgbClr val="899097"/>
                    </a:gs>
                  </a:gsLst>
                  <a:lin ang="5400000" scaled="0"/>
                </a:gra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sz="4800" dirty="0">
                <a:solidFill>
                  <a:srgbClr val="20466F"/>
                </a:solidFill>
                <a:latin typeface="Arial" panose="020B0604020202020204" pitchFamily="34" charset="0"/>
                <a:ea typeface="黑体" panose="02010609060101010101" pitchFamily="49" charset="-122"/>
                <a:cs typeface="Arial" panose="020B0604020202020204" pitchFamily="34" charset="0"/>
              </a:rPr>
              <a:t>方案设计</a:t>
            </a:r>
            <a:endParaRPr kumimoji="0" lang="zh-CN" altLang="en-US" sz="4800" b="0" i="0" u="none" strike="noStrike" kern="1200" cap="none" spc="0" normalizeH="0" baseline="0" noProof="0" dirty="0">
              <a:ln>
                <a:noFill/>
              </a:ln>
              <a:solidFill>
                <a:srgbClr val="922B2A"/>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任意多边形: 形状 20"/>
          <p:cNvSpPr/>
          <p:nvPr/>
        </p:nvSpPr>
        <p:spPr>
          <a:xfrm>
            <a:off x="7851887" y="3736387"/>
            <a:ext cx="1193688" cy="691083"/>
          </a:xfrm>
          <a:custGeom>
            <a:avLst/>
            <a:gdLst>
              <a:gd name="connsiteX0" fmla="*/ 1796695 w 1845255"/>
              <a:gd name="connsiteY0" fmla="*/ 971187 h 1068306"/>
              <a:gd name="connsiteX1" fmla="*/ 1845255 w 1845255"/>
              <a:gd name="connsiteY1" fmla="*/ 1019746 h 1068306"/>
              <a:gd name="connsiteX2" fmla="*/ 1796695 w 1845255"/>
              <a:gd name="connsiteY2" fmla="*/ 1068306 h 1068306"/>
              <a:gd name="connsiteX3" fmla="*/ 1748136 w 1845255"/>
              <a:gd name="connsiteY3" fmla="*/ 1019746 h 1068306"/>
              <a:gd name="connsiteX4" fmla="*/ 1796695 w 1845255"/>
              <a:gd name="connsiteY4" fmla="*/ 971187 h 1068306"/>
              <a:gd name="connsiteX5" fmla="*/ 1602458 w 1845255"/>
              <a:gd name="connsiteY5" fmla="*/ 971187 h 1068306"/>
              <a:gd name="connsiteX6" fmla="*/ 1651018 w 1845255"/>
              <a:gd name="connsiteY6" fmla="*/ 1019746 h 1068306"/>
              <a:gd name="connsiteX7" fmla="*/ 1602458 w 1845255"/>
              <a:gd name="connsiteY7" fmla="*/ 1068306 h 1068306"/>
              <a:gd name="connsiteX8" fmla="*/ 1553898 w 1845255"/>
              <a:gd name="connsiteY8" fmla="*/ 1019746 h 1068306"/>
              <a:gd name="connsiteX9" fmla="*/ 1602458 w 1845255"/>
              <a:gd name="connsiteY9" fmla="*/ 971187 h 1068306"/>
              <a:gd name="connsiteX10" fmla="*/ 1408221 w 1845255"/>
              <a:gd name="connsiteY10" fmla="*/ 971187 h 1068306"/>
              <a:gd name="connsiteX11" fmla="*/ 1456780 w 1845255"/>
              <a:gd name="connsiteY11" fmla="*/ 1019746 h 1068306"/>
              <a:gd name="connsiteX12" fmla="*/ 1408221 w 1845255"/>
              <a:gd name="connsiteY12" fmla="*/ 1068306 h 1068306"/>
              <a:gd name="connsiteX13" fmla="*/ 1359661 w 1845255"/>
              <a:gd name="connsiteY13" fmla="*/ 1019746 h 1068306"/>
              <a:gd name="connsiteX14" fmla="*/ 1408221 w 1845255"/>
              <a:gd name="connsiteY14" fmla="*/ 971187 h 1068306"/>
              <a:gd name="connsiteX15" fmla="*/ 1213983 w 1845255"/>
              <a:gd name="connsiteY15" fmla="*/ 971187 h 1068306"/>
              <a:gd name="connsiteX16" fmla="*/ 1262543 w 1845255"/>
              <a:gd name="connsiteY16" fmla="*/ 1019746 h 1068306"/>
              <a:gd name="connsiteX17" fmla="*/ 1213983 w 1845255"/>
              <a:gd name="connsiteY17" fmla="*/ 1068306 h 1068306"/>
              <a:gd name="connsiteX18" fmla="*/ 1165424 w 1845255"/>
              <a:gd name="connsiteY18" fmla="*/ 1019746 h 1068306"/>
              <a:gd name="connsiteX19" fmla="*/ 1213983 w 1845255"/>
              <a:gd name="connsiteY19" fmla="*/ 971187 h 1068306"/>
              <a:gd name="connsiteX20" fmla="*/ 1019746 w 1845255"/>
              <a:gd name="connsiteY20" fmla="*/ 971187 h 1068306"/>
              <a:gd name="connsiteX21" fmla="*/ 1068306 w 1845255"/>
              <a:gd name="connsiteY21" fmla="*/ 1019746 h 1068306"/>
              <a:gd name="connsiteX22" fmla="*/ 1019746 w 1845255"/>
              <a:gd name="connsiteY22" fmla="*/ 1068306 h 1068306"/>
              <a:gd name="connsiteX23" fmla="*/ 971186 w 1845255"/>
              <a:gd name="connsiteY23" fmla="*/ 1019746 h 1068306"/>
              <a:gd name="connsiteX24" fmla="*/ 1019746 w 1845255"/>
              <a:gd name="connsiteY24" fmla="*/ 971187 h 1068306"/>
              <a:gd name="connsiteX25" fmla="*/ 825509 w 1845255"/>
              <a:gd name="connsiteY25" fmla="*/ 971187 h 1068306"/>
              <a:gd name="connsiteX26" fmla="*/ 874069 w 1845255"/>
              <a:gd name="connsiteY26" fmla="*/ 1019746 h 1068306"/>
              <a:gd name="connsiteX27" fmla="*/ 825509 w 1845255"/>
              <a:gd name="connsiteY27" fmla="*/ 1068306 h 1068306"/>
              <a:gd name="connsiteX28" fmla="*/ 776949 w 1845255"/>
              <a:gd name="connsiteY28" fmla="*/ 1019746 h 1068306"/>
              <a:gd name="connsiteX29" fmla="*/ 825509 w 1845255"/>
              <a:gd name="connsiteY29" fmla="*/ 971187 h 1068306"/>
              <a:gd name="connsiteX30" fmla="*/ 631272 w 1845255"/>
              <a:gd name="connsiteY30" fmla="*/ 971187 h 1068306"/>
              <a:gd name="connsiteX31" fmla="*/ 679831 w 1845255"/>
              <a:gd name="connsiteY31" fmla="*/ 1019746 h 1068306"/>
              <a:gd name="connsiteX32" fmla="*/ 631272 w 1845255"/>
              <a:gd name="connsiteY32" fmla="*/ 1068306 h 1068306"/>
              <a:gd name="connsiteX33" fmla="*/ 582712 w 1845255"/>
              <a:gd name="connsiteY33" fmla="*/ 1019746 h 1068306"/>
              <a:gd name="connsiteX34" fmla="*/ 631272 w 1845255"/>
              <a:gd name="connsiteY34" fmla="*/ 971187 h 1068306"/>
              <a:gd name="connsiteX35" fmla="*/ 437034 w 1845255"/>
              <a:gd name="connsiteY35" fmla="*/ 971187 h 1068306"/>
              <a:gd name="connsiteX36" fmla="*/ 485594 w 1845255"/>
              <a:gd name="connsiteY36" fmla="*/ 1019746 h 1068306"/>
              <a:gd name="connsiteX37" fmla="*/ 437034 w 1845255"/>
              <a:gd name="connsiteY37" fmla="*/ 1068306 h 1068306"/>
              <a:gd name="connsiteX38" fmla="*/ 388475 w 1845255"/>
              <a:gd name="connsiteY38" fmla="*/ 1019746 h 1068306"/>
              <a:gd name="connsiteX39" fmla="*/ 437034 w 1845255"/>
              <a:gd name="connsiteY39" fmla="*/ 971187 h 1068306"/>
              <a:gd name="connsiteX40" fmla="*/ 242797 w 1845255"/>
              <a:gd name="connsiteY40" fmla="*/ 971187 h 1068306"/>
              <a:gd name="connsiteX41" fmla="*/ 291357 w 1845255"/>
              <a:gd name="connsiteY41" fmla="*/ 1019746 h 1068306"/>
              <a:gd name="connsiteX42" fmla="*/ 242797 w 1845255"/>
              <a:gd name="connsiteY42" fmla="*/ 1068306 h 1068306"/>
              <a:gd name="connsiteX43" fmla="*/ 194237 w 1845255"/>
              <a:gd name="connsiteY43" fmla="*/ 1019746 h 1068306"/>
              <a:gd name="connsiteX44" fmla="*/ 242797 w 1845255"/>
              <a:gd name="connsiteY44" fmla="*/ 971187 h 1068306"/>
              <a:gd name="connsiteX45" fmla="*/ 48560 w 1845255"/>
              <a:gd name="connsiteY45" fmla="*/ 971187 h 1068306"/>
              <a:gd name="connsiteX46" fmla="*/ 97119 w 1845255"/>
              <a:gd name="connsiteY46" fmla="*/ 1019746 h 1068306"/>
              <a:gd name="connsiteX47" fmla="*/ 48560 w 1845255"/>
              <a:gd name="connsiteY47" fmla="*/ 1068306 h 1068306"/>
              <a:gd name="connsiteX48" fmla="*/ 0 w 1845255"/>
              <a:gd name="connsiteY48" fmla="*/ 1019746 h 1068306"/>
              <a:gd name="connsiteX49" fmla="*/ 48560 w 1845255"/>
              <a:gd name="connsiteY49" fmla="*/ 971187 h 1068306"/>
              <a:gd name="connsiteX50" fmla="*/ 1796695 w 1845255"/>
              <a:gd name="connsiteY50" fmla="*/ 776949 h 1068306"/>
              <a:gd name="connsiteX51" fmla="*/ 1845255 w 1845255"/>
              <a:gd name="connsiteY51" fmla="*/ 825509 h 1068306"/>
              <a:gd name="connsiteX52" fmla="*/ 1796695 w 1845255"/>
              <a:gd name="connsiteY52" fmla="*/ 874069 h 1068306"/>
              <a:gd name="connsiteX53" fmla="*/ 1748136 w 1845255"/>
              <a:gd name="connsiteY53" fmla="*/ 825509 h 1068306"/>
              <a:gd name="connsiteX54" fmla="*/ 1796695 w 1845255"/>
              <a:gd name="connsiteY54" fmla="*/ 776949 h 1068306"/>
              <a:gd name="connsiteX55" fmla="*/ 1602458 w 1845255"/>
              <a:gd name="connsiteY55" fmla="*/ 776949 h 1068306"/>
              <a:gd name="connsiteX56" fmla="*/ 1651018 w 1845255"/>
              <a:gd name="connsiteY56" fmla="*/ 825509 h 1068306"/>
              <a:gd name="connsiteX57" fmla="*/ 1602458 w 1845255"/>
              <a:gd name="connsiteY57" fmla="*/ 874069 h 1068306"/>
              <a:gd name="connsiteX58" fmla="*/ 1553898 w 1845255"/>
              <a:gd name="connsiteY58" fmla="*/ 825509 h 1068306"/>
              <a:gd name="connsiteX59" fmla="*/ 1602458 w 1845255"/>
              <a:gd name="connsiteY59" fmla="*/ 776949 h 1068306"/>
              <a:gd name="connsiteX60" fmla="*/ 1408221 w 1845255"/>
              <a:gd name="connsiteY60" fmla="*/ 776949 h 1068306"/>
              <a:gd name="connsiteX61" fmla="*/ 1456780 w 1845255"/>
              <a:gd name="connsiteY61" fmla="*/ 825509 h 1068306"/>
              <a:gd name="connsiteX62" fmla="*/ 1408221 w 1845255"/>
              <a:gd name="connsiteY62" fmla="*/ 874069 h 1068306"/>
              <a:gd name="connsiteX63" fmla="*/ 1359661 w 1845255"/>
              <a:gd name="connsiteY63" fmla="*/ 825509 h 1068306"/>
              <a:gd name="connsiteX64" fmla="*/ 1408221 w 1845255"/>
              <a:gd name="connsiteY64" fmla="*/ 776949 h 1068306"/>
              <a:gd name="connsiteX65" fmla="*/ 1213983 w 1845255"/>
              <a:gd name="connsiteY65" fmla="*/ 776949 h 1068306"/>
              <a:gd name="connsiteX66" fmla="*/ 1262543 w 1845255"/>
              <a:gd name="connsiteY66" fmla="*/ 825509 h 1068306"/>
              <a:gd name="connsiteX67" fmla="*/ 1213983 w 1845255"/>
              <a:gd name="connsiteY67" fmla="*/ 874069 h 1068306"/>
              <a:gd name="connsiteX68" fmla="*/ 1165424 w 1845255"/>
              <a:gd name="connsiteY68" fmla="*/ 825509 h 1068306"/>
              <a:gd name="connsiteX69" fmla="*/ 1213983 w 1845255"/>
              <a:gd name="connsiteY69" fmla="*/ 776949 h 1068306"/>
              <a:gd name="connsiteX70" fmla="*/ 1019746 w 1845255"/>
              <a:gd name="connsiteY70" fmla="*/ 776949 h 1068306"/>
              <a:gd name="connsiteX71" fmla="*/ 1068306 w 1845255"/>
              <a:gd name="connsiteY71" fmla="*/ 825509 h 1068306"/>
              <a:gd name="connsiteX72" fmla="*/ 1019746 w 1845255"/>
              <a:gd name="connsiteY72" fmla="*/ 874069 h 1068306"/>
              <a:gd name="connsiteX73" fmla="*/ 971186 w 1845255"/>
              <a:gd name="connsiteY73" fmla="*/ 825509 h 1068306"/>
              <a:gd name="connsiteX74" fmla="*/ 1019746 w 1845255"/>
              <a:gd name="connsiteY74" fmla="*/ 776949 h 1068306"/>
              <a:gd name="connsiteX75" fmla="*/ 825509 w 1845255"/>
              <a:gd name="connsiteY75" fmla="*/ 776949 h 1068306"/>
              <a:gd name="connsiteX76" fmla="*/ 874069 w 1845255"/>
              <a:gd name="connsiteY76" fmla="*/ 825509 h 1068306"/>
              <a:gd name="connsiteX77" fmla="*/ 825509 w 1845255"/>
              <a:gd name="connsiteY77" fmla="*/ 874069 h 1068306"/>
              <a:gd name="connsiteX78" fmla="*/ 776949 w 1845255"/>
              <a:gd name="connsiteY78" fmla="*/ 825509 h 1068306"/>
              <a:gd name="connsiteX79" fmla="*/ 825509 w 1845255"/>
              <a:gd name="connsiteY79" fmla="*/ 776949 h 1068306"/>
              <a:gd name="connsiteX80" fmla="*/ 631272 w 1845255"/>
              <a:gd name="connsiteY80" fmla="*/ 776949 h 1068306"/>
              <a:gd name="connsiteX81" fmla="*/ 679831 w 1845255"/>
              <a:gd name="connsiteY81" fmla="*/ 825509 h 1068306"/>
              <a:gd name="connsiteX82" fmla="*/ 631272 w 1845255"/>
              <a:gd name="connsiteY82" fmla="*/ 874069 h 1068306"/>
              <a:gd name="connsiteX83" fmla="*/ 582712 w 1845255"/>
              <a:gd name="connsiteY83" fmla="*/ 825509 h 1068306"/>
              <a:gd name="connsiteX84" fmla="*/ 631272 w 1845255"/>
              <a:gd name="connsiteY84" fmla="*/ 776949 h 1068306"/>
              <a:gd name="connsiteX85" fmla="*/ 437034 w 1845255"/>
              <a:gd name="connsiteY85" fmla="*/ 776949 h 1068306"/>
              <a:gd name="connsiteX86" fmla="*/ 485594 w 1845255"/>
              <a:gd name="connsiteY86" fmla="*/ 825509 h 1068306"/>
              <a:gd name="connsiteX87" fmla="*/ 437034 w 1845255"/>
              <a:gd name="connsiteY87" fmla="*/ 874069 h 1068306"/>
              <a:gd name="connsiteX88" fmla="*/ 388475 w 1845255"/>
              <a:gd name="connsiteY88" fmla="*/ 825509 h 1068306"/>
              <a:gd name="connsiteX89" fmla="*/ 437034 w 1845255"/>
              <a:gd name="connsiteY89" fmla="*/ 776949 h 1068306"/>
              <a:gd name="connsiteX90" fmla="*/ 242797 w 1845255"/>
              <a:gd name="connsiteY90" fmla="*/ 776949 h 1068306"/>
              <a:gd name="connsiteX91" fmla="*/ 291357 w 1845255"/>
              <a:gd name="connsiteY91" fmla="*/ 825509 h 1068306"/>
              <a:gd name="connsiteX92" fmla="*/ 242797 w 1845255"/>
              <a:gd name="connsiteY92" fmla="*/ 874069 h 1068306"/>
              <a:gd name="connsiteX93" fmla="*/ 194237 w 1845255"/>
              <a:gd name="connsiteY93" fmla="*/ 825509 h 1068306"/>
              <a:gd name="connsiteX94" fmla="*/ 242797 w 1845255"/>
              <a:gd name="connsiteY94" fmla="*/ 776949 h 1068306"/>
              <a:gd name="connsiteX95" fmla="*/ 48560 w 1845255"/>
              <a:gd name="connsiteY95" fmla="*/ 776949 h 1068306"/>
              <a:gd name="connsiteX96" fmla="*/ 97119 w 1845255"/>
              <a:gd name="connsiteY96" fmla="*/ 825509 h 1068306"/>
              <a:gd name="connsiteX97" fmla="*/ 48560 w 1845255"/>
              <a:gd name="connsiteY97" fmla="*/ 874069 h 1068306"/>
              <a:gd name="connsiteX98" fmla="*/ 0 w 1845255"/>
              <a:gd name="connsiteY98" fmla="*/ 825509 h 1068306"/>
              <a:gd name="connsiteX99" fmla="*/ 48560 w 1845255"/>
              <a:gd name="connsiteY99" fmla="*/ 776949 h 1068306"/>
              <a:gd name="connsiteX100" fmla="*/ 1796695 w 1845255"/>
              <a:gd name="connsiteY100" fmla="*/ 582712 h 1068306"/>
              <a:gd name="connsiteX101" fmla="*/ 1845255 w 1845255"/>
              <a:gd name="connsiteY101" fmla="*/ 631272 h 1068306"/>
              <a:gd name="connsiteX102" fmla="*/ 1796695 w 1845255"/>
              <a:gd name="connsiteY102" fmla="*/ 679832 h 1068306"/>
              <a:gd name="connsiteX103" fmla="*/ 1748136 w 1845255"/>
              <a:gd name="connsiteY103" fmla="*/ 631272 h 1068306"/>
              <a:gd name="connsiteX104" fmla="*/ 1796695 w 1845255"/>
              <a:gd name="connsiteY104" fmla="*/ 582712 h 1068306"/>
              <a:gd name="connsiteX105" fmla="*/ 1602458 w 1845255"/>
              <a:gd name="connsiteY105" fmla="*/ 582712 h 1068306"/>
              <a:gd name="connsiteX106" fmla="*/ 1651018 w 1845255"/>
              <a:gd name="connsiteY106" fmla="*/ 631272 h 1068306"/>
              <a:gd name="connsiteX107" fmla="*/ 1602458 w 1845255"/>
              <a:gd name="connsiteY107" fmla="*/ 679832 h 1068306"/>
              <a:gd name="connsiteX108" fmla="*/ 1553898 w 1845255"/>
              <a:gd name="connsiteY108" fmla="*/ 631272 h 1068306"/>
              <a:gd name="connsiteX109" fmla="*/ 1602458 w 1845255"/>
              <a:gd name="connsiteY109" fmla="*/ 582712 h 1068306"/>
              <a:gd name="connsiteX110" fmla="*/ 1408221 w 1845255"/>
              <a:gd name="connsiteY110" fmla="*/ 582712 h 1068306"/>
              <a:gd name="connsiteX111" fmla="*/ 1456780 w 1845255"/>
              <a:gd name="connsiteY111" fmla="*/ 631272 h 1068306"/>
              <a:gd name="connsiteX112" fmla="*/ 1408221 w 1845255"/>
              <a:gd name="connsiteY112" fmla="*/ 679832 h 1068306"/>
              <a:gd name="connsiteX113" fmla="*/ 1359661 w 1845255"/>
              <a:gd name="connsiteY113" fmla="*/ 631272 h 1068306"/>
              <a:gd name="connsiteX114" fmla="*/ 1408221 w 1845255"/>
              <a:gd name="connsiteY114" fmla="*/ 582712 h 1068306"/>
              <a:gd name="connsiteX115" fmla="*/ 1213983 w 1845255"/>
              <a:gd name="connsiteY115" fmla="*/ 582712 h 1068306"/>
              <a:gd name="connsiteX116" fmla="*/ 1262543 w 1845255"/>
              <a:gd name="connsiteY116" fmla="*/ 631272 h 1068306"/>
              <a:gd name="connsiteX117" fmla="*/ 1213983 w 1845255"/>
              <a:gd name="connsiteY117" fmla="*/ 679832 h 1068306"/>
              <a:gd name="connsiteX118" fmla="*/ 1165424 w 1845255"/>
              <a:gd name="connsiteY118" fmla="*/ 631272 h 1068306"/>
              <a:gd name="connsiteX119" fmla="*/ 1213983 w 1845255"/>
              <a:gd name="connsiteY119" fmla="*/ 582712 h 1068306"/>
              <a:gd name="connsiteX120" fmla="*/ 1019746 w 1845255"/>
              <a:gd name="connsiteY120" fmla="*/ 582712 h 1068306"/>
              <a:gd name="connsiteX121" fmla="*/ 1068306 w 1845255"/>
              <a:gd name="connsiteY121" fmla="*/ 631272 h 1068306"/>
              <a:gd name="connsiteX122" fmla="*/ 1019746 w 1845255"/>
              <a:gd name="connsiteY122" fmla="*/ 679832 h 1068306"/>
              <a:gd name="connsiteX123" fmla="*/ 971186 w 1845255"/>
              <a:gd name="connsiteY123" fmla="*/ 631272 h 1068306"/>
              <a:gd name="connsiteX124" fmla="*/ 1019746 w 1845255"/>
              <a:gd name="connsiteY124" fmla="*/ 582712 h 1068306"/>
              <a:gd name="connsiteX125" fmla="*/ 825509 w 1845255"/>
              <a:gd name="connsiteY125" fmla="*/ 582712 h 1068306"/>
              <a:gd name="connsiteX126" fmla="*/ 874069 w 1845255"/>
              <a:gd name="connsiteY126" fmla="*/ 631272 h 1068306"/>
              <a:gd name="connsiteX127" fmla="*/ 825509 w 1845255"/>
              <a:gd name="connsiteY127" fmla="*/ 679832 h 1068306"/>
              <a:gd name="connsiteX128" fmla="*/ 776949 w 1845255"/>
              <a:gd name="connsiteY128" fmla="*/ 631272 h 1068306"/>
              <a:gd name="connsiteX129" fmla="*/ 825509 w 1845255"/>
              <a:gd name="connsiteY129" fmla="*/ 582712 h 1068306"/>
              <a:gd name="connsiteX130" fmla="*/ 631272 w 1845255"/>
              <a:gd name="connsiteY130" fmla="*/ 582712 h 1068306"/>
              <a:gd name="connsiteX131" fmla="*/ 679831 w 1845255"/>
              <a:gd name="connsiteY131" fmla="*/ 631272 h 1068306"/>
              <a:gd name="connsiteX132" fmla="*/ 631272 w 1845255"/>
              <a:gd name="connsiteY132" fmla="*/ 679832 h 1068306"/>
              <a:gd name="connsiteX133" fmla="*/ 582712 w 1845255"/>
              <a:gd name="connsiteY133" fmla="*/ 631272 h 1068306"/>
              <a:gd name="connsiteX134" fmla="*/ 631272 w 1845255"/>
              <a:gd name="connsiteY134" fmla="*/ 582712 h 1068306"/>
              <a:gd name="connsiteX135" fmla="*/ 437034 w 1845255"/>
              <a:gd name="connsiteY135" fmla="*/ 582712 h 1068306"/>
              <a:gd name="connsiteX136" fmla="*/ 485594 w 1845255"/>
              <a:gd name="connsiteY136" fmla="*/ 631272 h 1068306"/>
              <a:gd name="connsiteX137" fmla="*/ 437034 w 1845255"/>
              <a:gd name="connsiteY137" fmla="*/ 679832 h 1068306"/>
              <a:gd name="connsiteX138" fmla="*/ 388475 w 1845255"/>
              <a:gd name="connsiteY138" fmla="*/ 631272 h 1068306"/>
              <a:gd name="connsiteX139" fmla="*/ 437034 w 1845255"/>
              <a:gd name="connsiteY139" fmla="*/ 582712 h 1068306"/>
              <a:gd name="connsiteX140" fmla="*/ 242797 w 1845255"/>
              <a:gd name="connsiteY140" fmla="*/ 582712 h 1068306"/>
              <a:gd name="connsiteX141" fmla="*/ 291357 w 1845255"/>
              <a:gd name="connsiteY141" fmla="*/ 631272 h 1068306"/>
              <a:gd name="connsiteX142" fmla="*/ 242797 w 1845255"/>
              <a:gd name="connsiteY142" fmla="*/ 679832 h 1068306"/>
              <a:gd name="connsiteX143" fmla="*/ 194237 w 1845255"/>
              <a:gd name="connsiteY143" fmla="*/ 631272 h 1068306"/>
              <a:gd name="connsiteX144" fmla="*/ 242797 w 1845255"/>
              <a:gd name="connsiteY144" fmla="*/ 582712 h 1068306"/>
              <a:gd name="connsiteX145" fmla="*/ 48560 w 1845255"/>
              <a:gd name="connsiteY145" fmla="*/ 582712 h 1068306"/>
              <a:gd name="connsiteX146" fmla="*/ 97119 w 1845255"/>
              <a:gd name="connsiteY146" fmla="*/ 631272 h 1068306"/>
              <a:gd name="connsiteX147" fmla="*/ 48560 w 1845255"/>
              <a:gd name="connsiteY147" fmla="*/ 679832 h 1068306"/>
              <a:gd name="connsiteX148" fmla="*/ 0 w 1845255"/>
              <a:gd name="connsiteY148" fmla="*/ 631272 h 1068306"/>
              <a:gd name="connsiteX149" fmla="*/ 48560 w 1845255"/>
              <a:gd name="connsiteY149" fmla="*/ 582712 h 1068306"/>
              <a:gd name="connsiteX150" fmla="*/ 1796695 w 1845255"/>
              <a:gd name="connsiteY150" fmla="*/ 388475 h 1068306"/>
              <a:gd name="connsiteX151" fmla="*/ 1845255 w 1845255"/>
              <a:gd name="connsiteY151" fmla="*/ 437035 h 1068306"/>
              <a:gd name="connsiteX152" fmla="*/ 1796695 w 1845255"/>
              <a:gd name="connsiteY152" fmla="*/ 485594 h 1068306"/>
              <a:gd name="connsiteX153" fmla="*/ 1748136 w 1845255"/>
              <a:gd name="connsiteY153" fmla="*/ 437035 h 1068306"/>
              <a:gd name="connsiteX154" fmla="*/ 1796695 w 1845255"/>
              <a:gd name="connsiteY154" fmla="*/ 388475 h 1068306"/>
              <a:gd name="connsiteX155" fmla="*/ 1602458 w 1845255"/>
              <a:gd name="connsiteY155" fmla="*/ 388475 h 1068306"/>
              <a:gd name="connsiteX156" fmla="*/ 1651018 w 1845255"/>
              <a:gd name="connsiteY156" fmla="*/ 437035 h 1068306"/>
              <a:gd name="connsiteX157" fmla="*/ 1602458 w 1845255"/>
              <a:gd name="connsiteY157" fmla="*/ 485594 h 1068306"/>
              <a:gd name="connsiteX158" fmla="*/ 1553898 w 1845255"/>
              <a:gd name="connsiteY158" fmla="*/ 437035 h 1068306"/>
              <a:gd name="connsiteX159" fmla="*/ 1602458 w 1845255"/>
              <a:gd name="connsiteY159" fmla="*/ 388475 h 1068306"/>
              <a:gd name="connsiteX160" fmla="*/ 1408221 w 1845255"/>
              <a:gd name="connsiteY160" fmla="*/ 388475 h 1068306"/>
              <a:gd name="connsiteX161" fmla="*/ 1456780 w 1845255"/>
              <a:gd name="connsiteY161" fmla="*/ 437035 h 1068306"/>
              <a:gd name="connsiteX162" fmla="*/ 1408221 w 1845255"/>
              <a:gd name="connsiteY162" fmla="*/ 485594 h 1068306"/>
              <a:gd name="connsiteX163" fmla="*/ 1359661 w 1845255"/>
              <a:gd name="connsiteY163" fmla="*/ 437035 h 1068306"/>
              <a:gd name="connsiteX164" fmla="*/ 1408221 w 1845255"/>
              <a:gd name="connsiteY164" fmla="*/ 388475 h 1068306"/>
              <a:gd name="connsiteX165" fmla="*/ 1213983 w 1845255"/>
              <a:gd name="connsiteY165" fmla="*/ 388475 h 1068306"/>
              <a:gd name="connsiteX166" fmla="*/ 1262543 w 1845255"/>
              <a:gd name="connsiteY166" fmla="*/ 437035 h 1068306"/>
              <a:gd name="connsiteX167" fmla="*/ 1213983 w 1845255"/>
              <a:gd name="connsiteY167" fmla="*/ 485594 h 1068306"/>
              <a:gd name="connsiteX168" fmla="*/ 1165424 w 1845255"/>
              <a:gd name="connsiteY168" fmla="*/ 437035 h 1068306"/>
              <a:gd name="connsiteX169" fmla="*/ 1213983 w 1845255"/>
              <a:gd name="connsiteY169" fmla="*/ 388475 h 1068306"/>
              <a:gd name="connsiteX170" fmla="*/ 1019746 w 1845255"/>
              <a:gd name="connsiteY170" fmla="*/ 388475 h 1068306"/>
              <a:gd name="connsiteX171" fmla="*/ 1068306 w 1845255"/>
              <a:gd name="connsiteY171" fmla="*/ 437035 h 1068306"/>
              <a:gd name="connsiteX172" fmla="*/ 1019746 w 1845255"/>
              <a:gd name="connsiteY172" fmla="*/ 485594 h 1068306"/>
              <a:gd name="connsiteX173" fmla="*/ 971186 w 1845255"/>
              <a:gd name="connsiteY173" fmla="*/ 437035 h 1068306"/>
              <a:gd name="connsiteX174" fmla="*/ 1019746 w 1845255"/>
              <a:gd name="connsiteY174" fmla="*/ 388475 h 1068306"/>
              <a:gd name="connsiteX175" fmla="*/ 825509 w 1845255"/>
              <a:gd name="connsiteY175" fmla="*/ 388475 h 1068306"/>
              <a:gd name="connsiteX176" fmla="*/ 874069 w 1845255"/>
              <a:gd name="connsiteY176" fmla="*/ 437035 h 1068306"/>
              <a:gd name="connsiteX177" fmla="*/ 825509 w 1845255"/>
              <a:gd name="connsiteY177" fmla="*/ 485594 h 1068306"/>
              <a:gd name="connsiteX178" fmla="*/ 776949 w 1845255"/>
              <a:gd name="connsiteY178" fmla="*/ 437035 h 1068306"/>
              <a:gd name="connsiteX179" fmla="*/ 825509 w 1845255"/>
              <a:gd name="connsiteY179" fmla="*/ 388475 h 1068306"/>
              <a:gd name="connsiteX180" fmla="*/ 631272 w 1845255"/>
              <a:gd name="connsiteY180" fmla="*/ 388475 h 1068306"/>
              <a:gd name="connsiteX181" fmla="*/ 679831 w 1845255"/>
              <a:gd name="connsiteY181" fmla="*/ 437035 h 1068306"/>
              <a:gd name="connsiteX182" fmla="*/ 631272 w 1845255"/>
              <a:gd name="connsiteY182" fmla="*/ 485594 h 1068306"/>
              <a:gd name="connsiteX183" fmla="*/ 582712 w 1845255"/>
              <a:gd name="connsiteY183" fmla="*/ 437035 h 1068306"/>
              <a:gd name="connsiteX184" fmla="*/ 631272 w 1845255"/>
              <a:gd name="connsiteY184" fmla="*/ 388475 h 1068306"/>
              <a:gd name="connsiteX185" fmla="*/ 437034 w 1845255"/>
              <a:gd name="connsiteY185" fmla="*/ 388475 h 1068306"/>
              <a:gd name="connsiteX186" fmla="*/ 485594 w 1845255"/>
              <a:gd name="connsiteY186" fmla="*/ 437035 h 1068306"/>
              <a:gd name="connsiteX187" fmla="*/ 437034 w 1845255"/>
              <a:gd name="connsiteY187" fmla="*/ 485594 h 1068306"/>
              <a:gd name="connsiteX188" fmla="*/ 388475 w 1845255"/>
              <a:gd name="connsiteY188" fmla="*/ 437035 h 1068306"/>
              <a:gd name="connsiteX189" fmla="*/ 437034 w 1845255"/>
              <a:gd name="connsiteY189" fmla="*/ 388475 h 1068306"/>
              <a:gd name="connsiteX190" fmla="*/ 242797 w 1845255"/>
              <a:gd name="connsiteY190" fmla="*/ 388475 h 1068306"/>
              <a:gd name="connsiteX191" fmla="*/ 291357 w 1845255"/>
              <a:gd name="connsiteY191" fmla="*/ 437035 h 1068306"/>
              <a:gd name="connsiteX192" fmla="*/ 242797 w 1845255"/>
              <a:gd name="connsiteY192" fmla="*/ 485594 h 1068306"/>
              <a:gd name="connsiteX193" fmla="*/ 194237 w 1845255"/>
              <a:gd name="connsiteY193" fmla="*/ 437035 h 1068306"/>
              <a:gd name="connsiteX194" fmla="*/ 242797 w 1845255"/>
              <a:gd name="connsiteY194" fmla="*/ 388475 h 1068306"/>
              <a:gd name="connsiteX195" fmla="*/ 48560 w 1845255"/>
              <a:gd name="connsiteY195" fmla="*/ 388475 h 1068306"/>
              <a:gd name="connsiteX196" fmla="*/ 97119 w 1845255"/>
              <a:gd name="connsiteY196" fmla="*/ 437035 h 1068306"/>
              <a:gd name="connsiteX197" fmla="*/ 48560 w 1845255"/>
              <a:gd name="connsiteY197" fmla="*/ 485594 h 1068306"/>
              <a:gd name="connsiteX198" fmla="*/ 0 w 1845255"/>
              <a:gd name="connsiteY198" fmla="*/ 437035 h 1068306"/>
              <a:gd name="connsiteX199" fmla="*/ 48560 w 1845255"/>
              <a:gd name="connsiteY199" fmla="*/ 388475 h 1068306"/>
              <a:gd name="connsiteX200" fmla="*/ 1796695 w 1845255"/>
              <a:gd name="connsiteY200" fmla="*/ 194238 h 1068306"/>
              <a:gd name="connsiteX201" fmla="*/ 1845255 w 1845255"/>
              <a:gd name="connsiteY201" fmla="*/ 242797 h 1068306"/>
              <a:gd name="connsiteX202" fmla="*/ 1796695 w 1845255"/>
              <a:gd name="connsiteY202" fmla="*/ 291357 h 1068306"/>
              <a:gd name="connsiteX203" fmla="*/ 1748136 w 1845255"/>
              <a:gd name="connsiteY203" fmla="*/ 242797 h 1068306"/>
              <a:gd name="connsiteX204" fmla="*/ 1796695 w 1845255"/>
              <a:gd name="connsiteY204" fmla="*/ 194238 h 1068306"/>
              <a:gd name="connsiteX205" fmla="*/ 1602458 w 1845255"/>
              <a:gd name="connsiteY205" fmla="*/ 194238 h 1068306"/>
              <a:gd name="connsiteX206" fmla="*/ 1651018 w 1845255"/>
              <a:gd name="connsiteY206" fmla="*/ 242797 h 1068306"/>
              <a:gd name="connsiteX207" fmla="*/ 1602458 w 1845255"/>
              <a:gd name="connsiteY207" fmla="*/ 291357 h 1068306"/>
              <a:gd name="connsiteX208" fmla="*/ 1553898 w 1845255"/>
              <a:gd name="connsiteY208" fmla="*/ 242797 h 1068306"/>
              <a:gd name="connsiteX209" fmla="*/ 1602458 w 1845255"/>
              <a:gd name="connsiteY209" fmla="*/ 194238 h 1068306"/>
              <a:gd name="connsiteX210" fmla="*/ 1408221 w 1845255"/>
              <a:gd name="connsiteY210" fmla="*/ 194238 h 1068306"/>
              <a:gd name="connsiteX211" fmla="*/ 1456780 w 1845255"/>
              <a:gd name="connsiteY211" fmla="*/ 242797 h 1068306"/>
              <a:gd name="connsiteX212" fmla="*/ 1408221 w 1845255"/>
              <a:gd name="connsiteY212" fmla="*/ 291357 h 1068306"/>
              <a:gd name="connsiteX213" fmla="*/ 1359661 w 1845255"/>
              <a:gd name="connsiteY213" fmla="*/ 242797 h 1068306"/>
              <a:gd name="connsiteX214" fmla="*/ 1408221 w 1845255"/>
              <a:gd name="connsiteY214" fmla="*/ 194238 h 1068306"/>
              <a:gd name="connsiteX215" fmla="*/ 1213983 w 1845255"/>
              <a:gd name="connsiteY215" fmla="*/ 194238 h 1068306"/>
              <a:gd name="connsiteX216" fmla="*/ 1262543 w 1845255"/>
              <a:gd name="connsiteY216" fmla="*/ 242797 h 1068306"/>
              <a:gd name="connsiteX217" fmla="*/ 1213983 w 1845255"/>
              <a:gd name="connsiteY217" fmla="*/ 291357 h 1068306"/>
              <a:gd name="connsiteX218" fmla="*/ 1165424 w 1845255"/>
              <a:gd name="connsiteY218" fmla="*/ 242797 h 1068306"/>
              <a:gd name="connsiteX219" fmla="*/ 1213983 w 1845255"/>
              <a:gd name="connsiteY219" fmla="*/ 194238 h 1068306"/>
              <a:gd name="connsiteX220" fmla="*/ 1019746 w 1845255"/>
              <a:gd name="connsiteY220" fmla="*/ 194238 h 1068306"/>
              <a:gd name="connsiteX221" fmla="*/ 1068306 w 1845255"/>
              <a:gd name="connsiteY221" fmla="*/ 242797 h 1068306"/>
              <a:gd name="connsiteX222" fmla="*/ 1019746 w 1845255"/>
              <a:gd name="connsiteY222" fmla="*/ 291357 h 1068306"/>
              <a:gd name="connsiteX223" fmla="*/ 971186 w 1845255"/>
              <a:gd name="connsiteY223" fmla="*/ 242797 h 1068306"/>
              <a:gd name="connsiteX224" fmla="*/ 1019746 w 1845255"/>
              <a:gd name="connsiteY224" fmla="*/ 194238 h 1068306"/>
              <a:gd name="connsiteX225" fmla="*/ 825509 w 1845255"/>
              <a:gd name="connsiteY225" fmla="*/ 194238 h 1068306"/>
              <a:gd name="connsiteX226" fmla="*/ 874069 w 1845255"/>
              <a:gd name="connsiteY226" fmla="*/ 242797 h 1068306"/>
              <a:gd name="connsiteX227" fmla="*/ 825509 w 1845255"/>
              <a:gd name="connsiteY227" fmla="*/ 291357 h 1068306"/>
              <a:gd name="connsiteX228" fmla="*/ 776949 w 1845255"/>
              <a:gd name="connsiteY228" fmla="*/ 242797 h 1068306"/>
              <a:gd name="connsiteX229" fmla="*/ 825509 w 1845255"/>
              <a:gd name="connsiteY229" fmla="*/ 194238 h 1068306"/>
              <a:gd name="connsiteX230" fmla="*/ 631272 w 1845255"/>
              <a:gd name="connsiteY230" fmla="*/ 194238 h 1068306"/>
              <a:gd name="connsiteX231" fmla="*/ 679831 w 1845255"/>
              <a:gd name="connsiteY231" fmla="*/ 242797 h 1068306"/>
              <a:gd name="connsiteX232" fmla="*/ 631272 w 1845255"/>
              <a:gd name="connsiteY232" fmla="*/ 291357 h 1068306"/>
              <a:gd name="connsiteX233" fmla="*/ 582712 w 1845255"/>
              <a:gd name="connsiteY233" fmla="*/ 242797 h 1068306"/>
              <a:gd name="connsiteX234" fmla="*/ 631272 w 1845255"/>
              <a:gd name="connsiteY234" fmla="*/ 194238 h 1068306"/>
              <a:gd name="connsiteX235" fmla="*/ 437034 w 1845255"/>
              <a:gd name="connsiteY235" fmla="*/ 194238 h 1068306"/>
              <a:gd name="connsiteX236" fmla="*/ 485594 w 1845255"/>
              <a:gd name="connsiteY236" fmla="*/ 242797 h 1068306"/>
              <a:gd name="connsiteX237" fmla="*/ 437034 w 1845255"/>
              <a:gd name="connsiteY237" fmla="*/ 291357 h 1068306"/>
              <a:gd name="connsiteX238" fmla="*/ 388475 w 1845255"/>
              <a:gd name="connsiteY238" fmla="*/ 242797 h 1068306"/>
              <a:gd name="connsiteX239" fmla="*/ 437034 w 1845255"/>
              <a:gd name="connsiteY239" fmla="*/ 194238 h 1068306"/>
              <a:gd name="connsiteX240" fmla="*/ 242797 w 1845255"/>
              <a:gd name="connsiteY240" fmla="*/ 194238 h 1068306"/>
              <a:gd name="connsiteX241" fmla="*/ 291357 w 1845255"/>
              <a:gd name="connsiteY241" fmla="*/ 242797 h 1068306"/>
              <a:gd name="connsiteX242" fmla="*/ 242797 w 1845255"/>
              <a:gd name="connsiteY242" fmla="*/ 291357 h 1068306"/>
              <a:gd name="connsiteX243" fmla="*/ 194237 w 1845255"/>
              <a:gd name="connsiteY243" fmla="*/ 242797 h 1068306"/>
              <a:gd name="connsiteX244" fmla="*/ 242797 w 1845255"/>
              <a:gd name="connsiteY244" fmla="*/ 194238 h 1068306"/>
              <a:gd name="connsiteX245" fmla="*/ 48560 w 1845255"/>
              <a:gd name="connsiteY245" fmla="*/ 194238 h 1068306"/>
              <a:gd name="connsiteX246" fmla="*/ 97119 w 1845255"/>
              <a:gd name="connsiteY246" fmla="*/ 242797 h 1068306"/>
              <a:gd name="connsiteX247" fmla="*/ 48560 w 1845255"/>
              <a:gd name="connsiteY247" fmla="*/ 291357 h 1068306"/>
              <a:gd name="connsiteX248" fmla="*/ 0 w 1845255"/>
              <a:gd name="connsiteY248" fmla="*/ 242797 h 1068306"/>
              <a:gd name="connsiteX249" fmla="*/ 48560 w 1845255"/>
              <a:gd name="connsiteY249" fmla="*/ 194238 h 1068306"/>
              <a:gd name="connsiteX250" fmla="*/ 1796695 w 1845255"/>
              <a:gd name="connsiteY250" fmla="*/ 0 h 1068306"/>
              <a:gd name="connsiteX251" fmla="*/ 1845255 w 1845255"/>
              <a:gd name="connsiteY251" fmla="*/ 48560 h 1068306"/>
              <a:gd name="connsiteX252" fmla="*/ 1796695 w 1845255"/>
              <a:gd name="connsiteY252" fmla="*/ 97120 h 1068306"/>
              <a:gd name="connsiteX253" fmla="*/ 1748136 w 1845255"/>
              <a:gd name="connsiteY253" fmla="*/ 48560 h 1068306"/>
              <a:gd name="connsiteX254" fmla="*/ 1796695 w 1845255"/>
              <a:gd name="connsiteY254" fmla="*/ 0 h 1068306"/>
              <a:gd name="connsiteX255" fmla="*/ 1602458 w 1845255"/>
              <a:gd name="connsiteY255" fmla="*/ 0 h 1068306"/>
              <a:gd name="connsiteX256" fmla="*/ 1651018 w 1845255"/>
              <a:gd name="connsiteY256" fmla="*/ 48560 h 1068306"/>
              <a:gd name="connsiteX257" fmla="*/ 1602458 w 1845255"/>
              <a:gd name="connsiteY257" fmla="*/ 97120 h 1068306"/>
              <a:gd name="connsiteX258" fmla="*/ 1553898 w 1845255"/>
              <a:gd name="connsiteY258" fmla="*/ 48560 h 1068306"/>
              <a:gd name="connsiteX259" fmla="*/ 1602458 w 1845255"/>
              <a:gd name="connsiteY259" fmla="*/ 0 h 1068306"/>
              <a:gd name="connsiteX260" fmla="*/ 1408221 w 1845255"/>
              <a:gd name="connsiteY260" fmla="*/ 0 h 1068306"/>
              <a:gd name="connsiteX261" fmla="*/ 1456780 w 1845255"/>
              <a:gd name="connsiteY261" fmla="*/ 48560 h 1068306"/>
              <a:gd name="connsiteX262" fmla="*/ 1408221 w 1845255"/>
              <a:gd name="connsiteY262" fmla="*/ 97120 h 1068306"/>
              <a:gd name="connsiteX263" fmla="*/ 1359661 w 1845255"/>
              <a:gd name="connsiteY263" fmla="*/ 48560 h 1068306"/>
              <a:gd name="connsiteX264" fmla="*/ 1408221 w 1845255"/>
              <a:gd name="connsiteY264" fmla="*/ 0 h 1068306"/>
              <a:gd name="connsiteX265" fmla="*/ 1213983 w 1845255"/>
              <a:gd name="connsiteY265" fmla="*/ 0 h 1068306"/>
              <a:gd name="connsiteX266" fmla="*/ 1262543 w 1845255"/>
              <a:gd name="connsiteY266" fmla="*/ 48560 h 1068306"/>
              <a:gd name="connsiteX267" fmla="*/ 1213983 w 1845255"/>
              <a:gd name="connsiteY267" fmla="*/ 97120 h 1068306"/>
              <a:gd name="connsiteX268" fmla="*/ 1165424 w 1845255"/>
              <a:gd name="connsiteY268" fmla="*/ 48560 h 1068306"/>
              <a:gd name="connsiteX269" fmla="*/ 1213983 w 1845255"/>
              <a:gd name="connsiteY269" fmla="*/ 0 h 1068306"/>
              <a:gd name="connsiteX270" fmla="*/ 1019746 w 1845255"/>
              <a:gd name="connsiteY270" fmla="*/ 0 h 1068306"/>
              <a:gd name="connsiteX271" fmla="*/ 1068306 w 1845255"/>
              <a:gd name="connsiteY271" fmla="*/ 48560 h 1068306"/>
              <a:gd name="connsiteX272" fmla="*/ 1019746 w 1845255"/>
              <a:gd name="connsiteY272" fmla="*/ 97120 h 1068306"/>
              <a:gd name="connsiteX273" fmla="*/ 971186 w 1845255"/>
              <a:gd name="connsiteY273" fmla="*/ 48560 h 1068306"/>
              <a:gd name="connsiteX274" fmla="*/ 1019746 w 1845255"/>
              <a:gd name="connsiteY274" fmla="*/ 0 h 1068306"/>
              <a:gd name="connsiteX275" fmla="*/ 825509 w 1845255"/>
              <a:gd name="connsiteY275" fmla="*/ 0 h 1068306"/>
              <a:gd name="connsiteX276" fmla="*/ 874069 w 1845255"/>
              <a:gd name="connsiteY276" fmla="*/ 48560 h 1068306"/>
              <a:gd name="connsiteX277" fmla="*/ 825509 w 1845255"/>
              <a:gd name="connsiteY277" fmla="*/ 97120 h 1068306"/>
              <a:gd name="connsiteX278" fmla="*/ 776949 w 1845255"/>
              <a:gd name="connsiteY278" fmla="*/ 48560 h 1068306"/>
              <a:gd name="connsiteX279" fmla="*/ 825509 w 1845255"/>
              <a:gd name="connsiteY279" fmla="*/ 0 h 1068306"/>
              <a:gd name="connsiteX280" fmla="*/ 631272 w 1845255"/>
              <a:gd name="connsiteY280" fmla="*/ 0 h 1068306"/>
              <a:gd name="connsiteX281" fmla="*/ 679831 w 1845255"/>
              <a:gd name="connsiteY281" fmla="*/ 48560 h 1068306"/>
              <a:gd name="connsiteX282" fmla="*/ 631272 w 1845255"/>
              <a:gd name="connsiteY282" fmla="*/ 97120 h 1068306"/>
              <a:gd name="connsiteX283" fmla="*/ 582712 w 1845255"/>
              <a:gd name="connsiteY283" fmla="*/ 48560 h 1068306"/>
              <a:gd name="connsiteX284" fmla="*/ 631272 w 1845255"/>
              <a:gd name="connsiteY284" fmla="*/ 0 h 1068306"/>
              <a:gd name="connsiteX285" fmla="*/ 437034 w 1845255"/>
              <a:gd name="connsiteY285" fmla="*/ 0 h 1068306"/>
              <a:gd name="connsiteX286" fmla="*/ 485594 w 1845255"/>
              <a:gd name="connsiteY286" fmla="*/ 48560 h 1068306"/>
              <a:gd name="connsiteX287" fmla="*/ 437034 w 1845255"/>
              <a:gd name="connsiteY287" fmla="*/ 97120 h 1068306"/>
              <a:gd name="connsiteX288" fmla="*/ 388475 w 1845255"/>
              <a:gd name="connsiteY288" fmla="*/ 48560 h 1068306"/>
              <a:gd name="connsiteX289" fmla="*/ 437034 w 1845255"/>
              <a:gd name="connsiteY289" fmla="*/ 0 h 1068306"/>
              <a:gd name="connsiteX290" fmla="*/ 242797 w 1845255"/>
              <a:gd name="connsiteY290" fmla="*/ 0 h 1068306"/>
              <a:gd name="connsiteX291" fmla="*/ 291357 w 1845255"/>
              <a:gd name="connsiteY291" fmla="*/ 48560 h 1068306"/>
              <a:gd name="connsiteX292" fmla="*/ 242797 w 1845255"/>
              <a:gd name="connsiteY292" fmla="*/ 97120 h 1068306"/>
              <a:gd name="connsiteX293" fmla="*/ 194237 w 1845255"/>
              <a:gd name="connsiteY293" fmla="*/ 48560 h 1068306"/>
              <a:gd name="connsiteX294" fmla="*/ 242797 w 1845255"/>
              <a:gd name="connsiteY294" fmla="*/ 0 h 1068306"/>
              <a:gd name="connsiteX295" fmla="*/ 48560 w 1845255"/>
              <a:gd name="connsiteY295" fmla="*/ 0 h 1068306"/>
              <a:gd name="connsiteX296" fmla="*/ 97119 w 1845255"/>
              <a:gd name="connsiteY296" fmla="*/ 48560 h 1068306"/>
              <a:gd name="connsiteX297" fmla="*/ 48560 w 1845255"/>
              <a:gd name="connsiteY297" fmla="*/ 97120 h 1068306"/>
              <a:gd name="connsiteX298" fmla="*/ 0 w 1845255"/>
              <a:gd name="connsiteY298" fmla="*/ 48560 h 1068306"/>
              <a:gd name="connsiteX299" fmla="*/ 48560 w 1845255"/>
              <a:gd name="connsiteY299" fmla="*/ 0 h 10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845255" h="1068306">
                <a:moveTo>
                  <a:pt x="1796695" y="971187"/>
                </a:moveTo>
                <a:cubicBezTo>
                  <a:pt x="1823514" y="971187"/>
                  <a:pt x="1845255" y="992927"/>
                  <a:pt x="1845255" y="1019746"/>
                </a:cubicBezTo>
                <a:cubicBezTo>
                  <a:pt x="1845255" y="1046565"/>
                  <a:pt x="1823514" y="1068306"/>
                  <a:pt x="1796695" y="1068306"/>
                </a:cubicBezTo>
                <a:cubicBezTo>
                  <a:pt x="1769876" y="1068306"/>
                  <a:pt x="1748136" y="1046565"/>
                  <a:pt x="1748136" y="1019746"/>
                </a:cubicBezTo>
                <a:cubicBezTo>
                  <a:pt x="1748136" y="992927"/>
                  <a:pt x="1769876" y="971187"/>
                  <a:pt x="1796695" y="971187"/>
                </a:cubicBezTo>
                <a:close/>
                <a:moveTo>
                  <a:pt x="1602458" y="971187"/>
                </a:moveTo>
                <a:cubicBezTo>
                  <a:pt x="1629277" y="971187"/>
                  <a:pt x="1651018" y="992927"/>
                  <a:pt x="1651018" y="1019746"/>
                </a:cubicBezTo>
                <a:cubicBezTo>
                  <a:pt x="1651018" y="1046565"/>
                  <a:pt x="1629277" y="1068306"/>
                  <a:pt x="1602458" y="1068306"/>
                </a:cubicBezTo>
                <a:cubicBezTo>
                  <a:pt x="1575639" y="1068306"/>
                  <a:pt x="1553898" y="1046565"/>
                  <a:pt x="1553898" y="1019746"/>
                </a:cubicBezTo>
                <a:cubicBezTo>
                  <a:pt x="1553898" y="992927"/>
                  <a:pt x="1575639" y="971187"/>
                  <a:pt x="1602458" y="971187"/>
                </a:cubicBezTo>
                <a:close/>
                <a:moveTo>
                  <a:pt x="1408221" y="971187"/>
                </a:moveTo>
                <a:cubicBezTo>
                  <a:pt x="1435040" y="971187"/>
                  <a:pt x="1456780" y="992927"/>
                  <a:pt x="1456780" y="1019746"/>
                </a:cubicBezTo>
                <a:cubicBezTo>
                  <a:pt x="1456780" y="1046565"/>
                  <a:pt x="1435040" y="1068306"/>
                  <a:pt x="1408221" y="1068306"/>
                </a:cubicBezTo>
                <a:cubicBezTo>
                  <a:pt x="1381402" y="1068306"/>
                  <a:pt x="1359661" y="1046565"/>
                  <a:pt x="1359661" y="1019746"/>
                </a:cubicBezTo>
                <a:cubicBezTo>
                  <a:pt x="1359661" y="992927"/>
                  <a:pt x="1381402" y="971187"/>
                  <a:pt x="1408221" y="971187"/>
                </a:cubicBezTo>
                <a:close/>
                <a:moveTo>
                  <a:pt x="1213983" y="971187"/>
                </a:moveTo>
                <a:cubicBezTo>
                  <a:pt x="1240802" y="971187"/>
                  <a:pt x="1262543" y="992927"/>
                  <a:pt x="1262543" y="1019746"/>
                </a:cubicBezTo>
                <a:cubicBezTo>
                  <a:pt x="1262543" y="1046565"/>
                  <a:pt x="1240802" y="1068306"/>
                  <a:pt x="1213983" y="1068306"/>
                </a:cubicBezTo>
                <a:cubicBezTo>
                  <a:pt x="1187165" y="1068306"/>
                  <a:pt x="1165424" y="1046565"/>
                  <a:pt x="1165424" y="1019746"/>
                </a:cubicBezTo>
                <a:cubicBezTo>
                  <a:pt x="1165424" y="992927"/>
                  <a:pt x="1187165" y="971187"/>
                  <a:pt x="1213983" y="971187"/>
                </a:cubicBezTo>
                <a:close/>
                <a:moveTo>
                  <a:pt x="1019746" y="971187"/>
                </a:moveTo>
                <a:cubicBezTo>
                  <a:pt x="1046565" y="971187"/>
                  <a:pt x="1068306" y="992927"/>
                  <a:pt x="1068306" y="1019746"/>
                </a:cubicBezTo>
                <a:cubicBezTo>
                  <a:pt x="1068306" y="1046565"/>
                  <a:pt x="1046565" y="1068306"/>
                  <a:pt x="1019746" y="1068306"/>
                </a:cubicBezTo>
                <a:cubicBezTo>
                  <a:pt x="992927" y="1068306"/>
                  <a:pt x="971186" y="1046565"/>
                  <a:pt x="971186" y="1019746"/>
                </a:cubicBezTo>
                <a:cubicBezTo>
                  <a:pt x="971186" y="992927"/>
                  <a:pt x="992927" y="971187"/>
                  <a:pt x="1019746" y="971187"/>
                </a:cubicBezTo>
                <a:close/>
                <a:moveTo>
                  <a:pt x="825509" y="971187"/>
                </a:moveTo>
                <a:cubicBezTo>
                  <a:pt x="852328" y="971187"/>
                  <a:pt x="874069" y="992927"/>
                  <a:pt x="874069" y="1019746"/>
                </a:cubicBezTo>
                <a:cubicBezTo>
                  <a:pt x="874069" y="1046565"/>
                  <a:pt x="852328" y="1068306"/>
                  <a:pt x="825509" y="1068306"/>
                </a:cubicBezTo>
                <a:cubicBezTo>
                  <a:pt x="798690" y="1068306"/>
                  <a:pt x="776949" y="1046565"/>
                  <a:pt x="776949" y="1019746"/>
                </a:cubicBezTo>
                <a:cubicBezTo>
                  <a:pt x="776949" y="992927"/>
                  <a:pt x="798690" y="971187"/>
                  <a:pt x="825509" y="971187"/>
                </a:cubicBezTo>
                <a:close/>
                <a:moveTo>
                  <a:pt x="631272" y="971187"/>
                </a:moveTo>
                <a:cubicBezTo>
                  <a:pt x="658091" y="971187"/>
                  <a:pt x="679831" y="992927"/>
                  <a:pt x="679831" y="1019746"/>
                </a:cubicBezTo>
                <a:cubicBezTo>
                  <a:pt x="679831" y="1046565"/>
                  <a:pt x="658091" y="1068306"/>
                  <a:pt x="631272" y="1068306"/>
                </a:cubicBezTo>
                <a:cubicBezTo>
                  <a:pt x="604453" y="1068306"/>
                  <a:pt x="582712" y="1046565"/>
                  <a:pt x="582712" y="1019746"/>
                </a:cubicBezTo>
                <a:cubicBezTo>
                  <a:pt x="582712" y="992927"/>
                  <a:pt x="604453" y="971187"/>
                  <a:pt x="631272" y="971187"/>
                </a:cubicBezTo>
                <a:close/>
                <a:moveTo>
                  <a:pt x="437034" y="971187"/>
                </a:moveTo>
                <a:cubicBezTo>
                  <a:pt x="463853" y="971187"/>
                  <a:pt x="485594" y="992927"/>
                  <a:pt x="485594" y="1019746"/>
                </a:cubicBezTo>
                <a:cubicBezTo>
                  <a:pt x="485594" y="1046565"/>
                  <a:pt x="463853" y="1068306"/>
                  <a:pt x="437034" y="1068306"/>
                </a:cubicBezTo>
                <a:cubicBezTo>
                  <a:pt x="410215" y="1068306"/>
                  <a:pt x="388475" y="1046565"/>
                  <a:pt x="388475" y="1019746"/>
                </a:cubicBezTo>
                <a:cubicBezTo>
                  <a:pt x="388475" y="992927"/>
                  <a:pt x="410215" y="971187"/>
                  <a:pt x="437034" y="971187"/>
                </a:cubicBezTo>
                <a:close/>
                <a:moveTo>
                  <a:pt x="242797" y="971187"/>
                </a:moveTo>
                <a:cubicBezTo>
                  <a:pt x="269616" y="971187"/>
                  <a:pt x="291357" y="992927"/>
                  <a:pt x="291357" y="1019746"/>
                </a:cubicBezTo>
                <a:cubicBezTo>
                  <a:pt x="291357" y="1046565"/>
                  <a:pt x="269616" y="1068306"/>
                  <a:pt x="242797" y="1068306"/>
                </a:cubicBezTo>
                <a:cubicBezTo>
                  <a:pt x="215978" y="1068306"/>
                  <a:pt x="194237" y="1046565"/>
                  <a:pt x="194237" y="1019746"/>
                </a:cubicBezTo>
                <a:cubicBezTo>
                  <a:pt x="194237" y="992927"/>
                  <a:pt x="215978" y="971187"/>
                  <a:pt x="242797" y="971187"/>
                </a:cubicBezTo>
                <a:close/>
                <a:moveTo>
                  <a:pt x="48560" y="971187"/>
                </a:moveTo>
                <a:cubicBezTo>
                  <a:pt x="75379" y="971187"/>
                  <a:pt x="97119" y="992927"/>
                  <a:pt x="97119" y="1019746"/>
                </a:cubicBezTo>
                <a:cubicBezTo>
                  <a:pt x="97119" y="1046565"/>
                  <a:pt x="75379" y="1068306"/>
                  <a:pt x="48560" y="1068306"/>
                </a:cubicBezTo>
                <a:cubicBezTo>
                  <a:pt x="21741" y="1068306"/>
                  <a:pt x="0" y="1046565"/>
                  <a:pt x="0" y="1019746"/>
                </a:cubicBezTo>
                <a:cubicBezTo>
                  <a:pt x="0" y="992927"/>
                  <a:pt x="21741" y="971187"/>
                  <a:pt x="48560" y="971187"/>
                </a:cubicBezTo>
                <a:close/>
                <a:moveTo>
                  <a:pt x="1796695" y="776949"/>
                </a:moveTo>
                <a:cubicBezTo>
                  <a:pt x="1823514" y="776949"/>
                  <a:pt x="1845255" y="798690"/>
                  <a:pt x="1845255" y="825509"/>
                </a:cubicBezTo>
                <a:cubicBezTo>
                  <a:pt x="1845255" y="852328"/>
                  <a:pt x="1823514" y="874069"/>
                  <a:pt x="1796695" y="874069"/>
                </a:cubicBezTo>
                <a:cubicBezTo>
                  <a:pt x="1769876" y="874069"/>
                  <a:pt x="1748136" y="852328"/>
                  <a:pt x="1748136" y="825509"/>
                </a:cubicBezTo>
                <a:cubicBezTo>
                  <a:pt x="1748136" y="798690"/>
                  <a:pt x="1769876" y="776949"/>
                  <a:pt x="1796695" y="776949"/>
                </a:cubicBezTo>
                <a:close/>
                <a:moveTo>
                  <a:pt x="1602458" y="776949"/>
                </a:moveTo>
                <a:cubicBezTo>
                  <a:pt x="1629277" y="776949"/>
                  <a:pt x="1651018" y="798690"/>
                  <a:pt x="1651018" y="825509"/>
                </a:cubicBezTo>
                <a:cubicBezTo>
                  <a:pt x="1651018" y="852328"/>
                  <a:pt x="1629277" y="874069"/>
                  <a:pt x="1602458" y="874069"/>
                </a:cubicBezTo>
                <a:cubicBezTo>
                  <a:pt x="1575639" y="874069"/>
                  <a:pt x="1553898" y="852328"/>
                  <a:pt x="1553898" y="825509"/>
                </a:cubicBezTo>
                <a:cubicBezTo>
                  <a:pt x="1553898" y="798690"/>
                  <a:pt x="1575639" y="776949"/>
                  <a:pt x="1602458" y="776949"/>
                </a:cubicBezTo>
                <a:close/>
                <a:moveTo>
                  <a:pt x="1408221" y="776949"/>
                </a:moveTo>
                <a:cubicBezTo>
                  <a:pt x="1435040" y="776949"/>
                  <a:pt x="1456780" y="798690"/>
                  <a:pt x="1456780" y="825509"/>
                </a:cubicBezTo>
                <a:cubicBezTo>
                  <a:pt x="1456780" y="852328"/>
                  <a:pt x="1435040" y="874069"/>
                  <a:pt x="1408221" y="874069"/>
                </a:cubicBezTo>
                <a:cubicBezTo>
                  <a:pt x="1381402" y="874069"/>
                  <a:pt x="1359661" y="852328"/>
                  <a:pt x="1359661" y="825509"/>
                </a:cubicBezTo>
                <a:cubicBezTo>
                  <a:pt x="1359661" y="798690"/>
                  <a:pt x="1381402" y="776949"/>
                  <a:pt x="1408221" y="776949"/>
                </a:cubicBezTo>
                <a:close/>
                <a:moveTo>
                  <a:pt x="1213983" y="776949"/>
                </a:moveTo>
                <a:cubicBezTo>
                  <a:pt x="1240802" y="776949"/>
                  <a:pt x="1262543" y="798690"/>
                  <a:pt x="1262543" y="825509"/>
                </a:cubicBezTo>
                <a:cubicBezTo>
                  <a:pt x="1262543" y="852328"/>
                  <a:pt x="1240802" y="874069"/>
                  <a:pt x="1213983" y="874069"/>
                </a:cubicBezTo>
                <a:cubicBezTo>
                  <a:pt x="1187165" y="874069"/>
                  <a:pt x="1165424" y="852328"/>
                  <a:pt x="1165424" y="825509"/>
                </a:cubicBezTo>
                <a:cubicBezTo>
                  <a:pt x="1165424" y="798690"/>
                  <a:pt x="1187165" y="776949"/>
                  <a:pt x="1213983" y="776949"/>
                </a:cubicBezTo>
                <a:close/>
                <a:moveTo>
                  <a:pt x="1019746" y="776949"/>
                </a:moveTo>
                <a:cubicBezTo>
                  <a:pt x="1046565" y="776949"/>
                  <a:pt x="1068306" y="798690"/>
                  <a:pt x="1068306" y="825509"/>
                </a:cubicBezTo>
                <a:cubicBezTo>
                  <a:pt x="1068306" y="852328"/>
                  <a:pt x="1046565" y="874069"/>
                  <a:pt x="1019746" y="874069"/>
                </a:cubicBezTo>
                <a:cubicBezTo>
                  <a:pt x="992927" y="874069"/>
                  <a:pt x="971186" y="852328"/>
                  <a:pt x="971186" y="825509"/>
                </a:cubicBezTo>
                <a:cubicBezTo>
                  <a:pt x="971186" y="798690"/>
                  <a:pt x="992927" y="776949"/>
                  <a:pt x="1019746" y="776949"/>
                </a:cubicBezTo>
                <a:close/>
                <a:moveTo>
                  <a:pt x="825509" y="776949"/>
                </a:moveTo>
                <a:cubicBezTo>
                  <a:pt x="852328" y="776949"/>
                  <a:pt x="874069" y="798690"/>
                  <a:pt x="874069" y="825509"/>
                </a:cubicBezTo>
                <a:cubicBezTo>
                  <a:pt x="874069" y="852328"/>
                  <a:pt x="852328" y="874069"/>
                  <a:pt x="825509" y="874069"/>
                </a:cubicBezTo>
                <a:cubicBezTo>
                  <a:pt x="798690" y="874069"/>
                  <a:pt x="776949" y="852328"/>
                  <a:pt x="776949" y="825509"/>
                </a:cubicBezTo>
                <a:cubicBezTo>
                  <a:pt x="776949" y="798690"/>
                  <a:pt x="798690" y="776949"/>
                  <a:pt x="825509" y="776949"/>
                </a:cubicBezTo>
                <a:close/>
                <a:moveTo>
                  <a:pt x="631272" y="776949"/>
                </a:moveTo>
                <a:cubicBezTo>
                  <a:pt x="658091" y="776949"/>
                  <a:pt x="679831" y="798690"/>
                  <a:pt x="679831" y="825509"/>
                </a:cubicBezTo>
                <a:cubicBezTo>
                  <a:pt x="679831" y="852328"/>
                  <a:pt x="658091" y="874069"/>
                  <a:pt x="631272" y="874069"/>
                </a:cubicBezTo>
                <a:cubicBezTo>
                  <a:pt x="604453" y="874069"/>
                  <a:pt x="582712" y="852328"/>
                  <a:pt x="582712" y="825509"/>
                </a:cubicBezTo>
                <a:cubicBezTo>
                  <a:pt x="582712" y="798690"/>
                  <a:pt x="604453" y="776949"/>
                  <a:pt x="631272" y="776949"/>
                </a:cubicBezTo>
                <a:close/>
                <a:moveTo>
                  <a:pt x="437034" y="776949"/>
                </a:moveTo>
                <a:cubicBezTo>
                  <a:pt x="463853" y="776949"/>
                  <a:pt x="485594" y="798690"/>
                  <a:pt x="485594" y="825509"/>
                </a:cubicBezTo>
                <a:cubicBezTo>
                  <a:pt x="485594" y="852328"/>
                  <a:pt x="463853" y="874069"/>
                  <a:pt x="437034" y="874069"/>
                </a:cubicBezTo>
                <a:cubicBezTo>
                  <a:pt x="410215" y="874069"/>
                  <a:pt x="388475" y="852328"/>
                  <a:pt x="388475" y="825509"/>
                </a:cubicBezTo>
                <a:cubicBezTo>
                  <a:pt x="388475" y="798690"/>
                  <a:pt x="410215" y="776949"/>
                  <a:pt x="437034" y="776949"/>
                </a:cubicBezTo>
                <a:close/>
                <a:moveTo>
                  <a:pt x="242797" y="776949"/>
                </a:moveTo>
                <a:cubicBezTo>
                  <a:pt x="269616" y="776949"/>
                  <a:pt x="291357" y="798690"/>
                  <a:pt x="291357" y="825509"/>
                </a:cubicBezTo>
                <a:cubicBezTo>
                  <a:pt x="291357" y="852328"/>
                  <a:pt x="269616" y="874069"/>
                  <a:pt x="242797" y="874069"/>
                </a:cubicBezTo>
                <a:cubicBezTo>
                  <a:pt x="215978" y="874069"/>
                  <a:pt x="194237" y="852328"/>
                  <a:pt x="194237" y="825509"/>
                </a:cubicBezTo>
                <a:cubicBezTo>
                  <a:pt x="194237" y="798690"/>
                  <a:pt x="215978" y="776949"/>
                  <a:pt x="242797" y="776949"/>
                </a:cubicBezTo>
                <a:close/>
                <a:moveTo>
                  <a:pt x="48560" y="776949"/>
                </a:moveTo>
                <a:cubicBezTo>
                  <a:pt x="75379" y="776949"/>
                  <a:pt x="97119" y="798690"/>
                  <a:pt x="97119" y="825509"/>
                </a:cubicBezTo>
                <a:cubicBezTo>
                  <a:pt x="97119" y="852328"/>
                  <a:pt x="75379" y="874069"/>
                  <a:pt x="48560" y="874069"/>
                </a:cubicBezTo>
                <a:cubicBezTo>
                  <a:pt x="21741" y="874069"/>
                  <a:pt x="0" y="852328"/>
                  <a:pt x="0" y="825509"/>
                </a:cubicBezTo>
                <a:cubicBezTo>
                  <a:pt x="0" y="798690"/>
                  <a:pt x="21741" y="776949"/>
                  <a:pt x="48560" y="776949"/>
                </a:cubicBezTo>
                <a:close/>
                <a:moveTo>
                  <a:pt x="1796695" y="582712"/>
                </a:moveTo>
                <a:cubicBezTo>
                  <a:pt x="1823514" y="582712"/>
                  <a:pt x="1845255" y="604453"/>
                  <a:pt x="1845255" y="631272"/>
                </a:cubicBezTo>
                <a:cubicBezTo>
                  <a:pt x="1845255" y="658091"/>
                  <a:pt x="1823514" y="679832"/>
                  <a:pt x="1796695" y="679832"/>
                </a:cubicBezTo>
                <a:cubicBezTo>
                  <a:pt x="1769876" y="679832"/>
                  <a:pt x="1748136" y="658091"/>
                  <a:pt x="1748136" y="631272"/>
                </a:cubicBezTo>
                <a:cubicBezTo>
                  <a:pt x="1748136" y="604453"/>
                  <a:pt x="1769876" y="582712"/>
                  <a:pt x="1796695" y="582712"/>
                </a:cubicBezTo>
                <a:close/>
                <a:moveTo>
                  <a:pt x="1602458" y="582712"/>
                </a:moveTo>
                <a:cubicBezTo>
                  <a:pt x="1629277" y="582712"/>
                  <a:pt x="1651018" y="604453"/>
                  <a:pt x="1651018" y="631272"/>
                </a:cubicBezTo>
                <a:cubicBezTo>
                  <a:pt x="1651018" y="658091"/>
                  <a:pt x="1629277" y="679832"/>
                  <a:pt x="1602458" y="679832"/>
                </a:cubicBezTo>
                <a:cubicBezTo>
                  <a:pt x="1575639" y="679832"/>
                  <a:pt x="1553898" y="658091"/>
                  <a:pt x="1553898" y="631272"/>
                </a:cubicBezTo>
                <a:cubicBezTo>
                  <a:pt x="1553898" y="604453"/>
                  <a:pt x="1575639" y="582712"/>
                  <a:pt x="1602458" y="582712"/>
                </a:cubicBezTo>
                <a:close/>
                <a:moveTo>
                  <a:pt x="1408221" y="582712"/>
                </a:moveTo>
                <a:cubicBezTo>
                  <a:pt x="1435040" y="582712"/>
                  <a:pt x="1456780" y="604453"/>
                  <a:pt x="1456780" y="631272"/>
                </a:cubicBezTo>
                <a:cubicBezTo>
                  <a:pt x="1456780" y="658091"/>
                  <a:pt x="1435040" y="679832"/>
                  <a:pt x="1408221" y="679832"/>
                </a:cubicBezTo>
                <a:cubicBezTo>
                  <a:pt x="1381402" y="679832"/>
                  <a:pt x="1359661" y="658091"/>
                  <a:pt x="1359661" y="631272"/>
                </a:cubicBezTo>
                <a:cubicBezTo>
                  <a:pt x="1359661" y="604453"/>
                  <a:pt x="1381402" y="582712"/>
                  <a:pt x="1408221" y="582712"/>
                </a:cubicBezTo>
                <a:close/>
                <a:moveTo>
                  <a:pt x="1213983" y="582712"/>
                </a:moveTo>
                <a:cubicBezTo>
                  <a:pt x="1240802" y="582712"/>
                  <a:pt x="1262543" y="604453"/>
                  <a:pt x="1262543" y="631272"/>
                </a:cubicBezTo>
                <a:cubicBezTo>
                  <a:pt x="1262543" y="658091"/>
                  <a:pt x="1240802" y="679832"/>
                  <a:pt x="1213983" y="679832"/>
                </a:cubicBezTo>
                <a:cubicBezTo>
                  <a:pt x="1187165" y="679832"/>
                  <a:pt x="1165424" y="658091"/>
                  <a:pt x="1165424" y="631272"/>
                </a:cubicBezTo>
                <a:cubicBezTo>
                  <a:pt x="1165424" y="604453"/>
                  <a:pt x="1187165" y="582712"/>
                  <a:pt x="1213983" y="582712"/>
                </a:cubicBezTo>
                <a:close/>
                <a:moveTo>
                  <a:pt x="1019746" y="582712"/>
                </a:moveTo>
                <a:cubicBezTo>
                  <a:pt x="1046565" y="582712"/>
                  <a:pt x="1068306" y="604453"/>
                  <a:pt x="1068306" y="631272"/>
                </a:cubicBezTo>
                <a:cubicBezTo>
                  <a:pt x="1068306" y="658091"/>
                  <a:pt x="1046565" y="679832"/>
                  <a:pt x="1019746" y="679832"/>
                </a:cubicBezTo>
                <a:cubicBezTo>
                  <a:pt x="992927" y="679832"/>
                  <a:pt x="971186" y="658091"/>
                  <a:pt x="971186" y="631272"/>
                </a:cubicBezTo>
                <a:cubicBezTo>
                  <a:pt x="971186" y="604453"/>
                  <a:pt x="992927" y="582712"/>
                  <a:pt x="1019746" y="582712"/>
                </a:cubicBezTo>
                <a:close/>
                <a:moveTo>
                  <a:pt x="825509" y="582712"/>
                </a:moveTo>
                <a:cubicBezTo>
                  <a:pt x="852328" y="582712"/>
                  <a:pt x="874069" y="604453"/>
                  <a:pt x="874069" y="631272"/>
                </a:cubicBezTo>
                <a:cubicBezTo>
                  <a:pt x="874069" y="658091"/>
                  <a:pt x="852328" y="679832"/>
                  <a:pt x="825509" y="679832"/>
                </a:cubicBezTo>
                <a:cubicBezTo>
                  <a:pt x="798690" y="679832"/>
                  <a:pt x="776949" y="658091"/>
                  <a:pt x="776949" y="631272"/>
                </a:cubicBezTo>
                <a:cubicBezTo>
                  <a:pt x="776949" y="604453"/>
                  <a:pt x="798690" y="582712"/>
                  <a:pt x="825509" y="582712"/>
                </a:cubicBezTo>
                <a:close/>
                <a:moveTo>
                  <a:pt x="631272" y="582712"/>
                </a:moveTo>
                <a:cubicBezTo>
                  <a:pt x="658091" y="582712"/>
                  <a:pt x="679831" y="604453"/>
                  <a:pt x="679831" y="631272"/>
                </a:cubicBezTo>
                <a:cubicBezTo>
                  <a:pt x="679831" y="658091"/>
                  <a:pt x="658091" y="679832"/>
                  <a:pt x="631272" y="679832"/>
                </a:cubicBezTo>
                <a:cubicBezTo>
                  <a:pt x="604453" y="679832"/>
                  <a:pt x="582712" y="658091"/>
                  <a:pt x="582712" y="631272"/>
                </a:cubicBezTo>
                <a:cubicBezTo>
                  <a:pt x="582712" y="604453"/>
                  <a:pt x="604453" y="582712"/>
                  <a:pt x="631272" y="582712"/>
                </a:cubicBezTo>
                <a:close/>
                <a:moveTo>
                  <a:pt x="437034" y="582712"/>
                </a:moveTo>
                <a:cubicBezTo>
                  <a:pt x="463853" y="582712"/>
                  <a:pt x="485594" y="604453"/>
                  <a:pt x="485594" y="631272"/>
                </a:cubicBezTo>
                <a:cubicBezTo>
                  <a:pt x="485594" y="658091"/>
                  <a:pt x="463853" y="679832"/>
                  <a:pt x="437034" y="679832"/>
                </a:cubicBezTo>
                <a:cubicBezTo>
                  <a:pt x="410215" y="679832"/>
                  <a:pt x="388475" y="658091"/>
                  <a:pt x="388475" y="631272"/>
                </a:cubicBezTo>
                <a:cubicBezTo>
                  <a:pt x="388475" y="604453"/>
                  <a:pt x="410215" y="582712"/>
                  <a:pt x="437034" y="582712"/>
                </a:cubicBezTo>
                <a:close/>
                <a:moveTo>
                  <a:pt x="242797" y="582712"/>
                </a:moveTo>
                <a:cubicBezTo>
                  <a:pt x="269616" y="582712"/>
                  <a:pt x="291357" y="604453"/>
                  <a:pt x="291357" y="631272"/>
                </a:cubicBezTo>
                <a:cubicBezTo>
                  <a:pt x="291357" y="658091"/>
                  <a:pt x="269616" y="679832"/>
                  <a:pt x="242797" y="679832"/>
                </a:cubicBezTo>
                <a:cubicBezTo>
                  <a:pt x="215978" y="679832"/>
                  <a:pt x="194237" y="658091"/>
                  <a:pt x="194237" y="631272"/>
                </a:cubicBezTo>
                <a:cubicBezTo>
                  <a:pt x="194237" y="604453"/>
                  <a:pt x="215978" y="582712"/>
                  <a:pt x="242797" y="582712"/>
                </a:cubicBezTo>
                <a:close/>
                <a:moveTo>
                  <a:pt x="48560" y="582712"/>
                </a:moveTo>
                <a:cubicBezTo>
                  <a:pt x="75379" y="582712"/>
                  <a:pt x="97119" y="604453"/>
                  <a:pt x="97119" y="631272"/>
                </a:cubicBezTo>
                <a:cubicBezTo>
                  <a:pt x="97119" y="658091"/>
                  <a:pt x="75379" y="679832"/>
                  <a:pt x="48560" y="679832"/>
                </a:cubicBezTo>
                <a:cubicBezTo>
                  <a:pt x="21741" y="679832"/>
                  <a:pt x="0" y="658091"/>
                  <a:pt x="0" y="631272"/>
                </a:cubicBezTo>
                <a:cubicBezTo>
                  <a:pt x="0" y="604453"/>
                  <a:pt x="21741" y="582712"/>
                  <a:pt x="48560" y="582712"/>
                </a:cubicBezTo>
                <a:close/>
                <a:moveTo>
                  <a:pt x="1796695" y="388475"/>
                </a:moveTo>
                <a:cubicBezTo>
                  <a:pt x="1823514" y="388475"/>
                  <a:pt x="1845255" y="410216"/>
                  <a:pt x="1845255" y="437035"/>
                </a:cubicBezTo>
                <a:cubicBezTo>
                  <a:pt x="1845255" y="463853"/>
                  <a:pt x="1823514" y="485594"/>
                  <a:pt x="1796695" y="485594"/>
                </a:cubicBezTo>
                <a:cubicBezTo>
                  <a:pt x="1769876" y="485594"/>
                  <a:pt x="1748136" y="463853"/>
                  <a:pt x="1748136" y="437035"/>
                </a:cubicBezTo>
                <a:cubicBezTo>
                  <a:pt x="1748136" y="410216"/>
                  <a:pt x="1769876" y="388475"/>
                  <a:pt x="1796695" y="388475"/>
                </a:cubicBezTo>
                <a:close/>
                <a:moveTo>
                  <a:pt x="1602458" y="388475"/>
                </a:moveTo>
                <a:cubicBezTo>
                  <a:pt x="1629277" y="388475"/>
                  <a:pt x="1651018" y="410216"/>
                  <a:pt x="1651018" y="437035"/>
                </a:cubicBezTo>
                <a:cubicBezTo>
                  <a:pt x="1651018" y="463853"/>
                  <a:pt x="1629277" y="485594"/>
                  <a:pt x="1602458" y="485594"/>
                </a:cubicBezTo>
                <a:cubicBezTo>
                  <a:pt x="1575639" y="485594"/>
                  <a:pt x="1553898" y="463853"/>
                  <a:pt x="1553898" y="437035"/>
                </a:cubicBezTo>
                <a:cubicBezTo>
                  <a:pt x="1553898" y="410216"/>
                  <a:pt x="1575639" y="388475"/>
                  <a:pt x="1602458" y="388475"/>
                </a:cubicBezTo>
                <a:close/>
                <a:moveTo>
                  <a:pt x="1408221" y="388475"/>
                </a:moveTo>
                <a:cubicBezTo>
                  <a:pt x="1435040" y="388475"/>
                  <a:pt x="1456780" y="410216"/>
                  <a:pt x="1456780" y="437035"/>
                </a:cubicBezTo>
                <a:cubicBezTo>
                  <a:pt x="1456780" y="463853"/>
                  <a:pt x="1435040" y="485594"/>
                  <a:pt x="1408221" y="485594"/>
                </a:cubicBezTo>
                <a:cubicBezTo>
                  <a:pt x="1381402" y="485594"/>
                  <a:pt x="1359661" y="463853"/>
                  <a:pt x="1359661" y="437035"/>
                </a:cubicBezTo>
                <a:cubicBezTo>
                  <a:pt x="1359661" y="410216"/>
                  <a:pt x="1381402" y="388475"/>
                  <a:pt x="1408221" y="388475"/>
                </a:cubicBezTo>
                <a:close/>
                <a:moveTo>
                  <a:pt x="1213983" y="388475"/>
                </a:moveTo>
                <a:cubicBezTo>
                  <a:pt x="1240802" y="388475"/>
                  <a:pt x="1262543" y="410216"/>
                  <a:pt x="1262543" y="437035"/>
                </a:cubicBezTo>
                <a:cubicBezTo>
                  <a:pt x="1262543" y="463853"/>
                  <a:pt x="1240802" y="485594"/>
                  <a:pt x="1213983" y="485594"/>
                </a:cubicBezTo>
                <a:cubicBezTo>
                  <a:pt x="1187165" y="485594"/>
                  <a:pt x="1165424" y="463853"/>
                  <a:pt x="1165424" y="437035"/>
                </a:cubicBezTo>
                <a:cubicBezTo>
                  <a:pt x="1165424" y="410216"/>
                  <a:pt x="1187165" y="388475"/>
                  <a:pt x="1213983" y="388475"/>
                </a:cubicBezTo>
                <a:close/>
                <a:moveTo>
                  <a:pt x="1019746" y="388475"/>
                </a:moveTo>
                <a:cubicBezTo>
                  <a:pt x="1046565" y="388475"/>
                  <a:pt x="1068306" y="410216"/>
                  <a:pt x="1068306" y="437035"/>
                </a:cubicBezTo>
                <a:cubicBezTo>
                  <a:pt x="1068306" y="463853"/>
                  <a:pt x="1046565" y="485594"/>
                  <a:pt x="1019746" y="485594"/>
                </a:cubicBezTo>
                <a:cubicBezTo>
                  <a:pt x="992927" y="485594"/>
                  <a:pt x="971186" y="463853"/>
                  <a:pt x="971186" y="437035"/>
                </a:cubicBezTo>
                <a:cubicBezTo>
                  <a:pt x="971186" y="410216"/>
                  <a:pt x="992927" y="388475"/>
                  <a:pt x="1019746" y="388475"/>
                </a:cubicBezTo>
                <a:close/>
                <a:moveTo>
                  <a:pt x="825509" y="388475"/>
                </a:moveTo>
                <a:cubicBezTo>
                  <a:pt x="852328" y="388475"/>
                  <a:pt x="874069" y="410216"/>
                  <a:pt x="874069" y="437035"/>
                </a:cubicBezTo>
                <a:cubicBezTo>
                  <a:pt x="874069" y="463853"/>
                  <a:pt x="852328" y="485594"/>
                  <a:pt x="825509" y="485594"/>
                </a:cubicBezTo>
                <a:cubicBezTo>
                  <a:pt x="798690" y="485594"/>
                  <a:pt x="776949" y="463853"/>
                  <a:pt x="776949" y="437035"/>
                </a:cubicBezTo>
                <a:cubicBezTo>
                  <a:pt x="776949" y="410216"/>
                  <a:pt x="798690" y="388475"/>
                  <a:pt x="825509" y="388475"/>
                </a:cubicBezTo>
                <a:close/>
                <a:moveTo>
                  <a:pt x="631272" y="388475"/>
                </a:moveTo>
                <a:cubicBezTo>
                  <a:pt x="658091" y="388475"/>
                  <a:pt x="679831" y="410216"/>
                  <a:pt x="679831" y="437035"/>
                </a:cubicBezTo>
                <a:cubicBezTo>
                  <a:pt x="679831" y="463853"/>
                  <a:pt x="658091" y="485594"/>
                  <a:pt x="631272" y="485594"/>
                </a:cubicBezTo>
                <a:cubicBezTo>
                  <a:pt x="604453" y="485594"/>
                  <a:pt x="582712" y="463853"/>
                  <a:pt x="582712" y="437035"/>
                </a:cubicBezTo>
                <a:cubicBezTo>
                  <a:pt x="582712" y="410216"/>
                  <a:pt x="604453" y="388475"/>
                  <a:pt x="631272" y="388475"/>
                </a:cubicBezTo>
                <a:close/>
                <a:moveTo>
                  <a:pt x="437034" y="388475"/>
                </a:moveTo>
                <a:cubicBezTo>
                  <a:pt x="463853" y="388475"/>
                  <a:pt x="485594" y="410216"/>
                  <a:pt x="485594" y="437035"/>
                </a:cubicBezTo>
                <a:cubicBezTo>
                  <a:pt x="485594" y="463853"/>
                  <a:pt x="463853" y="485594"/>
                  <a:pt x="437034" y="485594"/>
                </a:cubicBezTo>
                <a:cubicBezTo>
                  <a:pt x="410215" y="485594"/>
                  <a:pt x="388475" y="463853"/>
                  <a:pt x="388475" y="437035"/>
                </a:cubicBezTo>
                <a:cubicBezTo>
                  <a:pt x="388475" y="410216"/>
                  <a:pt x="410215" y="388475"/>
                  <a:pt x="437034" y="388475"/>
                </a:cubicBezTo>
                <a:close/>
                <a:moveTo>
                  <a:pt x="242797" y="388475"/>
                </a:moveTo>
                <a:cubicBezTo>
                  <a:pt x="269616" y="388475"/>
                  <a:pt x="291357" y="410216"/>
                  <a:pt x="291357" y="437035"/>
                </a:cubicBezTo>
                <a:cubicBezTo>
                  <a:pt x="291357" y="463853"/>
                  <a:pt x="269616" y="485594"/>
                  <a:pt x="242797" y="485594"/>
                </a:cubicBezTo>
                <a:cubicBezTo>
                  <a:pt x="215978" y="485594"/>
                  <a:pt x="194237" y="463853"/>
                  <a:pt x="194237" y="437035"/>
                </a:cubicBezTo>
                <a:cubicBezTo>
                  <a:pt x="194237" y="410216"/>
                  <a:pt x="215978" y="388475"/>
                  <a:pt x="242797" y="388475"/>
                </a:cubicBezTo>
                <a:close/>
                <a:moveTo>
                  <a:pt x="48560" y="388475"/>
                </a:moveTo>
                <a:cubicBezTo>
                  <a:pt x="75379" y="388475"/>
                  <a:pt x="97119" y="410216"/>
                  <a:pt x="97119" y="437035"/>
                </a:cubicBezTo>
                <a:cubicBezTo>
                  <a:pt x="97119" y="463853"/>
                  <a:pt x="75379" y="485594"/>
                  <a:pt x="48560" y="485594"/>
                </a:cubicBezTo>
                <a:cubicBezTo>
                  <a:pt x="21741" y="485594"/>
                  <a:pt x="0" y="463853"/>
                  <a:pt x="0" y="437035"/>
                </a:cubicBezTo>
                <a:cubicBezTo>
                  <a:pt x="0" y="410216"/>
                  <a:pt x="21741" y="388475"/>
                  <a:pt x="48560" y="388475"/>
                </a:cubicBezTo>
                <a:close/>
                <a:moveTo>
                  <a:pt x="1796695" y="194238"/>
                </a:moveTo>
                <a:cubicBezTo>
                  <a:pt x="1823514" y="194238"/>
                  <a:pt x="1845255" y="215978"/>
                  <a:pt x="1845255" y="242797"/>
                </a:cubicBezTo>
                <a:cubicBezTo>
                  <a:pt x="1845255" y="269616"/>
                  <a:pt x="1823514" y="291357"/>
                  <a:pt x="1796695" y="291357"/>
                </a:cubicBezTo>
                <a:cubicBezTo>
                  <a:pt x="1769876" y="291357"/>
                  <a:pt x="1748136" y="269616"/>
                  <a:pt x="1748136" y="242797"/>
                </a:cubicBezTo>
                <a:cubicBezTo>
                  <a:pt x="1748136" y="215978"/>
                  <a:pt x="1769876" y="194238"/>
                  <a:pt x="1796695" y="194238"/>
                </a:cubicBezTo>
                <a:close/>
                <a:moveTo>
                  <a:pt x="1602458" y="194238"/>
                </a:moveTo>
                <a:cubicBezTo>
                  <a:pt x="1629277" y="194238"/>
                  <a:pt x="1651018" y="215978"/>
                  <a:pt x="1651018" y="242797"/>
                </a:cubicBezTo>
                <a:cubicBezTo>
                  <a:pt x="1651018" y="269616"/>
                  <a:pt x="1629277" y="291357"/>
                  <a:pt x="1602458" y="291357"/>
                </a:cubicBezTo>
                <a:cubicBezTo>
                  <a:pt x="1575639" y="291357"/>
                  <a:pt x="1553898" y="269616"/>
                  <a:pt x="1553898" y="242797"/>
                </a:cubicBezTo>
                <a:cubicBezTo>
                  <a:pt x="1553898" y="215978"/>
                  <a:pt x="1575639" y="194238"/>
                  <a:pt x="1602458" y="194238"/>
                </a:cubicBezTo>
                <a:close/>
                <a:moveTo>
                  <a:pt x="1408221" y="194238"/>
                </a:moveTo>
                <a:cubicBezTo>
                  <a:pt x="1435040" y="194238"/>
                  <a:pt x="1456780" y="215978"/>
                  <a:pt x="1456780" y="242797"/>
                </a:cubicBezTo>
                <a:cubicBezTo>
                  <a:pt x="1456780" y="269616"/>
                  <a:pt x="1435040" y="291357"/>
                  <a:pt x="1408221" y="291357"/>
                </a:cubicBezTo>
                <a:cubicBezTo>
                  <a:pt x="1381402" y="291357"/>
                  <a:pt x="1359661" y="269616"/>
                  <a:pt x="1359661" y="242797"/>
                </a:cubicBezTo>
                <a:cubicBezTo>
                  <a:pt x="1359661" y="215978"/>
                  <a:pt x="1381402" y="194238"/>
                  <a:pt x="1408221" y="194238"/>
                </a:cubicBezTo>
                <a:close/>
                <a:moveTo>
                  <a:pt x="1213983" y="194238"/>
                </a:moveTo>
                <a:cubicBezTo>
                  <a:pt x="1240802" y="194238"/>
                  <a:pt x="1262543" y="215978"/>
                  <a:pt x="1262543" y="242797"/>
                </a:cubicBezTo>
                <a:cubicBezTo>
                  <a:pt x="1262543" y="269616"/>
                  <a:pt x="1240802" y="291357"/>
                  <a:pt x="1213983" y="291357"/>
                </a:cubicBezTo>
                <a:cubicBezTo>
                  <a:pt x="1187165" y="291357"/>
                  <a:pt x="1165424" y="269616"/>
                  <a:pt x="1165424" y="242797"/>
                </a:cubicBezTo>
                <a:cubicBezTo>
                  <a:pt x="1165424" y="215978"/>
                  <a:pt x="1187165" y="194238"/>
                  <a:pt x="1213983" y="194238"/>
                </a:cubicBezTo>
                <a:close/>
                <a:moveTo>
                  <a:pt x="1019746" y="194238"/>
                </a:moveTo>
                <a:cubicBezTo>
                  <a:pt x="1046565" y="194238"/>
                  <a:pt x="1068306" y="215978"/>
                  <a:pt x="1068306" y="242797"/>
                </a:cubicBezTo>
                <a:cubicBezTo>
                  <a:pt x="1068306" y="269616"/>
                  <a:pt x="1046565" y="291357"/>
                  <a:pt x="1019746" y="291357"/>
                </a:cubicBezTo>
                <a:cubicBezTo>
                  <a:pt x="992927" y="291357"/>
                  <a:pt x="971186" y="269616"/>
                  <a:pt x="971186" y="242797"/>
                </a:cubicBezTo>
                <a:cubicBezTo>
                  <a:pt x="971186" y="215978"/>
                  <a:pt x="992927" y="194238"/>
                  <a:pt x="1019746" y="194238"/>
                </a:cubicBezTo>
                <a:close/>
                <a:moveTo>
                  <a:pt x="825509" y="194238"/>
                </a:moveTo>
                <a:cubicBezTo>
                  <a:pt x="852328" y="194238"/>
                  <a:pt x="874069" y="215978"/>
                  <a:pt x="874069" y="242797"/>
                </a:cubicBezTo>
                <a:cubicBezTo>
                  <a:pt x="874069" y="269616"/>
                  <a:pt x="852328" y="291357"/>
                  <a:pt x="825509" y="291357"/>
                </a:cubicBezTo>
                <a:cubicBezTo>
                  <a:pt x="798690" y="291357"/>
                  <a:pt x="776949" y="269616"/>
                  <a:pt x="776949" y="242797"/>
                </a:cubicBezTo>
                <a:cubicBezTo>
                  <a:pt x="776949" y="215978"/>
                  <a:pt x="798690" y="194238"/>
                  <a:pt x="825509" y="194238"/>
                </a:cubicBezTo>
                <a:close/>
                <a:moveTo>
                  <a:pt x="631272" y="194238"/>
                </a:moveTo>
                <a:cubicBezTo>
                  <a:pt x="658091" y="194238"/>
                  <a:pt x="679831" y="215978"/>
                  <a:pt x="679831" y="242797"/>
                </a:cubicBezTo>
                <a:cubicBezTo>
                  <a:pt x="679831" y="269616"/>
                  <a:pt x="658091" y="291357"/>
                  <a:pt x="631272" y="291357"/>
                </a:cubicBezTo>
                <a:cubicBezTo>
                  <a:pt x="604453" y="291357"/>
                  <a:pt x="582712" y="269616"/>
                  <a:pt x="582712" y="242797"/>
                </a:cubicBezTo>
                <a:cubicBezTo>
                  <a:pt x="582712" y="215978"/>
                  <a:pt x="604453" y="194238"/>
                  <a:pt x="631272" y="194238"/>
                </a:cubicBezTo>
                <a:close/>
                <a:moveTo>
                  <a:pt x="437034" y="194238"/>
                </a:moveTo>
                <a:cubicBezTo>
                  <a:pt x="463853" y="194238"/>
                  <a:pt x="485594" y="215978"/>
                  <a:pt x="485594" y="242797"/>
                </a:cubicBezTo>
                <a:cubicBezTo>
                  <a:pt x="485594" y="269616"/>
                  <a:pt x="463853" y="291357"/>
                  <a:pt x="437034" y="291357"/>
                </a:cubicBezTo>
                <a:cubicBezTo>
                  <a:pt x="410215" y="291357"/>
                  <a:pt x="388475" y="269616"/>
                  <a:pt x="388475" y="242797"/>
                </a:cubicBezTo>
                <a:cubicBezTo>
                  <a:pt x="388475" y="215978"/>
                  <a:pt x="410215" y="194238"/>
                  <a:pt x="437034" y="194238"/>
                </a:cubicBezTo>
                <a:close/>
                <a:moveTo>
                  <a:pt x="242797" y="194238"/>
                </a:moveTo>
                <a:cubicBezTo>
                  <a:pt x="269616" y="194238"/>
                  <a:pt x="291357" y="215978"/>
                  <a:pt x="291357" y="242797"/>
                </a:cubicBezTo>
                <a:cubicBezTo>
                  <a:pt x="291357" y="269616"/>
                  <a:pt x="269616" y="291357"/>
                  <a:pt x="242797" y="291357"/>
                </a:cubicBezTo>
                <a:cubicBezTo>
                  <a:pt x="215978" y="291357"/>
                  <a:pt x="194237" y="269616"/>
                  <a:pt x="194237" y="242797"/>
                </a:cubicBezTo>
                <a:cubicBezTo>
                  <a:pt x="194237" y="215978"/>
                  <a:pt x="215978" y="194238"/>
                  <a:pt x="242797" y="194238"/>
                </a:cubicBezTo>
                <a:close/>
                <a:moveTo>
                  <a:pt x="48560" y="194238"/>
                </a:moveTo>
                <a:cubicBezTo>
                  <a:pt x="75379" y="194238"/>
                  <a:pt x="97119" y="215978"/>
                  <a:pt x="97119" y="242797"/>
                </a:cubicBezTo>
                <a:cubicBezTo>
                  <a:pt x="97119" y="269616"/>
                  <a:pt x="75379" y="291357"/>
                  <a:pt x="48560" y="291357"/>
                </a:cubicBezTo>
                <a:cubicBezTo>
                  <a:pt x="21741" y="291357"/>
                  <a:pt x="0" y="269616"/>
                  <a:pt x="0" y="242797"/>
                </a:cubicBezTo>
                <a:cubicBezTo>
                  <a:pt x="0" y="215978"/>
                  <a:pt x="21741" y="194238"/>
                  <a:pt x="48560" y="194238"/>
                </a:cubicBezTo>
                <a:close/>
                <a:moveTo>
                  <a:pt x="1796695" y="0"/>
                </a:moveTo>
                <a:cubicBezTo>
                  <a:pt x="1823514" y="0"/>
                  <a:pt x="1845255" y="21741"/>
                  <a:pt x="1845255" y="48560"/>
                </a:cubicBezTo>
                <a:cubicBezTo>
                  <a:pt x="1845255" y="75379"/>
                  <a:pt x="1823514" y="97120"/>
                  <a:pt x="1796695" y="97120"/>
                </a:cubicBezTo>
                <a:cubicBezTo>
                  <a:pt x="1769876" y="97120"/>
                  <a:pt x="1748136" y="75379"/>
                  <a:pt x="1748136" y="48560"/>
                </a:cubicBezTo>
                <a:cubicBezTo>
                  <a:pt x="1748136" y="21741"/>
                  <a:pt x="1769876" y="0"/>
                  <a:pt x="1796695" y="0"/>
                </a:cubicBezTo>
                <a:close/>
                <a:moveTo>
                  <a:pt x="1602458" y="0"/>
                </a:moveTo>
                <a:cubicBezTo>
                  <a:pt x="1629277" y="0"/>
                  <a:pt x="1651018" y="21741"/>
                  <a:pt x="1651018" y="48560"/>
                </a:cubicBezTo>
                <a:cubicBezTo>
                  <a:pt x="1651018" y="75379"/>
                  <a:pt x="1629277" y="97120"/>
                  <a:pt x="1602458" y="97120"/>
                </a:cubicBezTo>
                <a:cubicBezTo>
                  <a:pt x="1575639" y="97120"/>
                  <a:pt x="1553898" y="75379"/>
                  <a:pt x="1553898" y="48560"/>
                </a:cubicBezTo>
                <a:cubicBezTo>
                  <a:pt x="1553898" y="21741"/>
                  <a:pt x="1575639" y="0"/>
                  <a:pt x="1602458" y="0"/>
                </a:cubicBezTo>
                <a:close/>
                <a:moveTo>
                  <a:pt x="1408221" y="0"/>
                </a:moveTo>
                <a:cubicBezTo>
                  <a:pt x="1435040" y="0"/>
                  <a:pt x="1456780" y="21741"/>
                  <a:pt x="1456780" y="48560"/>
                </a:cubicBezTo>
                <a:cubicBezTo>
                  <a:pt x="1456780" y="75379"/>
                  <a:pt x="1435040" y="97120"/>
                  <a:pt x="1408221" y="97120"/>
                </a:cubicBezTo>
                <a:cubicBezTo>
                  <a:pt x="1381402" y="97120"/>
                  <a:pt x="1359661" y="75379"/>
                  <a:pt x="1359661" y="48560"/>
                </a:cubicBezTo>
                <a:cubicBezTo>
                  <a:pt x="1359661" y="21741"/>
                  <a:pt x="1381402" y="0"/>
                  <a:pt x="1408221" y="0"/>
                </a:cubicBezTo>
                <a:close/>
                <a:moveTo>
                  <a:pt x="1213983" y="0"/>
                </a:moveTo>
                <a:cubicBezTo>
                  <a:pt x="1240802" y="0"/>
                  <a:pt x="1262543" y="21741"/>
                  <a:pt x="1262543" y="48560"/>
                </a:cubicBezTo>
                <a:cubicBezTo>
                  <a:pt x="1262543" y="75379"/>
                  <a:pt x="1240802" y="97120"/>
                  <a:pt x="1213983" y="97120"/>
                </a:cubicBezTo>
                <a:cubicBezTo>
                  <a:pt x="1187165" y="97120"/>
                  <a:pt x="1165424" y="75379"/>
                  <a:pt x="1165424" y="48560"/>
                </a:cubicBezTo>
                <a:cubicBezTo>
                  <a:pt x="1165424" y="21741"/>
                  <a:pt x="1187165" y="0"/>
                  <a:pt x="1213983" y="0"/>
                </a:cubicBezTo>
                <a:close/>
                <a:moveTo>
                  <a:pt x="1019746" y="0"/>
                </a:moveTo>
                <a:cubicBezTo>
                  <a:pt x="1046565" y="0"/>
                  <a:pt x="1068306" y="21741"/>
                  <a:pt x="1068306" y="48560"/>
                </a:cubicBezTo>
                <a:cubicBezTo>
                  <a:pt x="1068306" y="75379"/>
                  <a:pt x="1046565" y="97120"/>
                  <a:pt x="1019746" y="97120"/>
                </a:cubicBezTo>
                <a:cubicBezTo>
                  <a:pt x="992927" y="97120"/>
                  <a:pt x="971186" y="75379"/>
                  <a:pt x="971186" y="48560"/>
                </a:cubicBezTo>
                <a:cubicBezTo>
                  <a:pt x="971186" y="21741"/>
                  <a:pt x="992927" y="0"/>
                  <a:pt x="1019746" y="0"/>
                </a:cubicBezTo>
                <a:close/>
                <a:moveTo>
                  <a:pt x="825509" y="0"/>
                </a:moveTo>
                <a:cubicBezTo>
                  <a:pt x="852328" y="0"/>
                  <a:pt x="874069" y="21741"/>
                  <a:pt x="874069" y="48560"/>
                </a:cubicBezTo>
                <a:cubicBezTo>
                  <a:pt x="874069" y="75379"/>
                  <a:pt x="852328" y="97120"/>
                  <a:pt x="825509" y="97120"/>
                </a:cubicBezTo>
                <a:cubicBezTo>
                  <a:pt x="798690" y="97120"/>
                  <a:pt x="776949" y="75379"/>
                  <a:pt x="776949" y="48560"/>
                </a:cubicBezTo>
                <a:cubicBezTo>
                  <a:pt x="776949" y="21741"/>
                  <a:pt x="798690" y="0"/>
                  <a:pt x="825509" y="0"/>
                </a:cubicBezTo>
                <a:close/>
                <a:moveTo>
                  <a:pt x="631272" y="0"/>
                </a:moveTo>
                <a:cubicBezTo>
                  <a:pt x="658091" y="0"/>
                  <a:pt x="679831" y="21741"/>
                  <a:pt x="679831" y="48560"/>
                </a:cubicBezTo>
                <a:cubicBezTo>
                  <a:pt x="679831" y="75379"/>
                  <a:pt x="658091" y="97120"/>
                  <a:pt x="631272" y="97120"/>
                </a:cubicBezTo>
                <a:cubicBezTo>
                  <a:pt x="604453" y="97120"/>
                  <a:pt x="582712" y="75379"/>
                  <a:pt x="582712" y="48560"/>
                </a:cubicBezTo>
                <a:cubicBezTo>
                  <a:pt x="582712" y="21741"/>
                  <a:pt x="604453" y="0"/>
                  <a:pt x="631272" y="0"/>
                </a:cubicBezTo>
                <a:close/>
                <a:moveTo>
                  <a:pt x="437034" y="0"/>
                </a:moveTo>
                <a:cubicBezTo>
                  <a:pt x="463853" y="0"/>
                  <a:pt x="485594" y="21741"/>
                  <a:pt x="485594" y="48560"/>
                </a:cubicBezTo>
                <a:cubicBezTo>
                  <a:pt x="485594" y="75379"/>
                  <a:pt x="463853" y="97120"/>
                  <a:pt x="437034" y="97120"/>
                </a:cubicBezTo>
                <a:cubicBezTo>
                  <a:pt x="410215" y="97120"/>
                  <a:pt x="388475" y="75379"/>
                  <a:pt x="388475" y="48560"/>
                </a:cubicBezTo>
                <a:cubicBezTo>
                  <a:pt x="388475" y="21741"/>
                  <a:pt x="410215" y="0"/>
                  <a:pt x="437034" y="0"/>
                </a:cubicBezTo>
                <a:close/>
                <a:moveTo>
                  <a:pt x="242797" y="0"/>
                </a:moveTo>
                <a:cubicBezTo>
                  <a:pt x="269616" y="0"/>
                  <a:pt x="291357" y="21741"/>
                  <a:pt x="291357" y="48560"/>
                </a:cubicBezTo>
                <a:cubicBezTo>
                  <a:pt x="291357" y="75379"/>
                  <a:pt x="269616" y="97120"/>
                  <a:pt x="242797" y="97120"/>
                </a:cubicBezTo>
                <a:cubicBezTo>
                  <a:pt x="215978" y="97120"/>
                  <a:pt x="194237" y="75379"/>
                  <a:pt x="194237" y="48560"/>
                </a:cubicBezTo>
                <a:cubicBezTo>
                  <a:pt x="194237" y="21741"/>
                  <a:pt x="215978" y="0"/>
                  <a:pt x="242797" y="0"/>
                </a:cubicBezTo>
                <a:close/>
                <a:moveTo>
                  <a:pt x="48560" y="0"/>
                </a:moveTo>
                <a:cubicBezTo>
                  <a:pt x="75379" y="0"/>
                  <a:pt x="97119" y="21741"/>
                  <a:pt x="97119" y="48560"/>
                </a:cubicBezTo>
                <a:cubicBezTo>
                  <a:pt x="97119" y="75379"/>
                  <a:pt x="75379" y="97120"/>
                  <a:pt x="48560" y="97120"/>
                </a:cubicBezTo>
                <a:cubicBezTo>
                  <a:pt x="21741" y="97120"/>
                  <a:pt x="0" y="75379"/>
                  <a:pt x="0" y="48560"/>
                </a:cubicBezTo>
                <a:cubicBezTo>
                  <a:pt x="0" y="21741"/>
                  <a:pt x="21741" y="0"/>
                  <a:pt x="48560" y="0"/>
                </a:cubicBezTo>
                <a:close/>
              </a:path>
            </a:pathLst>
          </a:custGeom>
          <a:gradFill flip="none" rotWithShape="1">
            <a:gsLst>
              <a:gs pos="100000">
                <a:schemeClr val="accent1">
                  <a:alpha val="0"/>
                </a:schemeClr>
              </a:gs>
              <a:gs pos="0">
                <a:schemeClr val="accent1">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3" name="文本框 22"/>
          <p:cNvSpPr txBox="1"/>
          <p:nvPr/>
        </p:nvSpPr>
        <p:spPr>
          <a:xfrm>
            <a:off x="9253407" y="2812373"/>
            <a:ext cx="1776506" cy="997196"/>
          </a:xfrm>
          <a:prstGeom prst="rect">
            <a:avLst/>
          </a:prstGeom>
        </p:spPr>
        <p:txBody>
          <a:bodyPr wrap="square" lIns="0" tIns="0" rIns="0" bIns="0" anchor="ctr">
            <a:spAutoFit/>
          </a:bodyPr>
          <a:lstStyle>
            <a:defPPr>
              <a:defRPr lang="zh-CN"/>
            </a:defPPr>
            <a:lvl1pPr>
              <a:lnSpc>
                <a:spcPct val="90000"/>
              </a:lnSpc>
              <a:spcBef>
                <a:spcPct val="0"/>
              </a:spcBef>
              <a:buNone/>
              <a:defRPr sz="7200">
                <a:solidFill>
                  <a:schemeClr val="accent1">
                    <a:alpha val="20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zh-CN" sz="7200" b="0" i="0" u="none" strike="noStrike" kern="1200" cap="none" spc="0" normalizeH="0" baseline="0" noProof="0" dirty="0">
                <a:ln>
                  <a:noFill/>
                </a:ln>
                <a:solidFill>
                  <a:srgbClr val="20466F">
                    <a:alpha val="20000"/>
                  </a:srgbClr>
                </a:solidFill>
                <a:effectLst/>
                <a:uLnTx/>
                <a:uFillTx/>
                <a:latin typeface="Arial" panose="020B0604020202020204" pitchFamily="34" charset="0"/>
                <a:ea typeface="黑体" panose="02010609060101010101" pitchFamily="49" charset="-122"/>
                <a:cs typeface="Arial" panose="020B0604020202020204" pitchFamily="34" charset="0"/>
              </a:rPr>
              <a:t>02</a:t>
            </a:r>
          </a:p>
        </p:txBody>
      </p:sp>
      <p:sp>
        <p:nvSpPr>
          <p:cNvPr id="6" name="文本框 5">
            <a:extLst>
              <a:ext uri="{FF2B5EF4-FFF2-40B4-BE49-F238E27FC236}">
                <a16:creationId xmlns:a16="http://schemas.microsoft.com/office/drawing/2014/main" id="{CA57564E-0BBE-234C-A9B7-1BE7D7F1426E}"/>
              </a:ext>
            </a:extLst>
          </p:cNvPr>
          <p:cNvSpPr txBox="1"/>
          <p:nvPr/>
        </p:nvSpPr>
        <p:spPr>
          <a:xfrm>
            <a:off x="6534113" y="4772169"/>
            <a:ext cx="4495800" cy="387798"/>
          </a:xfrm>
          <a:prstGeom prst="rect">
            <a:avLst/>
          </a:prstGeom>
        </p:spPr>
        <p:txBody>
          <a:bodyPr wrap="square" lIns="0" tIns="0" rIns="0" bIns="0" anchor="ctr">
            <a:spAutoFit/>
          </a:bodyPr>
          <a:lstStyle>
            <a:defPPr>
              <a:defRPr lang="zh-CN"/>
            </a:defPPr>
            <a:lvl1pPr algn="r">
              <a:lnSpc>
                <a:spcPct val="90000"/>
              </a:lnSpc>
              <a:spcBef>
                <a:spcPct val="0"/>
              </a:spcBef>
              <a:buNone/>
              <a:defRPr sz="2800">
                <a:solidFill>
                  <a:schemeClr val="tx1">
                    <a:lumMod val="85000"/>
                    <a:lumOff val="15000"/>
                  </a:schemeClr>
                </a:solidFill>
                <a:latin typeface="+mn-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zh-CN" altLang="en-US"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rPr>
              <a:t>抛光检测</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23616871"/>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5157D62-8305-496F-B53D-547F3B1E9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971" y="2324456"/>
            <a:ext cx="5970894" cy="4533544"/>
          </a:xfrm>
          <a:prstGeom prst="rect">
            <a:avLst/>
          </a:prstGeom>
        </p:spPr>
      </p:pic>
      <p:pic>
        <p:nvPicPr>
          <p:cNvPr id="11" name="图片 10">
            <a:extLst>
              <a:ext uri="{FF2B5EF4-FFF2-40B4-BE49-F238E27FC236}">
                <a16:creationId xmlns:a16="http://schemas.microsoft.com/office/drawing/2014/main" id="{BB43B830-B2B7-465B-A8B8-754AC7194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986" y="3223047"/>
            <a:ext cx="3893014" cy="3551106"/>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项目需求</a:t>
            </a:r>
          </a:p>
        </p:txBody>
      </p:sp>
      <p:sp>
        <p:nvSpPr>
          <p:cNvPr id="17" name="TextBox 2">
            <a:extLst>
              <a:ext uri="{FF2B5EF4-FFF2-40B4-BE49-F238E27FC236}">
                <a16:creationId xmlns:a16="http://schemas.microsoft.com/office/drawing/2014/main" id="{01C192B2-6692-4AE8-B70D-ACBBEA1329E0}"/>
              </a:ext>
            </a:extLst>
          </p:cNvPr>
          <p:cNvSpPr txBox="1"/>
          <p:nvPr/>
        </p:nvSpPr>
        <p:spPr>
          <a:xfrm>
            <a:off x="268951" y="811420"/>
            <a:ext cx="7343018" cy="3050772"/>
          </a:xfrm>
          <a:prstGeom prst="rect">
            <a:avLst/>
          </a:prstGeom>
          <a:noFill/>
        </p:spPr>
        <p:txBody>
          <a:bodyPr wrap="square" rtlCol="0">
            <a:spAutoFit/>
          </a:bodyPr>
          <a:lstStyle/>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项目需求</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针对外观全检工站，需开发自动外观外观检测设备，替代人工作业，并按不良类别、程度及位置分类，对应不同重工流程与方案。</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产品材质</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不锈钢。</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产品规格</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长</a:t>
            </a:r>
            <a:r>
              <a:rPr lang="en-US" altLang="zh-CN" sz="1400" dirty="0">
                <a:solidFill>
                  <a:srgbClr val="000000"/>
                </a:solidFill>
                <a:ea typeface="微软雅黑" panose="020B0503020204020204" pitchFamily="34" charset="-122"/>
              </a:rPr>
              <a:t>(147.5mm)*</a:t>
            </a:r>
            <a:r>
              <a:rPr lang="zh-CN" altLang="en-US" sz="1400" dirty="0">
                <a:solidFill>
                  <a:srgbClr val="000000"/>
                </a:solidFill>
                <a:ea typeface="微软雅黑" panose="020B0503020204020204" pitchFamily="34" charset="-122"/>
              </a:rPr>
              <a:t>宽</a:t>
            </a:r>
            <a:r>
              <a:rPr lang="en-US" altLang="zh-CN" sz="1400" dirty="0">
                <a:solidFill>
                  <a:srgbClr val="000000"/>
                </a:solidFill>
                <a:ea typeface="微软雅黑" panose="020B0503020204020204" pitchFamily="34" charset="-122"/>
              </a:rPr>
              <a:t>(71.5mm)*</a:t>
            </a:r>
            <a:r>
              <a:rPr lang="zh-CN" altLang="en-US" sz="1400" dirty="0">
                <a:solidFill>
                  <a:srgbClr val="000000"/>
                </a:solidFill>
                <a:ea typeface="微软雅黑" panose="020B0503020204020204" pitchFamily="34" charset="-122"/>
              </a:rPr>
              <a:t>高</a:t>
            </a:r>
            <a:r>
              <a:rPr lang="en-US" altLang="zh-CN" sz="1400" dirty="0">
                <a:solidFill>
                  <a:srgbClr val="000000"/>
                </a:solidFill>
                <a:ea typeface="微软雅黑" panose="020B0503020204020204" pitchFamily="34" charset="-122"/>
              </a:rPr>
              <a:t>(7.8mm)</a:t>
            </a:r>
            <a:r>
              <a:rPr lang="zh-CN" altLang="en-US" sz="1400" dirty="0">
                <a:solidFill>
                  <a:srgbClr val="000000"/>
                </a:solidFill>
                <a:ea typeface="微软雅黑" panose="020B0503020204020204" pitchFamily="34" charset="-122"/>
              </a:rPr>
              <a:t>、长</a:t>
            </a:r>
            <a:r>
              <a:rPr lang="en-US" altLang="zh-CN" sz="1400" dirty="0">
                <a:solidFill>
                  <a:srgbClr val="000000"/>
                </a:solidFill>
                <a:ea typeface="微软雅黑" panose="020B0503020204020204" pitchFamily="34" charset="-122"/>
              </a:rPr>
              <a:t>(160.7mm)*</a:t>
            </a:r>
            <a:r>
              <a:rPr lang="zh-CN" altLang="en-US" sz="1400" dirty="0">
                <a:solidFill>
                  <a:srgbClr val="000000"/>
                </a:solidFill>
                <a:ea typeface="微软雅黑" panose="020B0503020204020204" pitchFamily="34" charset="-122"/>
              </a:rPr>
              <a:t>宽</a:t>
            </a:r>
            <a:r>
              <a:rPr lang="en-US" altLang="zh-CN" sz="1400" dirty="0">
                <a:solidFill>
                  <a:srgbClr val="000000"/>
                </a:solidFill>
                <a:ea typeface="微软雅黑" panose="020B0503020204020204" pitchFamily="34" charset="-122"/>
              </a:rPr>
              <a:t>(77.6mm)*</a:t>
            </a:r>
            <a:r>
              <a:rPr lang="zh-CN" altLang="en-US" sz="1400" dirty="0">
                <a:solidFill>
                  <a:srgbClr val="000000"/>
                </a:solidFill>
                <a:ea typeface="微软雅黑" panose="020B0503020204020204" pitchFamily="34" charset="-122"/>
              </a:rPr>
              <a:t>高</a:t>
            </a:r>
            <a:r>
              <a:rPr lang="en-US" altLang="zh-CN" sz="1400" dirty="0">
                <a:solidFill>
                  <a:srgbClr val="000000"/>
                </a:solidFill>
                <a:ea typeface="微软雅黑" panose="020B0503020204020204" pitchFamily="34" charset="-122"/>
              </a:rPr>
              <a:t>(7.6mm)</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检测面</a:t>
            </a:r>
            <a:r>
              <a:rPr lang="en-US" altLang="zh-CN" sz="1400" dirty="0">
                <a:solidFill>
                  <a:srgbClr val="000000"/>
                </a:solidFill>
                <a:ea typeface="微软雅黑" panose="020B0503020204020204" pitchFamily="34" charset="-122"/>
              </a:rPr>
              <a:t>:CG</a:t>
            </a:r>
            <a:r>
              <a:rPr lang="zh-CN" altLang="en-US" sz="1400" dirty="0">
                <a:solidFill>
                  <a:srgbClr val="000000"/>
                </a:solidFill>
                <a:ea typeface="微软雅黑" panose="020B0503020204020204" pitchFamily="34" charset="-122"/>
              </a:rPr>
              <a:t>面、</a:t>
            </a:r>
            <a:r>
              <a:rPr lang="en-US" altLang="zh-CN" sz="1400" dirty="0">
                <a:solidFill>
                  <a:srgbClr val="000000"/>
                </a:solidFill>
                <a:ea typeface="微软雅黑" panose="020B0503020204020204" pitchFamily="34" charset="-122"/>
              </a:rPr>
              <a:t>BG</a:t>
            </a:r>
            <a:r>
              <a:rPr lang="zh-CN" altLang="en-US" sz="1400" dirty="0">
                <a:solidFill>
                  <a:srgbClr val="000000"/>
                </a:solidFill>
                <a:ea typeface="微软雅黑" panose="020B0503020204020204" pitchFamily="34" charset="-122"/>
              </a:rPr>
              <a:t>面、</a:t>
            </a:r>
            <a:r>
              <a:rPr lang="en-US" altLang="zh-CN" sz="1400" dirty="0">
                <a:solidFill>
                  <a:srgbClr val="000000"/>
                </a:solidFill>
                <a:ea typeface="微软雅黑" panose="020B0503020204020204" pitchFamily="34" charset="-122"/>
              </a:rPr>
              <a:t>RT</a:t>
            </a:r>
            <a:r>
              <a:rPr lang="zh-CN" altLang="en-US" sz="1400" dirty="0">
                <a:solidFill>
                  <a:srgbClr val="000000"/>
                </a:solidFill>
                <a:ea typeface="微软雅黑" panose="020B0503020204020204" pitchFamily="34" charset="-122"/>
              </a:rPr>
              <a:t>面</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检测缺陷</a:t>
            </a:r>
            <a:r>
              <a:rPr lang="en-US" altLang="zh-CN" sz="1400" dirty="0">
                <a:solidFill>
                  <a:srgbClr val="000000"/>
                </a:solidFill>
                <a:ea typeface="微软雅黑" panose="020B0503020204020204" pitchFamily="34" charset="-122"/>
              </a:rPr>
              <a:t>:</a:t>
            </a:r>
            <a:r>
              <a:rPr lang="zh-CN" altLang="en-US" sz="1400" dirty="0">
                <a:solidFill>
                  <a:srgbClr val="000000"/>
                </a:solidFill>
                <a:ea typeface="微软雅黑" panose="020B0503020204020204" pitchFamily="34" charset="-122"/>
              </a:rPr>
              <a:t>抛光不足、碰刮伤、打磨纹、刀纹、条纹等。</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en-US" altLang="zh-CN" sz="1400" dirty="0">
                <a:solidFill>
                  <a:srgbClr val="000000"/>
                </a:solidFill>
                <a:ea typeface="微软雅黑" panose="020B0503020204020204" pitchFamily="34" charset="-122"/>
              </a:rPr>
              <a:t>CT</a:t>
            </a:r>
            <a:r>
              <a:rPr lang="zh-CN" altLang="en-US" sz="1400" dirty="0">
                <a:solidFill>
                  <a:srgbClr val="000000"/>
                </a:solidFill>
                <a:ea typeface="微软雅黑" panose="020B0503020204020204" pitchFamily="34" charset="-122"/>
              </a:rPr>
              <a:t>时间</a:t>
            </a:r>
            <a:r>
              <a:rPr lang="en-US" altLang="zh-CN" sz="1400" dirty="0">
                <a:solidFill>
                  <a:srgbClr val="000000"/>
                </a:solidFill>
                <a:ea typeface="微软雅黑" panose="020B0503020204020204" pitchFamily="34" charset="-122"/>
              </a:rPr>
              <a:t>:</a:t>
            </a:r>
            <a:r>
              <a:rPr lang="en-US" altLang="zh-CN" sz="1400" b="1" dirty="0">
                <a:solidFill>
                  <a:srgbClr val="FF0000"/>
                </a:solidFill>
                <a:ea typeface="微软雅黑" panose="020B0503020204020204" pitchFamily="34" charset="-122"/>
              </a:rPr>
              <a:t>5s/pcs</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marL="171450" indent="-171450">
              <a:lnSpc>
                <a:spcPct val="130000"/>
              </a:lnSpc>
              <a:spcBef>
                <a:spcPts val="600"/>
              </a:spcBef>
              <a:buFont typeface="Wingdings" panose="05000000000000000000" pitchFamily="2" charset="2"/>
              <a:buChar char="Ø"/>
            </a:pPr>
            <a:r>
              <a:rPr lang="zh-CN" altLang="en-US" sz="1400" dirty="0">
                <a:solidFill>
                  <a:srgbClr val="000000"/>
                </a:solidFill>
                <a:ea typeface="微软雅黑" panose="020B0503020204020204" pitchFamily="34" charset="-122"/>
              </a:rPr>
              <a:t>检测率</a:t>
            </a:r>
            <a:r>
              <a:rPr lang="en-US" altLang="zh-CN" sz="1400" dirty="0">
                <a:solidFill>
                  <a:srgbClr val="000000"/>
                </a:solidFill>
                <a:ea typeface="微软雅黑" panose="020B0503020204020204" pitchFamily="34" charset="-122"/>
              </a:rPr>
              <a:t>:</a:t>
            </a:r>
            <a:r>
              <a:rPr lang="en-US" altLang="zh-CN" sz="1400" b="1" dirty="0">
                <a:solidFill>
                  <a:srgbClr val="FF0000"/>
                </a:solidFill>
                <a:ea typeface="微软雅黑" panose="020B0503020204020204" pitchFamily="34" charset="-122"/>
              </a:rPr>
              <a:t>overkill ≤ 20%</a:t>
            </a:r>
            <a:r>
              <a:rPr lang="zh-CN" altLang="en-US" sz="1400" dirty="0">
                <a:solidFill>
                  <a:srgbClr val="000000"/>
                </a:solidFill>
                <a:ea typeface="微软雅黑" panose="020B0503020204020204" pitchFamily="34" charset="-122"/>
              </a:rPr>
              <a:t>。</a:t>
            </a:r>
            <a:endParaRPr lang="en-US" altLang="zh-CN" sz="1400" dirty="0">
              <a:solidFill>
                <a:srgbClr val="000000"/>
              </a:solidFill>
              <a:ea typeface="微软雅黑" panose="020B0503020204020204" pitchFamily="34" charset="-122"/>
            </a:endParaRPr>
          </a:p>
          <a:p>
            <a:pPr>
              <a:lnSpc>
                <a:spcPct val="130000"/>
              </a:lnSpc>
              <a:spcBef>
                <a:spcPts val="600"/>
              </a:spcBef>
            </a:pPr>
            <a:endParaRPr lang="en-US" altLang="zh-CN" sz="1000" dirty="0">
              <a:solidFill>
                <a:srgbClr val="000000"/>
              </a:solidFill>
              <a:ea typeface="微软雅黑" panose="020B0503020204020204" pitchFamily="34" charset="-122"/>
            </a:endParaRPr>
          </a:p>
        </p:txBody>
      </p:sp>
      <p:sp>
        <p:nvSpPr>
          <p:cNvPr id="9" name="文本框 8">
            <a:extLst>
              <a:ext uri="{FF2B5EF4-FFF2-40B4-BE49-F238E27FC236}">
                <a16:creationId xmlns:a16="http://schemas.microsoft.com/office/drawing/2014/main" id="{C68A76FC-C12B-4743-BDA1-4319A388E745}"/>
              </a:ext>
            </a:extLst>
          </p:cNvPr>
          <p:cNvSpPr txBox="1"/>
          <p:nvPr/>
        </p:nvSpPr>
        <p:spPr>
          <a:xfrm>
            <a:off x="9099866" y="4998600"/>
            <a:ext cx="877163" cy="369332"/>
          </a:xfrm>
          <a:prstGeom prst="rect">
            <a:avLst/>
          </a:prstGeom>
          <a:noFill/>
        </p:spPr>
        <p:txBody>
          <a:bodyPr wrap="none" rtlCol="0">
            <a:spAutoFit/>
          </a:bodyPr>
          <a:lstStyle/>
          <a:p>
            <a:r>
              <a:rPr lang="zh-CN" altLang="en-US" dirty="0">
                <a:solidFill>
                  <a:srgbClr val="FF0000"/>
                </a:solidFill>
              </a:rPr>
              <a:t>刨面图</a:t>
            </a:r>
          </a:p>
        </p:txBody>
      </p:sp>
      <p:cxnSp>
        <p:nvCxnSpPr>
          <p:cNvPr id="4" name="直接箭头连接符 3">
            <a:extLst>
              <a:ext uri="{FF2B5EF4-FFF2-40B4-BE49-F238E27FC236}">
                <a16:creationId xmlns:a16="http://schemas.microsoft.com/office/drawing/2014/main" id="{96315BBC-D361-4FC2-86ED-F5E7361BC8D5}"/>
              </a:ext>
            </a:extLst>
          </p:cNvPr>
          <p:cNvCxnSpPr>
            <a:cxnSpLocks/>
          </p:cNvCxnSpPr>
          <p:nvPr/>
        </p:nvCxnSpPr>
        <p:spPr>
          <a:xfrm>
            <a:off x="6395085" y="5231130"/>
            <a:ext cx="1903901" cy="5356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id="{20FD310D-3E6D-43D7-8955-B054BEC63D1D}"/>
              </a:ext>
            </a:extLst>
          </p:cNvPr>
          <p:cNvSpPr/>
          <p:nvPr/>
        </p:nvSpPr>
        <p:spPr>
          <a:xfrm>
            <a:off x="6286500" y="5173505"/>
            <a:ext cx="146685" cy="139540"/>
          </a:xfrm>
          <a:custGeom>
            <a:avLst/>
            <a:gdLst>
              <a:gd name="connsiteX0" fmla="*/ 0 w 146685"/>
              <a:gd name="connsiteY0" fmla="*/ 475 h 139540"/>
              <a:gd name="connsiteX1" fmla="*/ 45720 w 146685"/>
              <a:gd name="connsiteY1" fmla="*/ 21430 h 139540"/>
              <a:gd name="connsiteX2" fmla="*/ 146685 w 146685"/>
              <a:gd name="connsiteY2" fmla="*/ 139540 h 139540"/>
            </a:gdLst>
            <a:ahLst/>
            <a:cxnLst>
              <a:cxn ang="0">
                <a:pos x="connsiteX0" y="connsiteY0"/>
              </a:cxn>
              <a:cxn ang="0">
                <a:pos x="connsiteX1" y="connsiteY1"/>
              </a:cxn>
              <a:cxn ang="0">
                <a:pos x="connsiteX2" y="connsiteY2"/>
              </a:cxn>
            </a:cxnLst>
            <a:rect l="l" t="t" r="r" b="b"/>
            <a:pathLst>
              <a:path w="146685" h="139540">
                <a:moveTo>
                  <a:pt x="0" y="475"/>
                </a:moveTo>
                <a:cubicBezTo>
                  <a:pt x="10636" y="-636"/>
                  <a:pt x="21273" y="-1747"/>
                  <a:pt x="45720" y="21430"/>
                </a:cubicBezTo>
                <a:cubicBezTo>
                  <a:pt x="70167" y="44607"/>
                  <a:pt x="108426" y="92073"/>
                  <a:pt x="146685" y="13954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282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103195-2FA8-4BC7-84EF-DD9EEA946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016" y="213148"/>
            <a:ext cx="6889769" cy="6664016"/>
          </a:xfrm>
          <a:prstGeom prst="rect">
            <a:avLst/>
          </a:prstGeom>
        </p:spPr>
      </p:pic>
      <p:sp>
        <p:nvSpPr>
          <p:cNvPr id="7" name="标题 6">
            <a:extLst>
              <a:ext uri="{FF2B5EF4-FFF2-40B4-BE49-F238E27FC236}">
                <a16:creationId xmlns:a16="http://schemas.microsoft.com/office/drawing/2014/main" id="{A3A4A5BA-6DE1-4FB2-ABFA-8AC16BDDA2B1}"/>
              </a:ext>
            </a:extLst>
          </p:cNvPr>
          <p:cNvSpPr>
            <a:spLocks noGrp="1"/>
          </p:cNvSpPr>
          <p:nvPr>
            <p:ph type="title"/>
          </p:nvPr>
        </p:nvSpPr>
        <p:spPr>
          <a:xfrm>
            <a:off x="479505" y="213148"/>
            <a:ext cx="9058943" cy="332399"/>
          </a:xfrm>
        </p:spPr>
        <p:txBody>
          <a:bodyPr/>
          <a:lstStyle/>
          <a:p>
            <a:r>
              <a:rPr lang="zh-CN" altLang="en-US" sz="2400" b="1" spc="100" dirty="0">
                <a:solidFill>
                  <a:srgbClr val="043E6F"/>
                </a:solidFill>
                <a:cs typeface="Arial" panose="020B0604020202020204" pitchFamily="34" charset="0"/>
              </a:rPr>
              <a:t>设计方案</a:t>
            </a:r>
            <a:r>
              <a:rPr lang="en-US" altLang="zh-CN" sz="2400" b="1" spc="100" dirty="0">
                <a:solidFill>
                  <a:srgbClr val="043E6F"/>
                </a:solidFill>
                <a:cs typeface="Arial" panose="020B0604020202020204" pitchFamily="34" charset="0"/>
              </a:rPr>
              <a:t>|</a:t>
            </a:r>
            <a:r>
              <a:rPr lang="zh-CN" altLang="en-US" sz="2400" b="1" spc="100" dirty="0">
                <a:solidFill>
                  <a:srgbClr val="043E6F"/>
                </a:solidFill>
                <a:cs typeface="Arial" panose="020B0604020202020204" pitchFamily="34" charset="0"/>
              </a:rPr>
              <a:t>检测指标</a:t>
            </a:r>
          </a:p>
        </p:txBody>
      </p:sp>
    </p:spTree>
    <p:extLst>
      <p:ext uri="{BB962C8B-B14F-4D97-AF65-F5344CB8AC3E}">
        <p14:creationId xmlns:p14="http://schemas.microsoft.com/office/powerpoint/2010/main" val="39635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C9494D26-1821-4EC4-8CAD-E4E80EE17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940" y="693626"/>
            <a:ext cx="3393125" cy="400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627CCF75-2F93-40E0-BBA8-FF15FE331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55" y="801935"/>
            <a:ext cx="4749048" cy="385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直接箭头连接符 20">
            <a:extLst>
              <a:ext uri="{FF2B5EF4-FFF2-40B4-BE49-F238E27FC236}">
                <a16:creationId xmlns:a16="http://schemas.microsoft.com/office/drawing/2014/main" id="{AD97BEA3-EE44-4543-A190-344F4984812D}"/>
              </a:ext>
            </a:extLst>
          </p:cNvPr>
          <p:cNvCxnSpPr/>
          <p:nvPr/>
        </p:nvCxnSpPr>
        <p:spPr>
          <a:xfrm>
            <a:off x="1116657" y="4811924"/>
            <a:ext cx="4486423" cy="14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C99CC10-00F0-41E0-8620-AEBD44DD70AD}"/>
              </a:ext>
            </a:extLst>
          </p:cNvPr>
          <p:cNvSpPr txBox="1"/>
          <p:nvPr/>
        </p:nvSpPr>
        <p:spPr>
          <a:xfrm>
            <a:off x="2813519" y="4477339"/>
            <a:ext cx="982961" cy="338554"/>
          </a:xfrm>
          <a:prstGeom prst="rect">
            <a:avLst/>
          </a:prstGeom>
          <a:noFill/>
        </p:spPr>
        <p:txBody>
          <a:bodyPr wrap="none" rtlCol="0">
            <a:spAutoFit/>
          </a:bodyPr>
          <a:lstStyle/>
          <a:p>
            <a:r>
              <a:rPr lang="en-US" altLang="zh-CN" sz="1600" dirty="0"/>
              <a:t>2800mm</a:t>
            </a:r>
          </a:p>
        </p:txBody>
      </p:sp>
      <p:cxnSp>
        <p:nvCxnSpPr>
          <p:cNvPr id="25" name="直接箭头连接符 24">
            <a:extLst>
              <a:ext uri="{FF2B5EF4-FFF2-40B4-BE49-F238E27FC236}">
                <a16:creationId xmlns:a16="http://schemas.microsoft.com/office/drawing/2014/main" id="{D57CC527-0A16-437E-8EB2-78CC977D1EC7}"/>
              </a:ext>
            </a:extLst>
          </p:cNvPr>
          <p:cNvCxnSpPr/>
          <p:nvPr/>
        </p:nvCxnSpPr>
        <p:spPr>
          <a:xfrm>
            <a:off x="889208" y="1283870"/>
            <a:ext cx="0" cy="32563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99E4070-8F76-452E-A286-45FBCDE444E4}"/>
              </a:ext>
            </a:extLst>
          </p:cNvPr>
          <p:cNvSpPr txBox="1"/>
          <p:nvPr/>
        </p:nvSpPr>
        <p:spPr>
          <a:xfrm rot="16200000">
            <a:off x="648178" y="2557660"/>
            <a:ext cx="1165669" cy="369332"/>
          </a:xfrm>
          <a:prstGeom prst="rect">
            <a:avLst/>
          </a:prstGeom>
          <a:noFill/>
        </p:spPr>
        <p:txBody>
          <a:bodyPr wrap="square" rtlCol="0">
            <a:spAutoFit/>
          </a:bodyPr>
          <a:lstStyle/>
          <a:p>
            <a:r>
              <a:rPr lang="en-US" altLang="zh-CN" dirty="0"/>
              <a:t>2000mm</a:t>
            </a:r>
          </a:p>
        </p:txBody>
      </p:sp>
      <p:cxnSp>
        <p:nvCxnSpPr>
          <p:cNvPr id="27" name="直接连接符 26">
            <a:extLst>
              <a:ext uri="{FF2B5EF4-FFF2-40B4-BE49-F238E27FC236}">
                <a16:creationId xmlns:a16="http://schemas.microsoft.com/office/drawing/2014/main" id="{22C15FDC-E690-4516-9D68-F3B161336BF7}"/>
              </a:ext>
            </a:extLst>
          </p:cNvPr>
          <p:cNvCxnSpPr/>
          <p:nvPr/>
        </p:nvCxnSpPr>
        <p:spPr>
          <a:xfrm flipH="1">
            <a:off x="5623399" y="4187989"/>
            <a:ext cx="1" cy="733768"/>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28" name="直接连接符 27">
            <a:extLst>
              <a:ext uri="{FF2B5EF4-FFF2-40B4-BE49-F238E27FC236}">
                <a16:creationId xmlns:a16="http://schemas.microsoft.com/office/drawing/2014/main" id="{2D087597-433D-40B7-BD22-C1AE1959A61D}"/>
              </a:ext>
            </a:extLst>
          </p:cNvPr>
          <p:cNvCxnSpPr/>
          <p:nvPr/>
        </p:nvCxnSpPr>
        <p:spPr>
          <a:xfrm>
            <a:off x="1096396" y="4200860"/>
            <a:ext cx="0" cy="725997"/>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29" name="直接连接符 28">
            <a:extLst>
              <a:ext uri="{FF2B5EF4-FFF2-40B4-BE49-F238E27FC236}">
                <a16:creationId xmlns:a16="http://schemas.microsoft.com/office/drawing/2014/main" id="{B88DF846-4F65-4DD7-B118-498A9612198B}"/>
              </a:ext>
            </a:extLst>
          </p:cNvPr>
          <p:cNvCxnSpPr/>
          <p:nvPr/>
        </p:nvCxnSpPr>
        <p:spPr>
          <a:xfrm flipH="1" flipV="1">
            <a:off x="831528" y="1283870"/>
            <a:ext cx="678982" cy="598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5" name="直接连接符 34">
            <a:extLst>
              <a:ext uri="{FF2B5EF4-FFF2-40B4-BE49-F238E27FC236}">
                <a16:creationId xmlns:a16="http://schemas.microsoft.com/office/drawing/2014/main" id="{7CC9AC6B-777A-4D01-8E04-67AD0435A261}"/>
              </a:ext>
            </a:extLst>
          </p:cNvPr>
          <p:cNvCxnSpPr/>
          <p:nvPr/>
        </p:nvCxnSpPr>
        <p:spPr>
          <a:xfrm>
            <a:off x="8117840" y="4127562"/>
            <a:ext cx="0" cy="719174"/>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6" name="直接连接符 35">
            <a:extLst>
              <a:ext uri="{FF2B5EF4-FFF2-40B4-BE49-F238E27FC236}">
                <a16:creationId xmlns:a16="http://schemas.microsoft.com/office/drawing/2014/main" id="{7456ED05-8548-4D27-A49B-5AEA30E1C65F}"/>
              </a:ext>
            </a:extLst>
          </p:cNvPr>
          <p:cNvCxnSpPr/>
          <p:nvPr/>
        </p:nvCxnSpPr>
        <p:spPr>
          <a:xfrm>
            <a:off x="11074167" y="4009391"/>
            <a:ext cx="0" cy="84709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37" name="直接箭头连接符 36">
            <a:extLst>
              <a:ext uri="{FF2B5EF4-FFF2-40B4-BE49-F238E27FC236}">
                <a16:creationId xmlns:a16="http://schemas.microsoft.com/office/drawing/2014/main" id="{A59AB068-857B-462D-A366-7131E89BBF09}"/>
              </a:ext>
            </a:extLst>
          </p:cNvPr>
          <p:cNvCxnSpPr/>
          <p:nvPr/>
        </p:nvCxnSpPr>
        <p:spPr>
          <a:xfrm>
            <a:off x="8117840" y="4788340"/>
            <a:ext cx="2956327" cy="208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4720863-79B4-4164-A810-5B4A962DA454}"/>
              </a:ext>
            </a:extLst>
          </p:cNvPr>
          <p:cNvSpPr txBox="1"/>
          <p:nvPr/>
        </p:nvSpPr>
        <p:spPr>
          <a:xfrm>
            <a:off x="9116166" y="4460694"/>
            <a:ext cx="982961" cy="338554"/>
          </a:xfrm>
          <a:prstGeom prst="rect">
            <a:avLst/>
          </a:prstGeom>
          <a:noFill/>
        </p:spPr>
        <p:txBody>
          <a:bodyPr wrap="none" rtlCol="0">
            <a:spAutoFit/>
          </a:bodyPr>
          <a:lstStyle/>
          <a:p>
            <a:r>
              <a:rPr lang="en-US" altLang="zh-CN" sz="1600" dirty="0"/>
              <a:t>1800mm</a:t>
            </a:r>
            <a:endParaRPr lang="zh-CN" altLang="en-US" sz="1600" dirty="0"/>
          </a:p>
        </p:txBody>
      </p:sp>
      <p:sp>
        <p:nvSpPr>
          <p:cNvPr id="2" name="标题 1"/>
          <p:cNvSpPr>
            <a:spLocks noGrp="1"/>
          </p:cNvSpPr>
          <p:nvPr>
            <p:ph type="title"/>
          </p:nvPr>
        </p:nvSpPr>
        <p:spPr>
          <a:xfrm>
            <a:off x="460455" y="289779"/>
            <a:ext cx="9058943" cy="410633"/>
          </a:xfrm>
        </p:spPr>
        <p:txBody>
          <a:bodyPr>
            <a:normAutofit/>
          </a:bodyPr>
          <a:lstStyle/>
          <a:p>
            <a:r>
              <a:rPr lang="zh-CN" altLang="en-US" sz="2400" spc="100" dirty="0">
                <a:solidFill>
                  <a:srgbClr val="043E6F"/>
                </a:solidFill>
                <a:cs typeface="Arial" panose="020B0604020202020204" pitchFamily="34" charset="0"/>
              </a:rPr>
              <a:t>设计方案</a:t>
            </a:r>
            <a:r>
              <a:rPr lang="en-US" altLang="zh-CN" sz="2400" spc="100" dirty="0">
                <a:solidFill>
                  <a:srgbClr val="043E6F"/>
                </a:solidFill>
                <a:cs typeface="Arial" panose="020B0604020202020204" pitchFamily="34" charset="0"/>
              </a:rPr>
              <a:t>-</a:t>
            </a:r>
            <a:r>
              <a:rPr lang="zh-CN" altLang="en-US" sz="2400" spc="100" dirty="0">
                <a:solidFill>
                  <a:srgbClr val="043E6F"/>
                </a:solidFill>
                <a:cs typeface="Arial" panose="020B0604020202020204" pitchFamily="34" charset="0"/>
              </a:rPr>
              <a:t>机台尺寸</a:t>
            </a:r>
          </a:p>
        </p:txBody>
      </p:sp>
      <p:sp>
        <p:nvSpPr>
          <p:cNvPr id="44" name="文本框 20"/>
          <p:cNvSpPr txBox="1"/>
          <p:nvPr/>
        </p:nvSpPr>
        <p:spPr>
          <a:xfrm>
            <a:off x="764953" y="4910706"/>
            <a:ext cx="8972995" cy="1481175"/>
          </a:xfrm>
          <a:prstGeom prst="rect">
            <a:avLst/>
          </a:prstGeom>
          <a:noFill/>
        </p:spPr>
        <p:txBody>
          <a:bodyPr wrap="square" rtlCol="0">
            <a:spAutoFit/>
          </a:bodyPr>
          <a:lstStyle/>
          <a:p>
            <a:pPr fontAlgn="auto">
              <a:lnSpc>
                <a:spcPct val="200000"/>
              </a:lnSpc>
            </a:pPr>
            <a:r>
              <a:rPr lang="zh-CN" altLang="zh-CN" sz="1600" dirty="0">
                <a:solidFill>
                  <a:srgbClr val="002060"/>
                </a:solidFill>
                <a:latin typeface="+mn-ea"/>
                <a:cs typeface="+mn-ea"/>
              </a:rPr>
              <a:t>工作电压：</a:t>
            </a:r>
            <a:r>
              <a:rPr lang="en-US" altLang="zh-CN" sz="1600" dirty="0">
                <a:solidFill>
                  <a:srgbClr val="002060"/>
                </a:solidFill>
                <a:latin typeface="+mn-ea"/>
                <a:cs typeface="+mn-ea"/>
              </a:rPr>
              <a:t>AC 220V</a:t>
            </a:r>
            <a:r>
              <a:rPr lang="zh-CN" altLang="en-US" sz="1600" dirty="0">
                <a:solidFill>
                  <a:srgbClr val="002060"/>
                </a:solidFill>
                <a:latin typeface="+mn-ea"/>
                <a:cs typeface="+mn-ea"/>
              </a:rPr>
              <a:t>，工作气压：</a:t>
            </a:r>
            <a:r>
              <a:rPr lang="en-US" altLang="zh-CN" sz="1600" dirty="0">
                <a:solidFill>
                  <a:srgbClr val="002060"/>
                </a:solidFill>
                <a:latin typeface="+mn-ea"/>
                <a:cs typeface="+mn-ea"/>
              </a:rPr>
              <a:t>0.5~0.7 </a:t>
            </a:r>
            <a:r>
              <a:rPr lang="en-US" altLang="zh-CN" sz="1600" dirty="0" err="1">
                <a:solidFill>
                  <a:srgbClr val="002060"/>
                </a:solidFill>
                <a:latin typeface="+mn-ea"/>
                <a:cs typeface="+mn-ea"/>
              </a:rPr>
              <a:t>Mpa</a:t>
            </a:r>
            <a:endParaRPr lang="en-US" altLang="zh-CN" sz="1600" dirty="0">
              <a:solidFill>
                <a:srgbClr val="002060"/>
              </a:solidFill>
              <a:latin typeface="+mn-ea"/>
              <a:cs typeface="+mn-ea"/>
            </a:endParaRPr>
          </a:p>
          <a:p>
            <a:pPr fontAlgn="auto">
              <a:lnSpc>
                <a:spcPct val="200000"/>
              </a:lnSpc>
            </a:pPr>
            <a:r>
              <a:rPr lang="zh-CN" altLang="en-US" sz="1600" dirty="0">
                <a:solidFill>
                  <a:srgbClr val="002060"/>
                </a:solidFill>
                <a:latin typeface="+mn-ea"/>
                <a:cs typeface="+mn-ea"/>
              </a:rPr>
              <a:t>设备尺寸：参照上图</a:t>
            </a:r>
            <a:endParaRPr lang="en-US" altLang="zh-CN" sz="1600" dirty="0">
              <a:solidFill>
                <a:srgbClr val="002060"/>
              </a:solidFill>
              <a:latin typeface="+mn-ea"/>
              <a:cs typeface="+mn-ea"/>
            </a:endParaRPr>
          </a:p>
          <a:p>
            <a:pPr fontAlgn="auto">
              <a:lnSpc>
                <a:spcPct val="200000"/>
              </a:lnSpc>
            </a:pPr>
            <a:r>
              <a:rPr lang="en-US" altLang="zh-CN" sz="1600" dirty="0">
                <a:solidFill>
                  <a:srgbClr val="002060"/>
                </a:solidFill>
                <a:latin typeface="+mn-ea"/>
                <a:cs typeface="+mn-ea"/>
              </a:rPr>
              <a:t>(</a:t>
            </a:r>
            <a:r>
              <a:rPr lang="zh-CN" altLang="en-US" sz="1600" dirty="0">
                <a:solidFill>
                  <a:srgbClr val="002060"/>
                </a:solidFill>
                <a:latin typeface="+mn-ea"/>
                <a:cs typeface="+mn-ea"/>
              </a:rPr>
              <a:t>目前设备尺寸为预估尺寸</a:t>
            </a:r>
            <a:r>
              <a:rPr lang="en-US" altLang="zh-CN" sz="1600" dirty="0">
                <a:solidFill>
                  <a:srgbClr val="002060"/>
                </a:solidFill>
                <a:latin typeface="+mn-ea"/>
                <a:cs typeface="+mn-ea"/>
              </a:rPr>
              <a:t>,</a:t>
            </a:r>
            <a:r>
              <a:rPr lang="zh-CN" altLang="en-US" sz="1600" dirty="0">
                <a:solidFill>
                  <a:srgbClr val="002060"/>
                </a:solidFill>
                <a:latin typeface="+mn-ea"/>
                <a:cs typeface="+mn-ea"/>
              </a:rPr>
              <a:t>不含</a:t>
            </a:r>
            <a:r>
              <a:rPr lang="en-US" altLang="zh-CN" sz="1600" dirty="0">
                <a:solidFill>
                  <a:srgbClr val="002060"/>
                </a:solidFill>
                <a:latin typeface="+mn-ea"/>
                <a:cs typeface="+mn-ea"/>
              </a:rPr>
              <a:t>3</a:t>
            </a:r>
            <a:r>
              <a:rPr lang="zh-CN" altLang="en-US" sz="1600" dirty="0">
                <a:solidFill>
                  <a:srgbClr val="002060"/>
                </a:solidFill>
                <a:latin typeface="+mn-ea"/>
                <a:cs typeface="+mn-ea"/>
              </a:rPr>
              <a:t>色灯高度，实际尺寸已最终</a:t>
            </a:r>
            <a:r>
              <a:rPr lang="en-US" altLang="zh-CN" sz="1600" dirty="0">
                <a:solidFill>
                  <a:srgbClr val="002060"/>
                </a:solidFill>
                <a:latin typeface="+mn-ea"/>
                <a:cs typeface="+mn-ea"/>
              </a:rPr>
              <a:t>Layout</a:t>
            </a:r>
            <a:r>
              <a:rPr lang="zh-CN" altLang="en-US" sz="1600" dirty="0">
                <a:solidFill>
                  <a:srgbClr val="002060"/>
                </a:solidFill>
                <a:latin typeface="+mn-ea"/>
                <a:cs typeface="+mn-ea"/>
              </a:rPr>
              <a:t>图为准）</a:t>
            </a: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2715" y="1126604"/>
            <a:ext cx="1794129" cy="16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9" name="直接连接符 38">
            <a:extLst>
              <a:ext uri="{FF2B5EF4-FFF2-40B4-BE49-F238E27FC236}">
                <a16:creationId xmlns:a16="http://schemas.microsoft.com/office/drawing/2014/main" id="{274B24CD-C872-4FA8-B705-BA52114509A9}"/>
              </a:ext>
            </a:extLst>
          </p:cNvPr>
          <p:cNvCxnSpPr/>
          <p:nvPr/>
        </p:nvCxnSpPr>
        <p:spPr>
          <a:xfrm flipH="1">
            <a:off x="837268" y="4547097"/>
            <a:ext cx="606425"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sp>
        <p:nvSpPr>
          <p:cNvPr id="41" name="文本框 40">
            <a:extLst>
              <a:ext uri="{FF2B5EF4-FFF2-40B4-BE49-F238E27FC236}">
                <a16:creationId xmlns:a16="http://schemas.microsoft.com/office/drawing/2014/main" id="{8BA2AF7F-A4A9-4BFB-A901-DED5B75F149A}"/>
              </a:ext>
            </a:extLst>
          </p:cNvPr>
          <p:cNvSpPr txBox="1"/>
          <p:nvPr/>
        </p:nvSpPr>
        <p:spPr>
          <a:xfrm rot="16200000">
            <a:off x="150824" y="2745744"/>
            <a:ext cx="1165669" cy="338554"/>
          </a:xfrm>
          <a:prstGeom prst="rect">
            <a:avLst/>
          </a:prstGeom>
          <a:noFill/>
        </p:spPr>
        <p:txBody>
          <a:bodyPr wrap="square" rtlCol="0">
            <a:spAutoFit/>
          </a:bodyPr>
          <a:lstStyle/>
          <a:p>
            <a:r>
              <a:rPr lang="en-US" altLang="zh-CN" sz="1600" dirty="0"/>
              <a:t>2000mm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spc="100" dirty="0">
                <a:solidFill>
                  <a:srgbClr val="043E6F"/>
                </a:solidFill>
                <a:cs typeface="Arial" panose="020B0604020202020204" pitchFamily="34" charset="0"/>
                <a:sym typeface="+mn-ea"/>
              </a:rPr>
              <a:t>设计方案</a:t>
            </a:r>
            <a:r>
              <a:rPr lang="en-US" altLang="zh-CN" sz="2400" spc="100" dirty="0">
                <a:solidFill>
                  <a:srgbClr val="043E6F"/>
                </a:solidFill>
                <a:cs typeface="Arial" panose="020B0604020202020204" pitchFamily="34" charset="0"/>
                <a:sym typeface="+mn-ea"/>
              </a:rPr>
              <a:t>-</a:t>
            </a:r>
            <a:r>
              <a:rPr lang="zh-CN" altLang="en-US" sz="2400" spc="100" dirty="0">
                <a:solidFill>
                  <a:srgbClr val="043E6F"/>
                </a:solidFill>
                <a:cs typeface="Arial" panose="020B0604020202020204" pitchFamily="34" charset="0"/>
                <a:sym typeface="+mn-ea"/>
              </a:rPr>
              <a:t>结构示意图</a:t>
            </a:r>
          </a:p>
        </p:txBody>
      </p:sp>
      <p:pic>
        <p:nvPicPr>
          <p:cNvPr id="9" name="Picture 2">
            <a:extLst>
              <a:ext uri="{FF2B5EF4-FFF2-40B4-BE49-F238E27FC236}">
                <a16:creationId xmlns:a16="http://schemas.microsoft.com/office/drawing/2014/main" id="{FFE06729-4446-4C3E-836E-11BE70FFA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410" y="992204"/>
            <a:ext cx="6336030" cy="479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线形标注 2 22">
            <a:extLst>
              <a:ext uri="{FF2B5EF4-FFF2-40B4-BE49-F238E27FC236}">
                <a16:creationId xmlns:a16="http://schemas.microsoft.com/office/drawing/2014/main" id="{D4DC4C48-8957-4EBC-A9A3-4269A7BA6C41}"/>
              </a:ext>
            </a:extLst>
          </p:cNvPr>
          <p:cNvSpPr/>
          <p:nvPr/>
        </p:nvSpPr>
        <p:spPr>
          <a:xfrm>
            <a:off x="9235440" y="1524648"/>
            <a:ext cx="1527048" cy="330144"/>
          </a:xfrm>
          <a:prstGeom prst="borderCallout2">
            <a:avLst>
              <a:gd name="adj1" fmla="val 47108"/>
              <a:gd name="adj2" fmla="val -333"/>
              <a:gd name="adj3" fmla="val 47109"/>
              <a:gd name="adj4" fmla="val -27667"/>
              <a:gd name="adj5" fmla="val 269475"/>
              <a:gd name="adj6" fmla="val -11192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旋转翻面模组</a:t>
            </a:r>
          </a:p>
        </p:txBody>
      </p:sp>
      <p:sp>
        <p:nvSpPr>
          <p:cNvPr id="11" name="线形标注 2 42">
            <a:extLst>
              <a:ext uri="{FF2B5EF4-FFF2-40B4-BE49-F238E27FC236}">
                <a16:creationId xmlns:a16="http://schemas.microsoft.com/office/drawing/2014/main" id="{78FFB554-2EFA-4D5D-84A8-6223CA642A20}"/>
              </a:ext>
            </a:extLst>
          </p:cNvPr>
          <p:cNvSpPr/>
          <p:nvPr/>
        </p:nvSpPr>
        <p:spPr>
          <a:xfrm>
            <a:off x="1591056" y="2210928"/>
            <a:ext cx="1452053" cy="347472"/>
          </a:xfrm>
          <a:prstGeom prst="borderCallout2">
            <a:avLst>
              <a:gd name="adj1" fmla="val 52371"/>
              <a:gd name="adj2" fmla="val 100625"/>
              <a:gd name="adj3" fmla="val 52372"/>
              <a:gd name="adj4" fmla="val 123059"/>
              <a:gd name="adj5" fmla="val 145767"/>
              <a:gd name="adj6" fmla="val 22984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面阵相机模组</a:t>
            </a:r>
          </a:p>
        </p:txBody>
      </p:sp>
      <p:sp>
        <p:nvSpPr>
          <p:cNvPr id="13" name="线形标注 2 14">
            <a:extLst>
              <a:ext uri="{FF2B5EF4-FFF2-40B4-BE49-F238E27FC236}">
                <a16:creationId xmlns:a16="http://schemas.microsoft.com/office/drawing/2014/main" id="{2F71BABC-08C5-405E-8143-7C962D78944E}"/>
              </a:ext>
            </a:extLst>
          </p:cNvPr>
          <p:cNvSpPr/>
          <p:nvPr/>
        </p:nvSpPr>
        <p:spPr>
          <a:xfrm>
            <a:off x="1591056" y="3605589"/>
            <a:ext cx="1550849" cy="347472"/>
          </a:xfrm>
          <a:prstGeom prst="borderCallout2">
            <a:avLst>
              <a:gd name="adj1" fmla="val 52371"/>
              <a:gd name="adj2" fmla="val 100625"/>
              <a:gd name="adj3" fmla="val 52372"/>
              <a:gd name="adj4" fmla="val 123059"/>
              <a:gd name="adj5" fmla="val -101600"/>
              <a:gd name="adj6" fmla="val 188651"/>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1</a:t>
            </a:r>
            <a:endParaRPr lang="zh-CN" altLang="en-US" sz="1600" dirty="0">
              <a:solidFill>
                <a:schemeClr val="tx1"/>
              </a:solidFill>
            </a:endParaRPr>
          </a:p>
        </p:txBody>
      </p:sp>
      <p:sp>
        <p:nvSpPr>
          <p:cNvPr id="14" name="线形标注 2 15">
            <a:extLst>
              <a:ext uri="{FF2B5EF4-FFF2-40B4-BE49-F238E27FC236}">
                <a16:creationId xmlns:a16="http://schemas.microsoft.com/office/drawing/2014/main" id="{6179643E-9D44-4481-8444-C5601CE94D9C}"/>
              </a:ext>
            </a:extLst>
          </p:cNvPr>
          <p:cNvSpPr/>
          <p:nvPr/>
        </p:nvSpPr>
        <p:spPr>
          <a:xfrm>
            <a:off x="1591056" y="5613110"/>
            <a:ext cx="1550849" cy="347472"/>
          </a:xfrm>
          <a:prstGeom prst="borderCallout2">
            <a:avLst>
              <a:gd name="adj1" fmla="val 52371"/>
              <a:gd name="adj2" fmla="val 100625"/>
              <a:gd name="adj3" fmla="val 52372"/>
              <a:gd name="adj4" fmla="val 123059"/>
              <a:gd name="adj5" fmla="val -548969"/>
              <a:gd name="adj6" fmla="val 30537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上料搬运模组</a:t>
            </a:r>
            <a:r>
              <a:rPr lang="en-US" altLang="zh-CN" sz="1600" dirty="0">
                <a:solidFill>
                  <a:schemeClr val="tx1"/>
                </a:solidFill>
              </a:rPr>
              <a:t>2</a:t>
            </a:r>
            <a:endParaRPr lang="zh-CN" altLang="en-US" sz="1600" dirty="0">
              <a:solidFill>
                <a:schemeClr val="tx1"/>
              </a:solidFill>
            </a:endParaRPr>
          </a:p>
        </p:txBody>
      </p:sp>
      <p:sp>
        <p:nvSpPr>
          <p:cNvPr id="17" name="线形标注 2 11">
            <a:extLst>
              <a:ext uri="{FF2B5EF4-FFF2-40B4-BE49-F238E27FC236}">
                <a16:creationId xmlns:a16="http://schemas.microsoft.com/office/drawing/2014/main" id="{78754917-6B6F-43F5-89F0-3A08B544E774}"/>
              </a:ext>
            </a:extLst>
          </p:cNvPr>
          <p:cNvSpPr/>
          <p:nvPr/>
        </p:nvSpPr>
        <p:spPr>
          <a:xfrm>
            <a:off x="1591055" y="1350912"/>
            <a:ext cx="1452053" cy="347472"/>
          </a:xfrm>
          <a:prstGeom prst="borderCallout2">
            <a:avLst>
              <a:gd name="adj1" fmla="val 52371"/>
              <a:gd name="adj2" fmla="val 100625"/>
              <a:gd name="adj3" fmla="val 52372"/>
              <a:gd name="adj4" fmla="val 123059"/>
              <a:gd name="adj5" fmla="val 253662"/>
              <a:gd name="adj6" fmla="val 304153"/>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线扫相机模组</a:t>
            </a:r>
          </a:p>
        </p:txBody>
      </p:sp>
    </p:spTree>
    <p:extLst>
      <p:ext uri="{BB962C8B-B14F-4D97-AF65-F5344CB8AC3E}">
        <p14:creationId xmlns:p14="http://schemas.microsoft.com/office/powerpoint/2010/main" val="354676412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27,&quot;width&quot;:10037}"/>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38,&quot;width&quot;:4857}"/>
</p:tagLst>
</file>

<file path=ppt/theme/theme1.xml><?xml version="1.0" encoding="utf-8"?>
<a:theme xmlns:a="http://schemas.openxmlformats.org/drawingml/2006/main" name="1_售前方案PPT模板-简洁版">
  <a:themeElements>
    <a:clrScheme name="SM">
      <a:dk1>
        <a:sysClr val="windowText" lastClr="000000"/>
      </a:dk1>
      <a:lt1>
        <a:sysClr val="window" lastClr="FFFFFF"/>
      </a:lt1>
      <a:dk2>
        <a:srgbClr val="44546A"/>
      </a:dk2>
      <a:lt2>
        <a:srgbClr val="E7E6E6"/>
      </a:lt2>
      <a:accent1>
        <a:srgbClr val="20466F"/>
      </a:accent1>
      <a:accent2>
        <a:srgbClr val="9B2034"/>
      </a:accent2>
      <a:accent3>
        <a:srgbClr val="41A0D0"/>
      </a:accent3>
      <a:accent4>
        <a:srgbClr val="8F79AE"/>
      </a:accent4>
      <a:accent5>
        <a:srgbClr val="2466F4"/>
      </a:accent5>
      <a:accent6>
        <a:srgbClr val="70AD47"/>
      </a:accent6>
      <a:hlink>
        <a:srgbClr val="00B0F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2748</TotalTime>
  <Words>1479</Words>
  <Application>Microsoft Office PowerPoint</Application>
  <PresentationFormat>宽屏</PresentationFormat>
  <Paragraphs>174</Paragraphs>
  <Slides>18</Slides>
  <Notes>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等线</vt:lpstr>
      <vt:lpstr>黑体</vt:lpstr>
      <vt:lpstr>Arial</vt:lpstr>
      <vt:lpstr>Wingdings</vt:lpstr>
      <vt:lpstr>1_售前方案PPT模板-简洁版</vt:lpstr>
      <vt:lpstr>Worksheet</vt:lpstr>
      <vt:lpstr>PowerPoint 演示文稿</vt:lpstr>
      <vt:lpstr>PowerPoint 演示文稿</vt:lpstr>
      <vt:lpstr>思谋集团</vt:lpstr>
      <vt:lpstr>PowerPoint 演示文稿</vt:lpstr>
      <vt:lpstr>PowerPoint 演示文稿</vt:lpstr>
      <vt:lpstr>设计方案|项目需求</vt:lpstr>
      <vt:lpstr>设计方案|检测指标</vt:lpstr>
      <vt:lpstr>设计方案-机台尺寸</vt:lpstr>
      <vt:lpstr>设计方案-结构示意图</vt:lpstr>
      <vt:lpstr>设计方案-结构布局</vt:lpstr>
      <vt:lpstr>设计方案-上料搬运模组</vt:lpstr>
      <vt:lpstr>设计方案-相机检测工位</vt:lpstr>
      <vt:lpstr>设计方案-旋转翻面工位</vt:lpstr>
      <vt:lpstr>设计方案|光学 BG/CG 3D面</vt:lpstr>
      <vt:lpstr>设计方案|光学 侧面</vt:lpstr>
      <vt:lpstr>设计方案-C/T分析</vt:lpstr>
      <vt:lpstr>设计方案|总结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yxc</dc:creator>
  <cp:lastModifiedBy>wang lv</cp:lastModifiedBy>
  <cp:revision>469</cp:revision>
  <dcterms:created xsi:type="dcterms:W3CDTF">2020-12-08T05:45:16Z</dcterms:created>
  <dcterms:modified xsi:type="dcterms:W3CDTF">2021-12-15T13:59:48Z</dcterms:modified>
</cp:coreProperties>
</file>