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11089232" r:id="rId2"/>
    <p:sldId id="11088930" r:id="rId3"/>
    <p:sldId id="11089257" r:id="rId4"/>
    <p:sldId id="11088935" r:id="rId5"/>
    <p:sldId id="11089252" r:id="rId6"/>
    <p:sldId id="11089253" r:id="rId7"/>
    <p:sldId id="11089258" r:id="rId8"/>
    <p:sldId id="11089259" r:id="rId9"/>
    <p:sldId id="11089254" r:id="rId10"/>
    <p:sldId id="11089260" r:id="rId11"/>
    <p:sldId id="1108895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gliu(刘刚)" initials="a" lastIdx="4" clrIdx="0"/>
  <p:cmAuthor id="2" name="LI RUIYU" initials="LR" lastIdx="1" clrIdx="1"/>
  <p:cmAuthor id="3" name="Troy Chen" initials="TC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15" autoAdjust="0"/>
  </p:normalViewPr>
  <p:slideViewPr>
    <p:cSldViewPr snapToGrid="0">
      <p:cViewPr varScale="1">
        <p:scale>
          <a:sx n="104" d="100"/>
          <a:sy n="104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C2F70-D2B0-4AA4-A0C2-7BA2997BBF3F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A6280-EC59-41E3-9A2D-5CC04DE63C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773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A6280-EC59-41E3-9A2D-5CC04DE63C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492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A6280-EC59-41E3-9A2D-5CC04DE63C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42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8393-C34A-4F9A-9819-2D63B711C28F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911-33CE-4953-B13F-70245594CB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8393-C34A-4F9A-9819-2D63B711C28F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911-33CE-4953-B13F-70245594CB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8393-C34A-4F9A-9819-2D63B711C28F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911-33CE-4953-B13F-70245594CB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5.pngppt封面2-0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322" y="159"/>
            <a:ext cx="12196233" cy="6859200"/>
          </a:xfrm>
          <a:prstGeom prst="rect">
            <a:avLst/>
          </a:prstGeom>
        </p:spPr>
      </p:pic>
      <p:pic>
        <p:nvPicPr>
          <p:cNvPr id="3" name="图片 2" descr="7d7e46812f16b0a79955120196f1d0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27354" y="368941"/>
            <a:ext cx="2092113" cy="252307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64146" y="379678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 panose="02000503000000020004"/>
              <a:sym typeface="Helvetica Neue Medium" panose="02000503000000020004"/>
            </a:endParaRPr>
          </a:p>
        </p:txBody>
      </p:sp>
      <p:sp>
        <p:nvSpPr>
          <p:cNvPr id="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79505" y="289779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665" b="1">
                <a:solidFill>
                  <a:srgbClr val="5E5E5E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Helvetica Neue Medium" panose="02000503000000020004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1614369" y="6373606"/>
            <a:ext cx="324341" cy="3214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6CB4B4D-7CA3-9044-876B-883B54F8677D}" type="slidenum">
              <a:rPr lang="en-US" altLang="zh-CN" sz="1200" smtClean="0">
                <a:solidFill>
                  <a:srgbClr val="006EB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‹#›</a:t>
            </a:fld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6EB3"/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 panose="02000503000000020004"/>
              <a:sym typeface="Helvetica Neue Medium" panose="02000503000000020004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69060" y="6409855"/>
            <a:ext cx="2259165" cy="259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l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等线" panose="02010600030101010101" pitchFamily="2" charset="-122"/>
                <a:ea typeface="等线" panose="02010600030101010101" pitchFamily="2" charset="-122"/>
                <a:sym typeface="Helvetica Neue Medium" panose="02000503000000020004"/>
              </a:rPr>
              <a:t>© 2020 </a:t>
            </a:r>
            <a:r>
              <a:rPr lang="en-US" altLang="zh-CN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SmartMore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Co., Ltd. All rights reserved.</a:t>
            </a:r>
            <a:endParaRPr kumimoji="0" lang="zh-CN" altLang="en-US" sz="8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等线" panose="02010600030101010101" pitchFamily="2" charset="-122"/>
              <a:ea typeface="等线" panose="02010600030101010101" pitchFamily="2" charset="-122"/>
              <a:cs typeface="Helvetica Neue Medium" panose="02000503000000020004"/>
              <a:sym typeface="Helvetica Neue Medium" panose="02000503000000020004"/>
            </a:endParaRP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与副标题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与副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574619" y="6299533"/>
            <a:ext cx="296555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  <p:sp>
        <p:nvSpPr>
          <p:cNvPr id="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89000" y="2140373"/>
            <a:ext cx="10414000" cy="838200"/>
          </a:xfrm>
          <a:prstGeom prst="rect">
            <a:avLst/>
          </a:prstGeom>
        </p:spPr>
        <p:txBody>
          <a:bodyPr anchor="b"/>
          <a:lstStyle>
            <a:lvl1pPr algn="ctr">
              <a:defRPr sz="3400">
                <a:solidFill>
                  <a:srgbClr val="FFFFFF"/>
                </a:solidFill>
                <a:latin typeface="+mn-lt"/>
                <a:ea typeface="黑体" panose="02010609060101010101" pitchFamily="49" charset="-122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89000" y="3245472"/>
            <a:ext cx="10414000" cy="79388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+mn-lt"/>
                <a:ea typeface="黑体" panose="02010609060101010101" pitchFamily="49" charset="-122"/>
              </a:defRPr>
            </a:lvl1pPr>
            <a:lvl2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+mn-lt"/>
                <a:ea typeface="黑体" panose="02010609060101010101" pitchFamily="49" charset="-122"/>
              </a:defRPr>
            </a:lvl2pPr>
            <a:lvl3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+mn-lt"/>
                <a:ea typeface="黑体" panose="02010609060101010101" pitchFamily="49" charset="-122"/>
              </a:defRPr>
            </a:lvl3pPr>
            <a:lvl4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+mn-lt"/>
                <a:ea typeface="黑体" panose="02010609060101010101" pitchFamily="49" charset="-122"/>
              </a:defRPr>
            </a:lvl4pPr>
            <a:lvl5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+mn-lt"/>
                <a:ea typeface="黑体" panose="02010609060101010101" pitchFamily="49" charset="-122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8393-C34A-4F9A-9819-2D63B711C28F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911-33CE-4953-B13F-70245594CB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8393-C34A-4F9A-9819-2D63B711C28F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911-33CE-4953-B13F-70245594CB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8393-C34A-4F9A-9819-2D63B711C28F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911-33CE-4953-B13F-70245594CB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8393-C34A-4F9A-9819-2D63B711C28F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911-33CE-4953-B13F-70245594CB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8393-C34A-4F9A-9819-2D63B711C28F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911-33CE-4953-B13F-70245594CB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8393-C34A-4F9A-9819-2D63B711C28F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911-33CE-4953-B13F-70245594CB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8393-C34A-4F9A-9819-2D63B711C28F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911-33CE-4953-B13F-70245594CB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8393-C34A-4F9A-9819-2D63B711C28F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43911-33CE-4953-B13F-70245594CB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48393-C34A-4F9A-9819-2D63B711C28F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43911-33CE-4953-B13F-70245594CB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5" Type="http://schemas.openxmlformats.org/officeDocument/2006/relationships/package" Target="../embeddings/Microsoft_Excel____1.xlsx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sales@smartmore.com" TargetMode="External"/><Relationship Id="rId2" Type="http://schemas.openxmlformats.org/officeDocument/2006/relationships/hyperlink" Target="http://www.smartmore.com/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"/>
          <p:cNvSpPr txBox="1">
            <a:spLocks noGrp="1"/>
          </p:cNvSpPr>
          <p:nvPr>
            <p:ph type="body" sz="quarter" idx="1"/>
          </p:nvPr>
        </p:nvSpPr>
        <p:spPr>
          <a:xfrm>
            <a:off x="0" y="3658486"/>
            <a:ext cx="12192000" cy="793889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手机中框抛光后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PVD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前清洗检测方案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 descr="图层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986" y="2553935"/>
            <a:ext cx="4696143" cy="56610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114943" y="3051714"/>
            <a:ext cx="1325238" cy="31604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1100" dirty="0">
                <a:solidFill>
                  <a:schemeClr val="bg1"/>
                </a:solidFill>
                <a:highlight>
                  <a:srgbClr val="006EB3"/>
                </a:highlight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思当下，谋未来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49355" y="320259"/>
            <a:ext cx="9058943" cy="410633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整机</a:t>
            </a:r>
            <a:r>
              <a:rPr lang="zh-CN" altLang="en-US" dirty="0" smtClean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设计方案</a:t>
            </a:r>
            <a:r>
              <a:rPr lang="en-US" altLang="zh-CN" dirty="0" smtClean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-C/T</a:t>
            </a:r>
            <a:r>
              <a:rPr lang="zh-CN" altLang="en-US" dirty="0" smtClean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分析</a:t>
            </a:r>
            <a:endParaRPr lang="en-US" altLang="zh-CN" dirty="0"/>
          </a:p>
        </p:txBody>
      </p:sp>
      <p:sp>
        <p:nvSpPr>
          <p:cNvPr id="19" name="文本框 18"/>
          <p:cNvSpPr txBox="1"/>
          <p:nvPr/>
        </p:nvSpPr>
        <p:spPr>
          <a:xfrm>
            <a:off x="549273" y="1070229"/>
            <a:ext cx="1109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+mn-ea"/>
                <a:cs typeface="+mn-ea"/>
              </a:rPr>
              <a:t>说明：</a:t>
            </a:r>
            <a:r>
              <a:rPr lang="zh-CN" altLang="en-US" sz="1400" dirty="0">
                <a:latin typeface="+mn-ea"/>
                <a:cs typeface="+mn-ea"/>
              </a:rPr>
              <a:t>如图示意</a:t>
            </a:r>
            <a:r>
              <a:rPr lang="zh-CN" altLang="en-US" sz="1400" dirty="0" smtClean="0">
                <a:latin typeface="+mn-ea"/>
                <a:cs typeface="+mn-ea"/>
              </a:rPr>
              <a:t>，设备目前设计是双</a:t>
            </a:r>
            <a:r>
              <a:rPr lang="zh-CN" altLang="en-US" sz="1400" dirty="0">
                <a:latin typeface="+mn-ea"/>
                <a:cs typeface="+mn-ea"/>
              </a:rPr>
              <a:t>工</a:t>
            </a:r>
            <a:r>
              <a:rPr lang="zh-CN" altLang="en-US" sz="1400" dirty="0" smtClean="0">
                <a:latin typeface="+mn-ea"/>
                <a:cs typeface="+mn-ea"/>
              </a:rPr>
              <a:t>位设计，单个检测时间是</a:t>
            </a:r>
            <a:r>
              <a:rPr lang="en-US" altLang="zh-CN" sz="1400" dirty="0" smtClean="0">
                <a:latin typeface="+mn-ea"/>
                <a:cs typeface="+mn-ea"/>
              </a:rPr>
              <a:t>5s</a:t>
            </a:r>
            <a:r>
              <a:rPr lang="zh-CN" altLang="en-US" sz="1400" dirty="0" smtClean="0">
                <a:latin typeface="+mn-ea"/>
                <a:cs typeface="+mn-ea"/>
              </a:rPr>
              <a:t>，目前六个相机设计为</a:t>
            </a:r>
            <a:r>
              <a:rPr lang="en-US" altLang="zh-CN" sz="1400" dirty="0" smtClean="0">
                <a:latin typeface="+mn-ea"/>
                <a:cs typeface="+mn-ea"/>
              </a:rPr>
              <a:t>30s</a:t>
            </a:r>
            <a:r>
              <a:rPr lang="zh-CN" altLang="en-US" sz="1400" dirty="0" smtClean="0">
                <a:latin typeface="+mn-ea"/>
                <a:cs typeface="+mn-ea"/>
              </a:rPr>
              <a:t>，双工位需要满足</a:t>
            </a:r>
            <a:r>
              <a:rPr lang="en-US" altLang="zh-CN" sz="1400" dirty="0" smtClean="0">
                <a:latin typeface="+mn-ea"/>
                <a:cs typeface="+mn-ea"/>
              </a:rPr>
              <a:t>60s</a:t>
            </a:r>
            <a:r>
              <a:rPr lang="zh-CN" altLang="en-US" sz="1400" dirty="0" smtClean="0">
                <a:latin typeface="+mn-ea"/>
                <a:cs typeface="+mn-ea"/>
              </a:rPr>
              <a:t>时间内，现有结构初步分析</a:t>
            </a:r>
            <a:r>
              <a:rPr lang="en-US" altLang="zh-CN" sz="1400" dirty="0" smtClean="0">
                <a:latin typeface="+mn-ea"/>
                <a:cs typeface="+mn-ea"/>
              </a:rPr>
              <a:t>CT</a:t>
            </a:r>
            <a:r>
              <a:rPr lang="zh-CN" altLang="en-US" sz="1400" dirty="0" smtClean="0">
                <a:latin typeface="+mn-ea"/>
                <a:cs typeface="+mn-ea"/>
              </a:rPr>
              <a:t>为</a:t>
            </a:r>
            <a:r>
              <a:rPr lang="en-US" altLang="zh-CN" sz="1400" dirty="0" smtClean="0">
                <a:latin typeface="+mn-ea"/>
                <a:cs typeface="+mn-ea"/>
              </a:rPr>
              <a:t>49.6s</a:t>
            </a:r>
            <a:r>
              <a:rPr lang="zh-CN" altLang="en-US" sz="1400" dirty="0" smtClean="0">
                <a:latin typeface="+mn-ea"/>
                <a:cs typeface="+mn-ea"/>
              </a:rPr>
              <a:t>，满足</a:t>
            </a:r>
            <a:r>
              <a:rPr lang="en-US" altLang="zh-CN" sz="1400" dirty="0" smtClean="0">
                <a:latin typeface="+mn-ea"/>
                <a:cs typeface="+mn-ea"/>
              </a:rPr>
              <a:t>CT</a:t>
            </a:r>
            <a:r>
              <a:rPr lang="zh-CN" altLang="en-US" sz="1400" dirty="0" smtClean="0">
                <a:latin typeface="+mn-ea"/>
                <a:cs typeface="+mn-ea"/>
              </a:rPr>
              <a:t>，目前</a:t>
            </a:r>
            <a:r>
              <a:rPr lang="en-US" altLang="zh-CN" sz="1400" dirty="0" smtClean="0">
                <a:latin typeface="+mn-ea"/>
                <a:cs typeface="+mn-ea"/>
              </a:rPr>
              <a:t>CT</a:t>
            </a:r>
            <a:r>
              <a:rPr lang="zh-CN" altLang="en-US" sz="1400" dirty="0" smtClean="0">
                <a:latin typeface="+mn-ea"/>
                <a:cs typeface="+mn-ea"/>
              </a:rPr>
              <a:t>不包含人工上下料时间，因人为因素不可控。</a:t>
            </a:r>
            <a:endParaRPr lang="zh-CN" altLang="en-US" sz="1400" dirty="0">
              <a:latin typeface="+mn-ea"/>
              <a:cs typeface="+mn-ea"/>
            </a:endParaRPr>
          </a:p>
        </p:txBody>
      </p:sp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35" y="2312086"/>
            <a:ext cx="11318125" cy="915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888412"/>
              </p:ext>
            </p:extLst>
          </p:nvPr>
        </p:nvGraphicFramePr>
        <p:xfrm>
          <a:off x="7001256" y="3890899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工作表" showAsIcon="1" r:id="rId5" imgW="914400" imgH="828720" progId="Excel.Sheet.12">
                  <p:embed/>
                </p:oleObj>
              </mc:Choice>
              <mc:Fallback>
                <p:oleObj name="工作表" showAsIcon="1" r:id="rId5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01256" y="3890899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11071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69756" y="2001327"/>
            <a:ext cx="5389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2555" algn="l" defTabSz="1219200">
              <a:buSzPct val="80000"/>
              <a:defRPr/>
            </a:pPr>
            <a:r>
              <a:rPr kumimoji="1" lang="zh-CN" altLang="en-US" sz="5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谢谢！</a:t>
            </a:r>
            <a:endParaRPr kumimoji="1" lang="en-US" altLang="zh-CN" sz="5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9755" y="3405192"/>
            <a:ext cx="9674370" cy="31085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indent="122555" algn="l" defTabSz="1219200">
              <a:buSzPct val="80000"/>
              <a:defRPr/>
            </a:pPr>
            <a:r>
              <a:rPr kumimoji="1" lang="zh-CN" altLang="en-US" sz="1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深圳</a:t>
            </a:r>
            <a:endParaRPr kumimoji="1" lang="en-US" altLang="zh-CN" sz="14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  <a:sym typeface="+mn-lt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深圳市南山区高新南九道</a:t>
            </a:r>
            <a:r>
              <a:rPr kumimoji="1" lang="en-US" altLang="zh-CN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45</a:t>
            </a:r>
            <a:r>
              <a:rPr kumimoji="1" lang="zh-CN" altLang="en-US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号三航科技大厦</a:t>
            </a:r>
            <a:r>
              <a:rPr kumimoji="1" lang="en-US" altLang="zh-CN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22</a:t>
            </a:r>
            <a:r>
              <a:rPr kumimoji="1" lang="zh-CN" altLang="en-US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楼</a:t>
            </a:r>
            <a:endParaRPr kumimoji="1" lang="en-US" altLang="zh-CN" sz="1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endParaRPr kumimoji="1" lang="en-US" altLang="zh-CN" sz="14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上海</a:t>
            </a:r>
            <a:endParaRPr kumimoji="1" lang="en-US" altLang="zh-CN" sz="14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上海市徐汇区龙兰路</a:t>
            </a:r>
            <a:r>
              <a:rPr kumimoji="1" lang="en-US" altLang="zh-CN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277</a:t>
            </a:r>
            <a:r>
              <a:rPr kumimoji="1" lang="zh-CN" altLang="en-US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号西岸东航滨江中心</a:t>
            </a:r>
            <a:r>
              <a:rPr kumimoji="1" lang="en-US" altLang="zh-CN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T2 - 11</a:t>
            </a:r>
            <a:r>
              <a:rPr kumimoji="1" lang="zh-CN" altLang="en-US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楼</a:t>
            </a:r>
            <a:endParaRPr kumimoji="1" lang="en-US" altLang="zh-CN" sz="1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endParaRPr kumimoji="1" lang="en-US" altLang="zh-CN" sz="1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苏州</a:t>
            </a:r>
            <a:endParaRPr kumimoji="1" lang="en-US" altLang="zh-CN" sz="14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苏州市工业园区钟园路</a:t>
            </a:r>
            <a:r>
              <a:rPr kumimoji="1" lang="en-US" altLang="zh-CN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788</a:t>
            </a:r>
            <a:r>
              <a:rPr kumimoji="1" lang="zh-CN" altLang="en-US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号丰隆生活城市广场</a:t>
            </a:r>
            <a:r>
              <a:rPr kumimoji="1" lang="en-US" altLang="zh-CN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4</a:t>
            </a:r>
            <a:r>
              <a:rPr kumimoji="1" lang="zh-CN" altLang="en-US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幢</a:t>
            </a:r>
            <a:r>
              <a:rPr kumimoji="1" lang="en-US" altLang="zh-CN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8</a:t>
            </a:r>
            <a:r>
              <a:rPr kumimoji="1" lang="zh-CN" altLang="en-US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楼</a:t>
            </a:r>
            <a:endParaRPr kumimoji="1" lang="en-US" altLang="zh-CN" sz="1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endParaRPr kumimoji="1" lang="en-US" altLang="zh-CN" sz="14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香港</a:t>
            </a:r>
            <a:endParaRPr kumimoji="1" lang="en-US" altLang="zh-CN" sz="14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香港科学园科技大道西</a:t>
            </a:r>
            <a:r>
              <a:rPr kumimoji="1" lang="en-US" altLang="zh-CN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19</a:t>
            </a:r>
            <a:r>
              <a:rPr kumimoji="1" lang="zh-CN" altLang="en-US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号</a:t>
            </a:r>
            <a:r>
              <a:rPr kumimoji="1" lang="en-US" altLang="zh-CN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10</a:t>
            </a:r>
            <a:r>
              <a:rPr kumimoji="1" lang="zh-CN" altLang="en-US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楼</a:t>
            </a:r>
            <a:endParaRPr kumimoji="1" lang="en-US" altLang="zh-CN" sz="1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endParaRPr kumimoji="1" lang="en-US" altLang="zh-CN" sz="1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网站：</a:t>
            </a:r>
            <a:r>
              <a:rPr kumimoji="1" lang="en-US" altLang="zh-CN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hlinkClick r:id="rId2"/>
              </a:rPr>
              <a:t>www.smartmore.com</a:t>
            </a:r>
            <a:endParaRPr kumimoji="1" lang="en-US" altLang="zh-CN" sz="1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indent="122555" algn="l" defTabSz="1219200">
              <a:buSzPct val="80000"/>
              <a:defRPr/>
            </a:pPr>
            <a:r>
              <a:rPr kumimoji="1" lang="zh-CN" altLang="en-US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商务：</a:t>
            </a:r>
            <a:r>
              <a:rPr kumimoji="1" lang="en-US" altLang="zh-CN" sz="1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sym typeface="+mn-lt"/>
                <a:hlinkClick r:id="rId3"/>
              </a:rPr>
              <a:t>sales@smartmore.com</a:t>
            </a:r>
            <a:endParaRPr kumimoji="1" lang="en-US" altLang="zh-CN" sz="1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8" name="图片 7" descr="图层 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036" y="6335927"/>
            <a:ext cx="1475011" cy="1778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1034" y="4714875"/>
            <a:ext cx="1475012" cy="14750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图片包含 室内, 建筑物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5" t="-159" r="40628" b="100000"/>
          <a:stretch>
            <a:fillRect/>
          </a:stretch>
        </p:blipFill>
        <p:spPr>
          <a:xfrm>
            <a:off x="6093240" y="-10884"/>
            <a:ext cx="2760" cy="10885"/>
          </a:xfrm>
          <a:custGeom>
            <a:avLst/>
            <a:gdLst>
              <a:gd name="connsiteX0" fmla="*/ 2760 w 2760"/>
              <a:gd name="connsiteY0" fmla="*/ 0 h 10885"/>
              <a:gd name="connsiteX1" fmla="*/ 2760 w 2760"/>
              <a:gd name="connsiteY1" fmla="*/ 10885 h 10885"/>
              <a:gd name="connsiteX2" fmla="*/ 0 w 2760"/>
              <a:gd name="connsiteY2" fmla="*/ 10885 h 10885"/>
              <a:gd name="connsiteX3" fmla="*/ 2760 w 2760"/>
              <a:gd name="connsiteY3" fmla="*/ 0 h 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0" h="10885">
                <a:moveTo>
                  <a:pt x="2760" y="0"/>
                </a:moveTo>
                <a:lnTo>
                  <a:pt x="2760" y="10885"/>
                </a:lnTo>
                <a:lnTo>
                  <a:pt x="0" y="10885"/>
                </a:lnTo>
                <a:lnTo>
                  <a:pt x="2760" y="0"/>
                </a:lnTo>
                <a:close/>
              </a:path>
            </a:pathLst>
          </a:custGeom>
        </p:spPr>
      </p:pic>
      <p:sp>
        <p:nvSpPr>
          <p:cNvPr id="2" name="流程图: 手动输入 1"/>
          <p:cNvSpPr/>
          <p:nvPr/>
        </p:nvSpPr>
        <p:spPr>
          <a:xfrm rot="5400000" flipH="1">
            <a:off x="-347333" y="347332"/>
            <a:ext cx="6858002" cy="6163336"/>
          </a:xfrm>
          <a:prstGeom prst="flowChartManualInput">
            <a:avLst/>
          </a:prstGeom>
          <a:blipFill dpi="0" rotWithShape="0">
            <a:blip r:embed="rId2"/>
            <a:srcRect/>
            <a:stretch>
              <a:fillRect l="-26000" r="-45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"/>
          <p:cNvSpPr/>
          <p:nvPr/>
        </p:nvSpPr>
        <p:spPr>
          <a:xfrm rot="16200000">
            <a:off x="-961712" y="950828"/>
            <a:ext cx="6868884" cy="4945460"/>
          </a:xfrm>
          <a:prstGeom prst="rect">
            <a:avLst/>
          </a:prstGeom>
          <a:gradFill>
            <a:gsLst>
              <a:gs pos="0">
                <a:srgbClr val="000000">
                  <a:alpha val="65000"/>
                </a:srgbClr>
              </a:gs>
              <a:gs pos="74466">
                <a:srgbClr val="7F7D80">
                  <a:alpha val="36066"/>
                </a:srgbClr>
              </a:gs>
              <a:gs pos="99294">
                <a:srgbClr val="FDFBFF">
                  <a:alpha val="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757082" y="1990164"/>
            <a:ext cx="2581835" cy="2877671"/>
            <a:chOff x="1757082" y="1990164"/>
            <a:chExt cx="2581835" cy="2877671"/>
          </a:xfrm>
        </p:grpSpPr>
        <p:sp>
          <p:nvSpPr>
            <p:cNvPr id="37" name="矩形 36"/>
            <p:cNvSpPr/>
            <p:nvPr/>
          </p:nvSpPr>
          <p:spPr bwMode="auto">
            <a:xfrm>
              <a:off x="1757082" y="1990164"/>
              <a:ext cx="2581835" cy="2877671"/>
            </a:xfrm>
            <a:prstGeom prst="rect">
              <a:avLst/>
            </a:prstGeom>
            <a:noFill/>
            <a:ln w="571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167005" marR="0" lvl="0" indent="-167005" defTabSz="91440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  <p:sp>
          <p:nvSpPr>
            <p:cNvPr id="38" name="直角三角形 37"/>
            <p:cNvSpPr/>
            <p:nvPr/>
          </p:nvSpPr>
          <p:spPr bwMode="auto">
            <a:xfrm flipV="1">
              <a:off x="1869141" y="2084294"/>
              <a:ext cx="162000" cy="1620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167005" marR="0" lvl="0" indent="-167005" defTabSz="91440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534877" y="2742790"/>
              <a:ext cx="1026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Verdana" panose="020B0604030504040204"/>
                  <a:ea typeface="微软雅黑" panose="020B0503020204020204" pitchFamily="34" charset="-122"/>
                </a:rPr>
                <a:t>目 录</a:t>
              </a:r>
              <a:endParaRPr kumimoji="1" lang="zh-CN" altLang="en-US" sz="2800" b="1" dirty="0">
                <a:solidFill>
                  <a:srgbClr val="FFFFFF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031141" y="3527620"/>
              <a:ext cx="20393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Verdana" panose="020B0604030504040204"/>
                  <a:ea typeface="微软雅黑" panose="020B0503020204020204" pitchFamily="34" charset="-122"/>
                </a:rPr>
                <a:t>CONTENTS</a:t>
              </a:r>
              <a:endParaRPr kumimoji="1" lang="zh-CN" altLang="en-US" sz="2400" b="1" dirty="0">
                <a:solidFill>
                  <a:srgbClr val="FFFFFF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536209" y="2262581"/>
            <a:ext cx="4637777" cy="578225"/>
            <a:chOff x="6774603" y="1439556"/>
            <a:chExt cx="4637777" cy="578225"/>
          </a:xfrm>
        </p:grpSpPr>
        <p:sp>
          <p:nvSpPr>
            <p:cNvPr id="41" name="矩形 40"/>
            <p:cNvSpPr/>
            <p:nvPr/>
          </p:nvSpPr>
          <p:spPr bwMode="auto">
            <a:xfrm>
              <a:off x="6774603" y="1439556"/>
              <a:ext cx="625681" cy="578225"/>
            </a:xfrm>
            <a:prstGeom prst="rect">
              <a:avLst/>
            </a:prstGeom>
            <a:noFill/>
            <a:ln w="381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167005" marR="0" lvl="0" indent="-167005" algn="ctr" defTabSz="91440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sz="4400" b="1" kern="0" dirty="0">
                  <a:solidFill>
                    <a:schemeClr val="bg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kumimoji="0" lang="zh-CN" altLang="en-US" sz="4400" b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42" name="直线连接符 10"/>
            <p:cNvCxnSpPr/>
            <p:nvPr/>
          </p:nvCxnSpPr>
          <p:spPr bwMode="auto">
            <a:xfrm>
              <a:off x="7696063" y="2017781"/>
              <a:ext cx="3710151" cy="0"/>
            </a:xfrm>
            <a:prstGeom prst="line">
              <a:avLst/>
            </a:prstGeom>
            <a:noFill/>
            <a:ln w="9525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文本框 42"/>
            <p:cNvSpPr txBox="1"/>
            <p:nvPr/>
          </p:nvSpPr>
          <p:spPr>
            <a:xfrm>
              <a:off x="7696061" y="1482447"/>
              <a:ext cx="3716319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kumimoji="1" lang="zh-CN" altLang="en-US" sz="2800" b="1" kern="0" dirty="0" smtClean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概念整机</a:t>
              </a:r>
              <a:r>
                <a:rPr kumimoji="1" lang="zh-CN" altLang="en-US" sz="2800" b="1" kern="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设计方案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536209" y="1411987"/>
            <a:ext cx="4637777" cy="578225"/>
            <a:chOff x="6774603" y="1439556"/>
            <a:chExt cx="4637777" cy="578225"/>
          </a:xfrm>
        </p:grpSpPr>
        <p:sp>
          <p:nvSpPr>
            <p:cNvPr id="61" name="矩形 60"/>
            <p:cNvSpPr/>
            <p:nvPr/>
          </p:nvSpPr>
          <p:spPr bwMode="auto">
            <a:xfrm>
              <a:off x="6774603" y="1439556"/>
              <a:ext cx="625681" cy="578225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167005" marR="0" lvl="0" indent="-167005" algn="ctr" defTabSz="91440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4400" b="1" u="none" strike="noStrike" kern="0" cap="none" spc="0" normalizeH="0" baseline="0" noProof="0" dirty="0">
                  <a:ln>
                    <a:noFill/>
                  </a:ln>
                  <a:solidFill>
                    <a:srgbClr val="006DB2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kumimoji="0" lang="zh-CN" altLang="en-US" sz="4400" b="1" u="none" strike="noStrike" kern="0" cap="none" spc="0" normalizeH="0" baseline="0" noProof="0" dirty="0">
                <a:ln>
                  <a:noFill/>
                </a:ln>
                <a:solidFill>
                  <a:srgbClr val="006DB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62" name="直线连接符 10"/>
            <p:cNvCxnSpPr/>
            <p:nvPr/>
          </p:nvCxnSpPr>
          <p:spPr bwMode="auto">
            <a:xfrm>
              <a:off x="7696063" y="2017781"/>
              <a:ext cx="3710151" cy="0"/>
            </a:xfrm>
            <a:prstGeom prst="line">
              <a:avLst/>
            </a:prstGeom>
            <a:noFill/>
            <a:ln w="9525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3" name="文本框 62"/>
            <p:cNvSpPr txBox="1"/>
            <p:nvPr/>
          </p:nvSpPr>
          <p:spPr>
            <a:xfrm>
              <a:off x="7696061" y="1483072"/>
              <a:ext cx="3716319" cy="5219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kumimoji="1" lang="zh-CN" altLang="en-US" sz="2800" b="1" kern="0" dirty="0" smtClean="0">
                  <a:solidFill>
                    <a:srgbClr val="0070C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项目背景</a:t>
              </a:r>
              <a:endParaRPr kumimoji="1" lang="zh-CN" altLang="en-US" sz="2800" b="1" kern="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536209" y="3157296"/>
            <a:ext cx="4637777" cy="578225"/>
            <a:chOff x="6774603" y="1439556"/>
            <a:chExt cx="4637777" cy="578225"/>
          </a:xfrm>
        </p:grpSpPr>
        <p:sp>
          <p:nvSpPr>
            <p:cNvPr id="12" name="矩形 11"/>
            <p:cNvSpPr/>
            <p:nvPr/>
          </p:nvSpPr>
          <p:spPr bwMode="auto">
            <a:xfrm>
              <a:off x="6774603" y="1439556"/>
              <a:ext cx="625681" cy="578225"/>
            </a:xfrm>
            <a:prstGeom prst="rect">
              <a:avLst/>
            </a:prstGeom>
            <a:noFill/>
            <a:ln w="381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167005" marR="0" lvl="0" indent="-167005" algn="ctr" defTabSz="914400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4400" b="1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</a:p>
          </p:txBody>
        </p:sp>
        <p:cxnSp>
          <p:nvCxnSpPr>
            <p:cNvPr id="14" name="直线连接符 10"/>
            <p:cNvCxnSpPr/>
            <p:nvPr/>
          </p:nvCxnSpPr>
          <p:spPr bwMode="auto">
            <a:xfrm>
              <a:off x="7696063" y="2017781"/>
              <a:ext cx="3710151" cy="0"/>
            </a:xfrm>
            <a:prstGeom prst="line">
              <a:avLst/>
            </a:prstGeom>
            <a:noFill/>
            <a:ln w="9525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文本框 14"/>
            <p:cNvSpPr txBox="1"/>
            <p:nvPr/>
          </p:nvSpPr>
          <p:spPr>
            <a:xfrm>
              <a:off x="7696061" y="1483072"/>
              <a:ext cx="3716319" cy="5219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kumimoji="1" lang="zh-CN" altLang="en-US" sz="2800" b="1" kern="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设备外观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8B9036A3-1104-46BA-8D1E-D6CDF731C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347" y="856846"/>
            <a:ext cx="4901979" cy="500490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rtlCol="0">
            <a:normAutofit fontScale="90000"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抛光后</a:t>
            </a:r>
            <a:r>
              <a:rPr lang="en-US" altLang="zh-CN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/PVD</a:t>
            </a: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前清洗</a:t>
            </a:r>
            <a:r>
              <a:rPr lang="en-US" altLang="zh-CN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|</a:t>
            </a:r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项目需求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xmlns="" id="{C0D673B8-1266-43C9-B22D-85F3B86312FA}"/>
              </a:ext>
            </a:extLst>
          </p:cNvPr>
          <p:cNvSpPr txBox="1"/>
          <p:nvPr/>
        </p:nvSpPr>
        <p:spPr>
          <a:xfrm>
            <a:off x="171674" y="996246"/>
            <a:ext cx="7343018" cy="263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项目需求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针对外观全检工站，需开发自动外观外观检测设备，替代人工作业，并按不良类别、程度及位置分类，对应不同重工流 程与方案。</a:t>
            </a:r>
            <a:endParaRPr lang="en-US" altLang="zh-CN" sz="14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产品材质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不锈钢。</a:t>
            </a:r>
            <a:endParaRPr lang="en-US" altLang="zh-CN" sz="14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产品规格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长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(131.5mm)*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宽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(64.2mm)*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高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(7.65mm)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、长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(146.7mm)*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宽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(71.5mm)*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高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(7.65mm)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、长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(160.8mm)*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宽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(78.1mm)*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高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(7.65mm)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检测面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:CG/BG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侧面、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3D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面、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RT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面</a:t>
            </a:r>
            <a:endParaRPr lang="en-US" altLang="zh-CN" sz="14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检测缺陷</a:t>
            </a:r>
            <a:r>
              <a:rPr lang="en-US" altLang="zh-CN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000000"/>
                </a:solidFill>
                <a:ea typeface="微软雅黑" panose="020B0503020204020204" pitchFamily="34" charset="-122"/>
              </a:rPr>
              <a:t>抛光不足、碰刮伤、打磨纹、刀纹、条纹等。</a:t>
            </a:r>
            <a:endParaRPr lang="en-US" altLang="zh-CN" sz="14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1000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020640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780" y="693626"/>
            <a:ext cx="3393125" cy="4004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96" y="812839"/>
            <a:ext cx="4749048" cy="3858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455" y="289779"/>
            <a:ext cx="9058943" cy="41063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>
                <a:solidFill>
                  <a:srgbClr val="006DB2"/>
                </a:solidFill>
              </a:rPr>
              <a:t>整机设计方案</a:t>
            </a:r>
            <a:r>
              <a:rPr lang="en-US" altLang="zh-CN" dirty="0">
                <a:solidFill>
                  <a:srgbClr val="006DB2"/>
                </a:solidFill>
              </a:rPr>
              <a:t>-</a:t>
            </a:r>
            <a:r>
              <a:rPr lang="zh-CN" altLang="en-US" dirty="0">
                <a:solidFill>
                  <a:srgbClr val="006DB2"/>
                </a:solidFill>
              </a:rPr>
              <a:t>机台尺寸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1705937" y="4842404"/>
            <a:ext cx="4486423" cy="140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22587" y="4487149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2800mm</a:t>
            </a:r>
            <a:endParaRPr lang="en-US" altLang="zh-CN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498749" y="1294774"/>
            <a:ext cx="0" cy="32563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 rot="16200000">
            <a:off x="648178" y="2557660"/>
            <a:ext cx="116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2000mm</a:t>
            </a:r>
            <a:endParaRPr lang="en-US" altLang="zh-CN" dirty="0"/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6192359" y="4187989"/>
            <a:ext cx="1" cy="73376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705937" y="4130484"/>
            <a:ext cx="0" cy="72599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 flipV="1">
            <a:off x="1441069" y="1294774"/>
            <a:ext cx="678982" cy="598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1477348" y="4547097"/>
            <a:ext cx="60642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7091680" y="4127562"/>
            <a:ext cx="0" cy="71917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0048007" y="4009391"/>
            <a:ext cx="0" cy="84709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7091680" y="4788340"/>
            <a:ext cx="2956327" cy="208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8090006" y="4460694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1800mm</a:t>
            </a:r>
            <a:endParaRPr lang="zh-CN" altLang="en-US" dirty="0"/>
          </a:p>
        </p:txBody>
      </p:sp>
      <p:sp>
        <p:nvSpPr>
          <p:cNvPr id="44" name="文本框 20"/>
          <p:cNvSpPr txBox="1"/>
          <p:nvPr/>
        </p:nvSpPr>
        <p:spPr>
          <a:xfrm>
            <a:off x="760941" y="5197427"/>
            <a:ext cx="89729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</a:pPr>
            <a:r>
              <a:rPr lang="zh-CN" altLang="zh-CN" sz="1600" dirty="0">
                <a:latin typeface="+mn-ea"/>
                <a:cs typeface="+mn-ea"/>
              </a:rPr>
              <a:t>工作电压：</a:t>
            </a:r>
            <a:r>
              <a:rPr lang="en-US" altLang="zh-CN" sz="1600" dirty="0">
                <a:latin typeface="+mn-ea"/>
                <a:cs typeface="+mn-ea"/>
              </a:rPr>
              <a:t>AC 220V</a:t>
            </a:r>
            <a:r>
              <a:rPr lang="zh-CN" altLang="en-US" sz="1600" dirty="0">
                <a:latin typeface="+mn-ea"/>
                <a:cs typeface="+mn-ea"/>
              </a:rPr>
              <a:t>，工作气压：</a:t>
            </a:r>
            <a:r>
              <a:rPr lang="en-US" altLang="zh-CN" sz="1600" dirty="0">
                <a:latin typeface="+mn-ea"/>
                <a:cs typeface="+mn-ea"/>
              </a:rPr>
              <a:t>0.5~0.7 </a:t>
            </a:r>
            <a:r>
              <a:rPr lang="en-US" altLang="zh-CN" sz="1600" dirty="0" err="1" smtClean="0">
                <a:latin typeface="+mn-ea"/>
                <a:cs typeface="+mn-ea"/>
              </a:rPr>
              <a:t>Mpa</a:t>
            </a:r>
            <a:endParaRPr lang="en-US" altLang="zh-CN" sz="1600" dirty="0">
              <a:latin typeface="+mn-ea"/>
              <a:cs typeface="+mn-ea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600" dirty="0">
                <a:latin typeface="+mn-ea"/>
                <a:cs typeface="+mn-ea"/>
              </a:rPr>
              <a:t>设备尺寸</a:t>
            </a:r>
            <a:r>
              <a:rPr lang="zh-CN" altLang="en-US" sz="1600" dirty="0" smtClean="0">
                <a:latin typeface="+mn-ea"/>
                <a:cs typeface="+mn-ea"/>
              </a:rPr>
              <a:t>：参照上图</a:t>
            </a:r>
            <a:endParaRPr lang="en-US" altLang="zh-CN" sz="1600" dirty="0" smtClean="0">
              <a:latin typeface="+mn-ea"/>
              <a:cs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1600" dirty="0" smtClean="0">
                <a:latin typeface="+mn-ea"/>
                <a:cs typeface="+mn-ea"/>
              </a:rPr>
              <a:t>(</a:t>
            </a:r>
            <a:r>
              <a:rPr lang="zh-CN" altLang="en-US" sz="1600" dirty="0">
                <a:latin typeface="+mn-ea"/>
                <a:cs typeface="+mn-ea"/>
              </a:rPr>
              <a:t>目前设备尺寸为预估尺寸</a:t>
            </a:r>
            <a:r>
              <a:rPr lang="en-US" altLang="zh-CN" sz="1600" dirty="0">
                <a:latin typeface="+mn-ea"/>
                <a:cs typeface="+mn-ea"/>
              </a:rPr>
              <a:t>,</a:t>
            </a:r>
            <a:r>
              <a:rPr lang="zh-CN" altLang="en-US" sz="1600" dirty="0">
                <a:latin typeface="+mn-ea"/>
                <a:cs typeface="+mn-ea"/>
              </a:rPr>
              <a:t>不含</a:t>
            </a:r>
            <a:r>
              <a:rPr lang="en-US" altLang="zh-CN" sz="1600" dirty="0">
                <a:latin typeface="+mn-ea"/>
                <a:cs typeface="+mn-ea"/>
              </a:rPr>
              <a:t>3</a:t>
            </a:r>
            <a:r>
              <a:rPr lang="zh-CN" altLang="en-US" sz="1600" dirty="0">
                <a:latin typeface="+mn-ea"/>
                <a:cs typeface="+mn-ea"/>
              </a:rPr>
              <a:t>色</a:t>
            </a:r>
            <a:r>
              <a:rPr lang="zh-CN" altLang="en-US" sz="1600" dirty="0" smtClean="0">
                <a:latin typeface="+mn-ea"/>
                <a:cs typeface="+mn-ea"/>
              </a:rPr>
              <a:t>灯高度</a:t>
            </a:r>
            <a:r>
              <a:rPr lang="zh-CN" altLang="en-US" sz="1600" dirty="0">
                <a:latin typeface="+mn-ea"/>
                <a:cs typeface="+mn-ea"/>
              </a:rPr>
              <a:t>，实际尺寸已最终</a:t>
            </a:r>
            <a:r>
              <a:rPr lang="en-US" altLang="zh-CN" sz="1600" dirty="0">
                <a:latin typeface="+mn-ea"/>
                <a:cs typeface="+mn-ea"/>
              </a:rPr>
              <a:t>Layout</a:t>
            </a:r>
            <a:r>
              <a:rPr lang="zh-CN" altLang="en-US" sz="1600" dirty="0">
                <a:latin typeface="+mn-ea"/>
                <a:cs typeface="+mn-ea"/>
              </a:rPr>
              <a:t>图为准）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886" y="4921757"/>
            <a:ext cx="2124241" cy="1648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410" y="992204"/>
            <a:ext cx="6336030" cy="4794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整机</a:t>
            </a:r>
            <a:r>
              <a:rPr lang="zh-CN" altLang="en-US" dirty="0" smtClean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设计方案</a:t>
            </a:r>
            <a:r>
              <a:rPr lang="en-US" altLang="zh-CN" dirty="0" smtClean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-</a:t>
            </a:r>
            <a:r>
              <a:rPr lang="zh-CN" altLang="en-US" dirty="0" smtClean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结构示意图</a:t>
            </a:r>
            <a:endParaRPr lang="zh-CN" altLang="en-US" dirty="0">
              <a:solidFill>
                <a:srgbClr val="006DB2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23" name="线形标注 2 22"/>
          <p:cNvSpPr/>
          <p:nvPr/>
        </p:nvSpPr>
        <p:spPr>
          <a:xfrm>
            <a:off x="9235440" y="1524648"/>
            <a:ext cx="1527048" cy="330144"/>
          </a:xfrm>
          <a:prstGeom prst="borderCallout2">
            <a:avLst>
              <a:gd name="adj1" fmla="val 47108"/>
              <a:gd name="adj2" fmla="val -333"/>
              <a:gd name="adj3" fmla="val 47109"/>
              <a:gd name="adj4" fmla="val -27667"/>
              <a:gd name="adj5" fmla="val 269475"/>
              <a:gd name="adj6" fmla="val -11192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旋转翻面模组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线形标注 2 42"/>
          <p:cNvSpPr/>
          <p:nvPr/>
        </p:nvSpPr>
        <p:spPr>
          <a:xfrm>
            <a:off x="1591056" y="2210928"/>
            <a:ext cx="1452053" cy="347472"/>
          </a:xfrm>
          <a:prstGeom prst="borderCallout2">
            <a:avLst>
              <a:gd name="adj1" fmla="val 52371"/>
              <a:gd name="adj2" fmla="val 100625"/>
              <a:gd name="adj3" fmla="val 52372"/>
              <a:gd name="adj4" fmla="val 123059"/>
              <a:gd name="adj5" fmla="val 145767"/>
              <a:gd name="adj6" fmla="val 229845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面阵相机模组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线形标注 2 14"/>
          <p:cNvSpPr/>
          <p:nvPr/>
        </p:nvSpPr>
        <p:spPr>
          <a:xfrm>
            <a:off x="1591056" y="3605589"/>
            <a:ext cx="1550849" cy="347472"/>
          </a:xfrm>
          <a:prstGeom prst="borderCallout2">
            <a:avLst>
              <a:gd name="adj1" fmla="val 52371"/>
              <a:gd name="adj2" fmla="val 100625"/>
              <a:gd name="adj3" fmla="val 52372"/>
              <a:gd name="adj4" fmla="val 123059"/>
              <a:gd name="adj5" fmla="val -101600"/>
              <a:gd name="adj6" fmla="val 188651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上料搬运模组</a:t>
            </a:r>
            <a:r>
              <a:rPr lang="en-US" altLang="zh-CN" sz="1600" dirty="0" smtClean="0">
                <a:solidFill>
                  <a:schemeClr val="tx1"/>
                </a:solidFill>
              </a:rPr>
              <a:t>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线形标注 2 15"/>
          <p:cNvSpPr/>
          <p:nvPr/>
        </p:nvSpPr>
        <p:spPr>
          <a:xfrm>
            <a:off x="1591056" y="5613110"/>
            <a:ext cx="1550849" cy="347472"/>
          </a:xfrm>
          <a:prstGeom prst="borderCallout2">
            <a:avLst>
              <a:gd name="adj1" fmla="val 52371"/>
              <a:gd name="adj2" fmla="val 100625"/>
              <a:gd name="adj3" fmla="val 52372"/>
              <a:gd name="adj4" fmla="val 123059"/>
              <a:gd name="adj5" fmla="val -548969"/>
              <a:gd name="adj6" fmla="val 30537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上料搬运模组</a:t>
            </a:r>
            <a:r>
              <a:rPr lang="en-US" altLang="zh-CN" sz="1600" dirty="0" smtClean="0">
                <a:solidFill>
                  <a:schemeClr val="tx1"/>
                </a:solidFill>
              </a:rPr>
              <a:t>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线形标注 2 11"/>
          <p:cNvSpPr/>
          <p:nvPr/>
        </p:nvSpPr>
        <p:spPr>
          <a:xfrm>
            <a:off x="1591055" y="1350912"/>
            <a:ext cx="1452053" cy="347472"/>
          </a:xfrm>
          <a:prstGeom prst="borderCallout2">
            <a:avLst>
              <a:gd name="adj1" fmla="val 52371"/>
              <a:gd name="adj2" fmla="val 100625"/>
              <a:gd name="adj3" fmla="val 52372"/>
              <a:gd name="adj4" fmla="val 123059"/>
              <a:gd name="adj5" fmla="val 253662"/>
              <a:gd name="adj6" fmla="val 304153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线扫相机模组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736" y="4857749"/>
            <a:ext cx="2124241" cy="1648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676412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412" y="600552"/>
            <a:ext cx="5729230" cy="3777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整机</a:t>
            </a:r>
            <a:r>
              <a:rPr lang="zh-CN" altLang="en-US" dirty="0" smtClean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设计方案</a:t>
            </a:r>
            <a:r>
              <a:rPr lang="en-US" altLang="zh-CN" dirty="0" smtClean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-</a:t>
            </a:r>
            <a:r>
              <a:rPr lang="zh-CN" altLang="en-US" dirty="0" smtClean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结构布局</a:t>
            </a:r>
            <a:endParaRPr lang="zh-CN" altLang="en-US" dirty="0">
              <a:solidFill>
                <a:srgbClr val="006DB2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38328" y="5020056"/>
            <a:ext cx="1600200" cy="475488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人工上料到（</a:t>
            </a:r>
            <a:r>
              <a:rPr lang="en-US" altLang="zh-CN" sz="1600" dirty="0" smtClean="0">
                <a:solidFill>
                  <a:schemeClr val="tx1"/>
                </a:solidFill>
              </a:rPr>
              <a:t>P1</a:t>
            </a:r>
            <a:r>
              <a:rPr lang="zh-CN" altLang="en-US" sz="1600" dirty="0" smtClean="0">
                <a:solidFill>
                  <a:schemeClr val="tx1"/>
                </a:solidFill>
              </a:rPr>
              <a:t>），（</a:t>
            </a:r>
            <a:r>
              <a:rPr lang="en-US" altLang="zh-CN" sz="1600" dirty="0" smtClean="0">
                <a:solidFill>
                  <a:schemeClr val="tx1"/>
                </a:solidFill>
              </a:rPr>
              <a:t>F</a:t>
            </a: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r>
              <a:rPr lang="zh-CN" altLang="en-US" sz="1600" dirty="0" smtClean="0">
                <a:solidFill>
                  <a:schemeClr val="tx1"/>
                </a:solidFill>
              </a:rPr>
              <a:t>）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1938528" y="5161008"/>
            <a:ext cx="417640" cy="210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759416" y="3800518"/>
            <a:ext cx="333756" cy="17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P1</a:t>
            </a:r>
            <a:endParaRPr lang="zh-CN" altLang="en-US" sz="1050" dirty="0"/>
          </a:p>
        </p:txBody>
      </p:sp>
      <p:sp>
        <p:nvSpPr>
          <p:cNvPr id="71" name="圆角矩形 70"/>
          <p:cNvSpPr/>
          <p:nvPr/>
        </p:nvSpPr>
        <p:spPr>
          <a:xfrm>
            <a:off x="8350818" y="4518635"/>
            <a:ext cx="3675696" cy="976909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（</a:t>
            </a:r>
            <a:r>
              <a:rPr lang="en-US" altLang="zh-CN" sz="1600" dirty="0" smtClean="0">
                <a:solidFill>
                  <a:schemeClr val="tx1"/>
                </a:solidFill>
              </a:rPr>
              <a:t>F2</a:t>
            </a:r>
            <a:r>
              <a:rPr lang="zh-CN" altLang="en-US" sz="1600" dirty="0" smtClean="0">
                <a:solidFill>
                  <a:schemeClr val="tx1"/>
                </a:solidFill>
              </a:rPr>
              <a:t>）线扫相机和面阵相机检测中框正面和一周圆弧面，同时（</a:t>
            </a:r>
            <a:r>
              <a:rPr lang="en-US" altLang="zh-CN" sz="1600" dirty="0" smtClean="0">
                <a:solidFill>
                  <a:schemeClr val="tx1"/>
                </a:solidFill>
              </a:rPr>
              <a:t>P4</a:t>
            </a:r>
            <a:r>
              <a:rPr lang="zh-CN" altLang="en-US" sz="1600" dirty="0" smtClean="0">
                <a:solidFill>
                  <a:schemeClr val="tx1"/>
                </a:solidFill>
              </a:rPr>
              <a:t>）夹取（</a:t>
            </a:r>
            <a:r>
              <a:rPr lang="en-US" altLang="zh-CN" sz="1600" dirty="0" smtClean="0">
                <a:solidFill>
                  <a:schemeClr val="tx1"/>
                </a:solidFill>
              </a:rPr>
              <a:t>P3</a:t>
            </a:r>
            <a:r>
              <a:rPr lang="zh-CN" altLang="en-US" sz="1600" dirty="0" smtClean="0">
                <a:solidFill>
                  <a:schemeClr val="tx1"/>
                </a:solidFill>
              </a:rPr>
              <a:t>）中框翻面再放在（</a:t>
            </a:r>
            <a:r>
              <a:rPr lang="en-US" altLang="zh-CN" sz="1600" dirty="0" smtClean="0">
                <a:solidFill>
                  <a:schemeClr val="tx1"/>
                </a:solidFill>
              </a:rPr>
              <a:t>P3</a:t>
            </a:r>
            <a:r>
              <a:rPr lang="zh-CN" altLang="en-US" sz="1600" dirty="0" smtClean="0">
                <a:solidFill>
                  <a:schemeClr val="tx1"/>
                </a:solidFill>
              </a:rPr>
              <a:t>）位，（</a:t>
            </a:r>
            <a:r>
              <a:rPr lang="en-US" altLang="zh-CN" sz="1600" dirty="0" smtClean="0">
                <a:solidFill>
                  <a:schemeClr val="tx1"/>
                </a:solidFill>
              </a:rPr>
              <a:t>P3</a:t>
            </a:r>
            <a:r>
              <a:rPr lang="zh-CN" altLang="en-US" sz="1600" dirty="0" smtClean="0">
                <a:solidFill>
                  <a:schemeClr val="tx1"/>
                </a:solidFill>
              </a:rPr>
              <a:t>）移动到（</a:t>
            </a:r>
            <a:r>
              <a:rPr lang="en-US" altLang="zh-CN" sz="1600" dirty="0" smtClean="0">
                <a:solidFill>
                  <a:schemeClr val="tx1"/>
                </a:solidFill>
              </a:rPr>
              <a:t>P2</a:t>
            </a:r>
            <a:r>
              <a:rPr lang="zh-CN" altLang="en-US" sz="1600" dirty="0" smtClean="0">
                <a:solidFill>
                  <a:schemeClr val="tx1"/>
                </a:solidFill>
              </a:rPr>
              <a:t>）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2347800" y="4760449"/>
            <a:ext cx="2361360" cy="925954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</a:rPr>
              <a:t>P1</a:t>
            </a:r>
            <a:r>
              <a:rPr lang="zh-CN" altLang="en-US" sz="1600" dirty="0">
                <a:solidFill>
                  <a:schemeClr val="tx1"/>
                </a:solidFill>
              </a:rPr>
              <a:t>）到（</a:t>
            </a:r>
            <a:r>
              <a:rPr lang="en-US" altLang="zh-CN" sz="1600" dirty="0">
                <a:solidFill>
                  <a:schemeClr val="tx1"/>
                </a:solidFill>
              </a:rPr>
              <a:t>P2</a:t>
            </a:r>
            <a:r>
              <a:rPr lang="zh-CN" altLang="en-US" sz="1600" dirty="0">
                <a:solidFill>
                  <a:schemeClr val="tx1"/>
                </a:solidFill>
              </a:rPr>
              <a:t>）线扫相机和面阵相机检测中框正面和一周圆弧面</a:t>
            </a:r>
          </a:p>
        </p:txBody>
      </p:sp>
      <p:sp>
        <p:nvSpPr>
          <p:cNvPr id="74" name="右箭头 73"/>
          <p:cNvSpPr/>
          <p:nvPr/>
        </p:nvSpPr>
        <p:spPr>
          <a:xfrm>
            <a:off x="4691675" y="5161008"/>
            <a:ext cx="417640" cy="210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>
            <a:off x="5125193" y="4760449"/>
            <a:ext cx="2807406" cy="831922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检测完（</a:t>
            </a:r>
            <a:r>
              <a:rPr lang="en-US" altLang="zh-CN" sz="1600" dirty="0" smtClean="0">
                <a:solidFill>
                  <a:schemeClr val="tx1"/>
                </a:solidFill>
              </a:rPr>
              <a:t>P2</a:t>
            </a:r>
            <a:r>
              <a:rPr lang="zh-CN" altLang="en-US" sz="1600" dirty="0" smtClean="0">
                <a:solidFill>
                  <a:schemeClr val="tx1"/>
                </a:solidFill>
              </a:rPr>
              <a:t>）到（</a:t>
            </a:r>
            <a:r>
              <a:rPr lang="en-US" altLang="zh-CN" sz="1600" dirty="0" smtClean="0">
                <a:solidFill>
                  <a:schemeClr val="tx1"/>
                </a:solidFill>
              </a:rPr>
              <a:t>P3</a:t>
            </a:r>
            <a:r>
              <a:rPr lang="zh-CN" altLang="en-US" sz="1600" dirty="0" smtClean="0">
                <a:solidFill>
                  <a:schemeClr val="tx1"/>
                </a:solidFill>
              </a:rPr>
              <a:t>），同时相机模组（</a:t>
            </a:r>
            <a:r>
              <a:rPr lang="en-US" altLang="zh-CN" sz="1600" dirty="0" smtClean="0">
                <a:solidFill>
                  <a:schemeClr val="tx1"/>
                </a:solidFill>
              </a:rPr>
              <a:t>P2</a:t>
            </a:r>
            <a:r>
              <a:rPr lang="zh-CN" altLang="en-US" sz="1600" dirty="0" smtClean="0">
                <a:solidFill>
                  <a:schemeClr val="tx1"/>
                </a:solidFill>
              </a:rPr>
              <a:t>）位移动到（</a:t>
            </a:r>
            <a:r>
              <a:rPr lang="en-US" altLang="zh-CN" sz="1600" dirty="0" smtClean="0">
                <a:solidFill>
                  <a:schemeClr val="tx1"/>
                </a:solidFill>
              </a:rPr>
              <a:t>F2</a:t>
            </a:r>
            <a:r>
              <a:rPr lang="zh-CN" altLang="en-US" sz="1600" dirty="0" smtClean="0">
                <a:solidFill>
                  <a:schemeClr val="tx1"/>
                </a:solidFill>
              </a:rPr>
              <a:t>）</a:t>
            </a:r>
            <a:r>
              <a:rPr lang="en-US" altLang="zh-CN" sz="1600" dirty="0" smtClean="0">
                <a:solidFill>
                  <a:schemeClr val="tx1"/>
                </a:solidFill>
              </a:rPr>
              <a:t>,</a:t>
            </a:r>
            <a:r>
              <a:rPr lang="zh-CN" altLang="en-US" sz="1600" dirty="0" smtClean="0">
                <a:solidFill>
                  <a:schemeClr val="tx1"/>
                </a:solidFill>
              </a:rPr>
              <a:t>检测（</a:t>
            </a:r>
            <a:r>
              <a:rPr lang="en-US" altLang="zh-CN" sz="1600" dirty="0" smtClean="0">
                <a:solidFill>
                  <a:schemeClr val="tx1"/>
                </a:solidFill>
              </a:rPr>
              <a:t>F1</a:t>
            </a:r>
            <a:r>
              <a:rPr lang="zh-CN" altLang="en-US" sz="1600" dirty="0" smtClean="0">
                <a:solidFill>
                  <a:schemeClr val="tx1"/>
                </a:solidFill>
              </a:rPr>
              <a:t>）来料中框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7" name="右箭头 76"/>
          <p:cNvSpPr/>
          <p:nvPr/>
        </p:nvSpPr>
        <p:spPr>
          <a:xfrm>
            <a:off x="7932599" y="5071254"/>
            <a:ext cx="417640" cy="210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>
            <a:off x="10056492" y="5466947"/>
            <a:ext cx="167672" cy="2880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圆角矩形 87"/>
          <p:cNvSpPr/>
          <p:nvPr/>
        </p:nvSpPr>
        <p:spPr>
          <a:xfrm>
            <a:off x="8350818" y="5755046"/>
            <a:ext cx="3746693" cy="993226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（</a:t>
            </a:r>
            <a:r>
              <a:rPr lang="en-US" altLang="zh-CN" sz="1600" dirty="0" smtClean="0">
                <a:solidFill>
                  <a:schemeClr val="tx1"/>
                </a:solidFill>
              </a:rPr>
              <a:t>F2)</a:t>
            </a:r>
            <a:r>
              <a:rPr lang="zh-CN" altLang="en-US" sz="1600" dirty="0" smtClean="0">
                <a:solidFill>
                  <a:schemeClr val="tx1"/>
                </a:solidFill>
              </a:rPr>
              <a:t>检测完成相机模组移动到（</a:t>
            </a:r>
            <a:r>
              <a:rPr lang="en-US" altLang="zh-CN" sz="1600" dirty="0" smtClean="0">
                <a:solidFill>
                  <a:schemeClr val="tx1"/>
                </a:solidFill>
              </a:rPr>
              <a:t>P2</a:t>
            </a:r>
            <a:r>
              <a:rPr lang="zh-CN" altLang="en-US" sz="1600" dirty="0" smtClean="0">
                <a:solidFill>
                  <a:schemeClr val="tx1"/>
                </a:solidFill>
              </a:rPr>
              <a:t>）检测中框反面，同时（</a:t>
            </a:r>
            <a:r>
              <a:rPr lang="en-US" altLang="zh-CN" sz="1600" dirty="0" smtClean="0">
                <a:solidFill>
                  <a:schemeClr val="tx1"/>
                </a:solidFill>
              </a:rPr>
              <a:t>F2</a:t>
            </a:r>
            <a:r>
              <a:rPr lang="zh-CN" altLang="en-US" sz="1600" dirty="0" smtClean="0">
                <a:solidFill>
                  <a:schemeClr val="tx1"/>
                </a:solidFill>
              </a:rPr>
              <a:t>）中框移动到（</a:t>
            </a:r>
            <a:r>
              <a:rPr lang="en-US" altLang="zh-CN" sz="1600" dirty="0">
                <a:solidFill>
                  <a:schemeClr val="tx1"/>
                </a:solidFill>
              </a:rPr>
              <a:t>F</a:t>
            </a:r>
            <a:r>
              <a:rPr lang="en-US" altLang="zh-CN" sz="1600" dirty="0" smtClean="0">
                <a:solidFill>
                  <a:schemeClr val="tx1"/>
                </a:solidFill>
              </a:rPr>
              <a:t>3</a:t>
            </a:r>
            <a:r>
              <a:rPr lang="zh-CN" altLang="en-US" sz="1600" dirty="0" smtClean="0">
                <a:solidFill>
                  <a:schemeClr val="tx1"/>
                </a:solidFill>
              </a:rPr>
              <a:t>），（</a:t>
            </a:r>
            <a:r>
              <a:rPr lang="en-US" altLang="zh-CN" sz="1600" dirty="0">
                <a:solidFill>
                  <a:schemeClr val="tx1"/>
                </a:solidFill>
              </a:rPr>
              <a:t>F</a:t>
            </a:r>
            <a:r>
              <a:rPr lang="en-US" altLang="zh-CN" sz="1600" dirty="0" smtClean="0">
                <a:solidFill>
                  <a:schemeClr val="tx1"/>
                </a:solidFill>
              </a:rPr>
              <a:t>4</a:t>
            </a:r>
            <a:r>
              <a:rPr lang="zh-CN" altLang="en-US" sz="1600" dirty="0" smtClean="0">
                <a:solidFill>
                  <a:schemeClr val="tx1"/>
                </a:solidFill>
              </a:rPr>
              <a:t>）夹取（</a:t>
            </a:r>
            <a:r>
              <a:rPr lang="en-US" altLang="zh-CN" sz="1600" dirty="0">
                <a:solidFill>
                  <a:schemeClr val="tx1"/>
                </a:solidFill>
              </a:rPr>
              <a:t>F</a:t>
            </a:r>
            <a:r>
              <a:rPr lang="en-US" altLang="zh-CN" sz="1600" dirty="0" smtClean="0">
                <a:solidFill>
                  <a:schemeClr val="tx1"/>
                </a:solidFill>
              </a:rPr>
              <a:t>3</a:t>
            </a:r>
            <a:r>
              <a:rPr lang="zh-CN" altLang="en-US" sz="1600" dirty="0" smtClean="0">
                <a:solidFill>
                  <a:schemeClr val="tx1"/>
                </a:solidFill>
              </a:rPr>
              <a:t>）物料翻转</a:t>
            </a:r>
            <a:r>
              <a:rPr lang="en-US" altLang="zh-CN" sz="1600" dirty="0" smtClean="0">
                <a:solidFill>
                  <a:schemeClr val="tx1"/>
                </a:solidFill>
              </a:rPr>
              <a:t>180°</a:t>
            </a:r>
            <a:r>
              <a:rPr lang="zh-CN" altLang="en-US" sz="1600" dirty="0" smtClean="0">
                <a:solidFill>
                  <a:schemeClr val="tx1"/>
                </a:solidFill>
              </a:rPr>
              <a:t>，放回（</a:t>
            </a:r>
            <a:r>
              <a:rPr lang="en-US" altLang="zh-CN" sz="1600" dirty="0">
                <a:solidFill>
                  <a:schemeClr val="tx1"/>
                </a:solidFill>
              </a:rPr>
              <a:t>F</a:t>
            </a:r>
            <a:r>
              <a:rPr lang="en-US" altLang="zh-CN" sz="1600" dirty="0" smtClean="0">
                <a:solidFill>
                  <a:schemeClr val="tx1"/>
                </a:solidFill>
              </a:rPr>
              <a:t>3</a:t>
            </a:r>
            <a:r>
              <a:rPr lang="zh-CN" altLang="en-US" sz="1600" dirty="0" smtClean="0">
                <a:solidFill>
                  <a:schemeClr val="tx1"/>
                </a:solidFill>
              </a:rPr>
              <a:t>）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9" name="右箭头 88"/>
          <p:cNvSpPr/>
          <p:nvPr/>
        </p:nvSpPr>
        <p:spPr>
          <a:xfrm rot="10800000">
            <a:off x="8019288" y="6146502"/>
            <a:ext cx="331530" cy="210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线形标注 2 23"/>
          <p:cNvSpPr/>
          <p:nvPr/>
        </p:nvSpPr>
        <p:spPr>
          <a:xfrm>
            <a:off x="1280161" y="3021570"/>
            <a:ext cx="1452053" cy="347472"/>
          </a:xfrm>
          <a:prstGeom prst="borderCallout2">
            <a:avLst>
              <a:gd name="adj1" fmla="val 52371"/>
              <a:gd name="adj2" fmla="val 100625"/>
              <a:gd name="adj3" fmla="val 52372"/>
              <a:gd name="adj4" fmla="val 123059"/>
              <a:gd name="adj5" fmla="val 106294"/>
              <a:gd name="adj6" fmla="val 245588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面阵相机模组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线形标注 2 24"/>
          <p:cNvSpPr/>
          <p:nvPr/>
        </p:nvSpPr>
        <p:spPr>
          <a:xfrm>
            <a:off x="1280161" y="3974254"/>
            <a:ext cx="1673484" cy="347472"/>
          </a:xfrm>
          <a:prstGeom prst="borderCallout2">
            <a:avLst>
              <a:gd name="adj1" fmla="val 52371"/>
              <a:gd name="adj2" fmla="val 100625"/>
              <a:gd name="adj3" fmla="val 52372"/>
              <a:gd name="adj4" fmla="val 123059"/>
              <a:gd name="adj5" fmla="val -96337"/>
              <a:gd name="adj6" fmla="val 20371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上料搬运模组</a:t>
            </a:r>
            <a:r>
              <a:rPr lang="en-US" altLang="zh-CN" sz="1600" dirty="0" smtClean="0">
                <a:solidFill>
                  <a:schemeClr val="tx1"/>
                </a:solidFill>
              </a:rPr>
              <a:t>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线形标注 2 26"/>
          <p:cNvSpPr/>
          <p:nvPr/>
        </p:nvSpPr>
        <p:spPr>
          <a:xfrm>
            <a:off x="9075402" y="3800850"/>
            <a:ext cx="1555630" cy="347472"/>
          </a:xfrm>
          <a:prstGeom prst="borderCallout2">
            <a:avLst>
              <a:gd name="adj1" fmla="val 47108"/>
              <a:gd name="adj2" fmla="val -333"/>
              <a:gd name="adj3" fmla="val 47109"/>
              <a:gd name="adj4" fmla="val -27667"/>
              <a:gd name="adj5" fmla="val -27697"/>
              <a:gd name="adj6" fmla="val -82974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上料搬运模组</a:t>
            </a:r>
            <a:r>
              <a:rPr lang="en-US" altLang="zh-CN" sz="1600" dirty="0" smtClean="0">
                <a:solidFill>
                  <a:schemeClr val="tx1"/>
                </a:solidFill>
              </a:rPr>
              <a:t>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线形标注 2 27"/>
          <p:cNvSpPr/>
          <p:nvPr/>
        </p:nvSpPr>
        <p:spPr>
          <a:xfrm>
            <a:off x="9075402" y="1425924"/>
            <a:ext cx="1527048" cy="330144"/>
          </a:xfrm>
          <a:prstGeom prst="borderCallout2">
            <a:avLst>
              <a:gd name="adj1" fmla="val 47108"/>
              <a:gd name="adj2" fmla="val -333"/>
              <a:gd name="adj3" fmla="val 47109"/>
              <a:gd name="adj4" fmla="val -27667"/>
              <a:gd name="adj5" fmla="val -79508"/>
              <a:gd name="adj6" fmla="val -123902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旋转翻面模组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线形标注 2 31"/>
          <p:cNvSpPr/>
          <p:nvPr/>
        </p:nvSpPr>
        <p:spPr>
          <a:xfrm>
            <a:off x="1280161" y="2119150"/>
            <a:ext cx="1452053" cy="347472"/>
          </a:xfrm>
          <a:prstGeom prst="borderCallout2">
            <a:avLst>
              <a:gd name="adj1" fmla="val 52371"/>
              <a:gd name="adj2" fmla="val 100625"/>
              <a:gd name="adj3" fmla="val 52372"/>
              <a:gd name="adj4" fmla="val 123059"/>
              <a:gd name="adj5" fmla="val 166820"/>
              <a:gd name="adj6" fmla="val 25125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线扫相机模组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线形标注 2 32"/>
          <p:cNvSpPr/>
          <p:nvPr/>
        </p:nvSpPr>
        <p:spPr>
          <a:xfrm>
            <a:off x="1280160" y="1088460"/>
            <a:ext cx="1847088" cy="347472"/>
          </a:xfrm>
          <a:prstGeom prst="borderCallout2">
            <a:avLst>
              <a:gd name="adj1" fmla="val 52371"/>
              <a:gd name="adj2" fmla="val 100625"/>
              <a:gd name="adj3" fmla="val 52372"/>
              <a:gd name="adj4" fmla="val 123059"/>
              <a:gd name="adj5" fmla="val 108925"/>
              <a:gd name="adj6" fmla="val 18295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旋转翻面模组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左右箭头 4"/>
          <p:cNvSpPr/>
          <p:nvPr/>
        </p:nvSpPr>
        <p:spPr>
          <a:xfrm>
            <a:off x="5681433" y="2860907"/>
            <a:ext cx="815308" cy="917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左右箭头 35"/>
          <p:cNvSpPr/>
          <p:nvPr/>
        </p:nvSpPr>
        <p:spPr>
          <a:xfrm rot="5400000">
            <a:off x="7960342" y="2408924"/>
            <a:ext cx="1070072" cy="917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左右箭头 36"/>
          <p:cNvSpPr/>
          <p:nvPr/>
        </p:nvSpPr>
        <p:spPr>
          <a:xfrm rot="5400000">
            <a:off x="2975857" y="2325871"/>
            <a:ext cx="1070072" cy="917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左右箭头 37"/>
          <p:cNvSpPr/>
          <p:nvPr/>
        </p:nvSpPr>
        <p:spPr>
          <a:xfrm rot="5400000">
            <a:off x="5879267" y="1211771"/>
            <a:ext cx="471464" cy="16780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759416" y="3016476"/>
            <a:ext cx="333756" cy="17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P2</a:t>
            </a:r>
            <a:endParaRPr lang="zh-CN" altLang="en-US" sz="1050" dirty="0"/>
          </a:p>
        </p:txBody>
      </p:sp>
      <p:sp>
        <p:nvSpPr>
          <p:cNvPr id="40" name="矩形 39"/>
          <p:cNvSpPr/>
          <p:nvPr/>
        </p:nvSpPr>
        <p:spPr>
          <a:xfrm>
            <a:off x="7312228" y="3800850"/>
            <a:ext cx="333756" cy="17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F</a:t>
            </a:r>
            <a:r>
              <a:rPr lang="en-US" altLang="zh-CN" sz="1050" dirty="0"/>
              <a:t>1</a:t>
            </a:r>
            <a:endParaRPr lang="zh-CN" altLang="en-US" sz="1050" dirty="0"/>
          </a:p>
        </p:txBody>
      </p:sp>
      <p:sp>
        <p:nvSpPr>
          <p:cNvPr id="41" name="矩形 40"/>
          <p:cNvSpPr/>
          <p:nvPr/>
        </p:nvSpPr>
        <p:spPr>
          <a:xfrm>
            <a:off x="4791438" y="1958608"/>
            <a:ext cx="333756" cy="17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P3</a:t>
            </a:r>
            <a:endParaRPr lang="zh-CN" altLang="en-US" sz="1050" dirty="0"/>
          </a:p>
        </p:txBody>
      </p:sp>
      <p:sp>
        <p:nvSpPr>
          <p:cNvPr id="42" name="矩形 41"/>
          <p:cNvSpPr/>
          <p:nvPr/>
        </p:nvSpPr>
        <p:spPr>
          <a:xfrm>
            <a:off x="7312228" y="3021570"/>
            <a:ext cx="333756" cy="17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F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  <p:sp>
        <p:nvSpPr>
          <p:cNvPr id="43" name="矩形 42"/>
          <p:cNvSpPr/>
          <p:nvPr/>
        </p:nvSpPr>
        <p:spPr>
          <a:xfrm>
            <a:off x="4791438" y="1297410"/>
            <a:ext cx="333756" cy="17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P4</a:t>
            </a:r>
            <a:endParaRPr lang="zh-CN" altLang="en-US" sz="1050" dirty="0"/>
          </a:p>
        </p:txBody>
      </p:sp>
      <p:sp>
        <p:nvSpPr>
          <p:cNvPr id="49" name="圆角矩形 48"/>
          <p:cNvSpPr/>
          <p:nvPr/>
        </p:nvSpPr>
        <p:spPr>
          <a:xfrm>
            <a:off x="4958316" y="5786393"/>
            <a:ext cx="3076851" cy="930532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</a:rPr>
              <a:t>F</a:t>
            </a:r>
            <a:r>
              <a:rPr lang="en-US" altLang="zh-CN" sz="1600" dirty="0" smtClean="0">
                <a:solidFill>
                  <a:schemeClr val="tx1"/>
                </a:solidFill>
              </a:rPr>
              <a:t>3</a:t>
            </a:r>
            <a:r>
              <a:rPr lang="zh-CN" altLang="en-US" sz="1600" dirty="0" smtClean="0">
                <a:solidFill>
                  <a:schemeClr val="tx1"/>
                </a:solidFill>
              </a:rPr>
              <a:t>）移动到（</a:t>
            </a:r>
            <a:r>
              <a:rPr lang="en-US" altLang="zh-CN" sz="1600" dirty="0" smtClean="0">
                <a:solidFill>
                  <a:schemeClr val="tx1"/>
                </a:solidFill>
              </a:rPr>
              <a:t>F2</a:t>
            </a:r>
            <a:r>
              <a:rPr lang="zh-CN" altLang="en-US" sz="1600" dirty="0" smtClean="0">
                <a:solidFill>
                  <a:schemeClr val="tx1"/>
                </a:solidFill>
              </a:rPr>
              <a:t>），（</a:t>
            </a:r>
            <a:r>
              <a:rPr lang="en-US" altLang="zh-CN" sz="1600" dirty="0" smtClean="0">
                <a:solidFill>
                  <a:schemeClr val="tx1"/>
                </a:solidFill>
              </a:rPr>
              <a:t>P2</a:t>
            </a:r>
            <a:r>
              <a:rPr lang="zh-CN" altLang="en-US" sz="1600" dirty="0" smtClean="0">
                <a:solidFill>
                  <a:schemeClr val="tx1"/>
                </a:solidFill>
              </a:rPr>
              <a:t>）检测完成相机模组移动到（</a:t>
            </a:r>
            <a:r>
              <a:rPr lang="en-US" altLang="zh-CN" sz="1600" dirty="0" smtClean="0">
                <a:solidFill>
                  <a:schemeClr val="tx1"/>
                </a:solidFill>
              </a:rPr>
              <a:t>F2</a:t>
            </a:r>
            <a:r>
              <a:rPr lang="zh-CN" altLang="en-US" sz="1600" dirty="0" smtClean="0">
                <a:solidFill>
                  <a:schemeClr val="tx1"/>
                </a:solidFill>
              </a:rPr>
              <a:t>），中框物料（</a:t>
            </a:r>
            <a:r>
              <a:rPr lang="en-US" altLang="zh-CN" sz="1600" dirty="0" smtClean="0">
                <a:solidFill>
                  <a:schemeClr val="tx1"/>
                </a:solidFill>
              </a:rPr>
              <a:t>P2</a:t>
            </a:r>
            <a:r>
              <a:rPr lang="zh-CN" altLang="en-US" sz="1600" dirty="0" smtClean="0">
                <a:solidFill>
                  <a:schemeClr val="tx1"/>
                </a:solidFill>
              </a:rPr>
              <a:t>）移动到（</a:t>
            </a:r>
            <a:r>
              <a:rPr lang="en-US" altLang="zh-CN" sz="1600" dirty="0" smtClean="0">
                <a:solidFill>
                  <a:schemeClr val="tx1"/>
                </a:solidFill>
              </a:rPr>
              <a:t>P1</a:t>
            </a:r>
            <a:r>
              <a:rPr lang="zh-CN" altLang="en-US" sz="1600" dirty="0" smtClean="0">
                <a:solidFill>
                  <a:schemeClr val="tx1"/>
                </a:solidFill>
              </a:rPr>
              <a:t>），人工下料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281710" y="1962824"/>
            <a:ext cx="333756" cy="17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F3</a:t>
            </a:r>
            <a:endParaRPr lang="zh-CN" altLang="en-US" sz="1050" dirty="0"/>
          </a:p>
        </p:txBody>
      </p:sp>
      <p:sp>
        <p:nvSpPr>
          <p:cNvPr id="51" name="矩形 50"/>
          <p:cNvSpPr/>
          <p:nvPr/>
        </p:nvSpPr>
        <p:spPr>
          <a:xfrm>
            <a:off x="7281710" y="1339056"/>
            <a:ext cx="333756" cy="17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F4</a:t>
            </a:r>
            <a:endParaRPr lang="zh-CN" altLang="en-US" sz="1050" dirty="0"/>
          </a:p>
        </p:txBody>
      </p:sp>
      <p:sp>
        <p:nvSpPr>
          <p:cNvPr id="52" name="右箭头 51"/>
          <p:cNvSpPr/>
          <p:nvPr/>
        </p:nvSpPr>
        <p:spPr>
          <a:xfrm rot="10800000">
            <a:off x="4542797" y="6166524"/>
            <a:ext cx="415519" cy="201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2570763" y="5975320"/>
            <a:ext cx="1972033" cy="641615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（</a:t>
            </a:r>
            <a:r>
              <a:rPr lang="en-US" altLang="zh-CN" sz="1600" dirty="0" smtClean="0">
                <a:solidFill>
                  <a:schemeClr val="tx1"/>
                </a:solidFill>
              </a:rPr>
              <a:t>F2</a:t>
            </a:r>
            <a:r>
              <a:rPr lang="zh-CN" altLang="en-US" sz="1600" dirty="0" smtClean="0">
                <a:solidFill>
                  <a:schemeClr val="tx1"/>
                </a:solidFill>
              </a:rPr>
              <a:t>）检测（</a:t>
            </a:r>
            <a:r>
              <a:rPr lang="en-US" altLang="zh-CN" sz="1600" dirty="0" smtClean="0">
                <a:solidFill>
                  <a:schemeClr val="tx1"/>
                </a:solidFill>
              </a:rPr>
              <a:t>F3</a:t>
            </a:r>
            <a:r>
              <a:rPr lang="zh-CN" altLang="en-US" sz="1600" dirty="0" smtClean="0">
                <a:solidFill>
                  <a:schemeClr val="tx1"/>
                </a:solidFill>
              </a:rPr>
              <a:t>）反面中框来料，检测完成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175315" y="5975320"/>
            <a:ext cx="1972033" cy="641615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（</a:t>
            </a:r>
            <a:r>
              <a:rPr lang="en-US" altLang="zh-CN" sz="1600" dirty="0" smtClean="0">
                <a:solidFill>
                  <a:schemeClr val="tx1"/>
                </a:solidFill>
              </a:rPr>
              <a:t>F2</a:t>
            </a:r>
            <a:r>
              <a:rPr lang="zh-CN" altLang="en-US" sz="1600" dirty="0" smtClean="0">
                <a:solidFill>
                  <a:schemeClr val="tx1"/>
                </a:solidFill>
              </a:rPr>
              <a:t>）到（</a:t>
            </a:r>
            <a:r>
              <a:rPr lang="en-US" altLang="zh-CN" sz="1600" dirty="0" smtClean="0">
                <a:solidFill>
                  <a:schemeClr val="tx1"/>
                </a:solidFill>
              </a:rPr>
              <a:t>F1</a:t>
            </a:r>
            <a:r>
              <a:rPr lang="zh-CN" altLang="en-US" sz="1600" dirty="0" smtClean="0">
                <a:solidFill>
                  <a:schemeClr val="tx1"/>
                </a:solidFill>
              </a:rPr>
              <a:t>），人工下料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右箭头 54"/>
          <p:cNvSpPr/>
          <p:nvPr/>
        </p:nvSpPr>
        <p:spPr>
          <a:xfrm rot="10800000">
            <a:off x="2102883" y="6195188"/>
            <a:ext cx="478560" cy="201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40027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824" y="1706281"/>
            <a:ext cx="6873410" cy="427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整机</a:t>
            </a:r>
            <a:r>
              <a:rPr lang="zh-CN" altLang="en-US" dirty="0" smtClean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设计方案</a:t>
            </a:r>
            <a:r>
              <a:rPr lang="en-US" altLang="zh-CN" dirty="0" smtClean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-</a:t>
            </a:r>
            <a:r>
              <a:rPr lang="zh-CN" altLang="en-US" dirty="0" smtClean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上料搬运模组</a:t>
            </a:r>
            <a:endParaRPr lang="zh-CN" altLang="en-US" dirty="0">
              <a:solidFill>
                <a:srgbClr val="006DB2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58538" y="868080"/>
            <a:ext cx="100570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  <a:buClrTx/>
              <a:buSzTx/>
              <a:buFont typeface="Wingdings" panose="05000000000000000000" charset="0"/>
              <a:buNone/>
            </a:pPr>
            <a:r>
              <a:rPr lang="zh-CN" altLang="en-US" sz="1600" b="1" dirty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功能：</a:t>
            </a:r>
          </a:p>
          <a:p>
            <a:pPr algn="l" fontAlgn="auto">
              <a:lnSpc>
                <a:spcPct val="100000"/>
              </a:lnSpc>
              <a:buClrTx/>
              <a:buSzTx/>
              <a:buFont typeface="Wingdings" panose="05000000000000000000" charset="0"/>
              <a:buNone/>
            </a:pPr>
            <a:r>
              <a:rPr lang="zh-CN" altLang="en-US" sz="1600" dirty="0" smtClean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采用人工上料模组，两工位上料，模组上带有定位夹紧的中框载具，可实现</a:t>
            </a:r>
            <a:r>
              <a:rPr lang="en-US" altLang="zh-CN" sz="1600" dirty="0" smtClean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360°</a:t>
            </a:r>
            <a:r>
              <a:rPr lang="zh-CN" altLang="en-US" sz="1600" dirty="0" smtClean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自转（</a:t>
            </a:r>
            <a:r>
              <a:rPr lang="en-US" altLang="zh-CN" sz="1600" dirty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C</a:t>
            </a:r>
            <a:r>
              <a:rPr lang="zh-CN" altLang="en-US" sz="1600" dirty="0" smtClean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轴），</a:t>
            </a:r>
            <a:r>
              <a:rPr lang="en-US" altLang="zh-CN" sz="1600" dirty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A</a:t>
            </a:r>
            <a:r>
              <a:rPr lang="zh-CN" altLang="en-US" sz="1600" dirty="0" smtClean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轴可实现前后方向旋转</a:t>
            </a:r>
            <a:r>
              <a:rPr lang="en-US" altLang="zh-CN" sz="1600" dirty="0" smtClean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.</a:t>
            </a:r>
            <a:endParaRPr lang="zh-CN" altLang="en-US" sz="1600" dirty="0">
              <a:solidFill>
                <a:srgbClr val="002060"/>
              </a:solidFill>
              <a:latin typeface="+mn-ea"/>
              <a:cs typeface="+mn-ea"/>
            </a:endParaRPr>
          </a:p>
          <a:p>
            <a:pPr indent="0" algn="l" fontAlgn="auto">
              <a:lnSpc>
                <a:spcPct val="100000"/>
              </a:lnSpc>
              <a:buFont typeface="Wingdings" panose="05000000000000000000" charset="0"/>
              <a:buNone/>
            </a:pPr>
            <a:endParaRPr lang="zh-CN" altLang="en-US" sz="1600" dirty="0">
              <a:solidFill>
                <a:srgbClr val="002060"/>
              </a:solidFill>
              <a:latin typeface="+mn-ea"/>
              <a:cs typeface="+mn-ea"/>
              <a:sym typeface="+mn-ea"/>
            </a:endParaRPr>
          </a:p>
          <a:p>
            <a:pPr indent="0" algn="l" fontAlgn="auto">
              <a:lnSpc>
                <a:spcPct val="100000"/>
              </a:lnSpc>
              <a:buFont typeface="Wingdings" panose="05000000000000000000" charset="0"/>
              <a:buNone/>
            </a:pPr>
            <a:endParaRPr lang="zh-CN" altLang="en-US" sz="1600" dirty="0">
              <a:solidFill>
                <a:srgbClr val="00206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4" name="线形标注 2 13"/>
          <p:cNvSpPr/>
          <p:nvPr/>
        </p:nvSpPr>
        <p:spPr>
          <a:xfrm>
            <a:off x="632141" y="4254810"/>
            <a:ext cx="1726419" cy="347472"/>
          </a:xfrm>
          <a:prstGeom prst="borderCallout2">
            <a:avLst>
              <a:gd name="adj1" fmla="val 52371"/>
              <a:gd name="adj2" fmla="val 100625"/>
              <a:gd name="adj3" fmla="val 52372"/>
              <a:gd name="adj4" fmla="val 123059"/>
              <a:gd name="adj5" fmla="val -154232"/>
              <a:gd name="adj6" fmla="val 17326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上料搬运模组</a:t>
            </a:r>
            <a:r>
              <a:rPr lang="en-US" altLang="zh-CN" sz="1600" dirty="0" smtClean="0">
                <a:solidFill>
                  <a:schemeClr val="tx1"/>
                </a:solidFill>
              </a:rPr>
              <a:t>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线形标注 2 16"/>
          <p:cNvSpPr/>
          <p:nvPr/>
        </p:nvSpPr>
        <p:spPr>
          <a:xfrm>
            <a:off x="2139696" y="5672864"/>
            <a:ext cx="1762357" cy="347472"/>
          </a:xfrm>
          <a:prstGeom prst="borderCallout2">
            <a:avLst>
              <a:gd name="adj1" fmla="val 52371"/>
              <a:gd name="adj2" fmla="val 100625"/>
              <a:gd name="adj3" fmla="val 52372"/>
              <a:gd name="adj4" fmla="val 123059"/>
              <a:gd name="adj5" fmla="val -209494"/>
              <a:gd name="adj6" fmla="val 185303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上料搬运模组</a:t>
            </a:r>
            <a:r>
              <a:rPr lang="en-US" altLang="zh-CN" sz="1600" dirty="0" smtClean="0">
                <a:solidFill>
                  <a:schemeClr val="tx1"/>
                </a:solidFill>
              </a:rPr>
              <a:t>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上弧形箭头 10"/>
          <p:cNvSpPr/>
          <p:nvPr/>
        </p:nvSpPr>
        <p:spPr>
          <a:xfrm rot="5676816">
            <a:off x="6086977" y="4591577"/>
            <a:ext cx="228600" cy="29803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52175" y="4389986"/>
            <a:ext cx="498203" cy="176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</a:t>
            </a:r>
            <a:r>
              <a:rPr lang="zh-CN" altLang="en-US" sz="1050" dirty="0" smtClean="0"/>
              <a:t>轴</a:t>
            </a:r>
            <a:endParaRPr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6630618" y="5495992"/>
            <a:ext cx="498203" cy="176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A</a:t>
            </a:r>
            <a:r>
              <a:rPr lang="zh-CN" altLang="en-US" sz="1050" dirty="0" smtClean="0"/>
              <a:t>轴</a:t>
            </a:r>
            <a:endParaRPr lang="zh-CN" altLang="en-US" sz="1050" dirty="0"/>
          </a:p>
        </p:txBody>
      </p:sp>
      <p:sp>
        <p:nvSpPr>
          <p:cNvPr id="4" name="上弧形箭头 3"/>
          <p:cNvSpPr/>
          <p:nvPr/>
        </p:nvSpPr>
        <p:spPr>
          <a:xfrm rot="20766444">
            <a:off x="5970278" y="4954816"/>
            <a:ext cx="557784" cy="2766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上弧形箭头 18"/>
          <p:cNvSpPr/>
          <p:nvPr/>
        </p:nvSpPr>
        <p:spPr>
          <a:xfrm rot="10384481">
            <a:off x="6018906" y="5446115"/>
            <a:ext cx="557784" cy="2766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左右箭头 19"/>
          <p:cNvSpPr/>
          <p:nvPr/>
        </p:nvSpPr>
        <p:spPr>
          <a:xfrm rot="9229150">
            <a:off x="7154169" y="4998141"/>
            <a:ext cx="1201462" cy="13215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线形标注 2 15"/>
          <p:cNvSpPr/>
          <p:nvPr/>
        </p:nvSpPr>
        <p:spPr>
          <a:xfrm>
            <a:off x="8202241" y="5693106"/>
            <a:ext cx="1188195" cy="347472"/>
          </a:xfrm>
          <a:prstGeom prst="borderCallout2">
            <a:avLst>
              <a:gd name="adj1" fmla="val 47108"/>
              <a:gd name="adj2" fmla="val -333"/>
              <a:gd name="adj3" fmla="val 47109"/>
              <a:gd name="adj4" fmla="val -27667"/>
              <a:gd name="adj5" fmla="val -235592"/>
              <a:gd name="adj6" fmla="val -16390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载具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339" y="1890162"/>
            <a:ext cx="2553243" cy="195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线形标注 2 20"/>
          <p:cNvSpPr/>
          <p:nvPr/>
        </p:nvSpPr>
        <p:spPr>
          <a:xfrm>
            <a:off x="10402144" y="4566858"/>
            <a:ext cx="1188195" cy="347472"/>
          </a:xfrm>
          <a:prstGeom prst="borderCallout2">
            <a:avLst>
              <a:gd name="adj1" fmla="val 47108"/>
              <a:gd name="adj2" fmla="val -333"/>
              <a:gd name="adj3" fmla="val 47109"/>
              <a:gd name="adj4" fmla="val -27667"/>
              <a:gd name="adj5" fmla="val -425066"/>
              <a:gd name="adj6" fmla="val -52319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载具定位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94079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520" y="1750682"/>
            <a:ext cx="6580270" cy="4843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整机</a:t>
            </a:r>
            <a:r>
              <a:rPr lang="zh-CN" altLang="en-US" dirty="0" smtClean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设计方案</a:t>
            </a:r>
            <a:r>
              <a:rPr lang="en-US" altLang="zh-CN" dirty="0" smtClean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-</a:t>
            </a:r>
            <a:r>
              <a:rPr lang="zh-CN" altLang="en-US" dirty="0" smtClean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相机检测工位</a:t>
            </a:r>
            <a:endParaRPr lang="zh-CN" altLang="en-US" dirty="0">
              <a:solidFill>
                <a:srgbClr val="006DB2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58538" y="868080"/>
            <a:ext cx="76368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  <a:buClrTx/>
              <a:buSzTx/>
              <a:buFont typeface="Wingdings" panose="05000000000000000000" charset="0"/>
              <a:buNone/>
            </a:pPr>
            <a:r>
              <a:rPr lang="zh-CN" altLang="en-US" sz="1600" b="1" dirty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功能：</a:t>
            </a:r>
          </a:p>
          <a:p>
            <a:pPr algn="l" fontAlgn="auto">
              <a:lnSpc>
                <a:spcPct val="100000"/>
              </a:lnSpc>
              <a:buClrTx/>
              <a:buSzTx/>
              <a:buFont typeface="Wingdings" panose="05000000000000000000" charset="0"/>
              <a:buNone/>
            </a:pPr>
            <a:r>
              <a:rPr lang="zh-CN" altLang="en-US" sz="1600" dirty="0" smtClean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相机检测工位，采用面阵相机和线扫相机组合，及组合光源对中框正面</a:t>
            </a:r>
            <a:r>
              <a:rPr lang="en-US" altLang="zh-CN" sz="1600" dirty="0" smtClean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3D</a:t>
            </a:r>
            <a:r>
              <a:rPr lang="zh-CN" altLang="en-US" sz="1600" dirty="0" smtClean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面和圆弧面检测，</a:t>
            </a:r>
            <a:r>
              <a:rPr lang="en-US" altLang="zh-CN" sz="1600" dirty="0" smtClean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X</a:t>
            </a:r>
            <a:r>
              <a:rPr lang="zh-CN" altLang="en-US" sz="1600" dirty="0" smtClean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轴方向模组独立运动检测；</a:t>
            </a:r>
            <a:endParaRPr lang="zh-CN" altLang="en-US" sz="1600" dirty="0">
              <a:solidFill>
                <a:srgbClr val="002060"/>
              </a:solidFill>
              <a:latin typeface="+mn-ea"/>
              <a:cs typeface="+mn-ea"/>
            </a:endParaRPr>
          </a:p>
          <a:p>
            <a:pPr indent="0" algn="l" fontAlgn="auto">
              <a:lnSpc>
                <a:spcPct val="100000"/>
              </a:lnSpc>
              <a:buFont typeface="Wingdings" panose="05000000000000000000" charset="0"/>
              <a:buNone/>
            </a:pPr>
            <a:endParaRPr lang="zh-CN" altLang="en-US" sz="1600" dirty="0">
              <a:solidFill>
                <a:srgbClr val="002060"/>
              </a:solidFill>
              <a:latin typeface="+mn-ea"/>
              <a:cs typeface="+mn-ea"/>
              <a:sym typeface="+mn-ea"/>
            </a:endParaRPr>
          </a:p>
          <a:p>
            <a:pPr indent="0" algn="l" fontAlgn="auto">
              <a:lnSpc>
                <a:spcPct val="100000"/>
              </a:lnSpc>
              <a:buFont typeface="Wingdings" panose="05000000000000000000" charset="0"/>
              <a:buNone/>
            </a:pPr>
            <a:endParaRPr lang="zh-CN" altLang="en-US" sz="1600" dirty="0">
              <a:solidFill>
                <a:srgbClr val="00206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2" name="线形标注 2 11"/>
          <p:cNvSpPr/>
          <p:nvPr/>
        </p:nvSpPr>
        <p:spPr>
          <a:xfrm>
            <a:off x="8653839" y="3672120"/>
            <a:ext cx="1497807" cy="347472"/>
          </a:xfrm>
          <a:prstGeom prst="borderCallout2">
            <a:avLst>
              <a:gd name="adj1" fmla="val 47108"/>
              <a:gd name="adj2" fmla="val -333"/>
              <a:gd name="adj3" fmla="val 47109"/>
              <a:gd name="adj4" fmla="val -27667"/>
              <a:gd name="adj5" fmla="val 38649"/>
              <a:gd name="adj6" fmla="val -201121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X</a:t>
            </a:r>
            <a:r>
              <a:rPr lang="zh-CN" altLang="en-US" sz="1600" dirty="0" smtClean="0">
                <a:solidFill>
                  <a:schemeClr val="tx1"/>
                </a:solidFill>
              </a:rPr>
              <a:t>轴模组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线形标注 2 12"/>
          <p:cNvSpPr/>
          <p:nvPr/>
        </p:nvSpPr>
        <p:spPr>
          <a:xfrm>
            <a:off x="8561470" y="2017783"/>
            <a:ext cx="1590177" cy="347472"/>
          </a:xfrm>
          <a:prstGeom prst="borderCallout2">
            <a:avLst>
              <a:gd name="adj1" fmla="val 47108"/>
              <a:gd name="adj2" fmla="val -333"/>
              <a:gd name="adj3" fmla="val 47109"/>
              <a:gd name="adj4" fmla="val -27667"/>
              <a:gd name="adj5" fmla="val 330753"/>
              <a:gd name="adj6" fmla="val -235574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线</a:t>
            </a:r>
            <a:r>
              <a:rPr lang="zh-CN" altLang="en-US" sz="1600" dirty="0" smtClean="0">
                <a:solidFill>
                  <a:schemeClr val="tx1"/>
                </a:solidFill>
              </a:rPr>
              <a:t>扫相机模组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左右箭头 10"/>
          <p:cNvSpPr/>
          <p:nvPr/>
        </p:nvSpPr>
        <p:spPr>
          <a:xfrm rot="12232320">
            <a:off x="4762314" y="3654190"/>
            <a:ext cx="1054337" cy="12659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1914475">
            <a:off x="5040383" y="4143085"/>
            <a:ext cx="498203" cy="176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X</a:t>
            </a:r>
            <a:r>
              <a:rPr lang="zh-CN" altLang="en-US" sz="1050" dirty="0" smtClean="0"/>
              <a:t>轴</a:t>
            </a:r>
            <a:endParaRPr lang="zh-CN" altLang="en-US" sz="1050" dirty="0"/>
          </a:p>
        </p:txBody>
      </p:sp>
      <p:sp>
        <p:nvSpPr>
          <p:cNvPr id="15" name="线形标注 2 14"/>
          <p:cNvSpPr/>
          <p:nvPr/>
        </p:nvSpPr>
        <p:spPr>
          <a:xfrm>
            <a:off x="604709" y="4083924"/>
            <a:ext cx="1726419" cy="347472"/>
          </a:xfrm>
          <a:prstGeom prst="borderCallout2">
            <a:avLst>
              <a:gd name="adj1" fmla="val 52371"/>
              <a:gd name="adj2" fmla="val 100625"/>
              <a:gd name="adj3" fmla="val 52372"/>
              <a:gd name="adj4" fmla="val 123059"/>
              <a:gd name="adj5" fmla="val -233179"/>
              <a:gd name="adj6" fmla="val 17326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面阵相机模组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线形标注 2 16"/>
          <p:cNvSpPr/>
          <p:nvPr/>
        </p:nvSpPr>
        <p:spPr>
          <a:xfrm>
            <a:off x="8653840" y="4842552"/>
            <a:ext cx="1497807" cy="347472"/>
          </a:xfrm>
          <a:prstGeom prst="borderCallout2">
            <a:avLst>
              <a:gd name="adj1" fmla="val 47108"/>
              <a:gd name="adj2" fmla="val -333"/>
              <a:gd name="adj3" fmla="val 47109"/>
              <a:gd name="adj4" fmla="val -27667"/>
              <a:gd name="adj5" fmla="val -142930"/>
              <a:gd name="adj6" fmla="val -248129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光源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线形标注 2 17"/>
          <p:cNvSpPr/>
          <p:nvPr/>
        </p:nvSpPr>
        <p:spPr>
          <a:xfrm>
            <a:off x="558988" y="4842876"/>
            <a:ext cx="1726419" cy="347472"/>
          </a:xfrm>
          <a:prstGeom prst="borderCallout2">
            <a:avLst>
              <a:gd name="adj1" fmla="val 52371"/>
              <a:gd name="adj2" fmla="val 100625"/>
              <a:gd name="adj3" fmla="val 52372"/>
              <a:gd name="adj4" fmla="val 123059"/>
              <a:gd name="adj5" fmla="val -409495"/>
              <a:gd name="adj6" fmla="val 192335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CCD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线形标注 2 18"/>
          <p:cNvSpPr/>
          <p:nvPr/>
        </p:nvSpPr>
        <p:spPr>
          <a:xfrm>
            <a:off x="529101" y="5674980"/>
            <a:ext cx="1726419" cy="347472"/>
          </a:xfrm>
          <a:prstGeom prst="borderCallout2">
            <a:avLst>
              <a:gd name="adj1" fmla="val 52371"/>
              <a:gd name="adj2" fmla="val 100625"/>
              <a:gd name="adj3" fmla="val 52372"/>
              <a:gd name="adj4" fmla="val 123059"/>
              <a:gd name="adj5" fmla="val -514758"/>
              <a:gd name="adj6" fmla="val 23047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光源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4843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014" y="2000694"/>
            <a:ext cx="5015674" cy="369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18" y="1818596"/>
            <a:ext cx="5489888" cy="4152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整机</a:t>
            </a:r>
            <a:r>
              <a:rPr lang="zh-CN" altLang="en-US" dirty="0" smtClean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设计方案</a:t>
            </a:r>
            <a:r>
              <a:rPr lang="en-US" altLang="zh-CN" dirty="0" smtClean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-</a:t>
            </a:r>
            <a:r>
              <a:rPr lang="zh-CN" altLang="en-US" dirty="0" smtClean="0">
                <a:solidFill>
                  <a:srgbClr val="006DB2"/>
                </a:solidFill>
                <a:latin typeface="+mn-ea"/>
                <a:ea typeface="+mn-ea"/>
                <a:cs typeface="+mn-ea"/>
                <a:sym typeface="+mn-ea"/>
              </a:rPr>
              <a:t>旋转翻面工位</a:t>
            </a:r>
            <a:endParaRPr lang="zh-CN" altLang="en-US" dirty="0">
              <a:solidFill>
                <a:srgbClr val="006DB2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71543" y="788705"/>
            <a:ext cx="76368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  <a:buClrTx/>
              <a:buSzTx/>
              <a:buFont typeface="Wingdings" panose="05000000000000000000" charset="0"/>
              <a:buNone/>
            </a:pPr>
            <a:r>
              <a:rPr lang="zh-CN" altLang="en-US" sz="1600" b="1" dirty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功能：</a:t>
            </a:r>
          </a:p>
          <a:p>
            <a:pPr marL="285750" indent="-285750" algn="l" fontAlgn="auto">
              <a:lnSpc>
                <a:spcPct val="100000"/>
              </a:lnSpc>
              <a:buClrTx/>
              <a:buSzTx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旋转翻面模组，实现手机中框旋转</a:t>
            </a:r>
            <a:r>
              <a:rPr lang="en-US" altLang="zh-CN" sz="1600" dirty="0" smtClean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180°</a:t>
            </a:r>
            <a:r>
              <a:rPr lang="zh-CN" altLang="en-US" sz="1600" dirty="0" smtClean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，放入载具中定位，摆动气缸既可实现夹紧，也可实现</a:t>
            </a:r>
            <a:r>
              <a:rPr lang="en-US" altLang="zh-CN" sz="1600" dirty="0" smtClean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180°</a:t>
            </a:r>
            <a:r>
              <a:rPr lang="zh-CN" altLang="en-US" sz="1600" dirty="0" smtClean="0">
                <a:solidFill>
                  <a:srgbClr val="002060"/>
                </a:solidFill>
                <a:latin typeface="+mn-ea"/>
                <a:cs typeface="+mn-ea"/>
                <a:sym typeface="+mn-ea"/>
              </a:rPr>
              <a:t>翻转；</a:t>
            </a:r>
            <a:endParaRPr lang="en-US" altLang="zh-CN" sz="1600" dirty="0">
              <a:solidFill>
                <a:srgbClr val="002060"/>
              </a:solidFill>
              <a:latin typeface="+mn-ea"/>
              <a:cs typeface="+mn-ea"/>
              <a:sym typeface="+mn-ea"/>
            </a:endParaRPr>
          </a:p>
          <a:p>
            <a:pPr marL="285750" indent="-285750" algn="l" fontAlgn="auto">
              <a:lnSpc>
                <a:spcPct val="100000"/>
              </a:lnSpc>
              <a:buClrTx/>
              <a:buSzTx/>
              <a:buFont typeface="Wingdings" pitchFamily="2" charset="2"/>
              <a:buChar char="Ø"/>
            </a:pPr>
            <a:endParaRPr lang="zh-CN" altLang="en-US" sz="1600" dirty="0">
              <a:solidFill>
                <a:srgbClr val="002060"/>
              </a:solidFill>
              <a:latin typeface="+mn-ea"/>
              <a:cs typeface="+mn-ea"/>
              <a:sym typeface="+mn-ea"/>
            </a:endParaRPr>
          </a:p>
          <a:p>
            <a:pPr indent="0" algn="l" fontAlgn="auto">
              <a:lnSpc>
                <a:spcPct val="100000"/>
              </a:lnSpc>
              <a:buFont typeface="Wingdings" panose="05000000000000000000" charset="0"/>
              <a:buNone/>
            </a:pPr>
            <a:endParaRPr lang="zh-CN" altLang="en-US" sz="1600" dirty="0">
              <a:solidFill>
                <a:srgbClr val="00206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4" name="线形标注 2 23"/>
          <p:cNvSpPr/>
          <p:nvPr/>
        </p:nvSpPr>
        <p:spPr>
          <a:xfrm>
            <a:off x="9803257" y="1660524"/>
            <a:ext cx="1555750" cy="347345"/>
          </a:xfrm>
          <a:prstGeom prst="borderCallout2">
            <a:avLst>
              <a:gd name="adj1" fmla="val 47108"/>
              <a:gd name="adj2" fmla="val -333"/>
              <a:gd name="adj3" fmla="val 47109"/>
              <a:gd name="adj4" fmla="val -27667"/>
              <a:gd name="adj5" fmla="val 345439"/>
              <a:gd name="adj6" fmla="val -5560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Y</a:t>
            </a:r>
            <a:r>
              <a:rPr lang="zh-CN" altLang="en-US" sz="1600" dirty="0" smtClean="0">
                <a:solidFill>
                  <a:schemeClr val="tx1"/>
                </a:solidFill>
              </a:rPr>
              <a:t>轴模组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线形标注 2 16"/>
          <p:cNvSpPr/>
          <p:nvPr/>
        </p:nvSpPr>
        <p:spPr>
          <a:xfrm>
            <a:off x="599237" y="1963317"/>
            <a:ext cx="1726419" cy="347472"/>
          </a:xfrm>
          <a:prstGeom prst="borderCallout2">
            <a:avLst>
              <a:gd name="adj1" fmla="val 52371"/>
              <a:gd name="adj2" fmla="val 100625"/>
              <a:gd name="adj3" fmla="val 52372"/>
              <a:gd name="adj4" fmla="val 123059"/>
              <a:gd name="adj5" fmla="val 179978"/>
              <a:gd name="adj6" fmla="val 178034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旋转翻面模组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左右箭头 19"/>
          <p:cNvSpPr/>
          <p:nvPr/>
        </p:nvSpPr>
        <p:spPr>
          <a:xfrm rot="8925959">
            <a:off x="4272424" y="3105528"/>
            <a:ext cx="646495" cy="1513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线形标注 2 15"/>
          <p:cNvSpPr/>
          <p:nvPr/>
        </p:nvSpPr>
        <p:spPr>
          <a:xfrm>
            <a:off x="260909" y="5163717"/>
            <a:ext cx="1726419" cy="347472"/>
          </a:xfrm>
          <a:prstGeom prst="borderCallout2">
            <a:avLst>
              <a:gd name="adj1" fmla="val 52371"/>
              <a:gd name="adj2" fmla="val 100625"/>
              <a:gd name="adj3" fmla="val 52372"/>
              <a:gd name="adj4" fmla="val 123059"/>
              <a:gd name="adj5" fmla="val -48969"/>
              <a:gd name="adj6" fmla="val 15261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方通架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线形标注 2 17"/>
          <p:cNvSpPr/>
          <p:nvPr/>
        </p:nvSpPr>
        <p:spPr>
          <a:xfrm>
            <a:off x="10507345" y="5878352"/>
            <a:ext cx="1555750" cy="347345"/>
          </a:xfrm>
          <a:prstGeom prst="borderCallout2">
            <a:avLst>
              <a:gd name="adj1" fmla="val 47108"/>
              <a:gd name="adj2" fmla="val -333"/>
              <a:gd name="adj3" fmla="val 47109"/>
              <a:gd name="adj4" fmla="val -27667"/>
              <a:gd name="adj5" fmla="val -267943"/>
              <a:gd name="adj6" fmla="val -55608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摆动气缸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线形标注 2 26"/>
          <p:cNvSpPr/>
          <p:nvPr/>
        </p:nvSpPr>
        <p:spPr>
          <a:xfrm>
            <a:off x="10507345" y="3672252"/>
            <a:ext cx="1555750" cy="347345"/>
          </a:xfrm>
          <a:prstGeom prst="borderCallout2">
            <a:avLst>
              <a:gd name="adj1" fmla="val 47108"/>
              <a:gd name="adj2" fmla="val -333"/>
              <a:gd name="adj3" fmla="val 47109"/>
              <a:gd name="adj4" fmla="val -27667"/>
              <a:gd name="adj5" fmla="val 69022"/>
              <a:gd name="adj6" fmla="val -38562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Z</a:t>
            </a:r>
            <a:r>
              <a:rPr lang="zh-CN" altLang="en-US" sz="1600" dirty="0" smtClean="0">
                <a:solidFill>
                  <a:schemeClr val="tx1"/>
                </a:solidFill>
              </a:rPr>
              <a:t>轴模组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上弧形箭头 2"/>
          <p:cNvSpPr/>
          <p:nvPr/>
        </p:nvSpPr>
        <p:spPr>
          <a:xfrm>
            <a:off x="9510649" y="4605720"/>
            <a:ext cx="393192" cy="30175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 rot="19608760">
            <a:off x="4089693" y="2882418"/>
            <a:ext cx="498203" cy="176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Y</a:t>
            </a:r>
            <a:r>
              <a:rPr lang="zh-CN" altLang="en-US" sz="1050" dirty="0" smtClean="0"/>
              <a:t>轴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21767066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812</Words>
  <Application>Microsoft Office PowerPoint</Application>
  <PresentationFormat>自定义</PresentationFormat>
  <Paragraphs>99</Paragraphs>
  <Slides>11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主题​​</vt:lpstr>
      <vt:lpstr>工作表</vt:lpstr>
      <vt:lpstr>PowerPoint 演示文稿</vt:lpstr>
      <vt:lpstr>PowerPoint 演示文稿</vt:lpstr>
      <vt:lpstr>抛光后/PVD前清洗|项目需求</vt:lpstr>
      <vt:lpstr>整机设计方案-机台尺寸</vt:lpstr>
      <vt:lpstr>整机设计方案-结构示意图</vt:lpstr>
      <vt:lpstr>整机设计方案-结构布局</vt:lpstr>
      <vt:lpstr>整机设计方案-上料搬运模组</vt:lpstr>
      <vt:lpstr>整机设计方案-相机检测工位</vt:lpstr>
      <vt:lpstr>整机设计方案-旋转翻面工位</vt:lpstr>
      <vt:lpstr>整机设计方案-C/T分析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Troy Chen</dc:creator>
  <cp:lastModifiedBy>user</cp:lastModifiedBy>
  <cp:revision>1221</cp:revision>
  <dcterms:created xsi:type="dcterms:W3CDTF">2021-06-10T13:35:00Z</dcterms:created>
  <dcterms:modified xsi:type="dcterms:W3CDTF">2021-12-15T09:27:13Z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715698123C8C4C6FAACB67F18D92BFC1</vt:lpwstr>
  </property>
</Properties>
</file>