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11089232" r:id="rId2"/>
    <p:sldId id="11088930" r:id="rId3"/>
    <p:sldId id="11089257" r:id="rId4"/>
    <p:sldId id="11088935" r:id="rId5"/>
    <p:sldId id="11089252" r:id="rId6"/>
    <p:sldId id="11089253" r:id="rId7"/>
    <p:sldId id="11089258" r:id="rId8"/>
    <p:sldId id="11089259" r:id="rId9"/>
    <p:sldId id="11089254" r:id="rId10"/>
    <p:sldId id="1108895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LI RUIYU" initials="LR" lastIdx="1" clrIdx="1"/>
  <p:cmAuthor id="3" name="Troy Chen" initials="T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5" autoAdjust="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2F70-D2B0-4AA4-A0C2-7BA2997BBF3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6280-EC59-41E3-9A2D-5CC04DE6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6280-EC59-41E3-9A2D-5CC04DE63C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9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 panose="02000503000000020004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8393-C34A-4F9A-9819-2D63B711C28F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martmore.com" TargetMode="External"/><Relationship Id="rId2" Type="http://schemas.openxmlformats.org/officeDocument/2006/relationships/hyperlink" Target="http://www.smartmore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body" sz="quarter" idx="1"/>
          </p:nvPr>
        </p:nvSpPr>
        <p:spPr>
          <a:xfrm>
            <a:off x="0" y="3658486"/>
            <a:ext cx="12192000" cy="793889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手机中框抛光后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PVD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前清洗检测方案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14943" y="3051714"/>
            <a:ext cx="1325238" cy="3160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highlight>
                  <a:srgbClr val="006EB3"/>
                </a:highligh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思当下，谋未来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405192"/>
            <a:ext cx="9674370" cy="31085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www.smartmore.com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3"/>
              </a:rPr>
              <a:t>sales@smartmore.com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 descr="图层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36" y="6335927"/>
            <a:ext cx="1475011" cy="1778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034" y="4714875"/>
            <a:ext cx="1475012" cy="1475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36209" y="2262581"/>
            <a:ext cx="4637777" cy="578225"/>
            <a:chOff x="6774603" y="1439556"/>
            <a:chExt cx="4637777" cy="578225"/>
          </a:xfrm>
        </p:grpSpPr>
        <p:sp>
          <p:nvSpPr>
            <p:cNvPr id="41" name="矩形 4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7696061" y="1482447"/>
              <a:ext cx="37163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概念整机</a:t>
              </a: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设计方案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36209" y="1411987"/>
            <a:ext cx="4637777" cy="578225"/>
            <a:chOff x="6774603" y="1439556"/>
            <a:chExt cx="4637777" cy="578225"/>
          </a:xfrm>
        </p:grpSpPr>
        <p:sp>
          <p:nvSpPr>
            <p:cNvPr id="61" name="矩形 6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rgbClr val="006DB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rgbClr val="006DB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 smtClean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项目背景</a:t>
              </a:r>
              <a:endParaRPr kumimoji="1" lang="zh-CN" altLang="en-US" sz="2800" b="1" kern="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6209" y="3157296"/>
            <a:ext cx="4637777" cy="578225"/>
            <a:chOff x="6774603" y="1439556"/>
            <a:chExt cx="4637777" cy="578225"/>
          </a:xfrm>
        </p:grpSpPr>
        <p:sp>
          <p:nvSpPr>
            <p:cNvPr id="12" name="矩形 11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cxnSp>
          <p:nvCxnSpPr>
            <p:cNvPr id="14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设备外观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B9036A3-1104-46BA-8D1E-D6CDF73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47" y="856846"/>
            <a:ext cx="4901979" cy="5004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/PVD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项目需求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C0D673B8-1266-43C9-B22D-85F3B86312FA}"/>
              </a:ext>
            </a:extLst>
          </p:cNvPr>
          <p:cNvSpPr txBox="1"/>
          <p:nvPr/>
        </p:nvSpPr>
        <p:spPr>
          <a:xfrm>
            <a:off x="171674" y="996246"/>
            <a:ext cx="7343018" cy="263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针对外观全检工站，需开发自动外观外观检测设备，替代人工作业，并按不良类别、程度及位置分类，对应不同重工流 程与方案。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产品材质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不锈钢。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产品规格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(131.5mm)*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(64.2mm)*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(146.7mm)*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(160.8mm)*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(78.1mm)*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检测面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:CG/BG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侧面、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检测缺陷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抛光不足、碰刮伤、打磨纹、刀纹、条纹等。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2064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16" y="594521"/>
            <a:ext cx="3749854" cy="411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5" y="702582"/>
            <a:ext cx="3503211" cy="400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455" y="289779"/>
            <a:ext cx="9058943" cy="41063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006DB2"/>
                </a:solidFill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</a:rPr>
              <a:t>-</a:t>
            </a:r>
            <a:r>
              <a:rPr lang="zh-CN" altLang="en-US" dirty="0">
                <a:solidFill>
                  <a:srgbClr val="006DB2"/>
                </a:solidFill>
              </a:rPr>
              <a:t>机台尺寸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61389" y="4852159"/>
            <a:ext cx="3097698" cy="6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587" y="44871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1800mm</a:t>
            </a:r>
            <a:endParaRPr lang="en-US" altLang="zh-CN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575881" y="1386214"/>
            <a:ext cx="1" cy="3160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6200000">
            <a:off x="847478" y="2448075"/>
            <a:ext cx="116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2000mm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159087" y="4160349"/>
            <a:ext cx="1" cy="7337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61389" y="4139092"/>
            <a:ext cx="0" cy="725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468204" y="1386214"/>
            <a:ext cx="678982" cy="59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77348" y="4547097"/>
            <a:ext cx="606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72808" y="4090009"/>
            <a:ext cx="0" cy="7191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929135" y="4026051"/>
            <a:ext cx="0" cy="847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72808" y="4809183"/>
            <a:ext cx="2956327" cy="20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090006" y="446069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1800mm</a:t>
            </a:r>
            <a:endParaRPr lang="zh-CN" altLang="en-US" dirty="0"/>
          </a:p>
        </p:txBody>
      </p:sp>
      <p:sp>
        <p:nvSpPr>
          <p:cNvPr id="44" name="文本框 20"/>
          <p:cNvSpPr txBox="1"/>
          <p:nvPr/>
        </p:nvSpPr>
        <p:spPr>
          <a:xfrm>
            <a:off x="760941" y="5197427"/>
            <a:ext cx="8972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zh-CN" sz="1600" dirty="0">
                <a:latin typeface="+mn-ea"/>
                <a:cs typeface="+mn-ea"/>
              </a:rPr>
              <a:t>工作电压：</a:t>
            </a:r>
            <a:r>
              <a:rPr lang="en-US" altLang="zh-CN" sz="1600" dirty="0">
                <a:latin typeface="+mn-ea"/>
                <a:cs typeface="+mn-ea"/>
              </a:rPr>
              <a:t>AC 220V</a:t>
            </a:r>
            <a:r>
              <a:rPr lang="zh-CN" altLang="en-US" sz="1600" dirty="0">
                <a:latin typeface="+mn-ea"/>
                <a:cs typeface="+mn-ea"/>
              </a:rPr>
              <a:t>，工作气压：</a:t>
            </a:r>
            <a:r>
              <a:rPr lang="en-US" altLang="zh-CN" sz="1600" dirty="0">
                <a:latin typeface="+mn-ea"/>
                <a:cs typeface="+mn-ea"/>
              </a:rPr>
              <a:t>0.5~0.7 </a:t>
            </a:r>
            <a:r>
              <a:rPr lang="en-US" altLang="zh-CN" sz="1600" dirty="0" err="1" smtClean="0">
                <a:latin typeface="+mn-ea"/>
                <a:cs typeface="+mn-ea"/>
              </a:rPr>
              <a:t>Mpa</a:t>
            </a:r>
            <a:endParaRPr lang="en-US" altLang="zh-CN" sz="1600" dirty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+mn-ea"/>
                <a:cs typeface="+mn-ea"/>
              </a:rPr>
              <a:t>设备尺寸</a:t>
            </a:r>
            <a:r>
              <a:rPr lang="zh-CN" altLang="en-US" sz="1600" dirty="0" smtClean="0">
                <a:latin typeface="+mn-ea"/>
                <a:cs typeface="+mn-ea"/>
              </a:rPr>
              <a:t>：参照上图</a:t>
            </a:r>
            <a:endParaRPr lang="en-US" altLang="zh-CN" sz="1600" dirty="0" smtClean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latin typeface="+mn-ea"/>
                <a:cs typeface="+mn-ea"/>
              </a:rPr>
              <a:t>(</a:t>
            </a:r>
            <a:r>
              <a:rPr lang="zh-CN" altLang="en-US" sz="1600" dirty="0">
                <a:latin typeface="+mn-ea"/>
                <a:cs typeface="+mn-ea"/>
              </a:rPr>
              <a:t>目前设备尺寸为预估尺寸</a:t>
            </a:r>
            <a:r>
              <a:rPr lang="en-US" altLang="zh-CN" sz="1600" dirty="0">
                <a:latin typeface="+mn-ea"/>
                <a:cs typeface="+mn-ea"/>
              </a:rPr>
              <a:t>,</a:t>
            </a:r>
            <a:r>
              <a:rPr lang="zh-CN" altLang="en-US" sz="1600" dirty="0">
                <a:latin typeface="+mn-ea"/>
                <a:cs typeface="+mn-ea"/>
              </a:rPr>
              <a:t>不含</a:t>
            </a:r>
            <a:r>
              <a:rPr lang="en-US" altLang="zh-CN" sz="1600" dirty="0">
                <a:latin typeface="+mn-ea"/>
                <a:cs typeface="+mn-ea"/>
              </a:rPr>
              <a:t>3</a:t>
            </a:r>
            <a:r>
              <a:rPr lang="zh-CN" altLang="en-US" sz="1600" dirty="0">
                <a:latin typeface="+mn-ea"/>
                <a:cs typeface="+mn-ea"/>
              </a:rPr>
              <a:t>色</a:t>
            </a:r>
            <a:r>
              <a:rPr lang="zh-CN" altLang="en-US" sz="1600" dirty="0" smtClean="0">
                <a:latin typeface="+mn-ea"/>
                <a:cs typeface="+mn-ea"/>
              </a:rPr>
              <a:t>灯高度</a:t>
            </a:r>
            <a:r>
              <a:rPr lang="zh-CN" altLang="en-US" sz="1600" dirty="0">
                <a:latin typeface="+mn-ea"/>
                <a:cs typeface="+mn-ea"/>
              </a:rPr>
              <a:t>，实际尺寸已最终</a:t>
            </a:r>
            <a:r>
              <a:rPr lang="en-US" altLang="zh-CN" sz="1600" dirty="0">
                <a:latin typeface="+mn-ea"/>
                <a:cs typeface="+mn-ea"/>
              </a:rPr>
              <a:t>Layout</a:t>
            </a:r>
            <a:r>
              <a:rPr lang="zh-CN" altLang="en-US" sz="1600" dirty="0">
                <a:latin typeface="+mn-ea"/>
                <a:cs typeface="+mn-ea"/>
              </a:rPr>
              <a:t>图为准）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65" y="4852159"/>
            <a:ext cx="1794129" cy="161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14" y="943891"/>
            <a:ext cx="5816346" cy="552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结构示意图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3" name="线形标注 2 22"/>
          <p:cNvSpPr/>
          <p:nvPr/>
        </p:nvSpPr>
        <p:spPr>
          <a:xfrm>
            <a:off x="9235440" y="1524648"/>
            <a:ext cx="1527048" cy="330144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283323"/>
              <a:gd name="adj6" fmla="val -12929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线形标注 2 42"/>
          <p:cNvSpPr/>
          <p:nvPr/>
        </p:nvSpPr>
        <p:spPr>
          <a:xfrm>
            <a:off x="1591056" y="2210928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45767"/>
              <a:gd name="adj6" fmla="val 22984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1591056" y="3605589"/>
            <a:ext cx="155084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17389"/>
              <a:gd name="adj6" fmla="val 18275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1591056" y="5613110"/>
            <a:ext cx="155084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348969"/>
              <a:gd name="adj6" fmla="val 27707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1591055" y="1515984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98399"/>
              <a:gd name="adj6" fmla="val 30415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线扫相机模组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65" y="4852159"/>
            <a:ext cx="1794129" cy="161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641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54" y="390670"/>
            <a:ext cx="4635438" cy="431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结构布局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8328" y="5020056"/>
            <a:ext cx="1600200" cy="475488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人工上料到（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938528" y="5161008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894145" y="3974254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71" name="圆角矩形 70"/>
          <p:cNvSpPr/>
          <p:nvPr/>
        </p:nvSpPr>
        <p:spPr>
          <a:xfrm>
            <a:off x="8350818" y="4518635"/>
            <a:ext cx="3675696" cy="976909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）线扫相机和面阵相机检测中框正面和一周圆弧面，同时（</a:t>
            </a:r>
            <a:r>
              <a:rPr lang="en-US" altLang="zh-CN" sz="1600" dirty="0" smtClean="0">
                <a:solidFill>
                  <a:schemeClr val="tx1"/>
                </a:solidFill>
              </a:rPr>
              <a:t>P4</a:t>
            </a:r>
            <a:r>
              <a:rPr lang="zh-CN" altLang="en-US" sz="1600" dirty="0" smtClean="0">
                <a:solidFill>
                  <a:schemeClr val="tx1"/>
                </a:solidFill>
              </a:rPr>
              <a:t>）夹取（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）中框翻面再放在（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）位，（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347800" y="4760449"/>
            <a:ext cx="2361360" cy="92595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</a:rPr>
              <a:t>）到（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）线扫相机和面阵相机检测中框正面和一周圆弧面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4691675" y="5161008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125193" y="4760449"/>
            <a:ext cx="2807406" cy="831922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检测完（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），同时相机模组（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）位移动到（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</a:rPr>
              <a:t>检测（</a:t>
            </a:r>
            <a:r>
              <a:rPr lang="en-US" altLang="zh-CN" sz="1600" dirty="0" smtClean="0">
                <a:solidFill>
                  <a:schemeClr val="tx1"/>
                </a:solidFill>
              </a:rPr>
              <a:t>F1</a:t>
            </a:r>
            <a:r>
              <a:rPr lang="zh-CN" altLang="en-US" sz="1600" dirty="0" smtClean="0">
                <a:solidFill>
                  <a:schemeClr val="tx1"/>
                </a:solidFill>
              </a:rPr>
              <a:t>）来料中框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7932599" y="5071254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10056492" y="5466947"/>
            <a:ext cx="167672" cy="288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8350818" y="5755046"/>
            <a:ext cx="3746693" cy="993226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F2)</a:t>
            </a:r>
            <a:r>
              <a:rPr lang="zh-CN" altLang="en-US" sz="1600" dirty="0" smtClean="0">
                <a:solidFill>
                  <a:schemeClr val="tx1"/>
                </a:solidFill>
              </a:rPr>
              <a:t>检测完成相机模组移动到（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）检测中框反面，同时（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）中框移动到（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）夹取（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）物料翻转</a:t>
            </a:r>
            <a:r>
              <a:rPr lang="en-US" altLang="zh-CN" sz="1600" dirty="0" smtClean="0">
                <a:solidFill>
                  <a:schemeClr val="tx1"/>
                </a:solidFill>
              </a:rPr>
              <a:t>180°</a:t>
            </a:r>
            <a:r>
              <a:rPr lang="zh-CN" altLang="en-US" sz="1600" dirty="0" smtClean="0">
                <a:solidFill>
                  <a:schemeClr val="tx1"/>
                </a:solidFill>
              </a:rPr>
              <a:t>，放回（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右箭头 88"/>
          <p:cNvSpPr/>
          <p:nvPr/>
        </p:nvSpPr>
        <p:spPr>
          <a:xfrm rot="10800000">
            <a:off x="8019288" y="6146502"/>
            <a:ext cx="331530" cy="2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2 23"/>
          <p:cNvSpPr/>
          <p:nvPr/>
        </p:nvSpPr>
        <p:spPr>
          <a:xfrm>
            <a:off x="1280161" y="3021570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19452"/>
              <a:gd name="adj6" fmla="val 2550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线形标注 2 24"/>
          <p:cNvSpPr/>
          <p:nvPr/>
        </p:nvSpPr>
        <p:spPr>
          <a:xfrm>
            <a:off x="1280161" y="3974254"/>
            <a:ext cx="1673484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96337"/>
              <a:gd name="adj6" fmla="val 2037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8633036" y="3837094"/>
            <a:ext cx="1555630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59276"/>
              <a:gd name="adj6" fmla="val -9590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线形标注 2 27"/>
          <p:cNvSpPr/>
          <p:nvPr/>
        </p:nvSpPr>
        <p:spPr>
          <a:xfrm>
            <a:off x="9075402" y="1425924"/>
            <a:ext cx="1527048" cy="330144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79508"/>
              <a:gd name="adj6" fmla="val -12390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线形标注 2 31"/>
          <p:cNvSpPr/>
          <p:nvPr/>
        </p:nvSpPr>
        <p:spPr>
          <a:xfrm>
            <a:off x="1280161" y="2119150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66820"/>
              <a:gd name="adj6" fmla="val 25125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线扫相机模组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280160" y="1088460"/>
            <a:ext cx="1847088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08925"/>
              <a:gd name="adj6" fmla="val 18295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5299691" y="3003116"/>
            <a:ext cx="815308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 rot="5400000">
            <a:off x="7233955" y="2658516"/>
            <a:ext cx="1070072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 rot="5400000">
            <a:off x="3404624" y="2682487"/>
            <a:ext cx="1070072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 rot="5400000">
            <a:off x="5626141" y="1240291"/>
            <a:ext cx="471464" cy="1678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42437" y="3049002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6614198" y="3974586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41" name="矩形 40"/>
          <p:cNvSpPr/>
          <p:nvPr/>
        </p:nvSpPr>
        <p:spPr>
          <a:xfrm>
            <a:off x="4791438" y="1958608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42" name="矩形 41"/>
          <p:cNvSpPr/>
          <p:nvPr/>
        </p:nvSpPr>
        <p:spPr>
          <a:xfrm>
            <a:off x="6560865" y="3049002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43" name="矩形 42"/>
          <p:cNvSpPr/>
          <p:nvPr/>
        </p:nvSpPr>
        <p:spPr>
          <a:xfrm>
            <a:off x="4791438" y="1297410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P4</a:t>
            </a:r>
            <a:endParaRPr lang="zh-CN" altLang="en-US" sz="1050" dirty="0"/>
          </a:p>
        </p:txBody>
      </p:sp>
      <p:sp>
        <p:nvSpPr>
          <p:cNvPr id="49" name="圆角矩形 48"/>
          <p:cNvSpPr/>
          <p:nvPr/>
        </p:nvSpPr>
        <p:spPr>
          <a:xfrm>
            <a:off x="4958316" y="5786393"/>
            <a:ext cx="3076851" cy="930532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）检测完成相机模组移动到（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），中框物料（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），人工下料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28896" y="1962824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F3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547949" y="1349064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F4</a:t>
            </a:r>
            <a:endParaRPr lang="zh-CN" altLang="en-US" sz="1050" dirty="0"/>
          </a:p>
        </p:txBody>
      </p:sp>
      <p:sp>
        <p:nvSpPr>
          <p:cNvPr id="52" name="右箭头 51"/>
          <p:cNvSpPr/>
          <p:nvPr/>
        </p:nvSpPr>
        <p:spPr>
          <a:xfrm rot="10800000">
            <a:off x="4542797" y="6166524"/>
            <a:ext cx="415519" cy="20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2570763" y="5975320"/>
            <a:ext cx="1972033" cy="64161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）检测（</a:t>
            </a:r>
            <a:r>
              <a:rPr lang="en-US" altLang="zh-CN" sz="1600" dirty="0" smtClean="0">
                <a:solidFill>
                  <a:schemeClr val="tx1"/>
                </a:solidFill>
              </a:rPr>
              <a:t>F3</a:t>
            </a:r>
            <a:r>
              <a:rPr lang="zh-CN" altLang="en-US" sz="1600" dirty="0" smtClean="0">
                <a:solidFill>
                  <a:schemeClr val="tx1"/>
                </a:solidFill>
              </a:rPr>
              <a:t>）反面中框来料，检测完成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75315" y="5975320"/>
            <a:ext cx="1972033" cy="64161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），人工下料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10800000">
            <a:off x="2102883" y="6195188"/>
            <a:ext cx="478560" cy="20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00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03" y="1890162"/>
            <a:ext cx="6984301" cy="414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上料搬运模组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1005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采用人工上料模组，两工位上料，模组上带有定位夹紧的中框载具，可实现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360°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自转（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轴），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A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轴可实现前后方向旋转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.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1162493" y="4254810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159495"/>
              <a:gd name="adj6" fmla="val 19657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2139696" y="5672864"/>
            <a:ext cx="1762357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333178"/>
              <a:gd name="adj6" fmla="val 19931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 rot="5676816">
            <a:off x="6050401" y="3987787"/>
            <a:ext cx="228600" cy="2980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2429" y="4009647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6995355" y="5093129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" name="上弧形箭头 3"/>
          <p:cNvSpPr/>
          <p:nvPr/>
        </p:nvSpPr>
        <p:spPr>
          <a:xfrm>
            <a:off x="6292638" y="4602282"/>
            <a:ext cx="557784" cy="276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上弧形箭头 18"/>
          <p:cNvSpPr/>
          <p:nvPr/>
        </p:nvSpPr>
        <p:spPr>
          <a:xfrm rot="10384481">
            <a:off x="6292637" y="5131688"/>
            <a:ext cx="557784" cy="276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 rot="9456935">
            <a:off x="7154168" y="5316920"/>
            <a:ext cx="1201462" cy="1321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15"/>
          <p:cNvSpPr/>
          <p:nvPr/>
        </p:nvSpPr>
        <p:spPr>
          <a:xfrm>
            <a:off x="7855221" y="5864073"/>
            <a:ext cx="1188195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380329"/>
              <a:gd name="adj6" fmla="val -11311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载具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1890162"/>
            <a:ext cx="2553243" cy="19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线形标注 2 20"/>
          <p:cNvSpPr/>
          <p:nvPr/>
        </p:nvSpPr>
        <p:spPr>
          <a:xfrm>
            <a:off x="10402144" y="4566858"/>
            <a:ext cx="1188195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425066"/>
              <a:gd name="adj6" fmla="val -5231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载具定位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0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59" y="1556754"/>
            <a:ext cx="5588129" cy="46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相机检测工位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763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相机检测工位，采用面阵相机和线扫相机组合，及组合光源对中框正面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3D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面和圆弧面检测，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X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轴方向模组独立运动检测；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8561470" y="3672120"/>
            <a:ext cx="149780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113983"/>
              <a:gd name="adj6" fmla="val -22065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8561470" y="2017783"/>
            <a:ext cx="159017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01806"/>
              <a:gd name="adj6" fmla="val -19762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线</a:t>
            </a:r>
            <a:r>
              <a:rPr lang="zh-CN" altLang="en-US" sz="1600" dirty="0" smtClean="0">
                <a:solidFill>
                  <a:schemeClr val="tx1"/>
                </a:solidFill>
              </a:rPr>
              <a:t>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右箭头 10"/>
          <p:cNvSpPr/>
          <p:nvPr/>
        </p:nvSpPr>
        <p:spPr>
          <a:xfrm rot="12925088">
            <a:off x="4867041" y="3978025"/>
            <a:ext cx="1054337" cy="1265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29349">
            <a:off x="4970804" y="4084151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X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15" name="线形标注 2 14"/>
          <p:cNvSpPr/>
          <p:nvPr/>
        </p:nvSpPr>
        <p:spPr>
          <a:xfrm>
            <a:off x="778445" y="4083924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277916"/>
              <a:gd name="adj6" fmla="val 19286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8653840" y="4842552"/>
            <a:ext cx="149780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390298"/>
              <a:gd name="adj6" fmla="val -19623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光源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778444" y="4916028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485811"/>
              <a:gd name="adj6" fmla="val 20875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CCD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线形标注 2 18"/>
          <p:cNvSpPr/>
          <p:nvPr/>
        </p:nvSpPr>
        <p:spPr>
          <a:xfrm>
            <a:off x="778443" y="5674980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483179"/>
              <a:gd name="adj6" fmla="val 22093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光源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843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33" y="2174366"/>
            <a:ext cx="5224836" cy="37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47" y="1713487"/>
            <a:ext cx="5084953" cy="43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旋转翻面工位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1543" y="788705"/>
            <a:ext cx="763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旋转翻面模组，实现手机中框旋转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180°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，放入载具中定位，摆动气缸既可实现夹紧，也可实现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180°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翻转；</a:t>
            </a:r>
            <a:endParaRPr lang="en-US" altLang="zh-CN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线形标注 2 23"/>
          <p:cNvSpPr/>
          <p:nvPr/>
        </p:nvSpPr>
        <p:spPr>
          <a:xfrm>
            <a:off x="9803257" y="2000694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45439"/>
              <a:gd name="adj6" fmla="val -5560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599237" y="1963317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56294"/>
              <a:gd name="adj6" fmla="val 1992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 rot="8925959">
            <a:off x="4486145" y="2934996"/>
            <a:ext cx="646495" cy="1513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15"/>
          <p:cNvSpPr/>
          <p:nvPr/>
        </p:nvSpPr>
        <p:spPr>
          <a:xfrm>
            <a:off x="260909" y="5163717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35811"/>
              <a:gd name="adj6" fmla="val 14254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方通架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10507345" y="5878352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128418"/>
              <a:gd name="adj6" fmla="val -5678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摆动气缸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10507345" y="4120273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69022"/>
              <a:gd name="adj6" fmla="val -3856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Z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上弧形箭头 2"/>
          <p:cNvSpPr/>
          <p:nvPr/>
        </p:nvSpPr>
        <p:spPr>
          <a:xfrm>
            <a:off x="10114153" y="4940904"/>
            <a:ext cx="393192" cy="301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19608760">
            <a:off x="4492029" y="2711886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Y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7670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744</Words>
  <Application>Microsoft Office PowerPoint</Application>
  <PresentationFormat>自定义</PresentationFormat>
  <Paragraphs>96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抛光后/PVD前清洗|项目需求</vt:lpstr>
      <vt:lpstr>整机设计方案-机台尺寸</vt:lpstr>
      <vt:lpstr>整机设计方案-结构示意图</vt:lpstr>
      <vt:lpstr>整机设计方案-结构布局</vt:lpstr>
      <vt:lpstr>整机设计方案-上料搬运模组</vt:lpstr>
      <vt:lpstr>整机设计方案-相机检测工位</vt:lpstr>
      <vt:lpstr>整机设计方案-旋转翻面工位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 Chen</dc:creator>
  <cp:lastModifiedBy>user</cp:lastModifiedBy>
  <cp:revision>1199</cp:revision>
  <dcterms:created xsi:type="dcterms:W3CDTF">2021-06-10T13:35:00Z</dcterms:created>
  <dcterms:modified xsi:type="dcterms:W3CDTF">2021-12-13T08:45:22Z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715698123C8C4C6FAACB67F18D92BFC1</vt:lpwstr>
  </property>
</Properties>
</file>