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  <p:sldMasterId id="2147483668" r:id="rId3"/>
  </p:sldMasterIdLst>
  <p:notesMasterIdLst>
    <p:notesMasterId r:id="rId23"/>
  </p:notesMasterIdLst>
  <p:handoutMasterIdLst>
    <p:handoutMasterId r:id="rId24"/>
  </p:handoutMasterIdLst>
  <p:sldIdLst>
    <p:sldId id="11088909" r:id="rId4"/>
    <p:sldId id="11089017" r:id="rId5"/>
    <p:sldId id="11089016" r:id="rId6"/>
    <p:sldId id="11089030" r:id="rId7"/>
    <p:sldId id="11089018" r:id="rId8"/>
    <p:sldId id="11089024" r:id="rId9"/>
    <p:sldId id="11089019" r:id="rId10"/>
    <p:sldId id="11089025" r:id="rId11"/>
    <p:sldId id="11089020" r:id="rId12"/>
    <p:sldId id="11089026" r:id="rId13"/>
    <p:sldId id="11089031" r:id="rId14"/>
    <p:sldId id="11089032" r:id="rId15"/>
    <p:sldId id="11089021" r:id="rId16"/>
    <p:sldId id="11089027" r:id="rId17"/>
    <p:sldId id="11089022" r:id="rId18"/>
    <p:sldId id="11089028" r:id="rId19"/>
    <p:sldId id="11089023" r:id="rId20"/>
    <p:sldId id="11089029" r:id="rId21"/>
    <p:sldId id="1108895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86C6D0-5F4E-4487-BD3F-37116C8E7423}">
          <p14:sldIdLst>
            <p14:sldId id="11088909"/>
            <p14:sldId id="11089017"/>
            <p14:sldId id="11089016"/>
            <p14:sldId id="11089030"/>
            <p14:sldId id="11089018"/>
            <p14:sldId id="11089024"/>
            <p14:sldId id="11089019"/>
            <p14:sldId id="11089025"/>
            <p14:sldId id="11089020"/>
            <p14:sldId id="11089026"/>
            <p14:sldId id="11089031"/>
            <p14:sldId id="11089032"/>
            <p14:sldId id="11089021"/>
            <p14:sldId id="11089027"/>
            <p14:sldId id="11089022"/>
            <p14:sldId id="11089028"/>
            <p14:sldId id="11089023"/>
            <p14:sldId id="11089029"/>
            <p14:sldId id="110889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38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gliu(刘刚)" initials="a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92C2"/>
    <a:srgbClr val="F1EBA1"/>
    <a:srgbClr val="F0AB00"/>
    <a:srgbClr val="FD943C"/>
    <a:srgbClr val="B3DDF2"/>
    <a:srgbClr val="ECDD00"/>
    <a:srgbClr val="5D82B5"/>
    <a:srgbClr val="A6B9D8"/>
    <a:srgbClr val="8DA6CD"/>
    <a:srgbClr val="5C8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4" autoAdjust="0"/>
    <p:restoredTop sz="96327" autoAdjust="0"/>
  </p:normalViewPr>
  <p:slideViewPr>
    <p:cSldViewPr snapToGrid="0">
      <p:cViewPr varScale="1">
        <p:scale>
          <a:sx n="86" d="100"/>
          <a:sy n="86" d="100"/>
        </p:scale>
        <p:origin x="614" y="62"/>
      </p:cViewPr>
      <p:guideLst>
        <p:guide orient="horz" pos="2124"/>
        <p:guide pos="38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8F534-E625-4E2F-9723-B69AF231C7C2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55F6E-9CD5-4322-B1D8-3240CD32B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1758-A75A-4680-94C3-EA3349ADB8F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E6724-7CD8-464D-BE42-23439DC2E0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614369" y="6373606"/>
            <a:ext cx="324341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69060" y="6409855"/>
            <a:ext cx="287311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© 2020 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SmartMore Technology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pic>
        <p:nvPicPr>
          <p:cNvPr id="8" name="图片 7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65138" y="381287"/>
            <a:ext cx="2003083" cy="24157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5419"/>
            <a:ext cx="8947943" cy="476250"/>
          </a:xfr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aker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88000" y="5130489"/>
            <a:ext cx="10900800" cy="43088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54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姓名</a:t>
            </a:r>
            <a:endParaRPr lang="en-US" altLang="zh-CN" dirty="0"/>
          </a:p>
          <a:p>
            <a:r>
              <a:rPr lang="zh-CN" altLang="en-US" dirty="0"/>
              <a:t>日期</a:t>
            </a:r>
            <a:endParaRPr lang="en-US" dirty="0"/>
          </a:p>
        </p:txBody>
      </p:sp>
      <p:sp>
        <p:nvSpPr>
          <p:cNvPr id="5" name="Presentation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4024430"/>
            <a:ext cx="10899174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 b="1" baseline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  <a:br>
              <a:rPr lang="en-US" dirty="0"/>
            </a:br>
            <a:r>
              <a:rPr lang="zh-CN" altLang="en-US" dirty="0"/>
              <a:t>子标题</a:t>
            </a:r>
            <a:r>
              <a:rPr lang="en-US" altLang="zh-CN" dirty="0"/>
              <a:t>…</a:t>
            </a:r>
            <a:r>
              <a:rPr lang="en-US" dirty="0"/>
              <a:t>.</a:t>
            </a:r>
          </a:p>
        </p:txBody>
      </p:sp>
      <p:sp>
        <p:nvSpPr>
          <p:cNvPr id="6" name="Cover Image Placeholder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12192000" cy="3430006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tIns="50400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title image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471" y="6305212"/>
            <a:ext cx="2509836" cy="3021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77200" y="365126"/>
            <a:ext cx="9837145" cy="601204"/>
          </a:xfrm>
        </p:spPr>
        <p:txBody>
          <a:bodyPr/>
          <a:lstStyle>
            <a:lvl1pPr>
              <a:defRPr>
                <a:solidFill>
                  <a:srgbClr val="025684"/>
                </a:solidFill>
              </a:defRPr>
            </a:lvl1pPr>
          </a:lstStyle>
          <a:p>
            <a:r>
              <a:rPr lang="zh-CN" altLang="en-US" dirty="0"/>
              <a:t>单击此处编辑母版标题样式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 hasCustomPrompt="1"/>
          </p:nvPr>
        </p:nvSpPr>
        <p:spPr>
          <a:xfrm>
            <a:off x="1177200" y="1123200"/>
            <a:ext cx="9837145" cy="4536000"/>
          </a:xfrm>
        </p:spPr>
        <p:txBody>
          <a:bodyPr/>
          <a:lstStyle>
            <a:lvl1pPr marL="457200" indent="-457200">
              <a:lnSpc>
                <a:spcPts val="3800"/>
              </a:lnSpc>
              <a:buSzPct val="80000"/>
              <a:buFont typeface="Wingdings" panose="05000000000000000000" pitchFamily="2" charset="2"/>
              <a:buChar char="n"/>
              <a:defRPr/>
            </a:lvl1pPr>
            <a:lvl2pPr marL="800100" indent="-342900">
              <a:lnSpc>
                <a:spcPts val="3800"/>
              </a:lnSpc>
              <a:buSzPct val="80000"/>
              <a:buFont typeface="Wingdings" panose="05000000000000000000" pitchFamily="2" charset="2"/>
              <a:buChar char="l"/>
              <a:defRPr/>
            </a:lvl2pPr>
            <a:lvl3pPr>
              <a:lnSpc>
                <a:spcPts val="3800"/>
              </a:lnSpc>
              <a:defRPr/>
            </a:lvl3pPr>
            <a:lvl4pPr marL="1600200" indent="-228600">
              <a:lnSpc>
                <a:spcPts val="3800"/>
              </a:lnSpc>
              <a:buSzPct val="50000"/>
              <a:buFont typeface="Wingdings" panose="05000000000000000000" pitchFamily="2" charset="2"/>
              <a:buChar char="l"/>
              <a:defRPr/>
            </a:lvl4pPr>
            <a:lvl5pPr>
              <a:lnSpc>
                <a:spcPts val="3800"/>
              </a:lnSpc>
              <a:defRPr/>
            </a:lvl5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第二级 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 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4882830" y="6604084"/>
            <a:ext cx="3434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dirty="0">
                <a:solidFill>
                  <a:schemeClr val="bg2">
                    <a:lumMod val="75000"/>
                  </a:schemeClr>
                </a:solidFill>
              </a:rPr>
              <a:t>SITRI CONFIDENTIAL © 2019</a:t>
            </a:r>
            <a:r>
              <a:rPr lang="en-US" altLang="zh-CN" sz="900" baseline="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altLang="zh-CN" sz="900" dirty="0">
                <a:solidFill>
                  <a:schemeClr val="bg2">
                    <a:lumMod val="75000"/>
                  </a:schemeClr>
                </a:solidFill>
              </a:rPr>
              <a:t>All Rights Reserved</a:t>
            </a:r>
            <a:endParaRPr lang="zh-CN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208568" y="6381328"/>
            <a:ext cx="654968" cy="404664"/>
          </a:xfrm>
          <a:prstGeom prst="rect">
            <a:avLst/>
          </a:prstGeom>
        </p:spPr>
        <p:txBody>
          <a:bodyPr/>
          <a:lstStyle/>
          <a:p>
            <a:fld id="{A0FEA1E0-AC02-4132-9AD5-AB165F4302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683508" y="1533820"/>
            <a:ext cx="600744" cy="764704"/>
          </a:xfrm>
          <a:prstGeom prst="rect">
            <a:avLst/>
          </a:prstGeom>
          <a:solidFill>
            <a:srgbClr val="9C9C9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  <a:endParaRPr kumimoji="1" lang="zh-CN" altLang="en-US" sz="1100" dirty="0"/>
          </a:p>
        </p:txBody>
      </p:sp>
      <p:sp>
        <p:nvSpPr>
          <p:cNvPr id="11" name="矩形 10"/>
          <p:cNvSpPr/>
          <p:nvPr userDrawn="1"/>
        </p:nvSpPr>
        <p:spPr>
          <a:xfrm>
            <a:off x="-683508" y="2282447"/>
            <a:ext cx="600744" cy="764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70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116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193</a:t>
            </a:r>
            <a:endParaRPr kumimoji="1" lang="zh-CN" altLang="en-US" sz="1100" dirty="0"/>
          </a:p>
        </p:txBody>
      </p:sp>
      <p:sp>
        <p:nvSpPr>
          <p:cNvPr id="12" name="矩形 11"/>
          <p:cNvSpPr/>
          <p:nvPr userDrawn="1"/>
        </p:nvSpPr>
        <p:spPr>
          <a:xfrm>
            <a:off x="-683656" y="3028488"/>
            <a:ext cx="586659" cy="770572"/>
          </a:xfrm>
          <a:prstGeom prst="rect">
            <a:avLst/>
          </a:prstGeom>
          <a:solidFill>
            <a:srgbClr val="4E4C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 </a:t>
            </a:r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78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77</a:t>
            </a:r>
            <a:endParaRPr kumimoji="1" lang="zh-CN" altLang="en-US" sz="1100" dirty="0"/>
          </a:p>
        </p:txBody>
      </p:sp>
      <p:sp>
        <p:nvSpPr>
          <p:cNvPr id="13" name="矩形 12"/>
          <p:cNvSpPr/>
          <p:nvPr userDrawn="1"/>
        </p:nvSpPr>
        <p:spPr>
          <a:xfrm>
            <a:off x="-674047" y="3802061"/>
            <a:ext cx="588284" cy="777719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157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196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227</a:t>
            </a:r>
            <a:endParaRPr kumimoji="1" lang="zh-CN" altLang="en-US" sz="11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-674047" y="4564984"/>
            <a:ext cx="588284" cy="7322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25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175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85</a:t>
            </a:r>
            <a:endParaRPr kumimoji="1" lang="zh-CN" altLang="en-US" sz="1100" dirty="0"/>
          </a:p>
        </p:txBody>
      </p:sp>
      <p:sp>
        <p:nvSpPr>
          <p:cNvPr id="16" name="矩形 15"/>
          <p:cNvSpPr/>
          <p:nvPr userDrawn="1"/>
        </p:nvSpPr>
        <p:spPr>
          <a:xfrm>
            <a:off x="-674047" y="6060113"/>
            <a:ext cx="588284" cy="7629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95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211</a:t>
            </a:r>
            <a:endParaRPr kumimoji="1" lang="zh-CN" altLang="en-US" sz="1100" dirty="0"/>
          </a:p>
        </p:txBody>
      </p:sp>
    </p:spTree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2000" cy="6857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711" y="310557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90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ctr">
              <a:defRPr sz="340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9000" y="3245470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副标题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604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60400" y="3245470"/>
            <a:ext cx="10414000" cy="173509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0" indent="0" algn="l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0" indent="0" algn="l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0" indent="0" algn="l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0" indent="0" algn="l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1221318"/>
            <a:ext cx="12192000" cy="2879757"/>
          </a:xfrm>
          <a:prstGeom prst="rect">
            <a:avLst/>
          </a:prstGeom>
          <a:solidFill>
            <a:srgbClr val="D9D9D9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1219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599" y="305793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  <p:pic>
        <p:nvPicPr>
          <p:cNvPr id="3" name="图片 2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4" y="368941"/>
            <a:ext cx="2092113" cy="252307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614369" y="6373606"/>
            <a:ext cx="324341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69060" y="6409855"/>
            <a:ext cx="287311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© 2020 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SmartMore Technology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614369" y="6373606"/>
            <a:ext cx="324341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69060" y="6409855"/>
            <a:ext cx="287311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© 2020 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SmartMore Technology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与项目符号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4.pngppt封面2-0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" y="0"/>
            <a:ext cx="12193588" cy="6859200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1614369" y="6373606"/>
            <a:ext cx="324341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69060" y="6409855"/>
            <a:ext cx="287311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© 2020 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SmartMore Technology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pic>
        <p:nvPicPr>
          <p:cNvPr id="9" name="图片 8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4" y="368941"/>
            <a:ext cx="2092113" cy="252307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- 居中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1625590" y="6373606"/>
            <a:ext cx="301899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</a:rPr>
              <a:t>‹#›</a:t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369060" y="6409855"/>
            <a:ext cx="287311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+mn-lt"/>
                <a:sym typeface="Helvetica Neue Medium"/>
              </a:rPr>
              <a:t>© 2020 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SmartMore Technology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" name="图片 7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4" y="368941"/>
            <a:ext cx="2092113" cy="25230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与副标题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与副标题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1822" cy="68580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点击图片</a:t>
            </a:r>
            <a:r>
              <a:rPr lang="en-US" altLang="zh-CN" dirty="0"/>
              <a:t>Logo</a:t>
            </a:r>
            <a:r>
              <a:rPr lang="zh-CN" altLang="en-US" dirty="0"/>
              <a:t>，插入本地图片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178" y="0"/>
            <a:ext cx="12192177" cy="6854036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" name="Group 34"/>
          <p:cNvGrpSpPr/>
          <p:nvPr userDrawn="1"/>
        </p:nvGrpSpPr>
        <p:grpSpPr>
          <a:xfrm>
            <a:off x="177" y="895584"/>
            <a:ext cx="935973" cy="2988440"/>
            <a:chOff x="0" y="1368000"/>
            <a:chExt cx="936000" cy="3600000"/>
          </a:xfrm>
        </p:grpSpPr>
        <p:sp>
          <p:nvSpPr>
            <p:cNvPr id="4" name="Rectangle 35"/>
            <p:cNvSpPr/>
            <p:nvPr userDrawn="1"/>
          </p:nvSpPr>
          <p:spPr bwMode="gray">
            <a:xfrm>
              <a:off x="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" name="Rectangle 36"/>
            <p:cNvSpPr/>
            <p:nvPr userDrawn="1"/>
          </p:nvSpPr>
          <p:spPr bwMode="gray">
            <a:xfrm>
              <a:off x="234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" name="Rectangle 37"/>
            <p:cNvSpPr/>
            <p:nvPr userDrawn="1"/>
          </p:nvSpPr>
          <p:spPr bwMode="gray">
            <a:xfrm>
              <a:off x="468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Rectangle 38"/>
            <p:cNvSpPr/>
            <p:nvPr userDrawn="1"/>
          </p:nvSpPr>
          <p:spPr bwMode="gray">
            <a:xfrm>
              <a:off x="702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8" name="Rectangle 15"/>
          <p:cNvSpPr/>
          <p:nvPr userDrawn="1"/>
        </p:nvSpPr>
        <p:spPr bwMode="gray">
          <a:xfrm>
            <a:off x="936150" y="895584"/>
            <a:ext cx="9949564" cy="2988440"/>
          </a:xfrm>
          <a:prstGeom prst="rect">
            <a:avLst/>
          </a:prstGeom>
          <a:solidFill>
            <a:schemeClr val="accent1">
              <a:lumMod val="75000"/>
              <a:alpha val="67000"/>
            </a:schemeClr>
          </a:solidFill>
          <a:ln w="6350" algn="ctr">
            <a:noFill/>
            <a:miter lim="800000"/>
          </a:ln>
        </p:spPr>
        <p:txBody>
          <a:bodyPr lIns="89998" tIns="71998" rIns="89998" bIns="71998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000" kern="0" dirty="0" err="1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419471" y="1267320"/>
            <a:ext cx="89967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主标题</a:t>
            </a:r>
            <a:endParaRPr lang="en-US" altLang="zh-CN" sz="48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419293" y="2014403"/>
            <a:ext cx="7793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IC</a:t>
            </a: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Images Analysis</a:t>
            </a: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and</a:t>
            </a: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GB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ircuit</a:t>
            </a: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Inspection</a:t>
            </a: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525949" y="3048000"/>
            <a:ext cx="72687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419293" y="3123639"/>
            <a:ext cx="7793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助力中国智造，加速企业智能转型</a:t>
            </a:r>
            <a:endParaRPr lang="en-US" altLang="zh-CN" sz="2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联机映像占位符 12"/>
          <p:cNvSpPr>
            <a:spLocks noGrp="1"/>
          </p:cNvSpPr>
          <p:nvPr>
            <p:ph type="clipArt" sz="quarter" idx="10" hasCustomPrompt="1"/>
          </p:nvPr>
        </p:nvSpPr>
        <p:spPr>
          <a:xfrm>
            <a:off x="0" y="0"/>
            <a:ext cx="12191823" cy="68580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点击图片</a:t>
            </a:r>
            <a:r>
              <a:rPr lang="en-US" altLang="zh-CN" dirty="0"/>
              <a:t>Logo</a:t>
            </a:r>
            <a:r>
              <a:rPr lang="zh-CN" altLang="en-US" dirty="0"/>
              <a:t>，插入联机图片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178" y="0"/>
            <a:ext cx="12192177" cy="6854036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" name="Group 34"/>
          <p:cNvGrpSpPr/>
          <p:nvPr userDrawn="1"/>
        </p:nvGrpSpPr>
        <p:grpSpPr>
          <a:xfrm>
            <a:off x="177" y="895584"/>
            <a:ext cx="935973" cy="2988440"/>
            <a:chOff x="0" y="1368000"/>
            <a:chExt cx="936000" cy="3600000"/>
          </a:xfrm>
        </p:grpSpPr>
        <p:sp>
          <p:nvSpPr>
            <p:cNvPr id="4" name="Rectangle 35"/>
            <p:cNvSpPr/>
            <p:nvPr userDrawn="1"/>
          </p:nvSpPr>
          <p:spPr bwMode="gray">
            <a:xfrm>
              <a:off x="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" name="Rectangle 36"/>
            <p:cNvSpPr/>
            <p:nvPr userDrawn="1"/>
          </p:nvSpPr>
          <p:spPr bwMode="gray">
            <a:xfrm>
              <a:off x="234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" name="Rectangle 37"/>
            <p:cNvSpPr/>
            <p:nvPr userDrawn="1"/>
          </p:nvSpPr>
          <p:spPr bwMode="gray">
            <a:xfrm>
              <a:off x="468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" name="Rectangle 38"/>
            <p:cNvSpPr/>
            <p:nvPr userDrawn="1"/>
          </p:nvSpPr>
          <p:spPr bwMode="gray">
            <a:xfrm>
              <a:off x="702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8" name="Rectangle 15"/>
          <p:cNvSpPr/>
          <p:nvPr userDrawn="1"/>
        </p:nvSpPr>
        <p:spPr bwMode="gray">
          <a:xfrm>
            <a:off x="936150" y="895584"/>
            <a:ext cx="9949564" cy="2988440"/>
          </a:xfrm>
          <a:prstGeom prst="rect">
            <a:avLst/>
          </a:prstGeom>
          <a:solidFill>
            <a:schemeClr val="accent1">
              <a:lumMod val="75000"/>
              <a:alpha val="67000"/>
            </a:schemeClr>
          </a:solidFill>
          <a:ln w="6350" algn="ctr">
            <a:noFill/>
            <a:miter lim="800000"/>
          </a:ln>
        </p:spPr>
        <p:txBody>
          <a:bodyPr lIns="89998" tIns="71998" rIns="89998" bIns="71998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000" kern="0" dirty="0" err="1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419471" y="1267320"/>
            <a:ext cx="89967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主标题</a:t>
            </a:r>
            <a:endParaRPr lang="en-US" altLang="zh-CN" sz="48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419293" y="2014403"/>
            <a:ext cx="7793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IC</a:t>
            </a:r>
            <a:r>
              <a:rPr lang="zh-CN" altLang="en-US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Images Analysis</a:t>
            </a:r>
            <a:r>
              <a:rPr lang="zh-CN" altLang="en-US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and</a:t>
            </a:r>
            <a:r>
              <a:rPr lang="zh-CN" altLang="en-US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</a:t>
            </a:r>
            <a:r>
              <a:rPr lang="en-GB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ircuit</a:t>
            </a:r>
            <a:r>
              <a:rPr lang="zh-CN" altLang="en-US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Inspection</a:t>
            </a: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525949" y="3048000"/>
            <a:ext cx="72687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419293" y="3123639"/>
            <a:ext cx="7793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助力中国智造，加速企业智能转型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任意多边形: 形状 25"/>
          <p:cNvSpPr/>
          <p:nvPr userDrawn="1"/>
        </p:nvSpPr>
        <p:spPr>
          <a:xfrm>
            <a:off x="0" y="5892620"/>
            <a:ext cx="12195447" cy="976988"/>
          </a:xfrm>
          <a:custGeom>
            <a:avLst/>
            <a:gdLst>
              <a:gd name="connsiteX0" fmla="*/ 0 w 1837502"/>
              <a:gd name="connsiteY0" fmla="*/ 0 h 592854"/>
              <a:gd name="connsiteX1" fmla="*/ 123208 w 1837502"/>
              <a:gd name="connsiteY1" fmla="*/ 87658 h 592854"/>
              <a:gd name="connsiteX2" fmla="*/ 1736668 w 1837502"/>
              <a:gd name="connsiteY2" fmla="*/ 583950 h 592854"/>
              <a:gd name="connsiteX3" fmla="*/ 1837502 w 1837502"/>
              <a:gd name="connsiteY3" fmla="*/ 587242 h 592854"/>
              <a:gd name="connsiteX4" fmla="*/ 1837502 w 1837502"/>
              <a:gd name="connsiteY4" fmla="*/ 592854 h 592854"/>
              <a:gd name="connsiteX5" fmla="*/ 0 w 1837502"/>
              <a:gd name="connsiteY5" fmla="*/ 592854 h 592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7502" h="592854">
                <a:moveTo>
                  <a:pt x="0" y="0"/>
                </a:moveTo>
                <a:lnTo>
                  <a:pt x="123208" y="87658"/>
                </a:lnTo>
                <a:cubicBezTo>
                  <a:pt x="545587" y="360778"/>
                  <a:pt x="1108957" y="542730"/>
                  <a:pt x="1736668" y="583950"/>
                </a:cubicBezTo>
                <a:lnTo>
                  <a:pt x="1837502" y="587242"/>
                </a:lnTo>
                <a:lnTo>
                  <a:pt x="1837502" y="592854"/>
                </a:lnTo>
                <a:lnTo>
                  <a:pt x="0" y="59285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54000"/>
                </a:schemeClr>
              </a:gs>
              <a:gs pos="0">
                <a:srgbClr val="0070C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711" y="310557"/>
            <a:ext cx="2083448" cy="25078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75" y="305793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5419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75" y="305793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77200" y="365126"/>
            <a:ext cx="9837145" cy="601204"/>
          </a:xfrm>
        </p:spPr>
        <p:txBody>
          <a:bodyPr/>
          <a:lstStyle>
            <a:lvl1pPr>
              <a:defRPr>
                <a:solidFill>
                  <a:srgbClr val="025684"/>
                </a:solidFill>
              </a:defRPr>
            </a:lvl1pPr>
          </a:lstStyle>
          <a:p>
            <a:r>
              <a:rPr lang="zh-CN" altLang="en-US" dirty="0"/>
              <a:t>单击此处编辑母版标题样式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 hasCustomPrompt="1"/>
          </p:nvPr>
        </p:nvSpPr>
        <p:spPr>
          <a:xfrm>
            <a:off x="1177200" y="1123200"/>
            <a:ext cx="9837145" cy="4536000"/>
          </a:xfrm>
        </p:spPr>
        <p:txBody>
          <a:bodyPr/>
          <a:lstStyle>
            <a:lvl1pPr marL="457200" indent="-457200">
              <a:lnSpc>
                <a:spcPts val="3800"/>
              </a:lnSpc>
              <a:buSzPct val="80000"/>
              <a:buFont typeface="Wingdings" panose="05000000000000000000" pitchFamily="2" charset="2"/>
              <a:buChar char="n"/>
              <a:defRPr/>
            </a:lvl1pPr>
            <a:lvl2pPr marL="800100" indent="-342900">
              <a:lnSpc>
                <a:spcPts val="3800"/>
              </a:lnSpc>
              <a:buSzPct val="80000"/>
              <a:buFont typeface="Wingdings" panose="05000000000000000000" pitchFamily="2" charset="2"/>
              <a:buChar char="l"/>
              <a:defRPr/>
            </a:lvl2pPr>
            <a:lvl3pPr>
              <a:lnSpc>
                <a:spcPts val="3800"/>
              </a:lnSpc>
              <a:defRPr/>
            </a:lvl3pPr>
            <a:lvl4pPr marL="1600200" indent="-228600">
              <a:lnSpc>
                <a:spcPts val="3800"/>
              </a:lnSpc>
              <a:buSzPct val="50000"/>
              <a:buFont typeface="Wingdings" panose="05000000000000000000" pitchFamily="2" charset="2"/>
              <a:buChar char="l"/>
              <a:defRPr/>
            </a:lvl4pPr>
            <a:lvl5pPr>
              <a:lnSpc>
                <a:spcPts val="3800"/>
              </a:lnSpc>
              <a:defRPr/>
            </a:lvl5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第二级 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 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4882830" y="6604084"/>
            <a:ext cx="3434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dirty="0">
                <a:solidFill>
                  <a:schemeClr val="bg2">
                    <a:lumMod val="75000"/>
                  </a:schemeClr>
                </a:solidFill>
              </a:rPr>
              <a:t>SITRI CONFIDENTIAL © 2019</a:t>
            </a:r>
            <a:r>
              <a:rPr lang="en-US" altLang="zh-CN" sz="900" baseline="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altLang="zh-CN" sz="900" dirty="0">
                <a:solidFill>
                  <a:schemeClr val="bg2">
                    <a:lumMod val="75000"/>
                  </a:schemeClr>
                </a:solidFill>
              </a:rPr>
              <a:t>All Rights Reserved</a:t>
            </a:r>
            <a:endParaRPr lang="zh-CN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208568" y="6381328"/>
            <a:ext cx="654968" cy="404664"/>
          </a:xfrm>
          <a:prstGeom prst="rect">
            <a:avLst/>
          </a:prstGeom>
        </p:spPr>
        <p:txBody>
          <a:bodyPr/>
          <a:lstStyle/>
          <a:p>
            <a:fld id="{A0FEA1E0-AC02-4132-9AD5-AB165F4302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683508" y="1533820"/>
            <a:ext cx="600744" cy="764704"/>
          </a:xfrm>
          <a:prstGeom prst="rect">
            <a:avLst/>
          </a:prstGeom>
          <a:solidFill>
            <a:srgbClr val="9C9C9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  <a:endParaRPr kumimoji="1" lang="zh-CN" altLang="en-US" sz="1100" dirty="0"/>
          </a:p>
        </p:txBody>
      </p:sp>
      <p:sp>
        <p:nvSpPr>
          <p:cNvPr id="11" name="矩形 10"/>
          <p:cNvSpPr/>
          <p:nvPr userDrawn="1"/>
        </p:nvSpPr>
        <p:spPr>
          <a:xfrm>
            <a:off x="-683508" y="2282447"/>
            <a:ext cx="600744" cy="764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70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116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193</a:t>
            </a:r>
            <a:endParaRPr kumimoji="1" lang="zh-CN" altLang="en-US" sz="1100" dirty="0"/>
          </a:p>
        </p:txBody>
      </p:sp>
      <p:sp>
        <p:nvSpPr>
          <p:cNvPr id="12" name="矩形 11"/>
          <p:cNvSpPr/>
          <p:nvPr userDrawn="1"/>
        </p:nvSpPr>
        <p:spPr>
          <a:xfrm>
            <a:off x="-683656" y="3028488"/>
            <a:ext cx="586659" cy="770572"/>
          </a:xfrm>
          <a:prstGeom prst="rect">
            <a:avLst/>
          </a:prstGeom>
          <a:solidFill>
            <a:srgbClr val="4E4C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 </a:t>
            </a:r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78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77</a:t>
            </a:r>
            <a:endParaRPr kumimoji="1" lang="zh-CN" altLang="en-US" sz="1100" dirty="0"/>
          </a:p>
        </p:txBody>
      </p:sp>
      <p:sp>
        <p:nvSpPr>
          <p:cNvPr id="13" name="矩形 12"/>
          <p:cNvSpPr/>
          <p:nvPr userDrawn="1"/>
        </p:nvSpPr>
        <p:spPr>
          <a:xfrm>
            <a:off x="-674047" y="3802061"/>
            <a:ext cx="588284" cy="777719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157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196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227</a:t>
            </a:r>
            <a:endParaRPr kumimoji="1" lang="zh-CN" altLang="en-US" sz="11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-674047" y="4564984"/>
            <a:ext cx="588284" cy="7322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25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175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85</a:t>
            </a:r>
            <a:endParaRPr kumimoji="1" lang="zh-CN" altLang="en-US" sz="1100" dirty="0"/>
          </a:p>
        </p:txBody>
      </p:sp>
      <p:sp>
        <p:nvSpPr>
          <p:cNvPr id="16" name="矩形 15"/>
          <p:cNvSpPr/>
          <p:nvPr userDrawn="1"/>
        </p:nvSpPr>
        <p:spPr>
          <a:xfrm>
            <a:off x="-674047" y="6060113"/>
            <a:ext cx="588284" cy="7629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95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211</a:t>
            </a:r>
            <a:endParaRPr kumimoji="1" lang="zh-CN" altLang="en-US" sz="1100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604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r">
              <a:defRPr sz="3400">
                <a:solidFill>
                  <a:srgbClr val="FFFFFF"/>
                </a:solidFill>
                <a:latin typeface="Noto Sans S Chinese Medium" panose="020B0600000000000000" charset="-122"/>
                <a:ea typeface="Noto Sans S Chinese Medium" panose="020B0600000000000000" charset="-122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60400" y="3245470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1pPr>
            <a:lvl2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2pPr>
            <a:lvl3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3pPr>
            <a:lvl4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4pPr>
            <a:lvl5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844975" y="2120055"/>
            <a:ext cx="10502900" cy="39649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844973" y="1371841"/>
            <a:ext cx="9753600" cy="46521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r>
              <a:t>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ransition spd="med"/>
  <p:hf hdr="0" ftr="0" dt="0"/>
  <p:txStyles>
    <p:titleStyle>
      <a:lvl1pPr marL="0" marR="0" indent="0" algn="l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chemeClr val="tx1">
              <a:lumMod val="65000"/>
              <a:lumOff val="35000"/>
            </a:schemeClr>
          </a:solidFill>
          <a:uFillTx/>
          <a:latin typeface="Noto Sans S Chinese Regular" panose="020B0500000000000000" charset="-122"/>
          <a:ea typeface="Noto Sans S Chinese Regular" panose="020B0500000000000000" charset="-122"/>
          <a:cs typeface="Helvetica Light"/>
          <a:sym typeface="Helvetica Light"/>
        </a:defRPr>
      </a:lvl1pPr>
      <a:lvl2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3175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1pPr>
      <a:lvl2pPr marL="6350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2pPr>
      <a:lvl3pPr marL="9525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3pPr>
      <a:lvl4pPr marL="12700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4pPr>
      <a:lvl5pPr marL="15875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5pPr>
      <a:lvl6pPr marL="1905000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6pPr>
      <a:lvl7pPr marL="2222500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7pPr>
      <a:lvl8pPr marL="2540635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8pPr>
      <a:lvl9pPr marL="2858135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smartmore.com" TargetMode="External"/><Relationship Id="rId7" Type="http://schemas.openxmlformats.org/officeDocument/2006/relationships/image" Target="../media/image25.svg"/><Relationship Id="rId2" Type="http://schemas.openxmlformats.org/officeDocument/2006/relationships/hyperlink" Target="http://www.smartmore.com/" TargetMode="Externa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层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268" y="6322424"/>
            <a:ext cx="2269202" cy="273544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177" y="618715"/>
            <a:ext cx="10885805" cy="2989084"/>
            <a:chOff x="177" y="894940"/>
            <a:chExt cx="10885805" cy="2989084"/>
          </a:xfrm>
        </p:grpSpPr>
        <p:grpSp>
          <p:nvGrpSpPr>
            <p:cNvPr id="18" name="Group 34"/>
            <p:cNvGrpSpPr/>
            <p:nvPr/>
          </p:nvGrpSpPr>
          <p:grpSpPr>
            <a:xfrm>
              <a:off x="177" y="894940"/>
              <a:ext cx="935973" cy="2988440"/>
              <a:chOff x="0" y="1368000"/>
              <a:chExt cx="936000" cy="3600000"/>
            </a:xfrm>
          </p:grpSpPr>
          <p:sp>
            <p:nvSpPr>
              <p:cNvPr id="19" name="Rectangle 35"/>
              <p:cNvSpPr/>
              <p:nvPr userDrawn="1"/>
            </p:nvSpPr>
            <p:spPr bwMode="gray">
              <a:xfrm>
                <a:off x="0" y="1368000"/>
                <a:ext cx="234000" cy="3600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 w="6350" algn="ctr">
                <a:noFill/>
                <a:miter lim="800000"/>
              </a:ln>
            </p:spPr>
            <p:txBody>
              <a:bodyPr lIns="89998" tIns="71998" rIns="89998" bIns="71998" rtlCol="0" anchor="ctr"/>
              <a:lstStyle/>
              <a:p>
                <a:pPr algn="ctr" defTabSz="1089025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defRPr/>
                </a:pPr>
                <a:endParaRPr lang="en-US" sz="2000" kern="0" dirty="0" err="1">
                  <a:solidFill>
                    <a:srgbClr val="000000"/>
                  </a:solidFill>
                  <a:ea typeface="微软雅黑" panose="020B0503020204020204" pitchFamily="34" charset="-122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20" name="Rectangle 36"/>
              <p:cNvSpPr/>
              <p:nvPr userDrawn="1"/>
            </p:nvSpPr>
            <p:spPr bwMode="gray">
              <a:xfrm>
                <a:off x="234000" y="1368000"/>
                <a:ext cx="234000" cy="3600000"/>
              </a:xfrm>
              <a:prstGeom prst="rect">
                <a:avLst/>
              </a:prstGeom>
              <a:solidFill>
                <a:schemeClr val="accent2">
                  <a:alpha val="70000"/>
                </a:schemeClr>
              </a:solidFill>
              <a:ln w="6350" algn="ctr">
                <a:noFill/>
                <a:miter lim="800000"/>
              </a:ln>
            </p:spPr>
            <p:txBody>
              <a:bodyPr lIns="89998" tIns="71998" rIns="89998" bIns="71998" rtlCol="0" anchor="ctr"/>
              <a:lstStyle/>
              <a:p>
                <a:pPr algn="ctr" defTabSz="1089025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defRPr/>
                </a:pPr>
                <a:endParaRPr lang="en-US" sz="2000" kern="0" dirty="0" err="1">
                  <a:solidFill>
                    <a:srgbClr val="000000"/>
                  </a:solidFill>
                  <a:ea typeface="微软雅黑" panose="020B0503020204020204" pitchFamily="34" charset="-122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21" name="Rectangle 37"/>
              <p:cNvSpPr/>
              <p:nvPr userDrawn="1"/>
            </p:nvSpPr>
            <p:spPr bwMode="gray">
              <a:xfrm>
                <a:off x="468000" y="1368000"/>
                <a:ext cx="234000" cy="3600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  <a:ln w="6350" algn="ctr">
                <a:noFill/>
                <a:miter lim="800000"/>
              </a:ln>
            </p:spPr>
            <p:txBody>
              <a:bodyPr lIns="89998" tIns="71998" rIns="89998" bIns="71998" rtlCol="0" anchor="ctr"/>
              <a:lstStyle/>
              <a:p>
                <a:pPr algn="ctr" defTabSz="1089025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defRPr/>
                </a:pPr>
                <a:endParaRPr lang="en-US" sz="2000" kern="0" dirty="0" err="1">
                  <a:solidFill>
                    <a:srgbClr val="000000"/>
                  </a:solidFill>
                  <a:ea typeface="微软雅黑" panose="020B0503020204020204" pitchFamily="34" charset="-122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22" name="Rectangle 38"/>
              <p:cNvSpPr/>
              <p:nvPr userDrawn="1"/>
            </p:nvSpPr>
            <p:spPr bwMode="gray">
              <a:xfrm>
                <a:off x="702000" y="1368000"/>
                <a:ext cx="234000" cy="3600000"/>
              </a:xfrm>
              <a:prstGeom prst="rect">
                <a:avLst/>
              </a:prstGeom>
              <a:solidFill>
                <a:schemeClr val="accent2"/>
              </a:solidFill>
              <a:ln w="6350" algn="ctr">
                <a:noFill/>
                <a:miter lim="800000"/>
              </a:ln>
            </p:spPr>
            <p:txBody>
              <a:bodyPr lIns="89998" tIns="71998" rIns="89998" bIns="71998" rtlCol="0" anchor="ctr"/>
              <a:lstStyle/>
              <a:p>
                <a:pPr algn="ctr" defTabSz="1089025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defRPr/>
                </a:pPr>
                <a:endParaRPr lang="en-US" sz="2000" kern="0" dirty="0" err="1">
                  <a:solidFill>
                    <a:srgbClr val="000000"/>
                  </a:solidFill>
                  <a:ea typeface="微软雅黑" panose="020B0503020204020204" pitchFamily="34" charset="-122"/>
                  <a:cs typeface="Arial Unicode MS" panose="020B0604020202020204" pitchFamily="34" charset="-128"/>
                </a:endParaRPr>
              </a:p>
            </p:txBody>
          </p:sp>
        </p:grpSp>
        <p:sp>
          <p:nvSpPr>
            <p:cNvPr id="23" name="Rectangle 15"/>
            <p:cNvSpPr/>
            <p:nvPr/>
          </p:nvSpPr>
          <p:spPr bwMode="gray">
            <a:xfrm>
              <a:off x="936150" y="895584"/>
              <a:ext cx="9949564" cy="2988440"/>
            </a:xfrm>
            <a:prstGeom prst="rect">
              <a:avLst/>
            </a:prstGeom>
            <a:solidFill>
              <a:schemeClr val="accent1">
                <a:lumMod val="75000"/>
                <a:alpha val="67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1525949" y="3048000"/>
              <a:ext cx="72687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1419293" y="3123639"/>
              <a:ext cx="7793014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rPr>
                <a:t>助力中国智造，加速企业智能转型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419402" y="1267050"/>
              <a:ext cx="9466580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工业机器人调研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行业</a:t>
            </a:r>
            <a:r>
              <a:rPr kumimoji="1" lang="en-US" altLang="zh-CN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|</a:t>
            </a:r>
            <a:r>
              <a:rPr kumimoji="1" lang="zh-CN" altLang="en-US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下游行业进一步延伸，电子及一般工业投资带动</a:t>
            </a:r>
            <a:r>
              <a:rPr kumimoji="1" lang="zh-CN" altLang="en-US" sz="2400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机器人市场</a:t>
            </a:r>
            <a:endParaRPr kumimoji="1" lang="zh-CN" altLang="en-US" sz="2400" b="1" kern="0" dirty="0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C4457B-BACF-46B9-9D94-892C06D21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45" y="983973"/>
            <a:ext cx="9575907" cy="489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361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行业</a:t>
            </a:r>
            <a:r>
              <a:rPr kumimoji="1" lang="en-US" altLang="zh-CN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|</a:t>
            </a:r>
            <a:r>
              <a:rPr kumimoji="1" lang="zh-CN" altLang="en-US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无线耳机行业带动工业机器人需求爆发式增长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538546-AEE7-4F4E-B6ED-B44550D23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85" y="924356"/>
            <a:ext cx="9638122" cy="500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82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行业</a:t>
            </a:r>
            <a:r>
              <a:rPr kumimoji="1" lang="en-US" altLang="zh-CN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|</a:t>
            </a:r>
            <a:r>
              <a:rPr kumimoji="1" lang="zh-CN" altLang="en-US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“两新一重”，环保管控趋势严等背景下加速机器人需求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6AAE74-AEEB-4182-96FA-42B0B3A90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12" y="998799"/>
            <a:ext cx="9700611" cy="512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200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包含 室内, 建筑物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5" t="-159" r="40628" b="100000"/>
          <a:stretch>
            <a:fillRect/>
          </a:stretch>
        </p:blipFill>
        <p:spPr>
          <a:xfrm>
            <a:off x="6093240" y="-10884"/>
            <a:ext cx="2760" cy="10885"/>
          </a:xfrm>
          <a:custGeom>
            <a:avLst/>
            <a:gdLst>
              <a:gd name="connsiteX0" fmla="*/ 2760 w 2760"/>
              <a:gd name="connsiteY0" fmla="*/ 0 h 10885"/>
              <a:gd name="connsiteX1" fmla="*/ 2760 w 2760"/>
              <a:gd name="connsiteY1" fmla="*/ 10885 h 10885"/>
              <a:gd name="connsiteX2" fmla="*/ 0 w 2760"/>
              <a:gd name="connsiteY2" fmla="*/ 10885 h 10885"/>
              <a:gd name="connsiteX3" fmla="*/ 2760 w 2760"/>
              <a:gd name="connsiteY3" fmla="*/ 0 h 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0" h="10885">
                <a:moveTo>
                  <a:pt x="2760" y="0"/>
                </a:moveTo>
                <a:lnTo>
                  <a:pt x="2760" y="10885"/>
                </a:lnTo>
                <a:lnTo>
                  <a:pt x="0" y="10885"/>
                </a:lnTo>
                <a:lnTo>
                  <a:pt x="2760" y="0"/>
                </a:lnTo>
                <a:close/>
              </a:path>
            </a:pathLst>
          </a:custGeom>
        </p:spPr>
      </p:pic>
      <p:sp>
        <p:nvSpPr>
          <p:cNvPr id="2" name="流程图: 手动输入 1"/>
          <p:cNvSpPr/>
          <p:nvPr/>
        </p:nvSpPr>
        <p:spPr>
          <a:xfrm rot="5400000" flipH="1">
            <a:off x="-347333" y="347332"/>
            <a:ext cx="6858002" cy="6163336"/>
          </a:xfrm>
          <a:prstGeom prst="flowChartManualInput">
            <a:avLst/>
          </a:prstGeom>
          <a:blipFill dpi="0" rotWithShape="0">
            <a:blip r:embed="rId2"/>
            <a:srcRect/>
            <a:stretch>
              <a:fillRect l="-26000" r="-4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"/>
          <p:cNvSpPr/>
          <p:nvPr/>
        </p:nvSpPr>
        <p:spPr>
          <a:xfrm rot="16200000">
            <a:off x="-961712" y="950828"/>
            <a:ext cx="6868884" cy="4945460"/>
          </a:xfrm>
          <a:prstGeom prst="rect">
            <a:avLst/>
          </a:prstGeom>
          <a:gradFill>
            <a:gsLst>
              <a:gs pos="0">
                <a:srgbClr val="000000">
                  <a:alpha val="65000"/>
                </a:srgbClr>
              </a:gs>
              <a:gs pos="74466">
                <a:srgbClr val="7F7D80">
                  <a:alpha val="36066"/>
                </a:srgbClr>
              </a:gs>
              <a:gs pos="99294">
                <a:srgbClr val="FDFB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757082" y="1990164"/>
            <a:ext cx="2581835" cy="2877671"/>
            <a:chOff x="1757082" y="1990164"/>
            <a:chExt cx="2581835" cy="2877671"/>
          </a:xfrm>
        </p:grpSpPr>
        <p:sp>
          <p:nvSpPr>
            <p:cNvPr id="37" name="矩形 36"/>
            <p:cNvSpPr/>
            <p:nvPr/>
          </p:nvSpPr>
          <p:spPr bwMode="auto">
            <a:xfrm>
              <a:off x="1757082" y="1990164"/>
              <a:ext cx="2581835" cy="2877671"/>
            </a:xfrm>
            <a:prstGeom prst="rect">
              <a:avLst/>
            </a:prstGeom>
            <a:noFill/>
            <a:ln w="571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167005" marR="0" lvl="0" indent="-167005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38" name="直角三角形 37"/>
            <p:cNvSpPr/>
            <p:nvPr/>
          </p:nvSpPr>
          <p:spPr bwMode="auto">
            <a:xfrm flipV="1">
              <a:off x="1869141" y="2084294"/>
              <a:ext cx="162000" cy="1620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167005" marR="0" lvl="0" indent="-167005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534877" y="2742790"/>
              <a:ext cx="1026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2800" b="1" dirty="0">
                  <a:solidFill>
                    <a:srgbClr val="FFFFFF"/>
                  </a:solidFill>
                  <a:latin typeface="Verdana" panose="020B0604030504040204"/>
                  <a:ea typeface="微软雅黑" panose="020B0503020204020204" pitchFamily="34" charset="-122"/>
                </a:rPr>
                <a:t>目 录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031141" y="3527620"/>
              <a:ext cx="20393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2400" b="1" dirty="0">
                  <a:solidFill>
                    <a:srgbClr val="FFFFFF"/>
                  </a:solidFill>
                  <a:latin typeface="Verdana" panose="020B0604030504040204"/>
                  <a:ea typeface="微软雅黑" panose="020B0503020204020204" pitchFamily="34" charset="-122"/>
                </a:rPr>
                <a:t>CONTENTS</a:t>
              </a:r>
              <a:endParaRPr kumimoji="1" lang="zh-CN" altLang="en-US" sz="2400" b="1" dirty="0">
                <a:solidFill>
                  <a:srgbClr val="FFFFFF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2" name="直线连接符 10"/>
          <p:cNvCxnSpPr/>
          <p:nvPr/>
        </p:nvCxnSpPr>
        <p:spPr bwMode="auto">
          <a:xfrm>
            <a:off x="7451319" y="1988854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矩形 60"/>
          <p:cNvSpPr/>
          <p:nvPr/>
        </p:nvSpPr>
        <p:spPr bwMode="auto">
          <a:xfrm>
            <a:off x="6529859" y="1410629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451317" y="1453520"/>
            <a:ext cx="37163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kumimoji="1" sz="2800" b="1" kern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内外资</a:t>
            </a:r>
          </a:p>
        </p:txBody>
      </p:sp>
      <p:cxnSp>
        <p:nvCxnSpPr>
          <p:cNvPr id="5" name="直线连接符 10"/>
          <p:cNvCxnSpPr/>
          <p:nvPr/>
        </p:nvCxnSpPr>
        <p:spPr bwMode="auto">
          <a:xfrm>
            <a:off x="7457669" y="2883263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矩形 3"/>
          <p:cNvSpPr/>
          <p:nvPr/>
        </p:nvSpPr>
        <p:spPr bwMode="auto">
          <a:xfrm>
            <a:off x="6536209" y="2305038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4400" b="1" kern="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57667" y="2347929"/>
            <a:ext cx="37163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机种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6536209" y="3199753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4400" b="1" kern="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线连接符 10"/>
          <p:cNvCxnSpPr/>
          <p:nvPr/>
        </p:nvCxnSpPr>
        <p:spPr bwMode="auto">
          <a:xfrm>
            <a:off x="7457669" y="3777978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7457667" y="3243269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行业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6536209" y="4094468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 dirty="0">
                <a:solidFill>
                  <a:srgbClr val="006D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</p:txBody>
      </p:sp>
      <p:cxnSp>
        <p:nvCxnSpPr>
          <p:cNvPr id="14" name="直线连接符 10"/>
          <p:cNvCxnSpPr/>
          <p:nvPr/>
        </p:nvCxnSpPr>
        <p:spPr bwMode="auto">
          <a:xfrm>
            <a:off x="7457669" y="4672693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7457667" y="4137984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应用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6523509" y="560058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cxnSp>
        <p:nvCxnSpPr>
          <p:cNvPr id="18" name="直线连接符 10"/>
          <p:cNvCxnSpPr/>
          <p:nvPr/>
        </p:nvCxnSpPr>
        <p:spPr bwMode="auto">
          <a:xfrm>
            <a:off x="7444969" y="1138283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本框 18"/>
          <p:cNvSpPr txBox="1"/>
          <p:nvPr/>
        </p:nvSpPr>
        <p:spPr>
          <a:xfrm>
            <a:off x="7444967" y="603574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整体市场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B834F0D-34DD-43DE-8461-8625101E1F8D}"/>
              </a:ext>
            </a:extLst>
          </p:cNvPr>
          <p:cNvSpPr/>
          <p:nvPr/>
        </p:nvSpPr>
        <p:spPr bwMode="auto">
          <a:xfrm>
            <a:off x="6517343" y="4970455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marR="0" lvl="0" indent="-167005" algn="ctr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kumimoji="0" lang="zh-CN" altLang="en-US" sz="4400" b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0" name="直线连接符 10">
            <a:extLst>
              <a:ext uri="{FF2B5EF4-FFF2-40B4-BE49-F238E27FC236}">
                <a16:creationId xmlns:a16="http://schemas.microsoft.com/office/drawing/2014/main" id="{52239FB7-211D-48C6-8AEB-7765F85F75AB}"/>
              </a:ext>
            </a:extLst>
          </p:cNvPr>
          <p:cNvCxnSpPr/>
          <p:nvPr/>
        </p:nvCxnSpPr>
        <p:spPr bwMode="auto">
          <a:xfrm>
            <a:off x="7438803" y="5548680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B0C4E44-C0A4-4501-8B23-31AD6B82B6D2}"/>
              </a:ext>
            </a:extLst>
          </p:cNvPr>
          <p:cNvSpPr txBox="1"/>
          <p:nvPr/>
        </p:nvSpPr>
        <p:spPr>
          <a:xfrm>
            <a:off x="7438801" y="5013971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产品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A9C49E5-04DD-4BEC-9334-C4B833C8DF47}"/>
              </a:ext>
            </a:extLst>
          </p:cNvPr>
          <p:cNvSpPr/>
          <p:nvPr/>
        </p:nvSpPr>
        <p:spPr bwMode="auto">
          <a:xfrm>
            <a:off x="6517343" y="5865170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marR="0" lvl="0" indent="-167005" algn="ctr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4400" b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</a:p>
        </p:txBody>
      </p:sp>
      <p:cxnSp>
        <p:nvCxnSpPr>
          <p:cNvPr id="34" name="直线连接符 10">
            <a:extLst>
              <a:ext uri="{FF2B5EF4-FFF2-40B4-BE49-F238E27FC236}">
                <a16:creationId xmlns:a16="http://schemas.microsoft.com/office/drawing/2014/main" id="{F9623AEB-58CE-40EB-8BCB-6AE46165E9B9}"/>
              </a:ext>
            </a:extLst>
          </p:cNvPr>
          <p:cNvCxnSpPr/>
          <p:nvPr/>
        </p:nvCxnSpPr>
        <p:spPr bwMode="auto">
          <a:xfrm>
            <a:off x="7438803" y="6443395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D5FBE31F-0296-4826-A888-2C0AF51D5038}"/>
              </a:ext>
            </a:extLst>
          </p:cNvPr>
          <p:cNvSpPr txBox="1"/>
          <p:nvPr/>
        </p:nvSpPr>
        <p:spPr>
          <a:xfrm>
            <a:off x="7438801" y="5908686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政策</a:t>
            </a:r>
          </a:p>
        </p:txBody>
      </p:sp>
    </p:spTree>
    <p:extLst>
      <p:ext uri="{BB962C8B-B14F-4D97-AF65-F5344CB8AC3E}">
        <p14:creationId xmlns:p14="http://schemas.microsoft.com/office/powerpoint/2010/main" val="79105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479505" y="289779"/>
            <a:ext cx="9268177" cy="410633"/>
          </a:xfrm>
        </p:spPr>
        <p:txBody>
          <a:bodyPr/>
          <a:lstStyle/>
          <a:p>
            <a:pPr>
              <a:defRPr/>
            </a:pPr>
            <a:r>
              <a:rPr kumimoji="1" lang="zh-CN" altLang="en-US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应用</a:t>
            </a:r>
            <a:r>
              <a:rPr kumimoji="1" lang="en-US" altLang="zh-CN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|</a:t>
            </a:r>
            <a:r>
              <a:rPr kumimoji="1" lang="zh-CN" altLang="en-US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进一步丰富、未来将逐渐由“移载型”向“加工型”任务拓展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FA31F0-FCEA-446A-B3DE-AA71227FB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92" y="868473"/>
            <a:ext cx="10404311" cy="512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2874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包含 室内, 建筑物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5" t="-159" r="40628" b="100000"/>
          <a:stretch>
            <a:fillRect/>
          </a:stretch>
        </p:blipFill>
        <p:spPr>
          <a:xfrm>
            <a:off x="6093240" y="-10884"/>
            <a:ext cx="2760" cy="10885"/>
          </a:xfrm>
          <a:custGeom>
            <a:avLst/>
            <a:gdLst>
              <a:gd name="connsiteX0" fmla="*/ 2760 w 2760"/>
              <a:gd name="connsiteY0" fmla="*/ 0 h 10885"/>
              <a:gd name="connsiteX1" fmla="*/ 2760 w 2760"/>
              <a:gd name="connsiteY1" fmla="*/ 10885 h 10885"/>
              <a:gd name="connsiteX2" fmla="*/ 0 w 2760"/>
              <a:gd name="connsiteY2" fmla="*/ 10885 h 10885"/>
              <a:gd name="connsiteX3" fmla="*/ 2760 w 2760"/>
              <a:gd name="connsiteY3" fmla="*/ 0 h 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0" h="10885">
                <a:moveTo>
                  <a:pt x="2760" y="0"/>
                </a:moveTo>
                <a:lnTo>
                  <a:pt x="2760" y="10885"/>
                </a:lnTo>
                <a:lnTo>
                  <a:pt x="0" y="10885"/>
                </a:lnTo>
                <a:lnTo>
                  <a:pt x="2760" y="0"/>
                </a:lnTo>
                <a:close/>
              </a:path>
            </a:pathLst>
          </a:custGeom>
        </p:spPr>
      </p:pic>
      <p:sp>
        <p:nvSpPr>
          <p:cNvPr id="2" name="流程图: 手动输入 1"/>
          <p:cNvSpPr/>
          <p:nvPr/>
        </p:nvSpPr>
        <p:spPr>
          <a:xfrm rot="5400000" flipH="1">
            <a:off x="-347333" y="347332"/>
            <a:ext cx="6858002" cy="6163336"/>
          </a:xfrm>
          <a:prstGeom prst="flowChartManualInput">
            <a:avLst/>
          </a:prstGeom>
          <a:blipFill dpi="0" rotWithShape="0">
            <a:blip r:embed="rId2"/>
            <a:srcRect/>
            <a:stretch>
              <a:fillRect l="-26000" r="-4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"/>
          <p:cNvSpPr/>
          <p:nvPr/>
        </p:nvSpPr>
        <p:spPr>
          <a:xfrm rot="16200000">
            <a:off x="-961712" y="950828"/>
            <a:ext cx="6868884" cy="4945460"/>
          </a:xfrm>
          <a:prstGeom prst="rect">
            <a:avLst/>
          </a:prstGeom>
          <a:gradFill>
            <a:gsLst>
              <a:gs pos="0">
                <a:srgbClr val="000000">
                  <a:alpha val="65000"/>
                </a:srgbClr>
              </a:gs>
              <a:gs pos="74466">
                <a:srgbClr val="7F7D80">
                  <a:alpha val="36066"/>
                </a:srgbClr>
              </a:gs>
              <a:gs pos="99294">
                <a:srgbClr val="FDFB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757082" y="1990164"/>
            <a:ext cx="2581835" cy="2877671"/>
            <a:chOff x="1757082" y="1990164"/>
            <a:chExt cx="2581835" cy="2877671"/>
          </a:xfrm>
        </p:grpSpPr>
        <p:sp>
          <p:nvSpPr>
            <p:cNvPr id="37" name="矩形 36"/>
            <p:cNvSpPr/>
            <p:nvPr/>
          </p:nvSpPr>
          <p:spPr bwMode="auto">
            <a:xfrm>
              <a:off x="1757082" y="1990164"/>
              <a:ext cx="2581835" cy="2877671"/>
            </a:xfrm>
            <a:prstGeom prst="rect">
              <a:avLst/>
            </a:prstGeom>
            <a:noFill/>
            <a:ln w="571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167005" marR="0" lvl="0" indent="-167005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38" name="直角三角形 37"/>
            <p:cNvSpPr/>
            <p:nvPr/>
          </p:nvSpPr>
          <p:spPr bwMode="auto">
            <a:xfrm flipV="1">
              <a:off x="1869141" y="2084294"/>
              <a:ext cx="162000" cy="1620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167005" marR="0" lvl="0" indent="-167005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534877" y="2742790"/>
              <a:ext cx="1026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2800" b="1" dirty="0">
                  <a:solidFill>
                    <a:srgbClr val="FFFFFF"/>
                  </a:solidFill>
                  <a:latin typeface="Verdana" panose="020B0604030504040204"/>
                  <a:ea typeface="微软雅黑" panose="020B0503020204020204" pitchFamily="34" charset="-122"/>
                </a:rPr>
                <a:t>目 录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031141" y="3527620"/>
              <a:ext cx="20393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2400" b="1" dirty="0">
                  <a:solidFill>
                    <a:srgbClr val="FFFFFF"/>
                  </a:solidFill>
                  <a:latin typeface="Verdana" panose="020B0604030504040204"/>
                  <a:ea typeface="微软雅黑" panose="020B0503020204020204" pitchFamily="34" charset="-122"/>
                </a:rPr>
                <a:t>CONTENTS</a:t>
              </a:r>
              <a:endParaRPr kumimoji="1" lang="zh-CN" altLang="en-US" sz="2400" b="1" dirty="0">
                <a:solidFill>
                  <a:srgbClr val="FFFFFF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2" name="直线连接符 10"/>
          <p:cNvCxnSpPr/>
          <p:nvPr/>
        </p:nvCxnSpPr>
        <p:spPr bwMode="auto">
          <a:xfrm>
            <a:off x="7451319" y="1988854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矩形 60"/>
          <p:cNvSpPr/>
          <p:nvPr/>
        </p:nvSpPr>
        <p:spPr bwMode="auto">
          <a:xfrm>
            <a:off x="6529859" y="1410629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451317" y="1453520"/>
            <a:ext cx="37163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kumimoji="1" sz="2800" b="1" kern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内外资</a:t>
            </a:r>
          </a:p>
        </p:txBody>
      </p:sp>
      <p:cxnSp>
        <p:nvCxnSpPr>
          <p:cNvPr id="5" name="直线连接符 10"/>
          <p:cNvCxnSpPr/>
          <p:nvPr/>
        </p:nvCxnSpPr>
        <p:spPr bwMode="auto">
          <a:xfrm>
            <a:off x="7457669" y="2883263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矩形 3"/>
          <p:cNvSpPr/>
          <p:nvPr/>
        </p:nvSpPr>
        <p:spPr bwMode="auto">
          <a:xfrm>
            <a:off x="6536209" y="2305038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4400" b="1" kern="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57667" y="2347929"/>
            <a:ext cx="37163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机种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6536209" y="3199753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4400" b="1" kern="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线连接符 10"/>
          <p:cNvCxnSpPr/>
          <p:nvPr/>
        </p:nvCxnSpPr>
        <p:spPr bwMode="auto">
          <a:xfrm>
            <a:off x="7457669" y="3777978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7457667" y="3243269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行业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6536209" y="4094468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en-US" altLang="zh-CN" sz="4400" b="1" kern="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线连接符 10"/>
          <p:cNvCxnSpPr/>
          <p:nvPr/>
        </p:nvCxnSpPr>
        <p:spPr bwMode="auto">
          <a:xfrm>
            <a:off x="7457669" y="4672693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7457667" y="4137984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应用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6523509" y="560058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cxnSp>
        <p:nvCxnSpPr>
          <p:cNvPr id="18" name="直线连接符 10"/>
          <p:cNvCxnSpPr/>
          <p:nvPr/>
        </p:nvCxnSpPr>
        <p:spPr bwMode="auto">
          <a:xfrm>
            <a:off x="7444969" y="1138283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本框 18"/>
          <p:cNvSpPr txBox="1"/>
          <p:nvPr/>
        </p:nvSpPr>
        <p:spPr>
          <a:xfrm>
            <a:off x="7444967" y="603574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整体市场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B834F0D-34DD-43DE-8461-8625101E1F8D}"/>
              </a:ext>
            </a:extLst>
          </p:cNvPr>
          <p:cNvSpPr/>
          <p:nvPr/>
        </p:nvSpPr>
        <p:spPr bwMode="auto">
          <a:xfrm>
            <a:off x="6517343" y="4970455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 dirty="0">
                <a:solidFill>
                  <a:srgbClr val="006D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zh-CN" altLang="en-US" sz="4400" b="1" kern="0" dirty="0">
              <a:solidFill>
                <a:srgbClr val="006DB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0" name="直线连接符 10">
            <a:extLst>
              <a:ext uri="{FF2B5EF4-FFF2-40B4-BE49-F238E27FC236}">
                <a16:creationId xmlns:a16="http://schemas.microsoft.com/office/drawing/2014/main" id="{52239FB7-211D-48C6-8AEB-7765F85F75AB}"/>
              </a:ext>
            </a:extLst>
          </p:cNvPr>
          <p:cNvCxnSpPr/>
          <p:nvPr/>
        </p:nvCxnSpPr>
        <p:spPr bwMode="auto">
          <a:xfrm>
            <a:off x="7438803" y="5548680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B0C4E44-C0A4-4501-8B23-31AD6B82B6D2}"/>
              </a:ext>
            </a:extLst>
          </p:cNvPr>
          <p:cNvSpPr txBox="1"/>
          <p:nvPr/>
        </p:nvSpPr>
        <p:spPr>
          <a:xfrm>
            <a:off x="7438801" y="5013971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产品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A9C49E5-04DD-4BEC-9334-C4B833C8DF47}"/>
              </a:ext>
            </a:extLst>
          </p:cNvPr>
          <p:cNvSpPr/>
          <p:nvPr/>
        </p:nvSpPr>
        <p:spPr bwMode="auto">
          <a:xfrm>
            <a:off x="6517343" y="5865170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marR="0" lvl="0" indent="-167005" algn="ctr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4400" b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</a:p>
        </p:txBody>
      </p:sp>
      <p:cxnSp>
        <p:nvCxnSpPr>
          <p:cNvPr id="34" name="直线连接符 10">
            <a:extLst>
              <a:ext uri="{FF2B5EF4-FFF2-40B4-BE49-F238E27FC236}">
                <a16:creationId xmlns:a16="http://schemas.microsoft.com/office/drawing/2014/main" id="{F9623AEB-58CE-40EB-8BCB-6AE46165E9B9}"/>
              </a:ext>
            </a:extLst>
          </p:cNvPr>
          <p:cNvCxnSpPr/>
          <p:nvPr/>
        </p:nvCxnSpPr>
        <p:spPr bwMode="auto">
          <a:xfrm>
            <a:off x="7438803" y="6443395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D5FBE31F-0296-4826-A888-2C0AF51D5038}"/>
              </a:ext>
            </a:extLst>
          </p:cNvPr>
          <p:cNvSpPr txBox="1"/>
          <p:nvPr/>
        </p:nvSpPr>
        <p:spPr>
          <a:xfrm>
            <a:off x="7438801" y="5908686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政策</a:t>
            </a:r>
          </a:p>
        </p:txBody>
      </p:sp>
    </p:spTree>
    <p:extLst>
      <p:ext uri="{BB962C8B-B14F-4D97-AF65-F5344CB8AC3E}">
        <p14:creationId xmlns:p14="http://schemas.microsoft.com/office/powerpoint/2010/main" val="124417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产品</a:t>
            </a:r>
            <a:r>
              <a:rPr kumimoji="1" lang="en-US" altLang="zh-CN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|</a:t>
            </a:r>
            <a:r>
              <a:rPr kumimoji="1" lang="zh-CN" altLang="en-US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工业机器人进入软件时代、软件成差异化竞争焦点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FEA865-F0AC-4BF9-8D79-44862226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9" y="732844"/>
            <a:ext cx="10080785" cy="539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8052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包含 室内, 建筑物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5" t="-159" r="40628" b="100000"/>
          <a:stretch>
            <a:fillRect/>
          </a:stretch>
        </p:blipFill>
        <p:spPr>
          <a:xfrm>
            <a:off x="6093240" y="-10884"/>
            <a:ext cx="2760" cy="10885"/>
          </a:xfrm>
          <a:custGeom>
            <a:avLst/>
            <a:gdLst>
              <a:gd name="connsiteX0" fmla="*/ 2760 w 2760"/>
              <a:gd name="connsiteY0" fmla="*/ 0 h 10885"/>
              <a:gd name="connsiteX1" fmla="*/ 2760 w 2760"/>
              <a:gd name="connsiteY1" fmla="*/ 10885 h 10885"/>
              <a:gd name="connsiteX2" fmla="*/ 0 w 2760"/>
              <a:gd name="connsiteY2" fmla="*/ 10885 h 10885"/>
              <a:gd name="connsiteX3" fmla="*/ 2760 w 2760"/>
              <a:gd name="connsiteY3" fmla="*/ 0 h 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0" h="10885">
                <a:moveTo>
                  <a:pt x="2760" y="0"/>
                </a:moveTo>
                <a:lnTo>
                  <a:pt x="2760" y="10885"/>
                </a:lnTo>
                <a:lnTo>
                  <a:pt x="0" y="10885"/>
                </a:lnTo>
                <a:lnTo>
                  <a:pt x="2760" y="0"/>
                </a:lnTo>
                <a:close/>
              </a:path>
            </a:pathLst>
          </a:custGeom>
        </p:spPr>
      </p:pic>
      <p:sp>
        <p:nvSpPr>
          <p:cNvPr id="2" name="流程图: 手动输入 1"/>
          <p:cNvSpPr/>
          <p:nvPr/>
        </p:nvSpPr>
        <p:spPr>
          <a:xfrm rot="5400000" flipH="1">
            <a:off x="-347333" y="347332"/>
            <a:ext cx="6858002" cy="6163336"/>
          </a:xfrm>
          <a:prstGeom prst="flowChartManualInput">
            <a:avLst/>
          </a:prstGeom>
          <a:blipFill dpi="0" rotWithShape="0">
            <a:blip r:embed="rId2"/>
            <a:srcRect/>
            <a:stretch>
              <a:fillRect l="-26000" r="-4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"/>
          <p:cNvSpPr/>
          <p:nvPr/>
        </p:nvSpPr>
        <p:spPr>
          <a:xfrm rot="16200000">
            <a:off x="-961712" y="950828"/>
            <a:ext cx="6868884" cy="4945460"/>
          </a:xfrm>
          <a:prstGeom prst="rect">
            <a:avLst/>
          </a:prstGeom>
          <a:gradFill>
            <a:gsLst>
              <a:gs pos="0">
                <a:srgbClr val="000000">
                  <a:alpha val="65000"/>
                </a:srgbClr>
              </a:gs>
              <a:gs pos="74466">
                <a:srgbClr val="7F7D80">
                  <a:alpha val="36066"/>
                </a:srgbClr>
              </a:gs>
              <a:gs pos="99294">
                <a:srgbClr val="FDFB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757082" y="1990164"/>
            <a:ext cx="2581835" cy="2877671"/>
            <a:chOff x="1757082" y="1990164"/>
            <a:chExt cx="2581835" cy="2877671"/>
          </a:xfrm>
        </p:grpSpPr>
        <p:sp>
          <p:nvSpPr>
            <p:cNvPr id="37" name="矩形 36"/>
            <p:cNvSpPr/>
            <p:nvPr/>
          </p:nvSpPr>
          <p:spPr bwMode="auto">
            <a:xfrm>
              <a:off x="1757082" y="1990164"/>
              <a:ext cx="2581835" cy="2877671"/>
            </a:xfrm>
            <a:prstGeom prst="rect">
              <a:avLst/>
            </a:prstGeom>
            <a:noFill/>
            <a:ln w="571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167005" marR="0" lvl="0" indent="-167005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38" name="直角三角形 37"/>
            <p:cNvSpPr/>
            <p:nvPr/>
          </p:nvSpPr>
          <p:spPr bwMode="auto">
            <a:xfrm flipV="1">
              <a:off x="1869141" y="2084294"/>
              <a:ext cx="162000" cy="1620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167005" marR="0" lvl="0" indent="-167005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534877" y="2742790"/>
              <a:ext cx="1026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2800" b="1" dirty="0">
                  <a:solidFill>
                    <a:srgbClr val="FFFFFF"/>
                  </a:solidFill>
                  <a:latin typeface="Verdana" panose="020B0604030504040204"/>
                  <a:ea typeface="微软雅黑" panose="020B0503020204020204" pitchFamily="34" charset="-122"/>
                </a:rPr>
                <a:t>目 录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031141" y="3527620"/>
              <a:ext cx="20393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2400" b="1" dirty="0">
                  <a:solidFill>
                    <a:srgbClr val="FFFFFF"/>
                  </a:solidFill>
                  <a:latin typeface="Verdana" panose="020B0604030504040204"/>
                  <a:ea typeface="微软雅黑" panose="020B0503020204020204" pitchFamily="34" charset="-122"/>
                </a:rPr>
                <a:t>CONTENTS</a:t>
              </a:r>
              <a:endParaRPr kumimoji="1" lang="zh-CN" altLang="en-US" sz="2400" b="1" dirty="0">
                <a:solidFill>
                  <a:srgbClr val="FFFFFF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2" name="直线连接符 10"/>
          <p:cNvCxnSpPr/>
          <p:nvPr/>
        </p:nvCxnSpPr>
        <p:spPr bwMode="auto">
          <a:xfrm>
            <a:off x="7451319" y="1988854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矩形 60"/>
          <p:cNvSpPr/>
          <p:nvPr/>
        </p:nvSpPr>
        <p:spPr bwMode="auto">
          <a:xfrm>
            <a:off x="6529859" y="1410629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451317" y="1453520"/>
            <a:ext cx="37163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kumimoji="1" sz="2800" b="1" kern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内外资</a:t>
            </a:r>
          </a:p>
        </p:txBody>
      </p:sp>
      <p:cxnSp>
        <p:nvCxnSpPr>
          <p:cNvPr id="5" name="直线连接符 10"/>
          <p:cNvCxnSpPr/>
          <p:nvPr/>
        </p:nvCxnSpPr>
        <p:spPr bwMode="auto">
          <a:xfrm>
            <a:off x="7457669" y="2883263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矩形 3"/>
          <p:cNvSpPr/>
          <p:nvPr/>
        </p:nvSpPr>
        <p:spPr bwMode="auto">
          <a:xfrm>
            <a:off x="6536209" y="2305038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4400" b="1" kern="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57667" y="2347929"/>
            <a:ext cx="37163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机种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6536209" y="3199753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4400" b="1" kern="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线连接符 10"/>
          <p:cNvCxnSpPr/>
          <p:nvPr/>
        </p:nvCxnSpPr>
        <p:spPr bwMode="auto">
          <a:xfrm>
            <a:off x="7457669" y="3777978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7457667" y="3243269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行业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6536209" y="4094468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</p:txBody>
      </p:sp>
      <p:cxnSp>
        <p:nvCxnSpPr>
          <p:cNvPr id="14" name="直线连接符 10"/>
          <p:cNvCxnSpPr/>
          <p:nvPr/>
        </p:nvCxnSpPr>
        <p:spPr bwMode="auto">
          <a:xfrm>
            <a:off x="7457669" y="4672693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7457667" y="4137984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应用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6523509" y="560058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cxnSp>
        <p:nvCxnSpPr>
          <p:cNvPr id="18" name="直线连接符 10"/>
          <p:cNvCxnSpPr/>
          <p:nvPr/>
        </p:nvCxnSpPr>
        <p:spPr bwMode="auto">
          <a:xfrm>
            <a:off x="7444969" y="1138283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本框 18"/>
          <p:cNvSpPr txBox="1"/>
          <p:nvPr/>
        </p:nvSpPr>
        <p:spPr>
          <a:xfrm>
            <a:off x="7444967" y="603574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整体市场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B834F0D-34DD-43DE-8461-8625101E1F8D}"/>
              </a:ext>
            </a:extLst>
          </p:cNvPr>
          <p:cNvSpPr/>
          <p:nvPr/>
        </p:nvSpPr>
        <p:spPr bwMode="auto">
          <a:xfrm>
            <a:off x="6517343" y="4970455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marR="0" lvl="0" indent="-167005" algn="ctr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kumimoji="0" lang="zh-CN" altLang="en-US" sz="4400" b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0" name="直线连接符 10">
            <a:extLst>
              <a:ext uri="{FF2B5EF4-FFF2-40B4-BE49-F238E27FC236}">
                <a16:creationId xmlns:a16="http://schemas.microsoft.com/office/drawing/2014/main" id="{52239FB7-211D-48C6-8AEB-7765F85F75AB}"/>
              </a:ext>
            </a:extLst>
          </p:cNvPr>
          <p:cNvCxnSpPr/>
          <p:nvPr/>
        </p:nvCxnSpPr>
        <p:spPr bwMode="auto">
          <a:xfrm>
            <a:off x="7438803" y="5548680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B0C4E44-C0A4-4501-8B23-31AD6B82B6D2}"/>
              </a:ext>
            </a:extLst>
          </p:cNvPr>
          <p:cNvSpPr txBox="1"/>
          <p:nvPr/>
        </p:nvSpPr>
        <p:spPr>
          <a:xfrm>
            <a:off x="7438801" y="5013971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产品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A9C49E5-04DD-4BEC-9334-C4B833C8DF47}"/>
              </a:ext>
            </a:extLst>
          </p:cNvPr>
          <p:cNvSpPr/>
          <p:nvPr/>
        </p:nvSpPr>
        <p:spPr bwMode="auto">
          <a:xfrm>
            <a:off x="6517343" y="5865170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 dirty="0">
                <a:solidFill>
                  <a:srgbClr val="006D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</a:p>
        </p:txBody>
      </p:sp>
      <p:cxnSp>
        <p:nvCxnSpPr>
          <p:cNvPr id="34" name="直线连接符 10">
            <a:extLst>
              <a:ext uri="{FF2B5EF4-FFF2-40B4-BE49-F238E27FC236}">
                <a16:creationId xmlns:a16="http://schemas.microsoft.com/office/drawing/2014/main" id="{F9623AEB-58CE-40EB-8BCB-6AE46165E9B9}"/>
              </a:ext>
            </a:extLst>
          </p:cNvPr>
          <p:cNvCxnSpPr/>
          <p:nvPr/>
        </p:nvCxnSpPr>
        <p:spPr bwMode="auto">
          <a:xfrm>
            <a:off x="7438803" y="6443395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D5FBE31F-0296-4826-A888-2C0AF51D5038}"/>
              </a:ext>
            </a:extLst>
          </p:cNvPr>
          <p:cNvSpPr txBox="1"/>
          <p:nvPr/>
        </p:nvSpPr>
        <p:spPr>
          <a:xfrm>
            <a:off x="7438801" y="5908686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政策</a:t>
            </a:r>
          </a:p>
        </p:txBody>
      </p:sp>
    </p:spTree>
    <p:extLst>
      <p:ext uri="{BB962C8B-B14F-4D97-AF65-F5344CB8AC3E}">
        <p14:creationId xmlns:p14="http://schemas.microsoft.com/office/powerpoint/2010/main" val="318190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政策</a:t>
            </a:r>
            <a:r>
              <a:rPr kumimoji="1" lang="en-US" altLang="zh-CN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|2020</a:t>
            </a:r>
            <a:r>
              <a:rPr kumimoji="1" lang="zh-CN" altLang="en-US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年工业机器人政策频出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5BAA1D-D2C1-4A7F-B579-3E7AC9391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24" y="989301"/>
            <a:ext cx="9805201" cy="504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4697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69756" y="2001327"/>
            <a:ext cx="5389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2555" algn="l" defTabSz="1219200">
              <a:buSzPct val="80000"/>
              <a:defRPr/>
            </a:pPr>
            <a:r>
              <a:rPr kumimoji="1" lang="zh-CN" altLang="en-US" sz="5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谢谢！</a:t>
            </a:r>
            <a:endParaRPr kumimoji="1" lang="en-US" altLang="zh-CN" sz="5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9755" y="3836079"/>
            <a:ext cx="9674370" cy="267765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indent="122555" algn="l" defTabSz="1219200">
              <a:buSzPct val="80000"/>
              <a:defRPr/>
            </a:pPr>
            <a:r>
              <a:rPr kumimoji="1" lang="zh-CN" alt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深圳</a:t>
            </a:r>
            <a:endParaRPr kumimoji="1" lang="en-US" altLang="zh-CN" sz="12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  <a:sym typeface="+mn-lt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深圳市南山区高新南九道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45</a:t>
            </a: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号三航科技大厦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22</a:t>
            </a: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楼</a:t>
            </a:r>
            <a:endParaRPr kumimoji="1" lang="en-US" altLang="zh-CN" sz="1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endParaRPr kumimoji="1" lang="en-US" altLang="zh-CN" sz="12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上海</a:t>
            </a:r>
            <a:endParaRPr kumimoji="1" lang="en-US" altLang="zh-CN" sz="12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上海市徐汇区龙兰路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277</a:t>
            </a: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号西岸东航滨江中心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T2 - 11</a:t>
            </a: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楼</a:t>
            </a:r>
            <a:endParaRPr kumimoji="1" lang="en-US" altLang="zh-CN" sz="1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endParaRPr kumimoji="1" lang="en-US" altLang="zh-CN" sz="1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苏州</a:t>
            </a:r>
            <a:endParaRPr kumimoji="1" lang="en-US" altLang="zh-CN" sz="12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苏州市工业园区钟园路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788</a:t>
            </a: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号丰隆生活城市广场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4</a:t>
            </a: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幢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8</a:t>
            </a: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楼</a:t>
            </a:r>
            <a:endParaRPr kumimoji="1" lang="en-US" altLang="zh-CN" sz="1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endParaRPr kumimoji="1" lang="en-US" altLang="zh-CN" sz="12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香港</a:t>
            </a:r>
            <a:endParaRPr kumimoji="1" lang="en-US" altLang="zh-CN" sz="12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香港科学园科技大道西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19</a:t>
            </a: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号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10</a:t>
            </a: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楼</a:t>
            </a:r>
            <a:b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</a:br>
            <a:endParaRPr kumimoji="1" lang="en-US" altLang="zh-CN" sz="1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网站：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hlinkClick r:id="rId2"/>
              </a:rPr>
              <a:t>www.smartmore.com</a:t>
            </a:r>
            <a:endParaRPr kumimoji="1" lang="en-US" altLang="zh-CN" sz="1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商务：</a:t>
            </a:r>
            <a:r>
              <a:rPr kumimoji="1" lang="en-US" altLang="zh-CN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  <a:hlinkClick r:id="rId3"/>
              </a:rPr>
              <a:t>sales@smartmore.com</a:t>
            </a:r>
            <a:endParaRPr kumimoji="1" lang="en-US" altLang="zh-CN" sz="1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680000" y="1773000"/>
            <a:ext cx="3878402" cy="7778352"/>
            <a:chOff x="7822444" y="1557000"/>
            <a:chExt cx="3015958" cy="6048672"/>
          </a:xfrm>
        </p:grpSpPr>
        <p:sp>
          <p:nvSpPr>
            <p:cNvPr id="10" name="矩形 9"/>
            <p:cNvSpPr/>
            <p:nvPr/>
          </p:nvSpPr>
          <p:spPr>
            <a:xfrm>
              <a:off x="7910531" y="1701000"/>
              <a:ext cx="2771414" cy="5760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zh-CN" altLang="en-US" sz="1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444" y="1557000"/>
              <a:ext cx="3015958" cy="6048672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8677991" y="4568464"/>
              <a:ext cx="1304864" cy="575466"/>
              <a:chOff x="8750581" y="4665405"/>
              <a:chExt cx="1304864" cy="575466"/>
            </a:xfrm>
          </p:grpSpPr>
          <p:sp>
            <p:nvSpPr>
              <p:cNvPr id="14" name="矩形: 圆角 13"/>
              <p:cNvSpPr/>
              <p:nvPr/>
            </p:nvSpPr>
            <p:spPr>
              <a:xfrm>
                <a:off x="8750581" y="4665405"/>
                <a:ext cx="1304864" cy="5745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sz="1800">
                  <a:solidFill>
                    <a:prstClr val="white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8877979" y="4690398"/>
                <a:ext cx="1129358" cy="550473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914400">
                  <a:defRPr/>
                </a:pPr>
                <a:r>
                  <a:rPr lang="zh-CN" altLang="en-US" sz="20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扫码关注</a:t>
                </a:r>
                <a:endParaRPr lang="en-US" altLang="zh-CN" sz="2000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 defTabSz="914400">
                  <a:defRPr/>
                </a:pPr>
                <a:r>
                  <a:rPr lang="zh-CN" altLang="en-US" sz="20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思谋科技</a:t>
                </a:r>
              </a:p>
            </p:txBody>
          </p:sp>
        </p:grpSp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82337" y="2356477"/>
              <a:ext cx="1905908" cy="190590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包含 室内, 建筑物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5" t="-159" r="40628" b="100000"/>
          <a:stretch>
            <a:fillRect/>
          </a:stretch>
        </p:blipFill>
        <p:spPr>
          <a:xfrm>
            <a:off x="6093240" y="-10884"/>
            <a:ext cx="2760" cy="10885"/>
          </a:xfrm>
          <a:custGeom>
            <a:avLst/>
            <a:gdLst>
              <a:gd name="connsiteX0" fmla="*/ 2760 w 2760"/>
              <a:gd name="connsiteY0" fmla="*/ 0 h 10885"/>
              <a:gd name="connsiteX1" fmla="*/ 2760 w 2760"/>
              <a:gd name="connsiteY1" fmla="*/ 10885 h 10885"/>
              <a:gd name="connsiteX2" fmla="*/ 0 w 2760"/>
              <a:gd name="connsiteY2" fmla="*/ 10885 h 10885"/>
              <a:gd name="connsiteX3" fmla="*/ 2760 w 2760"/>
              <a:gd name="connsiteY3" fmla="*/ 0 h 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0" h="10885">
                <a:moveTo>
                  <a:pt x="2760" y="0"/>
                </a:moveTo>
                <a:lnTo>
                  <a:pt x="2760" y="10885"/>
                </a:lnTo>
                <a:lnTo>
                  <a:pt x="0" y="10885"/>
                </a:lnTo>
                <a:lnTo>
                  <a:pt x="2760" y="0"/>
                </a:lnTo>
                <a:close/>
              </a:path>
            </a:pathLst>
          </a:custGeom>
        </p:spPr>
      </p:pic>
      <p:sp>
        <p:nvSpPr>
          <p:cNvPr id="2" name="流程图: 手动输入 1"/>
          <p:cNvSpPr/>
          <p:nvPr/>
        </p:nvSpPr>
        <p:spPr>
          <a:xfrm rot="5400000" flipH="1">
            <a:off x="-347333" y="347332"/>
            <a:ext cx="6858002" cy="6163336"/>
          </a:xfrm>
          <a:prstGeom prst="flowChartManualInput">
            <a:avLst/>
          </a:prstGeom>
          <a:blipFill dpi="0" rotWithShape="0">
            <a:blip r:embed="rId2"/>
            <a:srcRect/>
            <a:stretch>
              <a:fillRect l="-26000" r="-4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"/>
          <p:cNvSpPr/>
          <p:nvPr/>
        </p:nvSpPr>
        <p:spPr>
          <a:xfrm rot="16200000">
            <a:off x="-961712" y="950828"/>
            <a:ext cx="6868884" cy="4945460"/>
          </a:xfrm>
          <a:prstGeom prst="rect">
            <a:avLst/>
          </a:prstGeom>
          <a:gradFill>
            <a:gsLst>
              <a:gs pos="0">
                <a:srgbClr val="000000">
                  <a:alpha val="65000"/>
                </a:srgbClr>
              </a:gs>
              <a:gs pos="74466">
                <a:srgbClr val="7F7D80">
                  <a:alpha val="36066"/>
                </a:srgbClr>
              </a:gs>
              <a:gs pos="99294">
                <a:srgbClr val="FDFB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757082" y="1990164"/>
            <a:ext cx="2581835" cy="2877671"/>
            <a:chOff x="1757082" y="1990164"/>
            <a:chExt cx="2581835" cy="2877671"/>
          </a:xfrm>
        </p:grpSpPr>
        <p:sp>
          <p:nvSpPr>
            <p:cNvPr id="37" name="矩形 36"/>
            <p:cNvSpPr/>
            <p:nvPr/>
          </p:nvSpPr>
          <p:spPr bwMode="auto">
            <a:xfrm>
              <a:off x="1757082" y="1990164"/>
              <a:ext cx="2581835" cy="2877671"/>
            </a:xfrm>
            <a:prstGeom prst="rect">
              <a:avLst/>
            </a:prstGeom>
            <a:noFill/>
            <a:ln w="571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167005" marR="0" lvl="0" indent="-167005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38" name="直角三角形 37"/>
            <p:cNvSpPr/>
            <p:nvPr/>
          </p:nvSpPr>
          <p:spPr bwMode="auto">
            <a:xfrm flipV="1">
              <a:off x="1869141" y="2084294"/>
              <a:ext cx="162000" cy="1620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167005" marR="0" lvl="0" indent="-167005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534877" y="2742790"/>
              <a:ext cx="1026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2800" b="1" dirty="0">
                  <a:solidFill>
                    <a:srgbClr val="FFFFFF"/>
                  </a:solidFill>
                  <a:latin typeface="Verdana" panose="020B0604030504040204"/>
                  <a:ea typeface="微软雅黑" panose="020B0503020204020204" pitchFamily="34" charset="-122"/>
                </a:rPr>
                <a:t>目 录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031141" y="3527620"/>
              <a:ext cx="20393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2400" b="1" dirty="0">
                  <a:solidFill>
                    <a:srgbClr val="FFFFFF"/>
                  </a:solidFill>
                  <a:latin typeface="Verdana" panose="020B0604030504040204"/>
                  <a:ea typeface="微软雅黑" panose="020B0503020204020204" pitchFamily="34" charset="-122"/>
                </a:rPr>
                <a:t>CONTENTS</a:t>
              </a:r>
              <a:endParaRPr kumimoji="1" lang="zh-CN" altLang="en-US" sz="2400" b="1" dirty="0">
                <a:solidFill>
                  <a:srgbClr val="FFFFFF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2" name="直线连接符 10"/>
          <p:cNvCxnSpPr/>
          <p:nvPr/>
        </p:nvCxnSpPr>
        <p:spPr bwMode="auto">
          <a:xfrm>
            <a:off x="7451319" y="1988854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矩形 60"/>
          <p:cNvSpPr/>
          <p:nvPr/>
        </p:nvSpPr>
        <p:spPr bwMode="auto">
          <a:xfrm>
            <a:off x="6529859" y="1410629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4400" b="1" kern="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451317" y="1453520"/>
            <a:ext cx="37163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kumimoji="1" sz="2800" b="1" kern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内外资</a:t>
            </a:r>
          </a:p>
        </p:txBody>
      </p:sp>
      <p:cxnSp>
        <p:nvCxnSpPr>
          <p:cNvPr id="5" name="直线连接符 10"/>
          <p:cNvCxnSpPr/>
          <p:nvPr/>
        </p:nvCxnSpPr>
        <p:spPr bwMode="auto">
          <a:xfrm>
            <a:off x="7457669" y="2883263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组合 20"/>
          <p:cNvGrpSpPr/>
          <p:nvPr/>
        </p:nvGrpSpPr>
        <p:grpSpPr>
          <a:xfrm>
            <a:off x="6536209" y="2305038"/>
            <a:ext cx="4637777" cy="578225"/>
            <a:chOff x="6536209" y="3157296"/>
            <a:chExt cx="4637777" cy="578225"/>
          </a:xfrm>
        </p:grpSpPr>
        <p:sp>
          <p:nvSpPr>
            <p:cNvPr id="4" name="矩形 3"/>
            <p:cNvSpPr/>
            <p:nvPr/>
          </p:nvSpPr>
          <p:spPr bwMode="auto">
            <a:xfrm>
              <a:off x="6536209" y="3157296"/>
              <a:ext cx="625681" cy="578225"/>
            </a:xfrm>
            <a:prstGeom prst="rect">
              <a:avLst/>
            </a:prstGeom>
            <a:noFill/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167005" marR="0" lvl="0" indent="-167005" algn="ctr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sz="4400" b="1" kern="0" dirty="0">
                  <a:solidFill>
                    <a:schemeClr val="bg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kumimoji="0" lang="zh-CN" altLang="en-US" sz="4400" b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57667" y="3200187"/>
              <a:ext cx="371631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kumimoji="1" lang="zh-CN" altLang="en-US" sz="2800" b="1" kern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机种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36209" y="3199753"/>
            <a:ext cx="4637777" cy="578225"/>
            <a:chOff x="6774603" y="1439556"/>
            <a:chExt cx="4637777" cy="578225"/>
          </a:xfrm>
        </p:grpSpPr>
        <p:sp>
          <p:nvSpPr>
            <p:cNvPr id="8" name="矩形 7"/>
            <p:cNvSpPr/>
            <p:nvPr/>
          </p:nvSpPr>
          <p:spPr bwMode="auto">
            <a:xfrm>
              <a:off x="6774603" y="1439556"/>
              <a:ext cx="625681" cy="578225"/>
            </a:xfrm>
            <a:prstGeom prst="rect">
              <a:avLst/>
            </a:prstGeom>
            <a:noFill/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167005" marR="0" lvl="0" indent="-167005" algn="ctr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sz="4400" b="1" kern="0" dirty="0">
                  <a:solidFill>
                    <a:schemeClr val="bg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kumimoji="0" lang="zh-CN" altLang="en-US" sz="4400" b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线连接符 10"/>
            <p:cNvCxnSpPr/>
            <p:nvPr/>
          </p:nvCxnSpPr>
          <p:spPr bwMode="auto">
            <a:xfrm>
              <a:off x="7696063" y="2017781"/>
              <a:ext cx="3710151" cy="0"/>
            </a:xfrm>
            <a:prstGeom prst="line">
              <a:avLst/>
            </a:prstGeom>
            <a:noFill/>
            <a:ln w="9525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文本框 9"/>
            <p:cNvSpPr txBox="1"/>
            <p:nvPr/>
          </p:nvSpPr>
          <p:spPr>
            <a:xfrm>
              <a:off x="7696061" y="1483072"/>
              <a:ext cx="3716319" cy="5219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kumimoji="1" lang="zh-CN" altLang="en-US" sz="2800" b="1" kern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行业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536209" y="4094468"/>
            <a:ext cx="4637777" cy="578225"/>
            <a:chOff x="6774603" y="1439556"/>
            <a:chExt cx="4637777" cy="578225"/>
          </a:xfrm>
        </p:grpSpPr>
        <p:sp>
          <p:nvSpPr>
            <p:cNvPr id="12" name="矩形 11"/>
            <p:cNvSpPr/>
            <p:nvPr/>
          </p:nvSpPr>
          <p:spPr bwMode="auto">
            <a:xfrm>
              <a:off x="6774603" y="1439556"/>
              <a:ext cx="625681" cy="578225"/>
            </a:xfrm>
            <a:prstGeom prst="rect">
              <a:avLst/>
            </a:prstGeom>
            <a:noFill/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167005" marR="0" lvl="0" indent="-167005" algn="ctr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4400" b="1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</a:p>
          </p:txBody>
        </p:sp>
        <p:cxnSp>
          <p:nvCxnSpPr>
            <p:cNvPr id="14" name="直线连接符 10"/>
            <p:cNvCxnSpPr/>
            <p:nvPr/>
          </p:nvCxnSpPr>
          <p:spPr bwMode="auto">
            <a:xfrm>
              <a:off x="7696063" y="2017781"/>
              <a:ext cx="3710151" cy="0"/>
            </a:xfrm>
            <a:prstGeom prst="line">
              <a:avLst/>
            </a:prstGeom>
            <a:noFill/>
            <a:ln w="9525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文本框 14"/>
            <p:cNvSpPr txBox="1"/>
            <p:nvPr/>
          </p:nvSpPr>
          <p:spPr>
            <a:xfrm>
              <a:off x="7696061" y="1483072"/>
              <a:ext cx="3716319" cy="5219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kumimoji="1" lang="zh-CN" altLang="en-US" sz="2800" b="1" kern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应用</a:t>
              </a:r>
            </a:p>
          </p:txBody>
        </p:sp>
      </p:grpSp>
      <p:sp>
        <p:nvSpPr>
          <p:cNvPr id="17" name="矩形 16"/>
          <p:cNvSpPr/>
          <p:nvPr/>
        </p:nvSpPr>
        <p:spPr bwMode="auto">
          <a:xfrm>
            <a:off x="6523509" y="560058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>
                <a:solidFill>
                  <a:srgbClr val="006D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4400" b="1" kern="0" dirty="0">
              <a:solidFill>
                <a:srgbClr val="006DB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线连接符 10"/>
          <p:cNvCxnSpPr/>
          <p:nvPr/>
        </p:nvCxnSpPr>
        <p:spPr bwMode="auto">
          <a:xfrm>
            <a:off x="7444969" y="1138283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本框 18"/>
          <p:cNvSpPr txBox="1"/>
          <p:nvPr/>
        </p:nvSpPr>
        <p:spPr>
          <a:xfrm>
            <a:off x="7444967" y="603574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整体市场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A9F488D-5EA2-4018-9247-CB67A064AB72}"/>
              </a:ext>
            </a:extLst>
          </p:cNvPr>
          <p:cNvGrpSpPr/>
          <p:nvPr/>
        </p:nvGrpSpPr>
        <p:grpSpPr>
          <a:xfrm>
            <a:off x="6517343" y="4970455"/>
            <a:ext cx="4637777" cy="578225"/>
            <a:chOff x="6774603" y="1439556"/>
            <a:chExt cx="4637777" cy="578225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B834F0D-34DD-43DE-8461-8625101E1F8D}"/>
                </a:ext>
              </a:extLst>
            </p:cNvPr>
            <p:cNvSpPr/>
            <p:nvPr/>
          </p:nvSpPr>
          <p:spPr bwMode="auto">
            <a:xfrm>
              <a:off x="6774603" y="1439556"/>
              <a:ext cx="625681" cy="578225"/>
            </a:xfrm>
            <a:prstGeom prst="rect">
              <a:avLst/>
            </a:prstGeom>
            <a:noFill/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167005" marR="0" lvl="0" indent="-167005" algn="ctr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sz="4400" b="1" kern="0" dirty="0">
                  <a:solidFill>
                    <a:schemeClr val="bg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endParaRPr kumimoji="0" lang="zh-CN" altLang="en-US" sz="4400" b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0" name="直线连接符 10">
              <a:extLst>
                <a:ext uri="{FF2B5EF4-FFF2-40B4-BE49-F238E27FC236}">
                  <a16:creationId xmlns:a16="http://schemas.microsoft.com/office/drawing/2014/main" id="{52239FB7-211D-48C6-8AEB-7765F85F75AB}"/>
                </a:ext>
              </a:extLst>
            </p:cNvPr>
            <p:cNvCxnSpPr/>
            <p:nvPr/>
          </p:nvCxnSpPr>
          <p:spPr bwMode="auto">
            <a:xfrm>
              <a:off x="7696063" y="2017781"/>
              <a:ext cx="3710151" cy="0"/>
            </a:xfrm>
            <a:prstGeom prst="line">
              <a:avLst/>
            </a:prstGeom>
            <a:noFill/>
            <a:ln w="9525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B0C4E44-C0A4-4501-8B23-31AD6B82B6D2}"/>
                </a:ext>
              </a:extLst>
            </p:cNvPr>
            <p:cNvSpPr txBox="1"/>
            <p:nvPr/>
          </p:nvSpPr>
          <p:spPr>
            <a:xfrm>
              <a:off x="7696061" y="1483072"/>
              <a:ext cx="3716319" cy="5219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kumimoji="1" lang="zh-CN" altLang="en-US" sz="2800" b="1" kern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产品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EB78434-438A-4AFD-A1CF-5FBB5B84A57A}"/>
              </a:ext>
            </a:extLst>
          </p:cNvPr>
          <p:cNvGrpSpPr/>
          <p:nvPr/>
        </p:nvGrpSpPr>
        <p:grpSpPr>
          <a:xfrm>
            <a:off x="6517343" y="5865170"/>
            <a:ext cx="4637777" cy="578225"/>
            <a:chOff x="6774603" y="1439556"/>
            <a:chExt cx="4637777" cy="578225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A9C49E5-04DD-4BEC-9334-C4B833C8DF47}"/>
                </a:ext>
              </a:extLst>
            </p:cNvPr>
            <p:cNvSpPr/>
            <p:nvPr/>
          </p:nvSpPr>
          <p:spPr bwMode="auto">
            <a:xfrm>
              <a:off x="6774603" y="1439556"/>
              <a:ext cx="625681" cy="578225"/>
            </a:xfrm>
            <a:prstGeom prst="rect">
              <a:avLst/>
            </a:prstGeom>
            <a:noFill/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167005" marR="0" lvl="0" indent="-167005" algn="ctr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4400" b="1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</a:p>
          </p:txBody>
        </p:sp>
        <p:cxnSp>
          <p:nvCxnSpPr>
            <p:cNvPr id="34" name="直线连接符 10">
              <a:extLst>
                <a:ext uri="{FF2B5EF4-FFF2-40B4-BE49-F238E27FC236}">
                  <a16:creationId xmlns:a16="http://schemas.microsoft.com/office/drawing/2014/main" id="{F9623AEB-58CE-40EB-8BCB-6AE46165E9B9}"/>
                </a:ext>
              </a:extLst>
            </p:cNvPr>
            <p:cNvCxnSpPr/>
            <p:nvPr/>
          </p:nvCxnSpPr>
          <p:spPr bwMode="auto">
            <a:xfrm>
              <a:off x="7696063" y="2017781"/>
              <a:ext cx="3710151" cy="0"/>
            </a:xfrm>
            <a:prstGeom prst="line">
              <a:avLst/>
            </a:prstGeom>
            <a:noFill/>
            <a:ln w="9525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5FBE31F-0296-4826-A888-2C0AF51D5038}"/>
                </a:ext>
              </a:extLst>
            </p:cNvPr>
            <p:cNvSpPr txBox="1"/>
            <p:nvPr/>
          </p:nvSpPr>
          <p:spPr>
            <a:xfrm>
              <a:off x="7696061" y="1483072"/>
              <a:ext cx="3716319" cy="5219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kumimoji="1" lang="zh-CN" altLang="en-US" sz="2800" b="1" kern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政策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整体市场</a:t>
            </a:r>
            <a:r>
              <a:rPr kumimoji="1" lang="en-US" altLang="zh-CN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|</a:t>
            </a:r>
            <a:r>
              <a:rPr kumimoji="1" lang="zh-CN" altLang="en-US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疫情影响短暂、</a:t>
            </a:r>
            <a:r>
              <a:rPr kumimoji="1" lang="en-US" altLang="zh-CN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2020</a:t>
            </a:r>
            <a:r>
              <a:rPr kumimoji="1" lang="zh-CN" altLang="en-US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年工业机器人市场低开高走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CF3948-3C24-44C9-81BC-8EA10B9D5FCE}"/>
              </a:ext>
            </a:extLst>
          </p:cNvPr>
          <p:cNvSpPr txBox="1"/>
          <p:nvPr/>
        </p:nvSpPr>
        <p:spPr>
          <a:xfrm>
            <a:off x="5590441" y="867266"/>
            <a:ext cx="6518131" cy="38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kern="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2020</a:t>
            </a:r>
            <a:r>
              <a:rPr lang="zh-CN" altLang="en-US" sz="1600" kern="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市场转负为正、增速超预期，预测</a:t>
            </a:r>
            <a:r>
              <a:rPr lang="en-US" altLang="zh-CN" sz="1600" kern="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2021-2025</a:t>
            </a:r>
            <a:r>
              <a:rPr lang="zh-CN" altLang="en-US" sz="1600" kern="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年市场持续景气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3819EB-708F-4927-8CF1-58D928C6725C}"/>
              </a:ext>
            </a:extLst>
          </p:cNvPr>
          <p:cNvSpPr txBox="1"/>
          <p:nvPr/>
        </p:nvSpPr>
        <p:spPr>
          <a:xfrm>
            <a:off x="5635486" y="1416735"/>
            <a:ext cx="902811" cy="34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kern="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机器换人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B1FAAB-455A-4FD6-A42C-56937507657E}"/>
              </a:ext>
            </a:extLst>
          </p:cNvPr>
          <p:cNvSpPr txBox="1"/>
          <p:nvPr/>
        </p:nvSpPr>
        <p:spPr>
          <a:xfrm>
            <a:off x="5635486" y="2911981"/>
            <a:ext cx="902811" cy="34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kern="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价格下行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FFFE01-1E34-4340-BF0A-0B0BEC6199D4}"/>
              </a:ext>
            </a:extLst>
          </p:cNvPr>
          <p:cNvSpPr txBox="1"/>
          <p:nvPr/>
        </p:nvSpPr>
        <p:spPr>
          <a:xfrm>
            <a:off x="5590441" y="3517916"/>
            <a:ext cx="4852610" cy="38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kern="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2020</a:t>
            </a:r>
            <a:r>
              <a:rPr lang="zh-CN" altLang="en-US" sz="1600" kern="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年二季度起市场回温，工业机器人低开高走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06D159-1B45-4E6D-80E4-9E19AA243F82}"/>
              </a:ext>
            </a:extLst>
          </p:cNvPr>
          <p:cNvSpPr txBox="1"/>
          <p:nvPr/>
        </p:nvSpPr>
        <p:spPr>
          <a:xfrm>
            <a:off x="6795442" y="1378970"/>
            <a:ext cx="5436104" cy="1577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中国人均保有量偏低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</a:t>
            </a:r>
            <a:r>
              <a:rPr lang="zh-CN" altLang="en-US" sz="12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以往基本上用人或者机构去实现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产业升级转型、适龄劳动力供给持续收缩、劳动力成本逐年上涨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疫情带来的用工荒、复工难，加速企业机器换人进程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行业经多年发展，逐渐积累用户，机器人普及率进一步提升，机器人的使用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是一个非逆向过程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F7FC3B-3FD1-4E75-A8CF-7452EBA6ECE5}"/>
              </a:ext>
            </a:extLst>
          </p:cNvPr>
          <p:cNvSpPr txBox="1"/>
          <p:nvPr/>
        </p:nvSpPr>
        <p:spPr>
          <a:xfrm>
            <a:off x="6787864" y="2935083"/>
            <a:ext cx="5436104" cy="626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国产替代、机器人价格下行等因素使得导入机器人的经济性提升、投资汇报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周期缩短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B5236D-F7F9-416C-902A-57F3183915F1}"/>
              </a:ext>
            </a:extLst>
          </p:cNvPr>
          <p:cNvSpPr txBox="1"/>
          <p:nvPr/>
        </p:nvSpPr>
        <p:spPr>
          <a:xfrm>
            <a:off x="5635486" y="4122999"/>
            <a:ext cx="126188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400" kern="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疫情有效控制</a:t>
            </a:r>
            <a:endParaRPr lang="en-US" altLang="zh-CN" sz="1400" kern="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spcBef>
                <a:spcPts val="600"/>
              </a:spcBef>
            </a:pPr>
            <a:r>
              <a:rPr lang="zh-CN" altLang="en-US" sz="1400" kern="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国内投资升温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91F4EF-322A-4696-96E0-C83F189FF608}"/>
              </a:ext>
            </a:extLst>
          </p:cNvPr>
          <p:cNvSpPr txBox="1"/>
          <p:nvPr/>
        </p:nvSpPr>
        <p:spPr>
          <a:xfrm>
            <a:off x="5660296" y="4830030"/>
            <a:ext cx="115929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400" kern="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政策直接</a:t>
            </a:r>
            <a:r>
              <a:rPr lang="en-US" altLang="zh-CN" sz="1400" kern="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1400" kern="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间</a:t>
            </a:r>
            <a:endParaRPr lang="en-US" altLang="zh-CN" sz="1400" kern="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spcBef>
                <a:spcPts val="600"/>
              </a:spcBef>
            </a:pPr>
            <a:r>
              <a:rPr lang="zh-CN" altLang="en-US" sz="1400" kern="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接刺激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E6DCF6-17BB-4F3E-BC22-1704FAD6F0C4}"/>
              </a:ext>
            </a:extLst>
          </p:cNvPr>
          <p:cNvSpPr txBox="1"/>
          <p:nvPr/>
        </p:nvSpPr>
        <p:spPr>
          <a:xfrm>
            <a:off x="5635486" y="549587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400" kern="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海外订单回流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3A4265-FBAE-4EB7-9A23-D531C5ED7E0F}"/>
              </a:ext>
            </a:extLst>
          </p:cNvPr>
          <p:cNvSpPr txBox="1"/>
          <p:nvPr/>
        </p:nvSpPr>
        <p:spPr>
          <a:xfrm>
            <a:off x="5635486" y="596830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400" kern="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消费转型升级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B8B181-33B9-4AAC-90BD-F06DDE60E337}"/>
              </a:ext>
            </a:extLst>
          </p:cNvPr>
          <p:cNvSpPr txBox="1"/>
          <p:nvPr/>
        </p:nvSpPr>
        <p:spPr>
          <a:xfrm>
            <a:off x="6795442" y="4214135"/>
            <a:ext cx="5371983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中国政府响应迅速， 疫情控制得当， 二季度开始经济有序恢复、投资升温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3D3E8C1-BE20-46EF-8BF9-DEE39C7740C0}"/>
              </a:ext>
            </a:extLst>
          </p:cNvPr>
          <p:cNvSpPr txBox="1"/>
          <p:nvPr/>
        </p:nvSpPr>
        <p:spPr>
          <a:xfrm>
            <a:off x="6784496" y="4867182"/>
            <a:ext cx="5128327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中央及地方出台多项经济刺激政策，涉及</a:t>
            </a:r>
            <a:r>
              <a:rPr lang="zh-CN" altLang="en-US" sz="12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机器人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及下游行业等多个领域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17CDC4C-41F5-4A3D-848A-B3C5A34A2327}"/>
              </a:ext>
            </a:extLst>
          </p:cNvPr>
          <p:cNvSpPr txBox="1"/>
          <p:nvPr/>
        </p:nvSpPr>
        <p:spPr>
          <a:xfrm>
            <a:off x="6757996" y="5324069"/>
            <a:ext cx="5371983" cy="626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海外疫情告急，中国承接大量海外生产订单， 出口业务加速回暖， 带动制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适业复苏。制造业大量向海外转移的现象并未发生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78EBBD8-22EF-4763-996F-0A46E43D8899}"/>
              </a:ext>
            </a:extLst>
          </p:cNvPr>
          <p:cNvSpPr txBox="1"/>
          <p:nvPr/>
        </p:nvSpPr>
        <p:spPr>
          <a:xfrm>
            <a:off x="6784495" y="5958582"/>
            <a:ext cx="5209237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u"/>
              <a:defRPr sz="1200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疫情加速产业转型， 以互联网经济为代表的新模式逆势成长， 网购、直播带货、在线办公及教育等新兴需求旺盛， 间接促进制造业回温</a:t>
            </a:r>
            <a:endParaRPr lang="en-US" altLang="zh-CN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2DD9B4C-2A4B-4CCD-BADA-88C730BD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97" y="1020705"/>
            <a:ext cx="4919877" cy="499442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整体市场</a:t>
            </a:r>
            <a:r>
              <a:rPr kumimoji="1" lang="en-US" altLang="zh-CN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|2020</a:t>
            </a:r>
            <a:r>
              <a:rPr kumimoji="1" lang="zh-CN" altLang="en-US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年中国工业机器人出货量排名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1F0B300F-ACD6-4607-BF55-90471565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50" y="550344"/>
            <a:ext cx="10790972" cy="562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280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包含 室内, 建筑物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5" t="-159" r="40628" b="100000"/>
          <a:stretch>
            <a:fillRect/>
          </a:stretch>
        </p:blipFill>
        <p:spPr>
          <a:xfrm>
            <a:off x="6093240" y="-10884"/>
            <a:ext cx="2760" cy="10885"/>
          </a:xfrm>
          <a:custGeom>
            <a:avLst/>
            <a:gdLst>
              <a:gd name="connsiteX0" fmla="*/ 2760 w 2760"/>
              <a:gd name="connsiteY0" fmla="*/ 0 h 10885"/>
              <a:gd name="connsiteX1" fmla="*/ 2760 w 2760"/>
              <a:gd name="connsiteY1" fmla="*/ 10885 h 10885"/>
              <a:gd name="connsiteX2" fmla="*/ 0 w 2760"/>
              <a:gd name="connsiteY2" fmla="*/ 10885 h 10885"/>
              <a:gd name="connsiteX3" fmla="*/ 2760 w 2760"/>
              <a:gd name="connsiteY3" fmla="*/ 0 h 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0" h="10885">
                <a:moveTo>
                  <a:pt x="2760" y="0"/>
                </a:moveTo>
                <a:lnTo>
                  <a:pt x="2760" y="10885"/>
                </a:lnTo>
                <a:lnTo>
                  <a:pt x="0" y="10885"/>
                </a:lnTo>
                <a:lnTo>
                  <a:pt x="2760" y="0"/>
                </a:lnTo>
                <a:close/>
              </a:path>
            </a:pathLst>
          </a:custGeom>
        </p:spPr>
      </p:pic>
      <p:sp>
        <p:nvSpPr>
          <p:cNvPr id="2" name="流程图: 手动输入 1"/>
          <p:cNvSpPr/>
          <p:nvPr/>
        </p:nvSpPr>
        <p:spPr>
          <a:xfrm rot="5400000" flipH="1">
            <a:off x="-347333" y="347332"/>
            <a:ext cx="6858002" cy="6163336"/>
          </a:xfrm>
          <a:prstGeom prst="flowChartManualInput">
            <a:avLst/>
          </a:prstGeom>
          <a:blipFill dpi="0" rotWithShape="0">
            <a:blip r:embed="rId2"/>
            <a:srcRect/>
            <a:stretch>
              <a:fillRect l="-26000" r="-4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"/>
          <p:cNvSpPr/>
          <p:nvPr/>
        </p:nvSpPr>
        <p:spPr>
          <a:xfrm rot="16200000">
            <a:off x="-961712" y="950828"/>
            <a:ext cx="6868884" cy="4945460"/>
          </a:xfrm>
          <a:prstGeom prst="rect">
            <a:avLst/>
          </a:prstGeom>
          <a:gradFill>
            <a:gsLst>
              <a:gs pos="0">
                <a:srgbClr val="000000">
                  <a:alpha val="65000"/>
                </a:srgbClr>
              </a:gs>
              <a:gs pos="74466">
                <a:srgbClr val="7F7D80">
                  <a:alpha val="36066"/>
                </a:srgbClr>
              </a:gs>
              <a:gs pos="99294">
                <a:srgbClr val="FDFB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757082" y="1990164"/>
            <a:ext cx="2581835" cy="2877671"/>
            <a:chOff x="1757082" y="1990164"/>
            <a:chExt cx="2581835" cy="2877671"/>
          </a:xfrm>
        </p:grpSpPr>
        <p:sp>
          <p:nvSpPr>
            <p:cNvPr id="37" name="矩形 36"/>
            <p:cNvSpPr/>
            <p:nvPr/>
          </p:nvSpPr>
          <p:spPr bwMode="auto">
            <a:xfrm>
              <a:off x="1757082" y="1990164"/>
              <a:ext cx="2581835" cy="2877671"/>
            </a:xfrm>
            <a:prstGeom prst="rect">
              <a:avLst/>
            </a:prstGeom>
            <a:noFill/>
            <a:ln w="571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167005" marR="0" lvl="0" indent="-167005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38" name="直角三角形 37"/>
            <p:cNvSpPr/>
            <p:nvPr/>
          </p:nvSpPr>
          <p:spPr bwMode="auto">
            <a:xfrm flipV="1">
              <a:off x="1869141" y="2084294"/>
              <a:ext cx="162000" cy="1620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167005" marR="0" lvl="0" indent="-167005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534877" y="2742790"/>
              <a:ext cx="1026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2800" b="1" dirty="0">
                  <a:solidFill>
                    <a:srgbClr val="FFFFFF"/>
                  </a:solidFill>
                  <a:latin typeface="Verdana" panose="020B0604030504040204"/>
                  <a:ea typeface="微软雅黑" panose="020B0503020204020204" pitchFamily="34" charset="-122"/>
                </a:rPr>
                <a:t>目 录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031141" y="3527620"/>
              <a:ext cx="20393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2400" b="1" dirty="0">
                  <a:solidFill>
                    <a:srgbClr val="FFFFFF"/>
                  </a:solidFill>
                  <a:latin typeface="Verdana" panose="020B0604030504040204"/>
                  <a:ea typeface="微软雅黑" panose="020B0503020204020204" pitchFamily="34" charset="-122"/>
                </a:rPr>
                <a:t>CONTENTS</a:t>
              </a:r>
              <a:endParaRPr kumimoji="1" lang="zh-CN" altLang="en-US" sz="2400" b="1" dirty="0">
                <a:solidFill>
                  <a:srgbClr val="FFFFFF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2" name="直线连接符 10"/>
          <p:cNvCxnSpPr/>
          <p:nvPr/>
        </p:nvCxnSpPr>
        <p:spPr bwMode="auto">
          <a:xfrm>
            <a:off x="7451319" y="1988854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矩形 60"/>
          <p:cNvSpPr/>
          <p:nvPr/>
        </p:nvSpPr>
        <p:spPr bwMode="auto">
          <a:xfrm>
            <a:off x="6529859" y="1410629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 dirty="0">
                <a:solidFill>
                  <a:srgbClr val="006D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451317" y="1453520"/>
            <a:ext cx="37163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kumimoji="1" sz="2800" b="1" kern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内外资</a:t>
            </a:r>
          </a:p>
        </p:txBody>
      </p:sp>
      <p:cxnSp>
        <p:nvCxnSpPr>
          <p:cNvPr id="5" name="直线连接符 10"/>
          <p:cNvCxnSpPr/>
          <p:nvPr/>
        </p:nvCxnSpPr>
        <p:spPr bwMode="auto">
          <a:xfrm>
            <a:off x="7457669" y="2883263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矩形 3"/>
          <p:cNvSpPr/>
          <p:nvPr/>
        </p:nvSpPr>
        <p:spPr bwMode="auto">
          <a:xfrm>
            <a:off x="6536209" y="2305038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marR="0" lvl="0" indent="-167005" algn="ctr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kumimoji="0" lang="zh-CN" altLang="en-US" sz="4400" b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57667" y="2347929"/>
            <a:ext cx="37163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机种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6536209" y="3199753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marR="0" lvl="0" indent="-167005" algn="ctr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kumimoji="0" lang="zh-CN" altLang="en-US" sz="4400" b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线连接符 10"/>
          <p:cNvCxnSpPr/>
          <p:nvPr/>
        </p:nvCxnSpPr>
        <p:spPr bwMode="auto">
          <a:xfrm>
            <a:off x="7457669" y="3777978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7457667" y="3243269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行业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6536209" y="4094468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marR="0" lvl="0" indent="-167005" algn="ctr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4400" b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</p:txBody>
      </p:sp>
      <p:cxnSp>
        <p:nvCxnSpPr>
          <p:cNvPr id="14" name="直线连接符 10"/>
          <p:cNvCxnSpPr/>
          <p:nvPr/>
        </p:nvCxnSpPr>
        <p:spPr bwMode="auto">
          <a:xfrm>
            <a:off x="7457669" y="4672693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7457667" y="4137984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应用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6523509" y="560058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cxnSp>
        <p:nvCxnSpPr>
          <p:cNvPr id="18" name="直线连接符 10"/>
          <p:cNvCxnSpPr/>
          <p:nvPr/>
        </p:nvCxnSpPr>
        <p:spPr bwMode="auto">
          <a:xfrm>
            <a:off x="7444969" y="1138283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本框 18"/>
          <p:cNvSpPr txBox="1"/>
          <p:nvPr/>
        </p:nvSpPr>
        <p:spPr>
          <a:xfrm>
            <a:off x="7444967" y="603574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整体市场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B834F0D-34DD-43DE-8461-8625101E1F8D}"/>
              </a:ext>
            </a:extLst>
          </p:cNvPr>
          <p:cNvSpPr/>
          <p:nvPr/>
        </p:nvSpPr>
        <p:spPr bwMode="auto">
          <a:xfrm>
            <a:off x="6517343" y="4970455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marR="0" lvl="0" indent="-167005" algn="ctr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kumimoji="0" lang="zh-CN" altLang="en-US" sz="4400" b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0" name="直线连接符 10">
            <a:extLst>
              <a:ext uri="{FF2B5EF4-FFF2-40B4-BE49-F238E27FC236}">
                <a16:creationId xmlns:a16="http://schemas.microsoft.com/office/drawing/2014/main" id="{52239FB7-211D-48C6-8AEB-7765F85F75AB}"/>
              </a:ext>
            </a:extLst>
          </p:cNvPr>
          <p:cNvCxnSpPr/>
          <p:nvPr/>
        </p:nvCxnSpPr>
        <p:spPr bwMode="auto">
          <a:xfrm>
            <a:off x="7438803" y="5548680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B0C4E44-C0A4-4501-8B23-31AD6B82B6D2}"/>
              </a:ext>
            </a:extLst>
          </p:cNvPr>
          <p:cNvSpPr txBox="1"/>
          <p:nvPr/>
        </p:nvSpPr>
        <p:spPr>
          <a:xfrm>
            <a:off x="7438801" y="5013971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产品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A9C49E5-04DD-4BEC-9334-C4B833C8DF47}"/>
              </a:ext>
            </a:extLst>
          </p:cNvPr>
          <p:cNvSpPr/>
          <p:nvPr/>
        </p:nvSpPr>
        <p:spPr bwMode="auto">
          <a:xfrm>
            <a:off x="6517343" y="5865170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marR="0" lvl="0" indent="-167005" algn="ctr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4400" b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</a:p>
        </p:txBody>
      </p:sp>
      <p:cxnSp>
        <p:nvCxnSpPr>
          <p:cNvPr id="34" name="直线连接符 10">
            <a:extLst>
              <a:ext uri="{FF2B5EF4-FFF2-40B4-BE49-F238E27FC236}">
                <a16:creationId xmlns:a16="http://schemas.microsoft.com/office/drawing/2014/main" id="{F9623AEB-58CE-40EB-8BCB-6AE46165E9B9}"/>
              </a:ext>
            </a:extLst>
          </p:cNvPr>
          <p:cNvCxnSpPr/>
          <p:nvPr/>
        </p:nvCxnSpPr>
        <p:spPr bwMode="auto">
          <a:xfrm>
            <a:off x="7438803" y="6443395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D5FBE31F-0296-4826-A888-2C0AF51D5038}"/>
              </a:ext>
            </a:extLst>
          </p:cNvPr>
          <p:cNvSpPr txBox="1"/>
          <p:nvPr/>
        </p:nvSpPr>
        <p:spPr>
          <a:xfrm>
            <a:off x="7438801" y="5908686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政策</a:t>
            </a:r>
          </a:p>
        </p:txBody>
      </p:sp>
    </p:spTree>
    <p:extLst>
      <p:ext uri="{BB962C8B-B14F-4D97-AF65-F5344CB8AC3E}">
        <p14:creationId xmlns:p14="http://schemas.microsoft.com/office/powerpoint/2010/main" val="95574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内外资</a:t>
            </a:r>
            <a:r>
              <a:rPr kumimoji="1" lang="en-US" altLang="zh-CN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|2020</a:t>
            </a:r>
            <a:r>
              <a:rPr kumimoji="1" lang="zh-CN" altLang="en-US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年内资份额出现下滑，长远来看国产替代趋势不改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BD8FF3-D2C0-4479-AB6C-466A52372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39" y="700412"/>
            <a:ext cx="10715625" cy="3619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51DCF1B-5477-41DE-BFB0-0F7BD4E24C61}"/>
              </a:ext>
            </a:extLst>
          </p:cNvPr>
          <p:cNvSpPr txBox="1"/>
          <p:nvPr/>
        </p:nvSpPr>
        <p:spPr>
          <a:xfrm>
            <a:off x="615639" y="4487158"/>
            <a:ext cx="8858515" cy="19740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预计</a:t>
            </a: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2020</a:t>
            </a: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年内资份额将出现下滑</a:t>
            </a: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外资机器人品牌持续定向降价策略，削弱内资品牌价格优势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疫情影响下，抗风险能力弱、竞争力不足的内资企业加速退出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长远来看，国产替代仍是大势所趋</a:t>
            </a: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国产机器人“放量式”发展转为“利润驱动”发展模式来打开新的局面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工业机器人主力市场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汽车、电子等领域，国产机器人渗透缓慢，替换空间大；一般工业领域需求空间大，国产机器人优势明显</a:t>
            </a:r>
          </a:p>
        </p:txBody>
      </p:sp>
    </p:spTree>
    <p:extLst>
      <p:ext uri="{BB962C8B-B14F-4D97-AF65-F5344CB8AC3E}">
        <p14:creationId xmlns:p14="http://schemas.microsoft.com/office/powerpoint/2010/main" val="11235342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包含 室内, 建筑物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5" t="-159" r="40628" b="100000"/>
          <a:stretch>
            <a:fillRect/>
          </a:stretch>
        </p:blipFill>
        <p:spPr>
          <a:xfrm>
            <a:off x="6093240" y="-10884"/>
            <a:ext cx="2760" cy="10885"/>
          </a:xfrm>
          <a:custGeom>
            <a:avLst/>
            <a:gdLst>
              <a:gd name="connsiteX0" fmla="*/ 2760 w 2760"/>
              <a:gd name="connsiteY0" fmla="*/ 0 h 10885"/>
              <a:gd name="connsiteX1" fmla="*/ 2760 w 2760"/>
              <a:gd name="connsiteY1" fmla="*/ 10885 h 10885"/>
              <a:gd name="connsiteX2" fmla="*/ 0 w 2760"/>
              <a:gd name="connsiteY2" fmla="*/ 10885 h 10885"/>
              <a:gd name="connsiteX3" fmla="*/ 2760 w 2760"/>
              <a:gd name="connsiteY3" fmla="*/ 0 h 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0" h="10885">
                <a:moveTo>
                  <a:pt x="2760" y="0"/>
                </a:moveTo>
                <a:lnTo>
                  <a:pt x="2760" y="10885"/>
                </a:lnTo>
                <a:lnTo>
                  <a:pt x="0" y="10885"/>
                </a:lnTo>
                <a:lnTo>
                  <a:pt x="2760" y="0"/>
                </a:lnTo>
                <a:close/>
              </a:path>
            </a:pathLst>
          </a:custGeom>
        </p:spPr>
      </p:pic>
      <p:sp>
        <p:nvSpPr>
          <p:cNvPr id="2" name="流程图: 手动输入 1"/>
          <p:cNvSpPr/>
          <p:nvPr/>
        </p:nvSpPr>
        <p:spPr>
          <a:xfrm rot="5400000" flipH="1">
            <a:off x="-347333" y="347332"/>
            <a:ext cx="6858002" cy="6163336"/>
          </a:xfrm>
          <a:prstGeom prst="flowChartManualInput">
            <a:avLst/>
          </a:prstGeom>
          <a:blipFill dpi="0" rotWithShape="0">
            <a:blip r:embed="rId2"/>
            <a:srcRect/>
            <a:stretch>
              <a:fillRect l="-26000" r="-4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"/>
          <p:cNvSpPr/>
          <p:nvPr/>
        </p:nvSpPr>
        <p:spPr>
          <a:xfrm rot="16200000">
            <a:off x="-961712" y="950828"/>
            <a:ext cx="6868884" cy="4945460"/>
          </a:xfrm>
          <a:prstGeom prst="rect">
            <a:avLst/>
          </a:prstGeom>
          <a:gradFill>
            <a:gsLst>
              <a:gs pos="0">
                <a:srgbClr val="000000">
                  <a:alpha val="65000"/>
                </a:srgbClr>
              </a:gs>
              <a:gs pos="74466">
                <a:srgbClr val="7F7D80">
                  <a:alpha val="36066"/>
                </a:srgbClr>
              </a:gs>
              <a:gs pos="99294">
                <a:srgbClr val="FDFB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757082" y="1990164"/>
            <a:ext cx="2581835" cy="2877671"/>
            <a:chOff x="1757082" y="1990164"/>
            <a:chExt cx="2581835" cy="2877671"/>
          </a:xfrm>
        </p:grpSpPr>
        <p:sp>
          <p:nvSpPr>
            <p:cNvPr id="37" name="矩形 36"/>
            <p:cNvSpPr/>
            <p:nvPr/>
          </p:nvSpPr>
          <p:spPr bwMode="auto">
            <a:xfrm>
              <a:off x="1757082" y="1990164"/>
              <a:ext cx="2581835" cy="2877671"/>
            </a:xfrm>
            <a:prstGeom prst="rect">
              <a:avLst/>
            </a:prstGeom>
            <a:noFill/>
            <a:ln w="571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167005" marR="0" lvl="0" indent="-167005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38" name="直角三角形 37"/>
            <p:cNvSpPr/>
            <p:nvPr/>
          </p:nvSpPr>
          <p:spPr bwMode="auto">
            <a:xfrm flipV="1">
              <a:off x="1869141" y="2084294"/>
              <a:ext cx="162000" cy="1620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167005" marR="0" lvl="0" indent="-167005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534877" y="2742790"/>
              <a:ext cx="1026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2800" b="1" dirty="0">
                  <a:solidFill>
                    <a:srgbClr val="FFFFFF"/>
                  </a:solidFill>
                  <a:latin typeface="Verdana" panose="020B0604030504040204"/>
                  <a:ea typeface="微软雅黑" panose="020B0503020204020204" pitchFamily="34" charset="-122"/>
                </a:rPr>
                <a:t>目 录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031141" y="3527620"/>
              <a:ext cx="20393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2400" b="1" dirty="0">
                  <a:solidFill>
                    <a:srgbClr val="FFFFFF"/>
                  </a:solidFill>
                  <a:latin typeface="Verdana" panose="020B0604030504040204"/>
                  <a:ea typeface="微软雅黑" panose="020B0503020204020204" pitchFamily="34" charset="-122"/>
                </a:rPr>
                <a:t>CONTENTS</a:t>
              </a:r>
              <a:endParaRPr kumimoji="1" lang="zh-CN" altLang="en-US" sz="2400" b="1" dirty="0">
                <a:solidFill>
                  <a:srgbClr val="FFFFFF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2" name="直线连接符 10"/>
          <p:cNvCxnSpPr/>
          <p:nvPr/>
        </p:nvCxnSpPr>
        <p:spPr bwMode="auto">
          <a:xfrm>
            <a:off x="7451319" y="1988854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矩形 60"/>
          <p:cNvSpPr/>
          <p:nvPr/>
        </p:nvSpPr>
        <p:spPr bwMode="auto">
          <a:xfrm>
            <a:off x="6529859" y="1410629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451317" y="1453520"/>
            <a:ext cx="37163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kumimoji="1" sz="2800" b="1" kern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内外资</a:t>
            </a:r>
          </a:p>
        </p:txBody>
      </p:sp>
      <p:cxnSp>
        <p:nvCxnSpPr>
          <p:cNvPr id="5" name="直线连接符 10"/>
          <p:cNvCxnSpPr/>
          <p:nvPr/>
        </p:nvCxnSpPr>
        <p:spPr bwMode="auto">
          <a:xfrm>
            <a:off x="7457669" y="2883263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矩形 3"/>
          <p:cNvSpPr/>
          <p:nvPr/>
        </p:nvSpPr>
        <p:spPr bwMode="auto">
          <a:xfrm>
            <a:off x="6536209" y="2305038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 dirty="0">
                <a:solidFill>
                  <a:srgbClr val="006D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4400" b="1" kern="0" dirty="0">
              <a:solidFill>
                <a:srgbClr val="006DB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57667" y="2347929"/>
            <a:ext cx="37163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机种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6536209" y="3199753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marR="0" lvl="0" indent="-167005" algn="ctr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kumimoji="0" lang="zh-CN" altLang="en-US" sz="4400" b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线连接符 10"/>
          <p:cNvCxnSpPr/>
          <p:nvPr/>
        </p:nvCxnSpPr>
        <p:spPr bwMode="auto">
          <a:xfrm>
            <a:off x="7457669" y="3777978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7457667" y="3243269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行业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6536209" y="4094468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marR="0" lvl="0" indent="-167005" algn="ctr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4400" b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</p:txBody>
      </p:sp>
      <p:cxnSp>
        <p:nvCxnSpPr>
          <p:cNvPr id="14" name="直线连接符 10"/>
          <p:cNvCxnSpPr/>
          <p:nvPr/>
        </p:nvCxnSpPr>
        <p:spPr bwMode="auto">
          <a:xfrm>
            <a:off x="7457669" y="4672693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7457667" y="4137984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应用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6523509" y="560058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cxnSp>
        <p:nvCxnSpPr>
          <p:cNvPr id="18" name="直线连接符 10"/>
          <p:cNvCxnSpPr/>
          <p:nvPr/>
        </p:nvCxnSpPr>
        <p:spPr bwMode="auto">
          <a:xfrm>
            <a:off x="7444969" y="1138283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本框 18"/>
          <p:cNvSpPr txBox="1"/>
          <p:nvPr/>
        </p:nvSpPr>
        <p:spPr>
          <a:xfrm>
            <a:off x="7444967" y="603574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整体市场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B834F0D-34DD-43DE-8461-8625101E1F8D}"/>
              </a:ext>
            </a:extLst>
          </p:cNvPr>
          <p:cNvSpPr/>
          <p:nvPr/>
        </p:nvSpPr>
        <p:spPr bwMode="auto">
          <a:xfrm>
            <a:off x="6517343" y="4970455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marR="0" lvl="0" indent="-167005" algn="ctr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kumimoji="0" lang="zh-CN" altLang="en-US" sz="4400" b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0" name="直线连接符 10">
            <a:extLst>
              <a:ext uri="{FF2B5EF4-FFF2-40B4-BE49-F238E27FC236}">
                <a16:creationId xmlns:a16="http://schemas.microsoft.com/office/drawing/2014/main" id="{52239FB7-211D-48C6-8AEB-7765F85F75AB}"/>
              </a:ext>
            </a:extLst>
          </p:cNvPr>
          <p:cNvCxnSpPr/>
          <p:nvPr/>
        </p:nvCxnSpPr>
        <p:spPr bwMode="auto">
          <a:xfrm>
            <a:off x="7438803" y="5548680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B0C4E44-C0A4-4501-8B23-31AD6B82B6D2}"/>
              </a:ext>
            </a:extLst>
          </p:cNvPr>
          <p:cNvSpPr txBox="1"/>
          <p:nvPr/>
        </p:nvSpPr>
        <p:spPr>
          <a:xfrm>
            <a:off x="7438801" y="5013971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产品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A9C49E5-04DD-4BEC-9334-C4B833C8DF47}"/>
              </a:ext>
            </a:extLst>
          </p:cNvPr>
          <p:cNvSpPr/>
          <p:nvPr/>
        </p:nvSpPr>
        <p:spPr bwMode="auto">
          <a:xfrm>
            <a:off x="6517343" y="5865170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marR="0" lvl="0" indent="-167005" algn="ctr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4400" b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</a:p>
        </p:txBody>
      </p:sp>
      <p:cxnSp>
        <p:nvCxnSpPr>
          <p:cNvPr id="34" name="直线连接符 10">
            <a:extLst>
              <a:ext uri="{FF2B5EF4-FFF2-40B4-BE49-F238E27FC236}">
                <a16:creationId xmlns:a16="http://schemas.microsoft.com/office/drawing/2014/main" id="{F9623AEB-58CE-40EB-8BCB-6AE46165E9B9}"/>
              </a:ext>
            </a:extLst>
          </p:cNvPr>
          <p:cNvCxnSpPr/>
          <p:nvPr/>
        </p:nvCxnSpPr>
        <p:spPr bwMode="auto">
          <a:xfrm>
            <a:off x="7438803" y="6443395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D5FBE31F-0296-4826-A888-2C0AF51D5038}"/>
              </a:ext>
            </a:extLst>
          </p:cNvPr>
          <p:cNvSpPr txBox="1"/>
          <p:nvPr/>
        </p:nvSpPr>
        <p:spPr>
          <a:xfrm>
            <a:off x="7438801" y="5908686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政策</a:t>
            </a:r>
          </a:p>
        </p:txBody>
      </p:sp>
    </p:spTree>
    <p:extLst>
      <p:ext uri="{BB962C8B-B14F-4D97-AF65-F5344CB8AC3E}">
        <p14:creationId xmlns:p14="http://schemas.microsoft.com/office/powerpoint/2010/main" val="177629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机种</a:t>
            </a:r>
            <a:r>
              <a:rPr kumimoji="1" lang="en-US" altLang="zh-CN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|</a:t>
            </a:r>
            <a:r>
              <a:rPr kumimoji="1" lang="zh-CN" altLang="en-US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轻负载工业机器人为</a:t>
            </a:r>
            <a:r>
              <a:rPr kumimoji="1" lang="en-US" altLang="zh-CN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2020</a:t>
            </a:r>
            <a:r>
              <a:rPr kumimoji="1" lang="zh-CN" altLang="en-US" sz="24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年市场增长主力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6D6EBB-9622-4D9A-BC6C-8C0CE3D44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05" y="804106"/>
            <a:ext cx="8259142" cy="30236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7E750E5-FCF4-444E-869C-F64852A7CA50}"/>
              </a:ext>
            </a:extLst>
          </p:cNvPr>
          <p:cNvSpPr txBox="1"/>
          <p:nvPr/>
        </p:nvSpPr>
        <p:spPr>
          <a:xfrm>
            <a:off x="879405" y="3931486"/>
            <a:ext cx="11296682" cy="2684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≦20kg 6-axis</a:t>
            </a: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在电子搬运和打磨、金属加工上下料、金属弧焊等领域需求大幅度堵长， </a:t>
            </a: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2021 </a:t>
            </a: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年有望渗透到更多的传统工业领域</a:t>
            </a:r>
            <a:endParaRPr lang="en-US" altLang="zh-CN" sz="1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1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SCARA</a:t>
            </a: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受电子、锂电等行业驱动呈现高速增长， </a:t>
            </a: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2020</a:t>
            </a: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年达到</a:t>
            </a: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万台量级</a:t>
            </a:r>
            <a:endParaRPr lang="en-US" altLang="zh-CN" sz="1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spcBef>
                <a:spcPts val="600"/>
              </a:spcBef>
            </a:pPr>
            <a:endParaRPr lang="en-US" altLang="zh-CN" sz="1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Delta</a:t>
            </a: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主要用在食品饮料、医疗用品、日化用品等的分拣、包装领域， 近年来持续保持较稳定增长</a:t>
            </a:r>
            <a:endParaRPr lang="en-US" altLang="zh-CN" sz="1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1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Collaborative </a:t>
            </a: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加速向非工业应用领域拓展；未来随看工业场景柔性生产、人机安全协同需求的增加， 以及非工业应用场景的持续延伸，</a:t>
            </a:r>
            <a:endParaRPr lang="en-US" altLang="zh-CN" sz="1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协作将保持较高速增长</a:t>
            </a:r>
            <a:endParaRPr lang="zh-CN" altLang="en-US" sz="1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2625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包含 室内, 建筑物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5" t="-159" r="40628" b="100000"/>
          <a:stretch>
            <a:fillRect/>
          </a:stretch>
        </p:blipFill>
        <p:spPr>
          <a:xfrm>
            <a:off x="6093240" y="-10884"/>
            <a:ext cx="2760" cy="10885"/>
          </a:xfrm>
          <a:custGeom>
            <a:avLst/>
            <a:gdLst>
              <a:gd name="connsiteX0" fmla="*/ 2760 w 2760"/>
              <a:gd name="connsiteY0" fmla="*/ 0 h 10885"/>
              <a:gd name="connsiteX1" fmla="*/ 2760 w 2760"/>
              <a:gd name="connsiteY1" fmla="*/ 10885 h 10885"/>
              <a:gd name="connsiteX2" fmla="*/ 0 w 2760"/>
              <a:gd name="connsiteY2" fmla="*/ 10885 h 10885"/>
              <a:gd name="connsiteX3" fmla="*/ 2760 w 2760"/>
              <a:gd name="connsiteY3" fmla="*/ 0 h 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0" h="10885">
                <a:moveTo>
                  <a:pt x="2760" y="0"/>
                </a:moveTo>
                <a:lnTo>
                  <a:pt x="2760" y="10885"/>
                </a:lnTo>
                <a:lnTo>
                  <a:pt x="0" y="10885"/>
                </a:lnTo>
                <a:lnTo>
                  <a:pt x="2760" y="0"/>
                </a:lnTo>
                <a:close/>
              </a:path>
            </a:pathLst>
          </a:custGeom>
        </p:spPr>
      </p:pic>
      <p:sp>
        <p:nvSpPr>
          <p:cNvPr id="2" name="流程图: 手动输入 1"/>
          <p:cNvSpPr/>
          <p:nvPr/>
        </p:nvSpPr>
        <p:spPr>
          <a:xfrm rot="5400000" flipH="1">
            <a:off x="-347333" y="347332"/>
            <a:ext cx="6858002" cy="6163336"/>
          </a:xfrm>
          <a:prstGeom prst="flowChartManualInput">
            <a:avLst/>
          </a:prstGeom>
          <a:blipFill dpi="0" rotWithShape="0">
            <a:blip r:embed="rId2"/>
            <a:srcRect/>
            <a:stretch>
              <a:fillRect l="-26000" r="-4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"/>
          <p:cNvSpPr/>
          <p:nvPr/>
        </p:nvSpPr>
        <p:spPr>
          <a:xfrm rot="16200000">
            <a:off x="-961712" y="950828"/>
            <a:ext cx="6868884" cy="4945460"/>
          </a:xfrm>
          <a:prstGeom prst="rect">
            <a:avLst/>
          </a:prstGeom>
          <a:gradFill>
            <a:gsLst>
              <a:gs pos="0">
                <a:srgbClr val="000000">
                  <a:alpha val="65000"/>
                </a:srgbClr>
              </a:gs>
              <a:gs pos="74466">
                <a:srgbClr val="7F7D80">
                  <a:alpha val="36066"/>
                </a:srgbClr>
              </a:gs>
              <a:gs pos="99294">
                <a:srgbClr val="FDFB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757082" y="1990164"/>
            <a:ext cx="2581835" cy="2877671"/>
            <a:chOff x="1757082" y="1990164"/>
            <a:chExt cx="2581835" cy="2877671"/>
          </a:xfrm>
        </p:grpSpPr>
        <p:sp>
          <p:nvSpPr>
            <p:cNvPr id="37" name="矩形 36"/>
            <p:cNvSpPr/>
            <p:nvPr/>
          </p:nvSpPr>
          <p:spPr bwMode="auto">
            <a:xfrm>
              <a:off x="1757082" y="1990164"/>
              <a:ext cx="2581835" cy="2877671"/>
            </a:xfrm>
            <a:prstGeom prst="rect">
              <a:avLst/>
            </a:prstGeom>
            <a:noFill/>
            <a:ln w="571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167005" marR="0" lvl="0" indent="-167005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38" name="直角三角形 37"/>
            <p:cNvSpPr/>
            <p:nvPr/>
          </p:nvSpPr>
          <p:spPr bwMode="auto">
            <a:xfrm flipV="1">
              <a:off x="1869141" y="2084294"/>
              <a:ext cx="162000" cy="1620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167005" marR="0" lvl="0" indent="-167005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534877" y="2742790"/>
              <a:ext cx="1026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2800" b="1" dirty="0">
                  <a:solidFill>
                    <a:srgbClr val="FFFFFF"/>
                  </a:solidFill>
                  <a:latin typeface="Verdana" panose="020B0604030504040204"/>
                  <a:ea typeface="微软雅黑" panose="020B0503020204020204" pitchFamily="34" charset="-122"/>
                </a:rPr>
                <a:t>目 录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031141" y="3527620"/>
              <a:ext cx="20393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2400" b="1" dirty="0">
                  <a:solidFill>
                    <a:srgbClr val="FFFFFF"/>
                  </a:solidFill>
                  <a:latin typeface="Verdana" panose="020B0604030504040204"/>
                  <a:ea typeface="微软雅黑" panose="020B0503020204020204" pitchFamily="34" charset="-122"/>
                </a:rPr>
                <a:t>CONTENTS</a:t>
              </a:r>
              <a:endParaRPr kumimoji="1" lang="zh-CN" altLang="en-US" sz="2400" b="1" dirty="0">
                <a:solidFill>
                  <a:srgbClr val="FFFFFF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2" name="直线连接符 10"/>
          <p:cNvCxnSpPr/>
          <p:nvPr/>
        </p:nvCxnSpPr>
        <p:spPr bwMode="auto">
          <a:xfrm>
            <a:off x="7451319" y="1988854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矩形 60"/>
          <p:cNvSpPr/>
          <p:nvPr/>
        </p:nvSpPr>
        <p:spPr bwMode="auto">
          <a:xfrm>
            <a:off x="6529859" y="1410629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451317" y="1453520"/>
            <a:ext cx="37163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kumimoji="1" sz="2800" b="1" kern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内外资</a:t>
            </a:r>
          </a:p>
        </p:txBody>
      </p:sp>
      <p:cxnSp>
        <p:nvCxnSpPr>
          <p:cNvPr id="5" name="直线连接符 10"/>
          <p:cNvCxnSpPr/>
          <p:nvPr/>
        </p:nvCxnSpPr>
        <p:spPr bwMode="auto">
          <a:xfrm>
            <a:off x="7457669" y="2883263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矩形 3"/>
          <p:cNvSpPr/>
          <p:nvPr/>
        </p:nvSpPr>
        <p:spPr bwMode="auto">
          <a:xfrm>
            <a:off x="6536209" y="2305038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4400" b="1" kern="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57667" y="2347929"/>
            <a:ext cx="37163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机种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6536209" y="3199753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 dirty="0">
                <a:solidFill>
                  <a:srgbClr val="006D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4400" b="1" kern="0" dirty="0">
              <a:solidFill>
                <a:srgbClr val="006DB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线连接符 10"/>
          <p:cNvCxnSpPr/>
          <p:nvPr/>
        </p:nvCxnSpPr>
        <p:spPr bwMode="auto">
          <a:xfrm>
            <a:off x="7457669" y="3777978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7457667" y="3243269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行业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6536209" y="4094468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marR="0" lvl="0" indent="-167005" algn="ctr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4400" b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</p:txBody>
      </p:sp>
      <p:cxnSp>
        <p:nvCxnSpPr>
          <p:cNvPr id="14" name="直线连接符 10"/>
          <p:cNvCxnSpPr/>
          <p:nvPr/>
        </p:nvCxnSpPr>
        <p:spPr bwMode="auto">
          <a:xfrm>
            <a:off x="7457669" y="4672693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7457667" y="4137984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应用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6523509" y="560058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cxnSp>
        <p:nvCxnSpPr>
          <p:cNvPr id="18" name="直线连接符 10"/>
          <p:cNvCxnSpPr/>
          <p:nvPr/>
        </p:nvCxnSpPr>
        <p:spPr bwMode="auto">
          <a:xfrm>
            <a:off x="7444969" y="1138283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本框 18"/>
          <p:cNvSpPr txBox="1"/>
          <p:nvPr/>
        </p:nvSpPr>
        <p:spPr>
          <a:xfrm>
            <a:off x="7444967" y="603574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整体市场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B834F0D-34DD-43DE-8461-8625101E1F8D}"/>
              </a:ext>
            </a:extLst>
          </p:cNvPr>
          <p:cNvSpPr/>
          <p:nvPr/>
        </p:nvSpPr>
        <p:spPr bwMode="auto">
          <a:xfrm>
            <a:off x="6517343" y="4970455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marR="0" lvl="0" indent="-167005" algn="ctr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kumimoji="0" lang="zh-CN" altLang="en-US" sz="4400" b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0" name="直线连接符 10">
            <a:extLst>
              <a:ext uri="{FF2B5EF4-FFF2-40B4-BE49-F238E27FC236}">
                <a16:creationId xmlns:a16="http://schemas.microsoft.com/office/drawing/2014/main" id="{52239FB7-211D-48C6-8AEB-7765F85F75AB}"/>
              </a:ext>
            </a:extLst>
          </p:cNvPr>
          <p:cNvCxnSpPr/>
          <p:nvPr/>
        </p:nvCxnSpPr>
        <p:spPr bwMode="auto">
          <a:xfrm>
            <a:off x="7438803" y="5548680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B0C4E44-C0A4-4501-8B23-31AD6B82B6D2}"/>
              </a:ext>
            </a:extLst>
          </p:cNvPr>
          <p:cNvSpPr txBox="1"/>
          <p:nvPr/>
        </p:nvSpPr>
        <p:spPr>
          <a:xfrm>
            <a:off x="7438801" y="5013971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产品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A9C49E5-04DD-4BEC-9334-C4B833C8DF47}"/>
              </a:ext>
            </a:extLst>
          </p:cNvPr>
          <p:cNvSpPr/>
          <p:nvPr/>
        </p:nvSpPr>
        <p:spPr bwMode="auto">
          <a:xfrm>
            <a:off x="6517343" y="5865170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marR="0" lvl="0" indent="-167005" algn="ctr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4400" b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</a:p>
        </p:txBody>
      </p:sp>
      <p:cxnSp>
        <p:nvCxnSpPr>
          <p:cNvPr id="34" name="直线连接符 10">
            <a:extLst>
              <a:ext uri="{FF2B5EF4-FFF2-40B4-BE49-F238E27FC236}">
                <a16:creationId xmlns:a16="http://schemas.microsoft.com/office/drawing/2014/main" id="{F9623AEB-58CE-40EB-8BCB-6AE46165E9B9}"/>
              </a:ext>
            </a:extLst>
          </p:cNvPr>
          <p:cNvCxnSpPr/>
          <p:nvPr/>
        </p:nvCxnSpPr>
        <p:spPr bwMode="auto">
          <a:xfrm>
            <a:off x="7438803" y="6443395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D5FBE31F-0296-4826-A888-2C0AF51D5038}"/>
              </a:ext>
            </a:extLst>
          </p:cNvPr>
          <p:cNvSpPr txBox="1"/>
          <p:nvPr/>
        </p:nvSpPr>
        <p:spPr>
          <a:xfrm>
            <a:off x="7438801" y="5908686"/>
            <a:ext cx="3716319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政策</a:t>
            </a:r>
          </a:p>
        </p:txBody>
      </p:sp>
    </p:spTree>
    <p:extLst>
      <p:ext uri="{BB962C8B-B14F-4D97-AF65-F5344CB8AC3E}">
        <p14:creationId xmlns:p14="http://schemas.microsoft.com/office/powerpoint/2010/main" val="99205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theme/theme1.xml><?xml version="1.0" encoding="utf-8"?>
<a:theme xmlns:a="http://schemas.openxmlformats.org/drawingml/2006/main" name="3_Office 主题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chemeClr val="bg1">
                <a:alpha val="24000"/>
              </a:schemeClr>
            </a:gs>
            <a:gs pos="0">
              <a:schemeClr val="accent2">
                <a:alpha val="44000"/>
              </a:schemeClr>
            </a:gs>
          </a:gsLst>
          <a:lin ang="1800000" scaled="0"/>
          <a:tileRect/>
        </a:gradFill>
      </a:spPr>
      <a:bodyPr wrap="square">
        <a:noAutofit/>
      </a:bodyPr>
      <a:lstStyle>
        <a:defPPr algn="l">
          <a:defRPr sz="2000" dirty="0" smtClean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  <a:sym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chemeClr val="bg1">
                <a:alpha val="24000"/>
              </a:schemeClr>
            </a:gs>
            <a:gs pos="0">
              <a:schemeClr val="accent2">
                <a:alpha val="44000"/>
              </a:schemeClr>
            </a:gs>
          </a:gsLst>
          <a:lin ang="1800000" scaled="0"/>
          <a:tileRect/>
        </a:gradFill>
      </a:spPr>
      <a:bodyPr wrap="square">
        <a:noAutofit/>
      </a:bodyPr>
      <a:lstStyle>
        <a:defPPr algn="l">
          <a:defRPr sz="2000" dirty="0" smtClean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  <a:sym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White">
  <a:themeElements>
    <a:clrScheme name="自定义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思谋">
      <a:majorFont>
        <a:latin typeface="Arial"/>
        <a:ea typeface="微软雅黑"/>
        <a:cs typeface="Helvetica"/>
      </a:majorFont>
      <a:minorFont>
        <a:latin typeface="Arial"/>
        <a:ea typeface="微软雅黑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lang="zh-CN" altLang="en-US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813</Words>
  <Application>Microsoft Office PowerPoint</Application>
  <PresentationFormat>宽屏</PresentationFormat>
  <Paragraphs>176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Helvetica Light</vt:lpstr>
      <vt:lpstr>Helvetica Neue Medium</vt:lpstr>
      <vt:lpstr>Noto Sans S Chinese Light</vt:lpstr>
      <vt:lpstr>Noto Sans S Chinese Medium</vt:lpstr>
      <vt:lpstr>Noto Sans S Chinese Regular</vt:lpstr>
      <vt:lpstr>等线</vt:lpstr>
      <vt:lpstr>黑体</vt:lpstr>
      <vt:lpstr>微软雅黑</vt:lpstr>
      <vt:lpstr>Arial</vt:lpstr>
      <vt:lpstr>Arial Narrow</vt:lpstr>
      <vt:lpstr>Calibri</vt:lpstr>
      <vt:lpstr>Calibri Light</vt:lpstr>
      <vt:lpstr>Verdana</vt:lpstr>
      <vt:lpstr>Wingdings</vt:lpstr>
      <vt:lpstr>3_Office 主题</vt:lpstr>
      <vt:lpstr>4_Office 主题</vt:lpstr>
      <vt:lpstr>2_White</vt:lpstr>
      <vt:lpstr>PowerPoint 演示文稿</vt:lpstr>
      <vt:lpstr>PowerPoint 演示文稿</vt:lpstr>
      <vt:lpstr>整体市场|疫情影响短暂、2020年工业机器人市场低开高走</vt:lpstr>
      <vt:lpstr>整体市场|2020年中国工业机器人出货量排名</vt:lpstr>
      <vt:lpstr>PowerPoint 演示文稿</vt:lpstr>
      <vt:lpstr>内外资|2020年内资份额出现下滑，长远来看国产替代趋势不改</vt:lpstr>
      <vt:lpstr>PowerPoint 演示文稿</vt:lpstr>
      <vt:lpstr>机种|轻负载工业机器人为2020年市场增长主力</vt:lpstr>
      <vt:lpstr>PowerPoint 演示文稿</vt:lpstr>
      <vt:lpstr>行业|下游行业进一步延伸，电子及一般工业投资带动机器人市场</vt:lpstr>
      <vt:lpstr>行业|无线耳机行业带动工业机器人需求爆发式增长</vt:lpstr>
      <vt:lpstr>行业|“两新一重”，环保管控趋势严等背景下加速机器人需求</vt:lpstr>
      <vt:lpstr>PowerPoint 演示文稿</vt:lpstr>
      <vt:lpstr>应用|进一步丰富、未来将逐渐由“移载型”向“加工型”任务拓展</vt:lpstr>
      <vt:lpstr>PowerPoint 演示文稿</vt:lpstr>
      <vt:lpstr>产品|工业机器人进入软件时代、软件成差异化竞争焦点</vt:lpstr>
      <vt:lpstr>PowerPoint 演示文稿</vt:lpstr>
      <vt:lpstr>政策|2020年工业机器人政策频出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省信系统建设汇报</dc:title>
  <dc:creator>杨二毛</dc:creator>
  <cp:lastModifiedBy>王 律</cp:lastModifiedBy>
  <cp:revision>7289</cp:revision>
  <cp:lastPrinted>2019-01-19T16:23:00Z</cp:lastPrinted>
  <dcterms:created xsi:type="dcterms:W3CDTF">2018-03-16T13:53:00Z</dcterms:created>
  <dcterms:modified xsi:type="dcterms:W3CDTF">2021-10-15T12:21:25Z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1A957F1CB72043AE970E5C0E0527E383</vt:lpwstr>
  </property>
</Properties>
</file>