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8" r:id="rId3"/>
  </p:sldMasterIdLst>
  <p:notesMasterIdLst>
    <p:notesMasterId r:id="rId15"/>
  </p:notesMasterIdLst>
  <p:handoutMasterIdLst>
    <p:handoutMasterId r:id="rId16"/>
  </p:handoutMasterIdLst>
  <p:sldIdLst>
    <p:sldId id="256" r:id="rId4"/>
    <p:sldId id="4121" r:id="rId5"/>
    <p:sldId id="4134" r:id="rId6"/>
    <p:sldId id="4135" r:id="rId7"/>
    <p:sldId id="4136" r:id="rId8"/>
    <p:sldId id="4137" r:id="rId9"/>
    <p:sldId id="4138" r:id="rId10"/>
    <p:sldId id="4139" r:id="rId11"/>
    <p:sldId id="4145" r:id="rId12"/>
    <p:sldId id="4147" r:id="rId13"/>
    <p:sldId id="408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386C6D0-5F4E-4487-BD3F-37116C8E7423}">
          <p14:sldIdLst>
            <p14:sldId id="256"/>
            <p14:sldId id="4121"/>
            <p14:sldId id="4134"/>
            <p14:sldId id="4135"/>
            <p14:sldId id="4136"/>
            <p14:sldId id="4137"/>
            <p14:sldId id="4138"/>
            <p14:sldId id="4145"/>
            <p14:sldId id="4089"/>
            <p14:sldId id="4147"/>
            <p14:sldId id="4139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gliu(刘刚)" initials="a" lastIdx="4" clrIdx="0"/>
  <p:cmAuthor id="2" name="chloe" initials="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1C80C2"/>
    <a:srgbClr val="DAFBF7"/>
    <a:srgbClr val="569FCD"/>
    <a:srgbClr val="B6252D"/>
    <a:srgbClr val="9C9C9C"/>
    <a:srgbClr val="B6B6B6"/>
    <a:srgbClr val="7E7E7E"/>
    <a:srgbClr val="909090"/>
    <a:srgbClr val="231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3775" autoAdjust="0"/>
  </p:normalViewPr>
  <p:slideViewPr>
    <p:cSldViewPr>
      <p:cViewPr varScale="1">
        <p:scale>
          <a:sx n="81" d="100"/>
          <a:sy n="81" d="100"/>
        </p:scale>
        <p:origin x="1051" y="53"/>
      </p:cViewPr>
      <p:guideLst>
        <p:guide orient="horz" pos="2124"/>
        <p:guide pos="370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84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1-11T16:53:39.692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8F534-E625-4E2F-9723-B69AF231C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55F6E-9CD5-4322-B1D8-3240CD32BF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1758-A75A-4680-94C3-EA3349ADB8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E6724-7CD8-464D-BE42-23439DC2E0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604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r">
              <a:defRPr sz="3400">
                <a:solidFill>
                  <a:srgbClr val="FFFFFF"/>
                </a:solidFill>
                <a:latin typeface="Noto Sans S Chinese Medium" panose="020B0600000000000000" charset="-122"/>
                <a:ea typeface="Noto Sans S Chinese Medium" panose="020B0600000000000000" charset="-122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60400" y="3245470"/>
            <a:ext cx="10414000" cy="7938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1pPr>
            <a:lvl2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2pPr>
            <a:lvl3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3pPr>
            <a:lvl4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4pPr>
            <a:lvl5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604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r">
              <a:defRPr sz="3400">
                <a:solidFill>
                  <a:srgbClr val="FFFFFF"/>
                </a:solidFill>
                <a:latin typeface="Noto Sans S Chinese Medium" panose="020B0600000000000000" charset="-122"/>
                <a:ea typeface="Noto Sans S Chinese Medium" panose="020B0600000000000000" charset="-122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60400" y="3245470"/>
            <a:ext cx="10414000" cy="7938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1pPr>
            <a:lvl2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2pPr>
            <a:lvl3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3pPr>
            <a:lvl4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4pPr>
            <a:lvl5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0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44974" y="1219201"/>
            <a:ext cx="10502477" cy="500488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2665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2135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l"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865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l"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5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l"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5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  <a:endParaRPr dirty="0"/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  <a:endParaRPr dirty="0"/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  <a:endParaRPr dirty="0"/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  <a:endParaRPr dirty="0"/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  <a:endParaRPr dirty="0"/>
          </a:p>
        </p:txBody>
      </p:sp>
      <p:pic>
        <p:nvPicPr>
          <p:cNvPr id="2" name="图片 1" descr="7d7e46812f16b0a79955120196f1d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354" y="575975"/>
            <a:ext cx="2092113" cy="252307"/>
          </a:xfrm>
          <a:prstGeom prst="rect">
            <a:avLst/>
          </a:prstGeom>
        </p:spPr>
      </p:pic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44973" y="496813"/>
            <a:ext cx="2971800" cy="410633"/>
          </a:xfrm>
          <a:prstGeom prst="rect">
            <a:avLst/>
          </a:prstGeom>
        </p:spPr>
        <p:txBody>
          <a:bodyPr/>
          <a:lstStyle>
            <a:lvl1pPr algn="l">
              <a:defRPr sz="2665" b="0" i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6" name="矩形 5"/>
          <p:cNvSpPr/>
          <p:nvPr/>
        </p:nvSpPr>
        <p:spPr>
          <a:xfrm>
            <a:off x="729615" y="586712"/>
            <a:ext cx="54000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4.pngppt封面2-0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" y="159"/>
            <a:ext cx="12193588" cy="6859200"/>
          </a:xfrm>
          <a:prstGeom prst="rect">
            <a:avLst/>
          </a:prstGeom>
        </p:spPr>
      </p:pic>
      <p:sp>
        <p:nvSpPr>
          <p:cNvPr id="39" name="未来已来.jpg"/>
          <p:cNvSpPr>
            <a:spLocks noGrp="1"/>
          </p:cNvSpPr>
          <p:nvPr>
            <p:ph type="pic" sz="half" idx="13"/>
          </p:nvPr>
        </p:nvSpPr>
        <p:spPr>
          <a:xfrm>
            <a:off x="6582834" y="1058333"/>
            <a:ext cx="4762500" cy="50698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25501" y="1057956"/>
            <a:ext cx="5111751" cy="2193813"/>
          </a:xfrm>
          <a:prstGeom prst="rect">
            <a:avLst/>
          </a:prstGeom>
        </p:spPr>
        <p:txBody>
          <a:bodyPr anchor="b"/>
          <a:lstStyle>
            <a:lvl1pPr algn="l">
              <a:defRPr sz="3000">
                <a:solidFill>
                  <a:srgbClr val="5E5E5E"/>
                </a:solidFill>
                <a:latin typeface="Noto Sans S Chinese Regular" panose="020B0500000000000000" charset="-122"/>
                <a:ea typeface="Noto Sans S Chinese Regular" panose="020B0500000000000000" charset="-122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25501" y="3264471"/>
            <a:ext cx="5111751" cy="286435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  <a:defRPr sz="1500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  <a:defRPr sz="1500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  <a:defRPr sz="1500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  <a:defRPr sz="1500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  <a:defRPr sz="1500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" name="图片 2" descr="7d7e46812f16b0a79955120196f1d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354" y="575975"/>
            <a:ext cx="2092113" cy="252307"/>
          </a:xfrm>
          <a:prstGeom prst="rect">
            <a:avLst/>
          </a:prstGeom>
        </p:spPr>
      </p:pic>
      <p:sp>
        <p:nvSpPr>
          <p:cNvPr id="5" name="标题文本"/>
          <p:cNvSpPr txBox="1"/>
          <p:nvPr/>
        </p:nvSpPr>
        <p:spPr>
          <a:xfrm>
            <a:off x="844973" y="496813"/>
            <a:ext cx="2971800" cy="410633"/>
          </a:xfrm>
          <a:prstGeom prst="rect">
            <a:avLst/>
          </a:prstGeom>
          <a:ln w="12700">
            <a:miter lim="400000"/>
          </a:ln>
        </p:spPr>
        <p:txBody>
          <a:bodyPr lIns="67733" tIns="67733" rIns="67733" bIns="67733" anchor="ctr">
            <a:noAutofit/>
          </a:bodyPr>
          <a:lstStyle>
            <a:lvl1pPr algn="l">
              <a:defRPr sz="2000">
                <a:solidFill>
                  <a:srgbClr val="5E5E5E"/>
                </a:solidFill>
                <a:latin typeface="Noto Sans S Chinese Regular" panose="020B0500000000000000" charset="-122"/>
                <a:ea typeface="Noto Sans S Chinese Regular" panose="020B0500000000000000" charset="-122"/>
                <a:cs typeface="Helvetica Neue Medium"/>
                <a:sym typeface="Helvetica Neue Medium"/>
              </a:defRPr>
            </a:lvl1pPr>
          </a:lstStyle>
          <a:p>
            <a:r>
              <a:rPr sz="2665"/>
              <a:t>标题文本</a:t>
            </a:r>
            <a:endParaRPr sz="2665"/>
          </a:p>
        </p:txBody>
      </p:sp>
      <p:sp>
        <p:nvSpPr>
          <p:cNvPr id="6" name="矩形 5"/>
          <p:cNvSpPr/>
          <p:nvPr/>
        </p:nvSpPr>
        <p:spPr>
          <a:xfrm>
            <a:off x="729615" y="586712"/>
            <a:ext cx="54000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4.pngppt封面2-0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4127" y="-159"/>
            <a:ext cx="12193588" cy="6859200"/>
          </a:xfrm>
          <a:prstGeom prst="rect">
            <a:avLst/>
          </a:prstGeom>
        </p:spPr>
      </p:pic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4" name="图片 3" descr="7d7e46812f16b0a79955120196f1d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354" y="575975"/>
            <a:ext cx="2092113" cy="252307"/>
          </a:xfrm>
          <a:prstGeom prst="rect">
            <a:avLst/>
          </a:prstGeom>
        </p:spPr>
      </p:pic>
      <p:sp>
        <p:nvSpPr>
          <p:cNvPr id="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44973" y="496813"/>
            <a:ext cx="2971800" cy="410633"/>
          </a:xfrm>
          <a:prstGeom prst="rect">
            <a:avLst/>
          </a:prstGeom>
        </p:spPr>
        <p:txBody>
          <a:bodyPr/>
          <a:lstStyle>
            <a:lvl1pPr algn="l">
              <a:defRPr sz="2665">
                <a:solidFill>
                  <a:srgbClr val="5E5E5E"/>
                </a:solidFill>
                <a:latin typeface="Noto Sans S Chinese Regular" panose="020B0500000000000000" charset="-122"/>
                <a:ea typeface="Noto Sans S Chinese Regular" panose="020B0500000000000000" charset="-122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44551" y="2460758"/>
            <a:ext cx="10502900" cy="3763332"/>
          </a:xfrm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500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1pPr>
            <a:lvl2pPr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500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2pPr>
            <a:lvl3pPr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500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3pPr>
            <a:lvl4pPr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500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4pPr>
            <a:lvl5pPr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500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矩形 5"/>
          <p:cNvSpPr/>
          <p:nvPr/>
        </p:nvSpPr>
        <p:spPr>
          <a:xfrm>
            <a:off x="729615" y="586712"/>
            <a:ext cx="54000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未来已来.jpg"/>
          <p:cNvSpPr>
            <a:spLocks noGrp="1"/>
          </p:cNvSpPr>
          <p:nvPr>
            <p:ph type="pic" sz="half" idx="13"/>
          </p:nvPr>
        </p:nvSpPr>
        <p:spPr>
          <a:xfrm>
            <a:off x="6584951" y="1575076"/>
            <a:ext cx="4762500" cy="464901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44551" y="1575076"/>
            <a:ext cx="5751811" cy="1143200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5E5E5E"/>
                </a:solidFill>
                <a:latin typeface="Noto Sans S Chinese Regular" panose="020B0500000000000000" charset="-122"/>
                <a:ea typeface="Noto Sans S Chinese Regular" panose="020B0500000000000000" charset="-122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6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4551" y="3005664"/>
            <a:ext cx="5111751" cy="3218425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45"/>
              </a:spcBef>
              <a:defRPr sz="1755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1pPr>
            <a:lvl2pPr marL="558800" indent="-279400">
              <a:spcBef>
                <a:spcPts val="2245"/>
              </a:spcBef>
              <a:defRPr sz="1755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2pPr>
            <a:lvl3pPr marL="838200" indent="-279400">
              <a:spcBef>
                <a:spcPts val="2245"/>
              </a:spcBef>
              <a:defRPr sz="1755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3pPr>
            <a:lvl4pPr marL="1117600" indent="-279400">
              <a:spcBef>
                <a:spcPts val="2245"/>
              </a:spcBef>
              <a:defRPr sz="1755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4pPr>
            <a:lvl5pPr marL="1397000" indent="-279400">
              <a:spcBef>
                <a:spcPts val="2245"/>
              </a:spcBef>
              <a:defRPr sz="1755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" name="图片 1" descr="7d7e46812f16b0a79955120196f1d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354" y="575975"/>
            <a:ext cx="2092113" cy="252307"/>
          </a:xfrm>
          <a:prstGeom prst="rect">
            <a:avLst/>
          </a:prstGeom>
        </p:spPr>
      </p:pic>
      <p:sp>
        <p:nvSpPr>
          <p:cNvPr id="3" name="标题文本"/>
          <p:cNvSpPr txBox="1"/>
          <p:nvPr/>
        </p:nvSpPr>
        <p:spPr>
          <a:xfrm>
            <a:off x="844973" y="496813"/>
            <a:ext cx="2971800" cy="410633"/>
          </a:xfrm>
          <a:prstGeom prst="rect">
            <a:avLst/>
          </a:prstGeom>
          <a:ln w="12700">
            <a:miter lim="400000"/>
          </a:ln>
        </p:spPr>
        <p:txBody>
          <a:bodyPr lIns="67733" tIns="67733" rIns="67733" bIns="67733" anchor="ctr">
            <a:noAutofit/>
          </a:bodyPr>
          <a:lstStyle>
            <a:lvl1pPr algn="l">
              <a:defRPr sz="2000">
                <a:solidFill>
                  <a:srgbClr val="5E5E5E"/>
                </a:solidFill>
                <a:latin typeface="Noto Sans S Chinese Regular" panose="020B0500000000000000" charset="-122"/>
                <a:ea typeface="Noto Sans S Chinese Regular" panose="020B0500000000000000" charset="-122"/>
                <a:cs typeface="Helvetica Neue Medium"/>
                <a:sym typeface="Helvetica Neue Medium"/>
              </a:defRPr>
            </a:lvl1pPr>
          </a:lstStyle>
          <a:p>
            <a:r>
              <a:rPr sz="2665"/>
              <a:t>标题文本</a:t>
            </a:r>
            <a:endParaRPr sz="2665"/>
          </a:p>
        </p:txBody>
      </p:sp>
      <p:sp>
        <p:nvSpPr>
          <p:cNvPr id="6" name="矩形 5"/>
          <p:cNvSpPr/>
          <p:nvPr/>
        </p:nvSpPr>
        <p:spPr>
          <a:xfrm>
            <a:off x="729615" y="586712"/>
            <a:ext cx="54000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755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1pPr>
            <a:lvl2pPr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755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2pPr>
            <a:lvl3pPr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755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3pPr>
            <a:lvl4pPr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755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4pPr>
            <a:lvl5pPr>
              <a:lnSpc>
                <a:spcPct val="50000"/>
              </a:lnSpc>
              <a:spcBef>
                <a:spcPts val="2945"/>
              </a:spcBef>
              <a:spcAft>
                <a:spcPts val="0"/>
              </a:spcAft>
              <a:defRPr sz="1755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" name="图片 1" descr="7d7e46812f16b0a79955120196f1d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354" y="575975"/>
            <a:ext cx="2092113" cy="252307"/>
          </a:xfrm>
          <a:prstGeom prst="rect">
            <a:avLst/>
          </a:prstGeom>
        </p:spPr>
      </p:pic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44973" y="496813"/>
            <a:ext cx="2971800" cy="410633"/>
          </a:xfrm>
          <a:prstGeom prst="rect">
            <a:avLst/>
          </a:prstGeom>
        </p:spPr>
        <p:txBody>
          <a:bodyPr/>
          <a:lstStyle>
            <a:lvl1pPr algn="l">
              <a:defRPr sz="2665">
                <a:solidFill>
                  <a:srgbClr val="5E5E5E"/>
                </a:solidFill>
                <a:latin typeface="Noto Sans S Chinese Regular" panose="020B0500000000000000" charset="-122"/>
                <a:ea typeface="Noto Sans S Chinese Regular" panose="020B0500000000000000" charset="-122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6" name="矩形 5"/>
          <p:cNvSpPr/>
          <p:nvPr/>
        </p:nvSpPr>
        <p:spPr>
          <a:xfrm>
            <a:off x="729615" y="586712"/>
            <a:ext cx="54000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Nipic_7125099_20160605034710184000.jpg"/>
          <p:cNvSpPr>
            <a:spLocks noGrp="1"/>
          </p:cNvSpPr>
          <p:nvPr>
            <p:ph type="pic" sz="quarter" idx="13"/>
          </p:nvPr>
        </p:nvSpPr>
        <p:spPr>
          <a:xfrm>
            <a:off x="7880351" y="3866834"/>
            <a:ext cx="3702051" cy="24366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77" name="未来已来.jpg"/>
          <p:cNvSpPr>
            <a:spLocks noGrp="1"/>
          </p:cNvSpPr>
          <p:nvPr>
            <p:ph type="pic" idx="14"/>
          </p:nvPr>
        </p:nvSpPr>
        <p:spPr>
          <a:xfrm>
            <a:off x="603251" y="1273498"/>
            <a:ext cx="7086600" cy="50268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78" name="reid-po-0011.psd"/>
          <p:cNvSpPr>
            <a:spLocks noGrp="1"/>
          </p:cNvSpPr>
          <p:nvPr>
            <p:ph type="pic" sz="quarter" idx="15"/>
          </p:nvPr>
        </p:nvSpPr>
        <p:spPr>
          <a:xfrm>
            <a:off x="7880351" y="1273498"/>
            <a:ext cx="3702051" cy="24366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" name="图片 1" descr="7d7e46812f16b0a79955120196f1d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354" y="575975"/>
            <a:ext cx="2092113" cy="252307"/>
          </a:xfrm>
          <a:prstGeom prst="rect">
            <a:avLst/>
          </a:prstGeom>
        </p:spPr>
      </p:pic>
      <p:sp>
        <p:nvSpPr>
          <p:cNvPr id="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44973" y="496813"/>
            <a:ext cx="2971800" cy="410633"/>
          </a:xfrm>
          <a:prstGeom prst="rect">
            <a:avLst/>
          </a:prstGeom>
        </p:spPr>
        <p:txBody>
          <a:bodyPr/>
          <a:lstStyle>
            <a:lvl1pPr algn="l">
              <a:defRPr sz="2665">
                <a:solidFill>
                  <a:srgbClr val="5E5E5E"/>
                </a:solidFill>
                <a:latin typeface="Noto Sans S Chinese Regular" panose="020B0500000000000000" charset="-122"/>
                <a:ea typeface="Noto Sans S Chinese Regular" panose="020B0500000000000000" charset="-122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6" name="矩形 5"/>
          <p:cNvSpPr/>
          <p:nvPr/>
        </p:nvSpPr>
        <p:spPr>
          <a:xfrm>
            <a:off x="729615" y="586712"/>
            <a:ext cx="54000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未来已来.jpg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9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" name="图片 1" descr="7d7e46812f16b0a79955120196f1d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354" y="575975"/>
            <a:ext cx="2092113" cy="252307"/>
          </a:xfrm>
          <a:prstGeom prst="rect">
            <a:avLst/>
          </a:prstGeom>
        </p:spPr>
      </p:pic>
      <p:sp>
        <p:nvSpPr>
          <p:cNvPr id="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44973" y="496813"/>
            <a:ext cx="2971800" cy="410633"/>
          </a:xfrm>
          <a:prstGeom prst="rect">
            <a:avLst/>
          </a:prstGeom>
        </p:spPr>
        <p:txBody>
          <a:bodyPr/>
          <a:lstStyle>
            <a:lvl1pPr algn="l">
              <a:defRPr sz="2665">
                <a:solidFill>
                  <a:srgbClr val="5E5E5E"/>
                </a:solidFill>
                <a:latin typeface="Noto Sans S Chinese Regular" panose="020B0500000000000000" charset="-122"/>
                <a:ea typeface="Noto Sans S Chinese Regular" panose="020B0500000000000000" charset="-122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6" name="矩形 5"/>
          <p:cNvSpPr/>
          <p:nvPr/>
        </p:nvSpPr>
        <p:spPr>
          <a:xfrm>
            <a:off x="729615" y="586712"/>
            <a:ext cx="54000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93801" y="4477534"/>
            <a:ext cx="9810751" cy="29281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  <a:defRPr sz="1600" i="1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1pPr>
            <a:lvl2pPr marL="317500" indent="0"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1600" i="1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2pPr>
            <a:lvl3pPr marL="635000" indent="0"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1600" i="1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3pPr>
            <a:lvl4pPr marL="952500" indent="0"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1600" i="1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4pPr>
            <a:lvl5pPr marL="1270000" indent="0"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1600" i="1">
                <a:latin typeface="Noto Sans S Chinese Light" panose="020B0300000000000000" charset="-122"/>
                <a:ea typeface="Noto Sans S Chinese Light" panose="020B0300000000000000" charset="-122"/>
                <a:cs typeface="Noto Sans S Chinese Light" panose="020B0300000000000000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" name="“在此键入引文。”"/>
          <p:cNvSpPr txBox="1">
            <a:spLocks noGrp="1"/>
          </p:cNvSpPr>
          <p:nvPr>
            <p:ph type="body" sz="quarter" idx="13"/>
          </p:nvPr>
        </p:nvSpPr>
        <p:spPr>
          <a:xfrm>
            <a:off x="1193801" y="3007251"/>
            <a:ext cx="9810751" cy="476333"/>
          </a:xfrm>
          <a:prstGeom prst="rect">
            <a:avLst/>
          </a:prstGeom>
        </p:spPr>
        <p:txBody>
          <a:bodyPr/>
          <a:lstStyle>
            <a:lvl1pPr>
              <a:defRPr>
                <a:latin typeface="Noto Sans S Chinese Light" panose="020B0300000000000000" charset="-122"/>
                <a:ea typeface="Noto Sans S Chinese Light" panose="020B0300000000000000" charset="-122"/>
              </a:defRPr>
            </a:lvl1pPr>
          </a:lstStyle>
          <a:p>
            <a:pPr marL="0" lv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75" y="305793"/>
            <a:ext cx="2083448" cy="250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"/>
            <a:ext cx="12192000" cy="685732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75" y="305793"/>
            <a:ext cx="2083448" cy="25078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890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ctr">
              <a:defRPr sz="3400">
                <a:solidFill>
                  <a:srgbClr val="FFFFFF"/>
                </a:solidFill>
                <a:latin typeface="+mj-ea"/>
                <a:ea typeface="+mj-ea"/>
                <a:cs typeface="Helvetica Neue Medium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89000" y="3245470"/>
            <a:ext cx="10414000" cy="7938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+mn-ea"/>
                <a:ea typeface="+mn-ea"/>
              </a:defRPr>
            </a:lvl1pPr>
            <a:lvl2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+mn-ea"/>
                <a:ea typeface="+mn-ea"/>
              </a:defRPr>
            </a:lvl2pPr>
            <a:lvl3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+mn-ea"/>
                <a:ea typeface="+mn-ea"/>
              </a:defRPr>
            </a:lvl3pPr>
            <a:lvl4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+mn-ea"/>
                <a:ea typeface="+mn-ea"/>
              </a:defRPr>
            </a:lvl4pPr>
            <a:lvl5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+mn-ea"/>
                <a:ea typeface="+mn-ea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  <a:endParaRPr dirty="0"/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  <a:endParaRPr dirty="0"/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  <a:endParaRPr dirty="0"/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  <a:endParaRPr dirty="0"/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2" y="159"/>
            <a:ext cx="12196233" cy="68592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Helvetica Neue Medium"/>
              <a:sym typeface="Helvetica Neue Medium"/>
            </a:endParaRPr>
          </a:p>
        </p:txBody>
      </p:sp>
      <p:sp>
        <p:nvSpPr>
          <p:cNvPr id="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1614369" y="6373606"/>
            <a:ext cx="324341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Helvetica Neue Medium"/>
              <a:sym typeface="Helvetica Neue Medium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69060" y="6409855"/>
            <a:ext cx="287311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charset="-122"/>
                <a:ea typeface="等线" panose="02010600030101010101" charset="-122"/>
                <a:sym typeface="Helvetica Neue Medium"/>
              </a:rPr>
              <a:t>© 2020 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SmartMore Technology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任意多边形: 形状 25"/>
          <p:cNvSpPr/>
          <p:nvPr userDrawn="1"/>
        </p:nvSpPr>
        <p:spPr>
          <a:xfrm>
            <a:off x="0" y="5892620"/>
            <a:ext cx="12195447" cy="976988"/>
          </a:xfrm>
          <a:custGeom>
            <a:avLst/>
            <a:gdLst>
              <a:gd name="connsiteX0" fmla="*/ 0 w 1837502"/>
              <a:gd name="connsiteY0" fmla="*/ 0 h 592854"/>
              <a:gd name="connsiteX1" fmla="*/ 123208 w 1837502"/>
              <a:gd name="connsiteY1" fmla="*/ 87658 h 592854"/>
              <a:gd name="connsiteX2" fmla="*/ 1736668 w 1837502"/>
              <a:gd name="connsiteY2" fmla="*/ 583950 h 592854"/>
              <a:gd name="connsiteX3" fmla="*/ 1837502 w 1837502"/>
              <a:gd name="connsiteY3" fmla="*/ 587242 h 592854"/>
              <a:gd name="connsiteX4" fmla="*/ 1837502 w 1837502"/>
              <a:gd name="connsiteY4" fmla="*/ 592854 h 592854"/>
              <a:gd name="connsiteX5" fmla="*/ 0 w 1837502"/>
              <a:gd name="connsiteY5" fmla="*/ 592854 h 592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7502" h="592854">
                <a:moveTo>
                  <a:pt x="0" y="0"/>
                </a:moveTo>
                <a:lnTo>
                  <a:pt x="123208" y="87658"/>
                </a:lnTo>
                <a:cubicBezTo>
                  <a:pt x="545587" y="360778"/>
                  <a:pt x="1108957" y="542730"/>
                  <a:pt x="1736668" y="583950"/>
                </a:cubicBezTo>
                <a:lnTo>
                  <a:pt x="1837502" y="587242"/>
                </a:lnTo>
                <a:lnTo>
                  <a:pt x="1837502" y="592854"/>
                </a:lnTo>
                <a:lnTo>
                  <a:pt x="0" y="59285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54000"/>
                </a:schemeClr>
              </a:gs>
              <a:gs pos="0">
                <a:srgbClr val="0070C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75" y="305793"/>
            <a:ext cx="2083448" cy="250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5419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75" y="305793"/>
            <a:ext cx="2083448" cy="250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77200" y="365126"/>
            <a:ext cx="9837145" cy="601204"/>
          </a:xfrm>
        </p:spPr>
        <p:txBody>
          <a:bodyPr/>
          <a:lstStyle>
            <a:lvl1pPr>
              <a:defRPr>
                <a:solidFill>
                  <a:srgbClr val="025684"/>
                </a:solidFill>
              </a:defRPr>
            </a:lvl1pPr>
          </a:lstStyle>
          <a:p>
            <a:r>
              <a:rPr lang="zh-CN" altLang="en-US" dirty="0"/>
              <a:t>单击此处编辑母版标题样式 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 hasCustomPrompt="1"/>
          </p:nvPr>
        </p:nvSpPr>
        <p:spPr>
          <a:xfrm>
            <a:off x="1177200" y="1123200"/>
            <a:ext cx="9837145" cy="4536000"/>
          </a:xfrm>
        </p:spPr>
        <p:txBody>
          <a:bodyPr/>
          <a:lstStyle>
            <a:lvl1pPr marL="457200" indent="-457200">
              <a:lnSpc>
                <a:spcPts val="3800"/>
              </a:lnSpc>
              <a:buSzPct val="80000"/>
              <a:buFont typeface="Wingdings" panose="05000000000000000000" pitchFamily="2" charset="2"/>
              <a:buChar char="n"/>
              <a:defRPr/>
            </a:lvl1pPr>
            <a:lvl2pPr marL="800100" indent="-342900">
              <a:lnSpc>
                <a:spcPts val="3800"/>
              </a:lnSpc>
              <a:buSzPct val="80000"/>
              <a:buFont typeface="Wingdings" panose="05000000000000000000" pitchFamily="2" charset="2"/>
              <a:buChar char="l"/>
              <a:defRPr/>
            </a:lvl2pPr>
            <a:lvl3pPr>
              <a:lnSpc>
                <a:spcPts val="3800"/>
              </a:lnSpc>
              <a:defRPr/>
            </a:lvl3pPr>
            <a:lvl4pPr marL="1600200" indent="-228600">
              <a:lnSpc>
                <a:spcPts val="3800"/>
              </a:lnSpc>
              <a:buSzPct val="50000"/>
              <a:buFont typeface="Wingdings" panose="05000000000000000000" pitchFamily="2" charset="2"/>
              <a:buChar char="l"/>
              <a:defRPr/>
            </a:lvl4pPr>
            <a:lvl5pPr>
              <a:lnSpc>
                <a:spcPts val="3800"/>
              </a:lnSpc>
              <a:defRPr/>
            </a:lvl5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 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 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882830" y="6604084"/>
            <a:ext cx="3434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dirty="0">
                <a:solidFill>
                  <a:schemeClr val="bg2">
                    <a:lumMod val="75000"/>
                  </a:schemeClr>
                </a:solidFill>
              </a:rPr>
              <a:t>SITRI CONFIDENTIAL © 2019</a:t>
            </a:r>
            <a:r>
              <a:rPr lang="en-US" altLang="zh-CN" sz="900" baseline="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altLang="zh-CN" sz="900" dirty="0">
                <a:solidFill>
                  <a:schemeClr val="bg2">
                    <a:lumMod val="75000"/>
                  </a:schemeClr>
                </a:solidFill>
              </a:rPr>
              <a:t>All Rights Reserved</a:t>
            </a:r>
            <a:endParaRPr lang="zh-CN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208568" y="6381328"/>
            <a:ext cx="654968" cy="404664"/>
          </a:xfrm>
          <a:prstGeom prst="rect">
            <a:avLst/>
          </a:prstGeom>
        </p:spPr>
        <p:txBody>
          <a:bodyPr/>
          <a:lstStyle/>
          <a:p>
            <a:fld id="{A0FEA1E0-AC02-4132-9AD5-AB165F4302C2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683508" y="1533820"/>
            <a:ext cx="600744" cy="764704"/>
          </a:xfrm>
          <a:prstGeom prst="rect">
            <a:avLst/>
          </a:prstGeom>
          <a:solidFill>
            <a:srgbClr val="9C9C9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  <a:endParaRPr kumimoji="1" lang="zh-CN" altLang="en-US" sz="1100" dirty="0"/>
          </a:p>
        </p:txBody>
      </p:sp>
      <p:sp>
        <p:nvSpPr>
          <p:cNvPr id="11" name="矩形 10"/>
          <p:cNvSpPr/>
          <p:nvPr userDrawn="1"/>
        </p:nvSpPr>
        <p:spPr>
          <a:xfrm>
            <a:off x="-683508" y="2282447"/>
            <a:ext cx="600744" cy="764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70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116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193</a:t>
            </a:r>
            <a:endParaRPr kumimoji="1" lang="zh-CN" altLang="en-US" sz="1100" dirty="0"/>
          </a:p>
        </p:txBody>
      </p:sp>
      <p:sp>
        <p:nvSpPr>
          <p:cNvPr id="12" name="矩形 11"/>
          <p:cNvSpPr/>
          <p:nvPr userDrawn="1"/>
        </p:nvSpPr>
        <p:spPr>
          <a:xfrm>
            <a:off x="-683656" y="3028488"/>
            <a:ext cx="586659" cy="770572"/>
          </a:xfrm>
          <a:prstGeom prst="rect">
            <a:avLst/>
          </a:prstGeom>
          <a:solidFill>
            <a:srgbClr val="4E4C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 </a:t>
            </a:r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78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76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77</a:t>
            </a:r>
            <a:endParaRPr kumimoji="1" lang="zh-CN" altLang="en-US" sz="1100" dirty="0"/>
          </a:p>
        </p:txBody>
      </p:sp>
      <p:sp>
        <p:nvSpPr>
          <p:cNvPr id="13" name="矩形 12"/>
          <p:cNvSpPr/>
          <p:nvPr userDrawn="1"/>
        </p:nvSpPr>
        <p:spPr>
          <a:xfrm>
            <a:off x="-674047" y="3802061"/>
            <a:ext cx="588284" cy="777719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157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196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227</a:t>
            </a:r>
            <a:endParaRPr kumimoji="1" lang="zh-CN" altLang="en-US" sz="1100" dirty="0"/>
          </a:p>
        </p:txBody>
      </p:sp>
      <p:sp>
        <p:nvSpPr>
          <p:cNvPr id="14" name="矩形 13"/>
          <p:cNvSpPr/>
          <p:nvPr userDrawn="1"/>
        </p:nvSpPr>
        <p:spPr>
          <a:xfrm>
            <a:off x="-674047" y="4564984"/>
            <a:ext cx="588284" cy="7322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25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175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85</a:t>
            </a:r>
            <a:endParaRPr kumimoji="1" lang="zh-CN" altLang="en-US" sz="1100" dirty="0"/>
          </a:p>
        </p:txBody>
      </p:sp>
      <p:sp>
        <p:nvSpPr>
          <p:cNvPr id="16" name="矩形 15"/>
          <p:cNvSpPr/>
          <p:nvPr userDrawn="1"/>
        </p:nvSpPr>
        <p:spPr>
          <a:xfrm>
            <a:off x="-674047" y="6060113"/>
            <a:ext cx="588284" cy="7629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95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211</a:t>
            </a:r>
            <a:endParaRPr kumimoji="1" lang="zh-CN" altLang="en-US" sz="1100"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"/>
            <a:ext cx="12192000" cy="685732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844974" y="2120054"/>
            <a:ext cx="10502900" cy="39649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844973" y="1371840"/>
            <a:ext cx="9753600" cy="46521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1645"/>
            <a:ext cx="267702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ransition spd="med"/>
  <p:hf hdr="0" ftr="0" dt="0"/>
  <p:txStyles>
    <p:titleStyle>
      <a:lvl1pPr marL="0" marR="0" indent="0" algn="l" defTabSz="4133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chemeClr val="tx1">
              <a:lumMod val="65000"/>
              <a:lumOff val="35000"/>
            </a:schemeClr>
          </a:solidFill>
          <a:uFillTx/>
          <a:latin typeface="Noto Sans S Chinese Regular" panose="020B0500000000000000" charset="-122"/>
          <a:ea typeface="Noto Sans S Chinese Regular" panose="020B0500000000000000" charset="-122"/>
          <a:cs typeface="Helvetica Light"/>
          <a:sym typeface="Helvetica Light"/>
        </a:defRPr>
      </a:lvl1pPr>
      <a:lvl2pPr marL="0" marR="0" indent="0" algn="ctr" defTabSz="110045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110045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110045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110045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110045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110045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110045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110045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317500" marR="0" indent="-317500" algn="l" defTabSz="413385" rtl="0" eaLnBrk="1" latinLnBrk="0" hangingPunct="1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1pPr>
      <a:lvl2pPr marL="635000" marR="0" indent="-317500" algn="l" defTabSz="413385" rtl="0" eaLnBrk="1" latinLnBrk="0" hangingPunct="1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2pPr>
      <a:lvl3pPr marL="952500" marR="0" indent="-317500" algn="l" defTabSz="413385" rtl="0" eaLnBrk="1" latinLnBrk="0" hangingPunct="1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3pPr>
      <a:lvl4pPr marL="1270000" marR="0" indent="-317500" algn="l" defTabSz="413385" rtl="0" eaLnBrk="1" latinLnBrk="0" hangingPunct="1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4pPr>
      <a:lvl5pPr marL="1587500" marR="0" indent="-317500" algn="l" defTabSz="413385" rtl="0" eaLnBrk="1" latinLnBrk="0" hangingPunct="1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5pPr>
      <a:lvl6pPr marL="1905000" marR="0" indent="-317500" algn="l" defTabSz="413385" rtl="0" eaLnBrk="1" latinLnBrk="0" hangingPunct="1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6pPr>
      <a:lvl7pPr marL="2222500" marR="0" indent="-317500" algn="l" defTabSz="413385" rtl="0" eaLnBrk="1" latinLnBrk="0" hangingPunct="1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7pPr>
      <a:lvl8pPr marL="2540635" marR="0" indent="-317500" algn="l" defTabSz="413385" rtl="0" eaLnBrk="1" latinLnBrk="0" hangingPunct="1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8pPr>
      <a:lvl9pPr marL="2858135" marR="0" indent="-317500" algn="l" defTabSz="413385" rtl="0" eaLnBrk="1" latinLnBrk="0" hangingPunct="1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4133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4133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4133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4133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4133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4133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4133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4133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4133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层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0631" y="2181228"/>
            <a:ext cx="4696143" cy="566103"/>
          </a:xfrm>
          <a:prstGeom prst="rect">
            <a:avLst/>
          </a:prstGeom>
        </p:spPr>
      </p:pic>
      <p:sp>
        <p:nvSpPr>
          <p:cNvPr id="4" name="正文"/>
          <p:cNvSpPr txBox="1"/>
          <p:nvPr/>
        </p:nvSpPr>
        <p:spPr>
          <a:xfrm>
            <a:off x="1743710" y="3273425"/>
            <a:ext cx="9464290" cy="836930"/>
          </a:xfrm>
          <a:prstGeom prst="rect">
            <a:avLst/>
          </a:prstGeom>
          <a:ln w="12700">
            <a:miter lim="400000"/>
          </a:ln>
        </p:spPr>
        <p:txBody>
          <a:bodyPr lIns="67733" tIns="67733" rIns="67733" bIns="67733" anchor="t">
            <a:noAutofit/>
          </a:bodyPr>
          <a:lstStyle>
            <a:lvl1pPr marL="0" marR="0" indent="0" algn="ctr" defTabSz="309880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315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Noto Sans S Chinese Light" panose="020B0300000000000000" charset="-122"/>
                <a:sym typeface="Helvetica Neue"/>
              </a:defRPr>
            </a:lvl1pPr>
            <a:lvl2pPr marL="0" marR="0" indent="0" algn="ctr" defTabSz="309880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315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Noto Sans S Chinese Light" panose="020B0300000000000000" charset="-122"/>
                <a:sym typeface="Helvetica Neue"/>
              </a:defRPr>
            </a:lvl2pPr>
            <a:lvl3pPr marL="0" marR="0" indent="0" algn="ctr" defTabSz="309880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315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Noto Sans S Chinese Light" panose="020B0300000000000000" charset="-122"/>
                <a:sym typeface="Helvetica Neue"/>
              </a:defRPr>
            </a:lvl3pPr>
            <a:lvl4pPr marL="0" marR="0" indent="0" algn="ctr" defTabSz="309880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315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Noto Sans S Chinese Light" panose="020B0300000000000000" charset="-122"/>
                <a:sym typeface="Helvetica Neue"/>
              </a:defRPr>
            </a:lvl4pPr>
            <a:lvl5pPr marL="0" marR="0" indent="0" algn="ctr" defTabSz="309880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315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Noto Sans S Chinese Light" panose="020B0300000000000000" charset="-122"/>
                <a:sym typeface="Helvetica Neue"/>
              </a:defRPr>
            </a:lvl5pPr>
            <a:lvl6pPr marL="1428750" marR="0" indent="-238125" algn="l" defTabSz="309880" rtl="0" latinLnBrk="0">
              <a:lnSpc>
                <a:spcPct val="100000"/>
              </a:lnSpc>
              <a:spcBef>
                <a:spcPts val="2210"/>
              </a:spcBef>
              <a:spcAft>
                <a:spcPts val="0"/>
              </a:spcAft>
              <a:buClrTx/>
              <a:buSzPct val="125000"/>
              <a:buFontTx/>
              <a:buChar char="•"/>
              <a:defRPr sz="1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1666875" marR="0" indent="-238125" algn="l" defTabSz="309880" rtl="0" latinLnBrk="0">
              <a:lnSpc>
                <a:spcPct val="100000"/>
              </a:lnSpc>
              <a:spcBef>
                <a:spcPts val="2210"/>
              </a:spcBef>
              <a:spcAft>
                <a:spcPts val="0"/>
              </a:spcAft>
              <a:buClrTx/>
              <a:buSzPct val="125000"/>
              <a:buFontTx/>
              <a:buChar char="•"/>
              <a:defRPr sz="1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1905635" marR="0" indent="-238125" algn="l" defTabSz="309880" rtl="0" latinLnBrk="0">
              <a:lnSpc>
                <a:spcPct val="100000"/>
              </a:lnSpc>
              <a:spcBef>
                <a:spcPts val="2210"/>
              </a:spcBef>
              <a:spcAft>
                <a:spcPts val="0"/>
              </a:spcAft>
              <a:buClrTx/>
              <a:buSzPct val="125000"/>
              <a:buFontTx/>
              <a:buChar char="•"/>
              <a:defRPr sz="1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2143760" marR="0" indent="-238125" algn="l" defTabSz="309880" rtl="0" latinLnBrk="0">
              <a:lnSpc>
                <a:spcPct val="100000"/>
              </a:lnSpc>
              <a:spcBef>
                <a:spcPts val="2210"/>
              </a:spcBef>
              <a:spcAft>
                <a:spcPts val="0"/>
              </a:spcAft>
              <a:buClrTx/>
              <a:buSzPct val="125000"/>
              <a:buFontTx/>
              <a:buChar char="•"/>
              <a:defRPr sz="1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sz="2400" i="1" dirty="0">
                <a:latin typeface="方正兰亭中黑_GBK" panose="02000000000000000000" pitchFamily="2" charset="-122"/>
                <a:ea typeface="方正兰亭中黑_GBK" panose="02000000000000000000" pitchFamily="2" charset="-122"/>
                <a:cs typeface="Noto Sans S Chinese Medium" panose="020B0600000000000000" charset="-122"/>
                <a:sym typeface="+mn-ea"/>
              </a:rPr>
              <a:t>iPhone</a:t>
            </a:r>
            <a:r>
              <a:rPr lang="zh-CN" altLang="en-US" sz="2400" i="1" dirty="0">
                <a:latin typeface="方正兰亭中黑_GBK" panose="02000000000000000000" pitchFamily="2" charset="-122"/>
                <a:ea typeface="方正兰亭中黑_GBK" panose="02000000000000000000" pitchFamily="2" charset="-122"/>
                <a:cs typeface="Noto Sans S Chinese Medium" panose="020B0600000000000000" charset="-122"/>
                <a:sym typeface="+mn-ea"/>
              </a:rPr>
              <a:t>项目中框内部会议</a:t>
            </a:r>
            <a:endParaRPr lang="zh-CN" altLang="en-US" sz="2400" i="1" dirty="0">
              <a:latin typeface="方正兰亭中黑_GBK" panose="02000000000000000000" pitchFamily="2" charset="-122"/>
              <a:ea typeface="方正兰亭中黑_GBK" panose="02000000000000000000" pitchFamily="2" charset="-122"/>
              <a:cs typeface="Noto Sans S Chinese Medium" panose="020B0600000000000000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02750" y="6237000"/>
            <a:ext cx="3586500" cy="442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735" dirty="0">
                <a:solidFill>
                  <a:schemeClr val="bg1"/>
                </a:solidFill>
                <a:highlight>
                  <a:srgbClr val="006EB3"/>
                </a:highligh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www.smartmore.com</a:t>
            </a:r>
            <a:endParaRPr lang="zh-CN" altLang="en-US" sz="1735" dirty="0">
              <a:solidFill>
                <a:schemeClr val="bg1"/>
              </a:solidFill>
              <a:highlight>
                <a:srgbClr val="006EB3"/>
              </a:highligh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  <p:sp>
        <p:nvSpPr>
          <p:cNvPr id="5" name="文本框 4"/>
          <p:cNvSpPr txBox="1"/>
          <p:nvPr/>
        </p:nvSpPr>
        <p:spPr>
          <a:xfrm>
            <a:off x="3935730" y="1059180"/>
            <a:ext cx="3524250" cy="1578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96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？</a:t>
            </a:r>
            <a:endParaRPr kumimoji="0" lang="zh-CN" altLang="en-US" sz="96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36140" y="2636520"/>
            <a:ext cx="6814820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当前针对苹果项目，业务的打发？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当前的人力可配置几个苹果的项目，什么类型，交付周期多久的项目？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层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0631" y="2181228"/>
            <a:ext cx="4696143" cy="566103"/>
          </a:xfrm>
          <a:prstGeom prst="rect">
            <a:avLst/>
          </a:prstGeom>
        </p:spPr>
      </p:pic>
      <p:sp>
        <p:nvSpPr>
          <p:cNvPr id="4" name="正文"/>
          <p:cNvSpPr txBox="1"/>
          <p:nvPr/>
        </p:nvSpPr>
        <p:spPr>
          <a:xfrm>
            <a:off x="3635226" y="3273711"/>
            <a:ext cx="4921548" cy="836959"/>
          </a:xfrm>
          <a:prstGeom prst="rect">
            <a:avLst/>
          </a:prstGeom>
          <a:ln w="12700">
            <a:miter lim="400000"/>
          </a:ln>
        </p:spPr>
        <p:txBody>
          <a:bodyPr lIns="67733" tIns="67733" rIns="67733" bIns="67733" anchor="t">
            <a:noAutofit/>
          </a:bodyPr>
          <a:lstStyle>
            <a:lvl1pPr marL="0" marR="0" indent="0" algn="ctr" defTabSz="309880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315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Noto Sans S Chinese Light" panose="020B0300000000000000" charset="-122"/>
                <a:sym typeface="Helvetica Neue"/>
              </a:defRPr>
            </a:lvl1pPr>
            <a:lvl2pPr marL="0" marR="0" indent="0" algn="ctr" defTabSz="309880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315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Noto Sans S Chinese Light" panose="020B0300000000000000" charset="-122"/>
                <a:sym typeface="Helvetica Neue"/>
              </a:defRPr>
            </a:lvl2pPr>
            <a:lvl3pPr marL="0" marR="0" indent="0" algn="ctr" defTabSz="309880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315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Noto Sans S Chinese Light" panose="020B0300000000000000" charset="-122"/>
                <a:sym typeface="Helvetica Neue"/>
              </a:defRPr>
            </a:lvl3pPr>
            <a:lvl4pPr marL="0" marR="0" indent="0" algn="ctr" defTabSz="309880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315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Noto Sans S Chinese Light" panose="020B0300000000000000" charset="-122"/>
                <a:sym typeface="Helvetica Neue"/>
              </a:defRPr>
            </a:lvl4pPr>
            <a:lvl5pPr marL="0" marR="0" indent="0" algn="ctr" defTabSz="309880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315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Noto Sans S Chinese Light" panose="020B0300000000000000" charset="-122"/>
                <a:sym typeface="Helvetica Neue"/>
              </a:defRPr>
            </a:lvl5pPr>
            <a:lvl6pPr marL="1428750" marR="0" indent="-238125" algn="l" defTabSz="309880" rtl="0" latinLnBrk="0">
              <a:lnSpc>
                <a:spcPct val="100000"/>
              </a:lnSpc>
              <a:spcBef>
                <a:spcPts val="2210"/>
              </a:spcBef>
              <a:spcAft>
                <a:spcPts val="0"/>
              </a:spcAft>
              <a:buClrTx/>
              <a:buSzPct val="125000"/>
              <a:buFontTx/>
              <a:buChar char="•"/>
              <a:defRPr sz="1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1666875" marR="0" indent="-238125" algn="l" defTabSz="309880" rtl="0" latinLnBrk="0">
              <a:lnSpc>
                <a:spcPct val="100000"/>
              </a:lnSpc>
              <a:spcBef>
                <a:spcPts val="2210"/>
              </a:spcBef>
              <a:spcAft>
                <a:spcPts val="0"/>
              </a:spcAft>
              <a:buClrTx/>
              <a:buSzPct val="125000"/>
              <a:buFontTx/>
              <a:buChar char="•"/>
              <a:defRPr sz="1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1905635" marR="0" indent="-238125" algn="l" defTabSz="309880" rtl="0" latinLnBrk="0">
              <a:lnSpc>
                <a:spcPct val="100000"/>
              </a:lnSpc>
              <a:spcBef>
                <a:spcPts val="2210"/>
              </a:spcBef>
              <a:spcAft>
                <a:spcPts val="0"/>
              </a:spcAft>
              <a:buClrTx/>
              <a:buSzPct val="125000"/>
              <a:buFontTx/>
              <a:buChar char="•"/>
              <a:defRPr sz="1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2143760" marR="0" indent="-238125" algn="l" defTabSz="309880" rtl="0" latinLnBrk="0">
              <a:lnSpc>
                <a:spcPct val="100000"/>
              </a:lnSpc>
              <a:spcBef>
                <a:spcPts val="2210"/>
              </a:spcBef>
              <a:spcAft>
                <a:spcPts val="0"/>
              </a:spcAft>
              <a:buClrTx/>
              <a:buSzPct val="125000"/>
              <a:buFontTx/>
              <a:buChar char="•"/>
              <a:defRPr sz="1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zh-CN" altLang="en-US" sz="2400" i="1" dirty="0">
                <a:latin typeface="方正兰亭中黑_GBK" panose="02000000000000000000" pitchFamily="2" charset="-122"/>
                <a:ea typeface="方正兰亭中黑_GBK" panose="02000000000000000000" pitchFamily="2" charset="-122"/>
                <a:cs typeface="Noto Sans S Chinese Medium" panose="020B0600000000000000" charset="-122"/>
                <a:sym typeface="+mn-ea"/>
              </a:rPr>
              <a:t>谢谢</a:t>
            </a:r>
            <a:endParaRPr lang="zh-CN" altLang="en-US" sz="2400" i="1" dirty="0">
              <a:latin typeface="方正兰亭中黑_GBK" panose="02000000000000000000" pitchFamily="2" charset="-122"/>
              <a:ea typeface="方正兰亭中黑_GBK" panose="02000000000000000000" pitchFamily="2" charset="-122"/>
              <a:cs typeface="Noto Sans S Chinese Medium" panose="020B0600000000000000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02750" y="6237000"/>
            <a:ext cx="3586500" cy="442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735" dirty="0">
                <a:solidFill>
                  <a:schemeClr val="bg1"/>
                </a:solidFill>
                <a:highlight>
                  <a:srgbClr val="006EB3"/>
                </a:highligh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www.smartmore.com</a:t>
            </a:r>
            <a:endParaRPr lang="zh-CN" altLang="en-US" sz="1735" dirty="0">
              <a:solidFill>
                <a:schemeClr val="bg1"/>
              </a:solidFill>
              <a:highlight>
                <a:srgbClr val="006EB3"/>
              </a:highligh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Straight Connector 2"/>
          <p:cNvCxnSpPr/>
          <p:nvPr/>
        </p:nvCxnSpPr>
        <p:spPr>
          <a:xfrm>
            <a:off x="811530" y="1047750"/>
            <a:ext cx="8610600" cy="0"/>
          </a:xfrm>
          <a:prstGeom prst="line">
            <a:avLst/>
          </a:prstGeom>
          <a:ln w="38100" cap="flat" cmpd="sng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</p:cxn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660" b="1">
                <a:solidFill>
                  <a:srgbClr val="000000"/>
                </a:solidFill>
                <a:effectLst/>
                <a:cs typeface="微软雅黑" panose="020B0503020204020204" pitchFamily="34" charset="-122"/>
              </a:rPr>
              <a:t>会议主题</a:t>
            </a:r>
            <a:endParaRPr lang="zh-CN" altLang="en-US" sz="2660" b="1">
              <a:solidFill>
                <a:srgbClr val="000000"/>
              </a:solidFill>
              <a:effectLst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1860" y="1629410"/>
            <a:ext cx="10615930" cy="3101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1. 富士康线体计划。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2. 项目相关的商务背景。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3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. 项目复盘。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4</a:t>
            </a:r>
            <a:r>
              <a:rPr lang="zh-CN" altLang="en-US" sz="3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. 项目计划。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5. 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富士康项目通用性问题点。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Straight Connector 2"/>
          <p:cNvCxnSpPr/>
          <p:nvPr/>
        </p:nvCxnSpPr>
        <p:spPr>
          <a:xfrm>
            <a:off x="811530" y="1047750"/>
            <a:ext cx="8610600" cy="0"/>
          </a:xfrm>
          <a:prstGeom prst="line">
            <a:avLst/>
          </a:prstGeom>
          <a:ln w="38100" cap="flat" cmpd="sng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</p:cxn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660" b="1">
                <a:solidFill>
                  <a:srgbClr val="000000"/>
                </a:solidFill>
                <a:effectLst/>
                <a:cs typeface="微软雅黑" panose="020B0503020204020204" pitchFamily="34" charset="-122"/>
              </a:rPr>
              <a:t>富士康线体计划</a:t>
            </a:r>
            <a:endParaRPr lang="zh-CN" altLang="en-US" sz="2660" b="1">
              <a:solidFill>
                <a:srgbClr val="000000"/>
              </a:solidFill>
              <a:effectLst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5040" y="2483758"/>
            <a:ext cx="1186180" cy="5632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chemeClr val="accent1">
                <a:shade val="50000"/>
              </a:schemeClr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P0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7715" y="1989773"/>
            <a:ext cx="1437640" cy="3473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9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月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173605" y="2687003"/>
            <a:ext cx="628650" cy="36000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04160" y="2539003"/>
            <a:ext cx="1186180" cy="5632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chemeClr val="accent1">
                <a:shade val="50000"/>
              </a:schemeClr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P1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16835" y="2045018"/>
            <a:ext cx="1437640" cy="3473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11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月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022725" y="2670493"/>
            <a:ext cx="628650" cy="36000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41545" y="2610758"/>
            <a:ext cx="1186180" cy="5632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chemeClr val="accent1">
                <a:shade val="50000"/>
              </a:schemeClr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P2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54220" y="2116773"/>
            <a:ext cx="1437640" cy="3473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1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月底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5960110" y="2742248"/>
            <a:ext cx="628650" cy="36000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07175" y="2610758"/>
            <a:ext cx="1186180" cy="5632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chemeClr val="accent1">
                <a:shade val="50000"/>
              </a:schemeClr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DVT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19850" y="2116773"/>
            <a:ext cx="1437640" cy="3473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2-4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月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7825740" y="2742248"/>
            <a:ext cx="628650" cy="36000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72805" y="2610758"/>
            <a:ext cx="1186180" cy="5632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chemeClr val="accent1">
                <a:shade val="50000"/>
              </a:schemeClr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EVT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85480" y="2116773"/>
            <a:ext cx="1437640" cy="3473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5-6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月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9691370" y="2742248"/>
            <a:ext cx="628650" cy="36000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338435" y="2429828"/>
            <a:ext cx="892175" cy="840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chemeClr val="accent1">
                <a:shade val="50000"/>
              </a:schemeClr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量产爬坡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12495" y="4004945"/>
            <a:ext cx="3888740" cy="1824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苹果项目类型：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整机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外观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预研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  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→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该项目类型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Straight Connector 2"/>
          <p:cNvCxnSpPr/>
          <p:nvPr/>
        </p:nvCxnSpPr>
        <p:spPr>
          <a:xfrm>
            <a:off x="811530" y="1047750"/>
            <a:ext cx="8610600" cy="0"/>
          </a:xfrm>
          <a:prstGeom prst="line">
            <a:avLst/>
          </a:prstGeom>
          <a:ln w="38100" cap="flat" cmpd="sng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</p:cxn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富士康相关背景</a:t>
            </a:r>
            <a:endParaRPr lang="zh-CN" altLang="en-US" b="1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1530" y="1412875"/>
            <a:ext cx="9490075" cy="48056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Straight Connector 2"/>
          <p:cNvCxnSpPr/>
          <p:nvPr/>
        </p:nvCxnSpPr>
        <p:spPr>
          <a:xfrm>
            <a:off x="811530" y="1047750"/>
            <a:ext cx="8610600" cy="0"/>
          </a:xfrm>
          <a:prstGeom prst="line">
            <a:avLst/>
          </a:prstGeom>
          <a:ln w="38100" cap="flat" cmpd="sng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</p:cxn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45185" y="496570"/>
            <a:ext cx="3534410" cy="410845"/>
          </a:xfrm>
        </p:spPr>
        <p:txBody>
          <a:bodyPr/>
          <a:p>
            <a:r>
              <a:rPr lang="zh-CN" altLang="en-US" sz="2660" b="1">
                <a:solidFill>
                  <a:srgbClr val="000000"/>
                </a:solidFill>
                <a:effectLst/>
                <a:cs typeface="微软雅黑" panose="020B0503020204020204" pitchFamily="34" charset="-122"/>
                <a:sym typeface="Helvetica Neue Medium"/>
              </a:rPr>
              <a:t>项目复盘</a:t>
            </a:r>
            <a:r>
              <a:rPr lang="en-US" altLang="zh-CN" sz="2660" b="1">
                <a:solidFill>
                  <a:srgbClr val="000000"/>
                </a:solidFill>
                <a:effectLst/>
                <a:cs typeface="微软雅黑" panose="020B0503020204020204" pitchFamily="34" charset="-122"/>
                <a:sym typeface="Helvetica Neue Medium"/>
              </a:rPr>
              <a:t>—</a:t>
            </a:r>
            <a:r>
              <a:rPr lang="zh-CN" altLang="en-US" sz="2660" b="1">
                <a:solidFill>
                  <a:srgbClr val="000000"/>
                </a:solidFill>
                <a:effectLst/>
                <a:cs typeface="微软雅黑" panose="020B0503020204020204" pitchFamily="34" charset="-122"/>
                <a:sym typeface="Helvetica Neue Medium"/>
              </a:rPr>
              <a:t>历史复盘</a:t>
            </a:r>
            <a:endParaRPr lang="zh-CN" altLang="en-US" sz="2660" b="1">
              <a:solidFill>
                <a:srgbClr val="000000"/>
              </a:solidFill>
              <a:effectLst/>
              <a:cs typeface="微软雅黑" panose="020B0503020204020204" pitchFamily="34" charset="-122"/>
              <a:sym typeface="Helvetica Neue Medium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2495" y="1772920"/>
            <a:ext cx="9635490" cy="36461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457200" marR="0" indent="-457200" algn="l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前期需求确认为制工还是DQE的，商务对此不了解，花费一些时间确认。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该项目为富士康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CAA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难度排名前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3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项目，因技术难点暂无供应商交付。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无线体计划，下一步要做的事项不明确。项目交付节点1/10收到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 商务目标不明确，需要下一步节点及要达到目标。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富士康门禁权限及入厂权限签核慢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现场物料无法协调出产线，无实际样品。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Straight Connector 2"/>
          <p:cNvCxnSpPr/>
          <p:nvPr/>
        </p:nvCxnSpPr>
        <p:spPr>
          <a:xfrm>
            <a:off x="811530" y="1047750"/>
            <a:ext cx="8610600" cy="0"/>
          </a:xfrm>
          <a:prstGeom prst="line">
            <a:avLst/>
          </a:prstGeom>
          <a:ln w="38100" cap="flat" cmpd="sng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</p:cxn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45185" y="496570"/>
            <a:ext cx="4191635" cy="434975"/>
          </a:xfrm>
        </p:spPr>
        <p:txBody>
          <a:bodyPr/>
          <a:p>
            <a:r>
              <a:rPr lang="zh-CN" altLang="en-US" sz="2660" b="1">
                <a:solidFill>
                  <a:srgbClr val="000000"/>
                </a:solidFill>
                <a:effectLst/>
                <a:cs typeface="微软雅黑" panose="020B0503020204020204" pitchFamily="34" charset="-122"/>
                <a:sym typeface="Helvetica Neue Medium"/>
              </a:rPr>
              <a:t>项目复盘</a:t>
            </a:r>
            <a:r>
              <a:rPr lang="en-US" altLang="zh-CN" sz="2660" b="1">
                <a:solidFill>
                  <a:srgbClr val="000000"/>
                </a:solidFill>
                <a:effectLst/>
                <a:cs typeface="微软雅黑" panose="020B0503020204020204" pitchFamily="34" charset="-122"/>
                <a:sym typeface="Helvetica Neue Medium"/>
              </a:rPr>
              <a:t>-</a:t>
            </a:r>
            <a:r>
              <a:rPr lang="zh-CN" altLang="en-US" sz="2660" b="1">
                <a:solidFill>
                  <a:srgbClr val="000000"/>
                </a:solidFill>
                <a:effectLst/>
                <a:cs typeface="微软雅黑" panose="020B0503020204020204" pitchFamily="34" charset="-122"/>
                <a:sym typeface="Helvetica Neue Medium"/>
              </a:rPr>
              <a:t>当前难点及对策</a:t>
            </a:r>
            <a:endParaRPr lang="zh-CN" altLang="en-US" b="1"/>
          </a:p>
        </p:txBody>
      </p:sp>
      <p:sp>
        <p:nvSpPr>
          <p:cNvPr id="2" name="文本框 1"/>
          <p:cNvSpPr txBox="1"/>
          <p:nvPr/>
        </p:nvSpPr>
        <p:spPr>
          <a:xfrm>
            <a:off x="695960" y="1772285"/>
            <a:ext cx="9674225" cy="40411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当前难点：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 Medium"/>
            </a:endParaRPr>
          </a:p>
          <a:p>
            <a:pPr marL="0" marR="0" algn="l" defTabSz="8255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1. 技术方面：光学难点当前光学问题以光学工程师黄永很难解决；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 Medium"/>
            </a:endParaRPr>
          </a:p>
          <a:p>
            <a:pPr marL="0" marR="0" algn="l" defTabSz="8255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2. 现场进度不可控，项目计划可靠性降低。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a.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人员进厂当前客户未开通长期权限，每日前一天提报，多数上午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11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点左右才能入厂。进入车间权限需每周提报，本周的上周提报后今日周二仍未通过。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b.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物料协调不可控。物品不可随意进出产线，均需开单走流程后进入，光学验证进度等均会受到影响。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3. 现场数据无法带出，所有进厂物料均需进出海关。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Straight Connector 2"/>
          <p:cNvCxnSpPr/>
          <p:nvPr/>
        </p:nvCxnSpPr>
        <p:spPr>
          <a:xfrm>
            <a:off x="811530" y="1047750"/>
            <a:ext cx="8610600" cy="0"/>
          </a:xfrm>
          <a:prstGeom prst="line">
            <a:avLst/>
          </a:prstGeom>
          <a:ln w="38100" cap="flat" cmpd="sng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</p:cxn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45185" y="496570"/>
            <a:ext cx="4252595" cy="410845"/>
          </a:xfrm>
        </p:spPr>
        <p:txBody>
          <a:bodyPr/>
          <a:p>
            <a:r>
              <a:rPr lang="zh-CN" altLang="en-US" sz="2660" b="1">
                <a:solidFill>
                  <a:srgbClr val="000000"/>
                </a:solidFill>
                <a:effectLst/>
                <a:cs typeface="微软雅黑" panose="020B0503020204020204" pitchFamily="34" charset="-122"/>
                <a:sym typeface="Helvetica Neue Medium"/>
              </a:rPr>
              <a:t>项目复盘</a:t>
            </a:r>
            <a:r>
              <a:rPr lang="en-US" altLang="zh-CN" sz="2660" b="1">
                <a:solidFill>
                  <a:srgbClr val="000000"/>
                </a:solidFill>
                <a:effectLst/>
                <a:cs typeface="微软雅黑" panose="020B0503020204020204" pitchFamily="34" charset="-122"/>
                <a:sym typeface="Helvetica Neue Medium"/>
              </a:rPr>
              <a:t>-</a:t>
            </a:r>
            <a:r>
              <a:rPr lang="zh-CN" altLang="en-US" sz="2660" b="1">
                <a:solidFill>
                  <a:srgbClr val="000000"/>
                </a:solidFill>
                <a:effectLst/>
                <a:cs typeface="微软雅黑" panose="020B0503020204020204" pitchFamily="34" charset="-122"/>
                <a:sym typeface="Helvetica Neue Medium"/>
              </a:rPr>
              <a:t>当前难点及对策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845185" y="1557020"/>
            <a:ext cx="7460615" cy="29019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algn="l" defTabSz="8255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b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对策：</a:t>
            </a:r>
            <a:endParaRPr lang="zh-CN" altLang="en-US" sz="2000" b="1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技术方面：光学需求入场前需设计组合光源，入场后需要一个架构师，组合光源设计工程师长期蹲厂验证优化。</a:t>
            </a:r>
            <a:endParaRPr lang="zh-CN" altLang="en-US" sz="200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商务目标需明确，项目需验证至什么程度，时间，完成指标。</a:t>
            </a: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需1位业务人员不断更新跟进业务关系及目标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，资料带出及海关异常处理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。</a:t>
            </a: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提供该项目的退出机制。</a:t>
            </a: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Straight Connector 2"/>
          <p:cNvCxnSpPr/>
          <p:nvPr/>
        </p:nvCxnSpPr>
        <p:spPr>
          <a:xfrm>
            <a:off x="811530" y="1047750"/>
            <a:ext cx="8610600" cy="0"/>
          </a:xfrm>
          <a:prstGeom prst="line">
            <a:avLst/>
          </a:prstGeom>
          <a:ln w="38100" cap="flat" cmpd="sng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</p:cxn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660" b="1">
                <a:solidFill>
                  <a:srgbClr val="000000"/>
                </a:solidFill>
                <a:effectLst/>
                <a:cs typeface="微软雅黑" panose="020B0503020204020204" pitchFamily="34" charset="-122"/>
                <a:sym typeface="Helvetica Neue Medium"/>
              </a:rPr>
              <a:t>项目计划及人力</a:t>
            </a:r>
            <a:endParaRPr lang="zh-CN" altLang="en-US" sz="2660" b="1">
              <a:solidFill>
                <a:srgbClr val="000000"/>
              </a:solidFill>
              <a:effectLst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66520" y="2414588"/>
            <a:ext cx="1186180" cy="470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accent1">
                <a:lumMod val="20000"/>
                <a:lumOff val="80000"/>
              </a:schemeClr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实验室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9195" y="2924811"/>
            <a:ext cx="1437640" cy="3784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1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月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 Medium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727325" y="2469856"/>
            <a:ext cx="628650" cy="36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accent1">
                <a:lumMod val="20000"/>
                <a:lumOff val="80000"/>
              </a:schemeClr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02355" y="2322196"/>
            <a:ext cx="1186180" cy="655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accent1">
                <a:lumMod val="20000"/>
                <a:lumOff val="80000"/>
              </a:schemeClr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五轴光学平台采图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17570" y="2994026"/>
            <a:ext cx="1437640" cy="3784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3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月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 Medium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5034915" y="2469856"/>
            <a:ext cx="628650" cy="36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accent1">
                <a:lumMod val="20000"/>
                <a:lumOff val="80000"/>
              </a:schemeClr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25210" y="2460626"/>
            <a:ext cx="1186180" cy="378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accent1">
                <a:lumMod val="20000"/>
                <a:lumOff val="80000"/>
              </a:schemeClr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Demo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机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86475" y="2994026"/>
            <a:ext cx="1437640" cy="3784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4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月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 Medium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7557770" y="2469856"/>
            <a:ext cx="628650" cy="36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accent1">
                <a:lumMod val="20000"/>
                <a:lumOff val="80000"/>
              </a:schemeClr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648065" y="2460626"/>
            <a:ext cx="1186180" cy="378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accent1">
                <a:lumMod val="20000"/>
                <a:lumOff val="80000"/>
              </a:schemeClr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入厂调试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468360" y="2994026"/>
            <a:ext cx="1437640" cy="3784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5-6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月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 Medium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02355" y="3573463"/>
            <a:ext cx="2272665" cy="1374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R="0" indent="0" algn="l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1.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光学验证</a:t>
            </a: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     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高风险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  <a:p>
            <a:pPr marR="0" indent="0" algn="l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2.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机械</a:t>
            </a: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CT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达标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  <a:p>
            <a:pPr marR="0" indent="0" algn="l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3.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机械设计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25210" y="3546475"/>
            <a:ext cx="3146425" cy="14300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R="0" indent="0" algn="l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1.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机械物料采购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  <a:p>
            <a:pPr marR="0" indent="0" algn="l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2.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软件完成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  <a:p>
            <a:pPr marR="0" indent="0" algn="l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3.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算法完成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  <a:p>
            <a:pPr marR="0" indent="0" algn="l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4.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整机组装调试完成</a:t>
            </a: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     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高风险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8" name="五角星 7"/>
          <p:cNvSpPr/>
          <p:nvPr/>
        </p:nvSpPr>
        <p:spPr>
          <a:xfrm>
            <a:off x="4800600" y="3716655"/>
            <a:ext cx="215900" cy="216535"/>
          </a:xfrm>
          <a:prstGeom prst="star5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五角星 8"/>
          <p:cNvSpPr/>
          <p:nvPr/>
        </p:nvSpPr>
        <p:spPr>
          <a:xfrm>
            <a:off x="8258175" y="4652645"/>
            <a:ext cx="215900" cy="216535"/>
          </a:xfrm>
          <a:prstGeom prst="star5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71905" y="4940935"/>
            <a:ext cx="7043420" cy="16402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人力：</a:t>
            </a: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验证阶段人力：架构师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*1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，光学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*1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，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FAE*1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开发阶段人力：标注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*1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，算法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*1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，运控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*1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，机构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*1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，电气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*1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现场调试阶段：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FAE*1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，</a:t>
            </a:r>
            <a:r>
              <a:rPr lang="zh-CN" altLang="en-US" sz="2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算法</a:t>
            </a:r>
            <a:r>
              <a:rPr lang="en-US" altLang="zh-CN" sz="2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*1</a:t>
            </a:r>
            <a:r>
              <a:rPr lang="zh-CN" altLang="en-US" sz="2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，运控</a:t>
            </a:r>
            <a:r>
              <a:rPr lang="en-US" altLang="zh-CN" sz="2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*1</a:t>
            </a:r>
            <a:r>
              <a:rPr lang="zh-CN" altLang="en-US" sz="2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，机构</a:t>
            </a:r>
            <a:r>
              <a:rPr lang="en-US" altLang="zh-CN" sz="2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*1</a:t>
            </a:r>
            <a:r>
              <a:rPr lang="zh-CN" altLang="en-US" sz="2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，电气</a:t>
            </a:r>
            <a:r>
              <a:rPr lang="en-US" altLang="zh-CN" sz="2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*1</a:t>
            </a:r>
            <a:endParaRPr lang="en-US" altLang="zh-CN" sz="200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注：因资料不能带出，以上人力均需蹲厂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Straight Connector 2"/>
          <p:cNvCxnSpPr/>
          <p:nvPr/>
        </p:nvCxnSpPr>
        <p:spPr>
          <a:xfrm>
            <a:off x="811530" y="1047750"/>
            <a:ext cx="8610600" cy="0"/>
          </a:xfrm>
          <a:prstGeom prst="line">
            <a:avLst/>
          </a:prstGeom>
          <a:ln w="38100" cap="flat" cmpd="sng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</p:cxn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45185" y="496570"/>
            <a:ext cx="4181475" cy="410845"/>
          </a:xfrm>
        </p:spPr>
        <p:txBody>
          <a:bodyPr/>
          <a:p>
            <a:r>
              <a:rPr lang="zh-CN" altLang="en-US" sz="2660" b="1">
                <a:solidFill>
                  <a:srgbClr val="000000"/>
                </a:solidFill>
                <a:effectLst/>
                <a:cs typeface="微软雅黑" panose="020B0503020204020204" pitchFamily="34" charset="-122"/>
                <a:sym typeface="Helvetica Neue Medium"/>
              </a:rPr>
              <a:t>富士康项目通用性问题点</a:t>
            </a:r>
            <a:endParaRPr lang="zh-CN" altLang="en-US" sz="2660" b="1">
              <a:solidFill>
                <a:srgbClr val="000000"/>
              </a:solidFill>
              <a:effectLst/>
              <a:cs typeface="微软雅黑" panose="020B0503020204020204" pitchFamily="34" charset="-122"/>
              <a:sym typeface="Helvetica Neue Medium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5185" y="1557020"/>
            <a:ext cx="7460615" cy="33020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algn="l" defTabSz="8255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000" b="1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项目评估：项目进入阶段评估、项目类型评估、项目难点评估及退出机制。</a:t>
            </a:r>
            <a:endParaRPr lang="zh-CN" altLang="en-US" sz="200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商务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需更多精力进行全链路打通：苹果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-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富士康采购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-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使用部门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。</a:t>
            </a: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需业务人员不断更新跟进业务关系及目标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，资料带出及海关异常处理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。</a:t>
            </a: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 Medium"/>
            </a:endParaRPr>
          </a:p>
          <a:p>
            <a:pPr marL="457200" marR="0" indent="-457200" algn="l" defTabSz="825500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项目受权限及物料等现场影响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 Medium"/>
              </a:rPr>
              <a:t>。</a:t>
            </a: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8486,&quot;width&quot;:19200}"/>
</p:tagLst>
</file>

<file path=ppt/theme/theme1.xml><?xml version="1.0" encoding="utf-8"?>
<a:theme xmlns:a="http://schemas.openxmlformats.org/drawingml/2006/main" name="3_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chemeClr val="bg1">
                <a:alpha val="24000"/>
              </a:schemeClr>
            </a:gs>
            <a:gs pos="0">
              <a:schemeClr val="accent2">
                <a:alpha val="44000"/>
              </a:schemeClr>
            </a:gs>
          </a:gsLst>
          <a:lin ang="1800000" scaled="0"/>
          <a:tileRect/>
        </a:gradFill>
      </a:spPr>
      <a:bodyPr wrap="square">
        <a:noAutofit/>
      </a:bodyPr>
      <a:lstStyle>
        <a:defPPr algn="l">
          <a:defRPr sz="2000" dirty="0" smtClean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  <a:sym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1057</Words>
  <Application>WPS 演示</Application>
  <PresentationFormat>宽屏</PresentationFormat>
  <Paragraphs>123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32" baseType="lpstr">
      <vt:lpstr>Arial</vt:lpstr>
      <vt:lpstr>宋体</vt:lpstr>
      <vt:lpstr>Wingdings</vt:lpstr>
      <vt:lpstr>黑体</vt:lpstr>
      <vt:lpstr>微软雅黑</vt:lpstr>
      <vt:lpstr>Helvetica Neue Medium</vt:lpstr>
      <vt:lpstr>Helvetica Neue Light</vt:lpstr>
      <vt:lpstr>Noto Sans S Chinese Regular</vt:lpstr>
      <vt:lpstr>Helvetica Light</vt:lpstr>
      <vt:lpstr>Noto Sans S Chinese Light</vt:lpstr>
      <vt:lpstr>Helvetica Neue</vt:lpstr>
      <vt:lpstr>Noto Sans S Chinese Medium</vt:lpstr>
      <vt:lpstr>等线</vt:lpstr>
      <vt:lpstr>方正兰亭中黑_GBK</vt:lpstr>
      <vt:lpstr>Wingdings</vt:lpstr>
      <vt:lpstr>Arial Unicode MS</vt:lpstr>
      <vt:lpstr>Helvetica</vt:lpstr>
      <vt:lpstr>Calibri Light</vt:lpstr>
      <vt:lpstr>Calibri</vt:lpstr>
      <vt:lpstr>3_Office 主题</vt:lpstr>
      <vt:lpstr>White</vt:lpstr>
      <vt:lpstr>PowerPoint 演示文稿</vt:lpstr>
      <vt:lpstr>会议主题</vt:lpstr>
      <vt:lpstr>富士康线体计划</vt:lpstr>
      <vt:lpstr>富士康相关背景</vt:lpstr>
      <vt:lpstr>项目复盘—历史复盘</vt:lpstr>
      <vt:lpstr>项目复盘-当前难点及对策</vt:lpstr>
      <vt:lpstr>项目复盘-当前难点及对策</vt:lpstr>
      <vt:lpstr>项目计划</vt:lpstr>
      <vt:lpstr>富士康项目通用性问题点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省信系统建设汇报</dc:title>
  <dc:creator>杨二毛</dc:creator>
  <cp:lastModifiedBy>Chloe</cp:lastModifiedBy>
  <cp:revision>5748</cp:revision>
  <cp:lastPrinted>2019-01-19T16:23:00Z</cp:lastPrinted>
  <dcterms:created xsi:type="dcterms:W3CDTF">2018-03-16T13:53:00Z</dcterms:created>
  <dcterms:modified xsi:type="dcterms:W3CDTF">2022-01-11T10:45:15Z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04256D8E762C4ECE9D78F57051EC2FAD</vt:lpwstr>
  </property>
</Properties>
</file>