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95" r:id="rId3"/>
    <p:sldId id="272" r:id="rId4"/>
    <p:sldId id="281" r:id="rId6"/>
    <p:sldId id="282" r:id="rId7"/>
    <p:sldId id="293" r:id="rId8"/>
    <p:sldId id="312" r:id="rId9"/>
    <p:sldId id="298" r:id="rId10"/>
    <p:sldId id="302" r:id="rId11"/>
    <p:sldId id="313" r:id="rId12"/>
    <p:sldId id="303" r:id="rId13"/>
    <p:sldId id="311" r:id="rId14"/>
    <p:sldId id="31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gliu(刘刚)" initials="a" lastIdx="4" clrIdx="0"/>
  <p:cmAuthor id="2" name="24512" initials="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72E4"/>
    <a:srgbClr val="3A86E4"/>
    <a:srgbClr val="597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3" d="100"/>
          <a:sy n="163" d="100"/>
        </p:scale>
        <p:origin x="15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 name="幻灯片编号"/>
          <p:cNvSpPr txBox="1">
            <a:spLocks noGrp="1"/>
          </p:cNvSpPr>
          <p:nvPr>
            <p:ph type="sldNum" sz="quarter" idx="2"/>
          </p:nvPr>
        </p:nvSpPr>
        <p:spPr>
          <a:xfrm>
            <a:off x="11574619" y="6299533"/>
            <a:ext cx="296555" cy="287258"/>
          </a:xfrm>
          <a:prstGeom prst="rect">
            <a:avLst/>
          </a:prstGeom>
        </p:spPr>
        <p:txBody>
          <a:bodyPr/>
          <a:lstStyle/>
          <a:p>
            <a:fld id="{86CB4B4D-7CA3-9044-876B-883B54F8677D}" type="slidenum">
              <a:rPr/>
            </a:fld>
            <a:endParaRPr/>
          </a:p>
        </p:txBody>
      </p:sp>
      <p:sp>
        <p:nvSpPr>
          <p:cNvPr id="2" name="标题文本"/>
          <p:cNvSpPr txBox="1">
            <a:spLocks noGrp="1"/>
          </p:cNvSpPr>
          <p:nvPr>
            <p:ph type="title" hasCustomPrompt="1"/>
          </p:nvPr>
        </p:nvSpPr>
        <p:spPr>
          <a:xfrm>
            <a:off x="889000" y="2140373"/>
            <a:ext cx="10414000" cy="838200"/>
          </a:xfrm>
          <a:prstGeom prst="rect">
            <a:avLst/>
          </a:prstGeom>
        </p:spPr>
        <p:txBody>
          <a:bodyPr anchor="b"/>
          <a:lstStyle>
            <a:lvl1pPr algn="ctr">
              <a:defRPr sz="3400">
                <a:solidFill>
                  <a:srgbClr val="FFFFFF"/>
                </a:solidFill>
                <a:latin typeface="苹方 粗体" panose="020B0600000000000000" pitchFamily="34" charset="-122"/>
                <a:ea typeface="苹方 粗体" panose="020B0600000000000000" pitchFamily="34" charset="-122"/>
                <a:cs typeface="苹方 粗体" panose="020B0600000000000000" pitchFamily="34" charset="-122"/>
                <a:sym typeface="Helvetica Neue Medium"/>
              </a:defRPr>
            </a:lvl1pPr>
          </a:lstStyle>
          <a:p>
            <a:r>
              <a:rPr dirty="0" err="1"/>
              <a:t>标题文本</a:t>
            </a:r>
            <a:endParaRPr dirty="0"/>
          </a:p>
        </p:txBody>
      </p:sp>
      <p:sp>
        <p:nvSpPr>
          <p:cNvPr id="3" name="正文级别 1…"/>
          <p:cNvSpPr txBox="1">
            <a:spLocks noGrp="1"/>
          </p:cNvSpPr>
          <p:nvPr>
            <p:ph type="body" sz="quarter" idx="1" hasCustomPrompt="1"/>
          </p:nvPr>
        </p:nvSpPr>
        <p:spPr>
          <a:xfrm>
            <a:off x="889000" y="3245472"/>
            <a:ext cx="10414000" cy="793889"/>
          </a:xfrm>
          <a:prstGeom prst="rect">
            <a:avLst/>
          </a:prstGeom>
        </p:spPr>
        <p:txBody>
          <a:bodyPr anchor="t">
            <a:noAutofit/>
          </a:bodyPr>
          <a:lstStyle>
            <a:lvl1pPr marL="0" indent="0" algn="ctr">
              <a:lnSpc>
                <a:spcPct val="100000"/>
              </a:lnSpc>
              <a:spcBef>
                <a:spcPct val="0"/>
              </a:spcBef>
              <a:buSzTx/>
              <a:buNone/>
              <a:defRPr sz="1755">
                <a:solidFill>
                  <a:srgbClr val="FFFFFF"/>
                </a:solidFill>
                <a:latin typeface="苹方 中等" panose="020B0400000000000000" pitchFamily="34" charset="-122"/>
                <a:ea typeface="苹方 中等" panose="020B0400000000000000" pitchFamily="34" charset="-122"/>
              </a:defRPr>
            </a:lvl1pPr>
            <a:lvl2pPr marL="0" indent="0" algn="ctr">
              <a:lnSpc>
                <a:spcPct val="100000"/>
              </a:lnSpc>
              <a:spcBef>
                <a:spcPct val="0"/>
              </a:spcBef>
              <a:buSzTx/>
              <a:buNone/>
              <a:defRPr sz="1755">
                <a:solidFill>
                  <a:srgbClr val="FFFFFF"/>
                </a:solidFill>
                <a:latin typeface="苹方 中等" panose="020B0400000000000000" pitchFamily="34" charset="-122"/>
                <a:ea typeface="苹方 中等" panose="020B0400000000000000" pitchFamily="34" charset="-122"/>
              </a:defRPr>
            </a:lvl2pPr>
            <a:lvl3pPr marL="0" indent="0" algn="ctr">
              <a:lnSpc>
                <a:spcPct val="100000"/>
              </a:lnSpc>
              <a:spcBef>
                <a:spcPct val="0"/>
              </a:spcBef>
              <a:buSzTx/>
              <a:buNone/>
              <a:defRPr sz="1755">
                <a:solidFill>
                  <a:srgbClr val="FFFFFF"/>
                </a:solidFill>
                <a:latin typeface="苹方 中等" panose="020B0400000000000000" pitchFamily="34" charset="-122"/>
                <a:ea typeface="苹方 中等" panose="020B0400000000000000" pitchFamily="34" charset="-122"/>
              </a:defRPr>
            </a:lvl3pPr>
            <a:lvl4pPr marL="0" indent="0" algn="ctr">
              <a:lnSpc>
                <a:spcPct val="100000"/>
              </a:lnSpc>
              <a:spcBef>
                <a:spcPct val="0"/>
              </a:spcBef>
              <a:buSzTx/>
              <a:buNone/>
              <a:defRPr sz="1755">
                <a:solidFill>
                  <a:srgbClr val="FFFFFF"/>
                </a:solidFill>
                <a:latin typeface="苹方 中等" panose="020B0400000000000000" pitchFamily="34" charset="-122"/>
                <a:ea typeface="苹方 中等" panose="020B0400000000000000" pitchFamily="34" charset="-122"/>
              </a:defRPr>
            </a:lvl4pPr>
            <a:lvl5pPr marL="0" indent="0" algn="ctr">
              <a:lnSpc>
                <a:spcPct val="100000"/>
              </a:lnSpc>
              <a:spcBef>
                <a:spcPct val="0"/>
              </a:spcBef>
              <a:buSzTx/>
              <a:buNone/>
              <a:defRPr sz="1755">
                <a:solidFill>
                  <a:srgbClr val="FFFFFF"/>
                </a:solidFill>
                <a:latin typeface="苹方 中等" panose="020B0400000000000000" pitchFamily="34" charset="-122"/>
                <a:ea typeface="苹方 中等" panose="020B0400000000000000" pitchFamily="34" charset="-122"/>
              </a:defRPr>
            </a:lvl5pPr>
          </a:lstStyle>
          <a:p>
            <a:r>
              <a:rPr dirty="0" err="1"/>
              <a:t>正文级别</a:t>
            </a:r>
            <a:r>
              <a:rPr dirty="0"/>
              <a:t> 1</a:t>
            </a:r>
            <a:endParaRPr dirty="0"/>
          </a:p>
          <a:p>
            <a:pPr lvl="1"/>
            <a:r>
              <a:rPr dirty="0" err="1"/>
              <a:t>正文级别</a:t>
            </a:r>
            <a:r>
              <a:rPr dirty="0"/>
              <a:t> 2</a:t>
            </a:r>
            <a:endParaRPr dirty="0"/>
          </a:p>
          <a:p>
            <a:pPr lvl="2"/>
            <a:r>
              <a:rPr dirty="0" err="1"/>
              <a:t>正文级别</a:t>
            </a:r>
            <a:r>
              <a:rPr dirty="0"/>
              <a:t> 3</a:t>
            </a:r>
            <a:endParaRPr dirty="0"/>
          </a:p>
          <a:p>
            <a:pPr lvl="3"/>
            <a:r>
              <a:rPr dirty="0" err="1"/>
              <a:t>正文级别</a:t>
            </a:r>
            <a:r>
              <a:rPr dirty="0"/>
              <a:t> 4</a:t>
            </a:r>
            <a:endParaRPr dirty="0"/>
          </a:p>
          <a:p>
            <a:pPr lvl="4"/>
            <a:r>
              <a:rPr dirty="0" err="1"/>
              <a:t>正文级别</a:t>
            </a:r>
            <a:r>
              <a:rPr dirty="0"/>
              <a:t> 5</a:t>
            </a:r>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照片 - 垂直">
    <p:bg>
      <p:bgPr>
        <a:noFill/>
        <a:effectLst/>
      </p:bgPr>
    </p:bg>
    <p:spTree>
      <p:nvGrpSpPr>
        <p:cNvPr id="1" name=""/>
        <p:cNvGrpSpPr/>
        <p:nvPr/>
      </p:nvGrpSpPr>
      <p:grpSpPr>
        <a:xfrm>
          <a:off x="0" y="0"/>
          <a:ext cx="0" cy="0"/>
          <a:chOff x="0" y="0"/>
          <a:chExt cx="0" cy="0"/>
        </a:xfrm>
      </p:grpSpPr>
      <p:pic>
        <p:nvPicPr>
          <p:cNvPr id="11" name="图片 10" descr="D:\工作文件-2020.03.02\ppt美化-20200305\ppt封面2-05.pngppt封面2-05"/>
          <p:cNvPicPr>
            <a:picLocks noChangeAspect="1"/>
          </p:cNvPicPr>
          <p:nvPr userDrawn="1"/>
        </p:nvPicPr>
        <p:blipFill>
          <a:blip r:embed="rId2"/>
          <a:srcRect/>
          <a:stretch>
            <a:fillRect/>
          </a:stretch>
        </p:blipFill>
        <p:spPr>
          <a:xfrm>
            <a:off x="-1321" y="159"/>
            <a:ext cx="12196233" cy="6859200"/>
          </a:xfrm>
          <a:prstGeom prst="rect">
            <a:avLst/>
          </a:prstGeom>
        </p:spPr>
      </p:pic>
      <p:sp>
        <p:nvSpPr>
          <p:cNvPr id="13" name="文本框 12"/>
          <p:cNvSpPr txBox="1"/>
          <p:nvPr userDrawn="1"/>
        </p:nvSpPr>
        <p:spPr>
          <a:xfrm>
            <a:off x="11645628" y="6404383"/>
            <a:ext cx="261823" cy="259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67733" tIns="67733" rIns="67733" bIns="67733" numCol="1" spcCol="38100" rtlCol="0" anchor="ctr">
            <a:spAutoFit/>
          </a:bodyPr>
          <a:lstStyle/>
          <a:p>
            <a:pPr marL="0" marR="0" indent="0" algn="ctr" defTabSz="1100455" rtl="0" fontAlgn="auto" latinLnBrk="0" hangingPunct="0">
              <a:lnSpc>
                <a:spcPct val="100000"/>
              </a:lnSpc>
              <a:spcBef>
                <a:spcPts val="0"/>
              </a:spcBef>
              <a:spcAft>
                <a:spcPts val="0"/>
              </a:spcAft>
              <a:buClrTx/>
              <a:buSzTx/>
              <a:buFontTx/>
              <a:buNone/>
            </a:pPr>
            <a:fld id="{86CB4B4D-7CA3-9044-876B-883B54F8677D}" type="slidenum">
              <a:rPr lang="en-US" altLang="zh-CN" sz="800" smtClean="0">
                <a:solidFill>
                  <a:srgbClr val="006EB3"/>
                </a:solidFill>
              </a:rPr>
            </a:fld>
            <a:endParaRPr kumimoji="0" lang="zh-CN" altLang="en-US" sz="800" b="0" i="0" u="none" strike="noStrike" cap="none" spc="0" normalizeH="0" baseline="0" dirty="0">
              <a:ln>
                <a:noFill/>
              </a:ln>
              <a:solidFill>
                <a:srgbClr val="006EB3"/>
              </a:solidFill>
              <a:effectLst/>
              <a:uFillTx/>
              <a:latin typeface="Helvetica Neue Medium"/>
              <a:ea typeface="Helvetica Neue Medium"/>
              <a:cs typeface="Helvetica Neue Medium"/>
              <a:sym typeface="Helvetica Neue Medium"/>
            </a:endParaRPr>
          </a:p>
        </p:txBody>
      </p:sp>
      <p:sp>
        <p:nvSpPr>
          <p:cNvPr id="15" name="文本框 14"/>
          <p:cNvSpPr txBox="1"/>
          <p:nvPr userDrawn="1"/>
        </p:nvSpPr>
        <p:spPr>
          <a:xfrm>
            <a:off x="401060" y="6409855"/>
            <a:ext cx="2358551" cy="259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67733" tIns="67733" rIns="67733" bIns="67733" numCol="1" spcCol="38100" rtlCol="0" anchor="ctr">
            <a:spAutoFit/>
          </a:bodyPr>
          <a:lstStyle/>
          <a:p>
            <a:pPr marL="0" marR="0" indent="0" algn="ctr" defTabSz="1100455" rtl="0" fontAlgn="auto" latinLnBrk="0" hangingPunct="0">
              <a:lnSpc>
                <a:spcPct val="100000"/>
              </a:lnSpc>
              <a:spcBef>
                <a:spcPts val="0"/>
              </a:spcBef>
              <a:spcAft>
                <a:spcPts val="0"/>
              </a:spcAft>
              <a:buClrTx/>
              <a:buSzTx/>
              <a:buFontTx/>
              <a:buNone/>
            </a:pPr>
            <a:r>
              <a:rPr lang="en-US" altLang="zh-CN" sz="800" dirty="0">
                <a:solidFill>
                  <a:schemeClr val="tx1">
                    <a:lumMod val="65000"/>
                    <a:lumOff val="35000"/>
                  </a:schemeClr>
                </a:solidFill>
                <a:latin typeface="苹方 常规" panose="020B0300000000000000" pitchFamily="34" charset="-122"/>
                <a:ea typeface="苹方 常规" panose="020B0300000000000000" pitchFamily="34" charset="-122"/>
              </a:rPr>
              <a:t>©2020 </a:t>
            </a:r>
            <a:r>
              <a:rPr lang="en-US" altLang="zh-CN" sz="800" dirty="0" err="1">
                <a:solidFill>
                  <a:schemeClr val="tx1">
                    <a:lumMod val="65000"/>
                    <a:lumOff val="35000"/>
                  </a:schemeClr>
                </a:solidFill>
                <a:latin typeface="苹方 常规" panose="020B0300000000000000" pitchFamily="34" charset="-122"/>
                <a:ea typeface="苹方 常规" panose="020B0300000000000000" pitchFamily="34" charset="-122"/>
              </a:rPr>
              <a:t>SmartMore</a:t>
            </a:r>
            <a:r>
              <a:rPr lang="en-US" altLang="zh-CN" sz="800" dirty="0">
                <a:solidFill>
                  <a:schemeClr val="tx1">
                    <a:lumMod val="65000"/>
                    <a:lumOff val="35000"/>
                  </a:schemeClr>
                </a:solidFill>
                <a:latin typeface="苹方 常规" panose="020B0300000000000000" pitchFamily="34" charset="-122"/>
                <a:ea typeface="苹方 常规" panose="020B0300000000000000" pitchFamily="34" charset="-122"/>
              </a:rPr>
              <a:t> Co., Ltd. All rights reserved.</a:t>
            </a:r>
            <a:endParaRPr kumimoji="0" lang="zh-CN" altLang="en-US" sz="800" b="0" i="0" u="none" strike="noStrike" cap="none" spc="0" normalizeH="0" baseline="0" dirty="0">
              <a:ln>
                <a:noFill/>
              </a:ln>
              <a:solidFill>
                <a:schemeClr val="tx1">
                  <a:lumMod val="65000"/>
                  <a:lumOff val="35000"/>
                </a:schemeClr>
              </a:solidFill>
              <a:effectLst/>
              <a:uFillTx/>
              <a:latin typeface="苹方 常规" panose="020B0300000000000000" pitchFamily="34" charset="-122"/>
              <a:ea typeface="苹方 常规" panose="020B0300000000000000" pitchFamily="34" charset="-122"/>
              <a:cs typeface="Helvetica Neue Medium"/>
              <a:sym typeface="Helvetica Neue Medium"/>
            </a:endParaRPr>
          </a:p>
        </p:txBody>
      </p:sp>
      <p:sp>
        <p:nvSpPr>
          <p:cNvPr id="9" name="文本占位符 8"/>
          <p:cNvSpPr>
            <a:spLocks noGrp="1"/>
          </p:cNvSpPr>
          <p:nvPr>
            <p:ph type="body" sz="quarter" idx="10"/>
          </p:nvPr>
        </p:nvSpPr>
        <p:spPr>
          <a:xfrm>
            <a:off x="479505" y="1275683"/>
            <a:ext cx="11146085" cy="4808850"/>
          </a:xfrm>
          <a:prstGeom prst="rect">
            <a:avLst/>
          </a:prstGeom>
        </p:spPr>
        <p:txBody>
          <a:bodyPr anchor="t">
            <a:normAutofit/>
          </a:bodyPr>
          <a:lstStyle>
            <a:lvl1pPr>
              <a:lnSpc>
                <a:spcPct val="100000"/>
              </a:lnSpc>
              <a:spcBef>
                <a:spcPts val="1200"/>
              </a:spcBef>
              <a:defRPr sz="2000">
                <a:latin typeface="苹方 常规" panose="020B0300000000000000" pitchFamily="34" charset="-122"/>
                <a:ea typeface="苹方 常规" panose="020B0300000000000000" pitchFamily="34" charset="-122"/>
              </a:defRPr>
            </a:lvl1pPr>
            <a:lvl2pPr>
              <a:lnSpc>
                <a:spcPct val="100000"/>
              </a:lnSpc>
              <a:spcBef>
                <a:spcPts val="1200"/>
              </a:spcBef>
              <a:defRPr sz="1800">
                <a:latin typeface="苹方 常规" panose="020B0300000000000000" pitchFamily="34" charset="-122"/>
                <a:ea typeface="苹方 常规" panose="020B0300000000000000" pitchFamily="34" charset="-122"/>
              </a:defRPr>
            </a:lvl2pPr>
            <a:lvl3pPr>
              <a:lnSpc>
                <a:spcPct val="100000"/>
              </a:lnSpc>
              <a:spcBef>
                <a:spcPts val="1200"/>
              </a:spcBef>
              <a:defRPr sz="1800">
                <a:latin typeface="苹方 常规" panose="020B0300000000000000" pitchFamily="34" charset="-122"/>
                <a:ea typeface="苹方 常规" panose="020B0300000000000000" pitchFamily="34" charset="-122"/>
              </a:defRPr>
            </a:lvl3pPr>
            <a:lvl4pPr>
              <a:lnSpc>
                <a:spcPct val="100000"/>
              </a:lnSpc>
              <a:spcBef>
                <a:spcPts val="1200"/>
              </a:spcBef>
              <a:defRPr sz="1800">
                <a:latin typeface="苹方 常规" panose="020B0300000000000000" pitchFamily="34" charset="-122"/>
                <a:ea typeface="苹方 常规" panose="020B0300000000000000" pitchFamily="34" charset="-122"/>
              </a:defRPr>
            </a:lvl4pPr>
            <a:lvl5pPr>
              <a:lnSpc>
                <a:spcPct val="100000"/>
              </a:lnSpc>
              <a:spcBef>
                <a:spcPts val="1200"/>
              </a:spcBef>
              <a:defRPr sz="1800">
                <a:latin typeface="苹方 常规" panose="020B0300000000000000" pitchFamily="34" charset="-122"/>
                <a:ea typeface="苹方 常规" panose="020B0300000000000000"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10" name="图片 9" descr="7d7e46812f16b0a79955120196f1d00"/>
          <p:cNvPicPr>
            <a:picLocks noChangeAspect="1"/>
          </p:cNvPicPr>
          <p:nvPr userDrawn="1"/>
        </p:nvPicPr>
        <p:blipFill>
          <a:blip r:embed="rId3"/>
          <a:stretch>
            <a:fillRect/>
          </a:stretch>
        </p:blipFill>
        <p:spPr>
          <a:xfrm>
            <a:off x="9769423" y="365982"/>
            <a:ext cx="2003083" cy="241570"/>
          </a:xfrm>
          <a:prstGeom prst="rect">
            <a:avLst/>
          </a:prstGeom>
        </p:spPr>
      </p:pic>
      <p:sp>
        <p:nvSpPr>
          <p:cNvPr id="12" name="矩形 11"/>
          <p:cNvSpPr/>
          <p:nvPr userDrawn="1"/>
        </p:nvSpPr>
        <p:spPr>
          <a:xfrm>
            <a:off x="479505" y="365982"/>
            <a:ext cx="60959" cy="230832"/>
          </a:xfrm>
          <a:prstGeom prst="rect">
            <a:avLst/>
          </a:prstGeom>
          <a:solidFill>
            <a:srgbClr val="006EB3"/>
          </a:solidFill>
          <a:ln w="25400" cap="flat">
            <a:no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ctr" forceAA="0">
            <a:spAutoFit/>
          </a:bodyPr>
          <a:lstStyle/>
          <a:p>
            <a:pPr marL="0" marR="0" indent="0" algn="ctr" defTabSz="1100455" rtl="0" fontAlgn="auto" latinLnBrk="0" hangingPunct="0">
              <a:lnSpc>
                <a:spcPct val="100000"/>
              </a:lnSpc>
              <a:spcBef>
                <a:spcPts val="0"/>
              </a:spcBef>
              <a:spcAft>
                <a:spcPts val="0"/>
              </a:spcAft>
              <a:buClrTx/>
              <a:buSzTx/>
              <a:buFontTx/>
              <a:buNone/>
            </a:pPr>
            <a:endParaRPr kumimoji="0" lang="zh-CN" altLang="en-US" sz="15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4" name="标题文本"/>
          <p:cNvSpPr txBox="1">
            <a:spLocks noGrp="1"/>
          </p:cNvSpPr>
          <p:nvPr>
            <p:ph type="title" hasCustomPrompt="1"/>
          </p:nvPr>
        </p:nvSpPr>
        <p:spPr>
          <a:xfrm>
            <a:off x="594864" y="265345"/>
            <a:ext cx="9058943" cy="410633"/>
          </a:xfrm>
          <a:prstGeom prst="rect">
            <a:avLst/>
          </a:prstGeom>
        </p:spPr>
        <p:txBody>
          <a:bodyPr/>
          <a:lstStyle>
            <a:lvl1pPr algn="l">
              <a:defRPr sz="2400">
                <a:solidFill>
                  <a:schemeClr val="tx1">
                    <a:lumMod val="75000"/>
                    <a:lumOff val="25000"/>
                  </a:schemeClr>
                </a:solidFill>
                <a:latin typeface="苹方 粗体" panose="020B0600000000000000" pitchFamily="34" charset="-122"/>
                <a:ea typeface="苹方 粗体" panose="020B0600000000000000" pitchFamily="34" charset="-122"/>
                <a:cs typeface="苹方 粗体" panose="020B0600000000000000" pitchFamily="34" charset="-122"/>
                <a:sym typeface="Helvetica Neue Medium"/>
              </a:defRPr>
            </a:lvl1pPr>
          </a:lstStyle>
          <a:p>
            <a:r>
              <a:rPr dirty="0" err="1"/>
              <a:t>标题文本</a:t>
            </a:r>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4.png"/><Relationship Id="rId3" Type="http://schemas.openxmlformats.org/officeDocument/2006/relationships/tags" Target="../tags/tag3.xml"/><Relationship Id="rId2" Type="http://schemas.openxmlformats.org/officeDocument/2006/relationships/image" Target="../media/image13.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 name="组合 16"/>
          <p:cNvGrpSpPr/>
          <p:nvPr/>
        </p:nvGrpSpPr>
        <p:grpSpPr>
          <a:xfrm>
            <a:off x="565327" y="428850"/>
            <a:ext cx="10885805" cy="2988440"/>
            <a:chOff x="177" y="894940"/>
            <a:chExt cx="10885805" cy="2988440"/>
          </a:xfrm>
        </p:grpSpPr>
        <p:grpSp>
          <p:nvGrpSpPr>
            <p:cNvPr id="18" name="Group 34"/>
            <p:cNvGrpSpPr/>
            <p:nvPr/>
          </p:nvGrpSpPr>
          <p:grpSpPr>
            <a:xfrm>
              <a:off x="177" y="894940"/>
              <a:ext cx="935973" cy="2988440"/>
              <a:chOff x="0" y="1368000"/>
              <a:chExt cx="936000" cy="3600000"/>
            </a:xfrm>
          </p:grpSpPr>
          <p:sp>
            <p:nvSpPr>
              <p:cNvPr id="19" name="Rectangle 35"/>
              <p:cNvSpPr/>
              <p:nvPr userDrawn="1"/>
            </p:nvSpPr>
            <p:spPr bwMode="gray">
              <a:xfrm>
                <a:off x="0" y="1368000"/>
                <a:ext cx="234000" cy="3600000"/>
              </a:xfrm>
              <a:prstGeom prst="rect">
                <a:avLst/>
              </a:prstGeom>
              <a:solidFill>
                <a:schemeClr val="accent2">
                  <a:alpha val="60000"/>
                </a:schemeClr>
              </a:solidFill>
              <a:ln w="6350" algn="ctr">
                <a:noFill/>
                <a:miter lim="800000"/>
              </a:ln>
            </p:spPr>
            <p:txBody>
              <a:bodyPr lIns="89998" tIns="71998" rIns="89998" bIns="71998" rtlCol="0" anchor="ctr"/>
              <a:p>
                <a:pPr algn="ctr" defTabSz="1089025" fontAlgn="base">
                  <a:spcBef>
                    <a:spcPct val="50000"/>
                  </a:spcBef>
                  <a:spcAft>
                    <a:spcPct val="0"/>
                  </a:spcAft>
                  <a:buClr>
                    <a:srgbClr val="F0AB00"/>
                  </a:buClr>
                  <a:buSzPct val="80000"/>
                  <a:defRPr/>
                </a:pPr>
                <a:endParaRPr lang="en-US" sz="2000" kern="0" dirty="0" err="1">
                  <a:solidFill>
                    <a:srgbClr val="000000"/>
                  </a:solidFill>
                  <a:ea typeface="微软雅黑" panose="020B0503020204020204" charset="-122"/>
                  <a:cs typeface="Arial Unicode MS" panose="020B0604020202020204" pitchFamily="34" charset="-128"/>
                </a:endParaRPr>
              </a:p>
            </p:txBody>
          </p:sp>
          <p:sp>
            <p:nvSpPr>
              <p:cNvPr id="20" name="Rectangle 36"/>
              <p:cNvSpPr/>
              <p:nvPr userDrawn="1"/>
            </p:nvSpPr>
            <p:spPr bwMode="gray">
              <a:xfrm>
                <a:off x="234000" y="1368000"/>
                <a:ext cx="234000" cy="3600000"/>
              </a:xfrm>
              <a:prstGeom prst="rect">
                <a:avLst/>
              </a:prstGeom>
              <a:solidFill>
                <a:schemeClr val="accent2">
                  <a:alpha val="70000"/>
                </a:schemeClr>
              </a:solidFill>
              <a:ln w="6350" algn="ctr">
                <a:noFill/>
                <a:miter lim="800000"/>
              </a:ln>
            </p:spPr>
            <p:txBody>
              <a:bodyPr lIns="89998" tIns="71998" rIns="89998" bIns="71998" rtlCol="0" anchor="ctr"/>
              <a:p>
                <a:pPr algn="ctr" defTabSz="1089025" fontAlgn="base">
                  <a:spcBef>
                    <a:spcPct val="50000"/>
                  </a:spcBef>
                  <a:spcAft>
                    <a:spcPct val="0"/>
                  </a:spcAft>
                  <a:buClr>
                    <a:srgbClr val="F0AB00"/>
                  </a:buClr>
                  <a:buSzPct val="80000"/>
                  <a:defRPr/>
                </a:pPr>
                <a:endParaRPr lang="en-US" sz="2000" kern="0" dirty="0" err="1">
                  <a:solidFill>
                    <a:srgbClr val="000000"/>
                  </a:solidFill>
                  <a:ea typeface="微软雅黑" panose="020B0503020204020204" charset="-122"/>
                  <a:cs typeface="Arial Unicode MS" panose="020B0604020202020204" pitchFamily="34" charset="-128"/>
                </a:endParaRPr>
              </a:p>
            </p:txBody>
          </p:sp>
          <p:sp>
            <p:nvSpPr>
              <p:cNvPr id="21" name="Rectangle 37"/>
              <p:cNvSpPr/>
              <p:nvPr userDrawn="1"/>
            </p:nvSpPr>
            <p:spPr bwMode="gray">
              <a:xfrm>
                <a:off x="468000" y="1368000"/>
                <a:ext cx="234000" cy="3600000"/>
              </a:xfrm>
              <a:prstGeom prst="rect">
                <a:avLst/>
              </a:prstGeom>
              <a:solidFill>
                <a:schemeClr val="accent2">
                  <a:alpha val="80000"/>
                </a:schemeClr>
              </a:solidFill>
              <a:ln w="6350" algn="ctr">
                <a:noFill/>
                <a:miter lim="800000"/>
              </a:ln>
            </p:spPr>
            <p:txBody>
              <a:bodyPr lIns="89998" tIns="71998" rIns="89998" bIns="71998" rtlCol="0" anchor="ctr"/>
              <a:p>
                <a:pPr algn="ctr" defTabSz="1089025" fontAlgn="base">
                  <a:spcBef>
                    <a:spcPct val="50000"/>
                  </a:spcBef>
                  <a:spcAft>
                    <a:spcPct val="0"/>
                  </a:spcAft>
                  <a:buClr>
                    <a:srgbClr val="F0AB00"/>
                  </a:buClr>
                  <a:buSzPct val="80000"/>
                  <a:defRPr/>
                </a:pPr>
                <a:endParaRPr lang="en-US" sz="2000" kern="0" dirty="0" err="1">
                  <a:solidFill>
                    <a:srgbClr val="000000"/>
                  </a:solidFill>
                  <a:ea typeface="微软雅黑" panose="020B0503020204020204" charset="-122"/>
                  <a:cs typeface="Arial Unicode MS" panose="020B0604020202020204" pitchFamily="34" charset="-128"/>
                </a:endParaRPr>
              </a:p>
            </p:txBody>
          </p:sp>
          <p:sp>
            <p:nvSpPr>
              <p:cNvPr id="22" name="Rectangle 38"/>
              <p:cNvSpPr/>
              <p:nvPr userDrawn="1"/>
            </p:nvSpPr>
            <p:spPr bwMode="gray">
              <a:xfrm>
                <a:off x="702000" y="1368000"/>
                <a:ext cx="234000" cy="3600000"/>
              </a:xfrm>
              <a:prstGeom prst="rect">
                <a:avLst/>
              </a:prstGeom>
              <a:solidFill>
                <a:schemeClr val="accent2"/>
              </a:solidFill>
              <a:ln w="6350" algn="ctr">
                <a:noFill/>
                <a:miter lim="800000"/>
              </a:ln>
            </p:spPr>
            <p:txBody>
              <a:bodyPr lIns="89998" tIns="71998" rIns="89998" bIns="71998" rtlCol="0" anchor="ctr"/>
              <a:p>
                <a:pPr algn="ctr" defTabSz="1089025" fontAlgn="base">
                  <a:spcBef>
                    <a:spcPct val="50000"/>
                  </a:spcBef>
                  <a:spcAft>
                    <a:spcPct val="0"/>
                  </a:spcAft>
                  <a:buClr>
                    <a:srgbClr val="F0AB00"/>
                  </a:buClr>
                  <a:buSzPct val="80000"/>
                  <a:defRPr/>
                </a:pPr>
                <a:endParaRPr lang="en-US" sz="2000" kern="0" dirty="0" err="1">
                  <a:solidFill>
                    <a:srgbClr val="000000"/>
                  </a:solidFill>
                  <a:ea typeface="微软雅黑" panose="020B0503020204020204" charset="-122"/>
                  <a:cs typeface="Arial Unicode MS" panose="020B0604020202020204" pitchFamily="34" charset="-128"/>
                </a:endParaRPr>
              </a:p>
            </p:txBody>
          </p:sp>
        </p:grpSp>
        <p:sp>
          <p:nvSpPr>
            <p:cNvPr id="24" name="矩形 23"/>
            <p:cNvSpPr/>
            <p:nvPr/>
          </p:nvSpPr>
          <p:spPr>
            <a:xfrm>
              <a:off x="7883370" y="2172387"/>
              <a:ext cx="2485748" cy="398780"/>
            </a:xfrm>
            <a:prstGeom prst="rect">
              <a:avLst/>
            </a:prstGeom>
          </p:spPr>
          <p:txBody>
            <a:bodyPr wrap="square">
              <a:spAutoFit/>
            </a:bodyPr>
            <a:p>
              <a:pPr algn="l"/>
              <a:r>
                <a:rPr lang="zh-CN" altLang="en-US" sz="2000" dirty="0">
                  <a:solidFill>
                    <a:schemeClr val="bg1"/>
                  </a:solidFill>
                  <a:latin typeface="Arial Nova Light" panose="020B0304020202020204" pitchFamily="34" charset="0"/>
                  <a:ea typeface="黑体" panose="02010609060101010101" pitchFamily="49" charset="-122"/>
                  <a:cs typeface="Arial" panose="020B0604020202020204" pitchFamily="34" charset="0"/>
                </a:rPr>
                <a:t>  </a:t>
              </a:r>
              <a:r>
                <a:rPr lang="en-US" altLang="zh-CN" sz="2000" dirty="0">
                  <a:solidFill>
                    <a:schemeClr val="bg1"/>
                  </a:solidFill>
                  <a:latin typeface="Arial Nova Light" panose="020B0304020202020204" pitchFamily="34" charset="0"/>
                  <a:ea typeface="黑体" panose="02010609060101010101" pitchFamily="49" charset="-122"/>
                  <a:cs typeface="Arial" panose="020B0604020202020204" pitchFamily="34" charset="0"/>
                </a:rPr>
                <a:t>2021/11/30	</a:t>
              </a:r>
              <a:endParaRPr lang="en-US" altLang="zh-CN" sz="2000" dirty="0">
                <a:solidFill>
                  <a:schemeClr val="bg1"/>
                </a:solidFill>
                <a:latin typeface="Arial Nova Light" panose="020B0304020202020204" pitchFamily="34" charset="0"/>
                <a:ea typeface="黑体" panose="02010609060101010101" pitchFamily="49" charset="-122"/>
                <a:cs typeface="Arial" panose="020B0604020202020204" pitchFamily="34" charset="0"/>
              </a:endParaRPr>
            </a:p>
          </p:txBody>
        </p:sp>
        <p:cxnSp>
          <p:nvCxnSpPr>
            <p:cNvPr id="25" name="直接连接符 24"/>
            <p:cNvCxnSpPr/>
            <p:nvPr/>
          </p:nvCxnSpPr>
          <p:spPr>
            <a:xfrm>
              <a:off x="1525949" y="3048000"/>
              <a:ext cx="7268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419293" y="3123639"/>
              <a:ext cx="7793014" cy="398780"/>
            </a:xfrm>
            <a:prstGeom prst="rect">
              <a:avLst/>
            </a:prstGeom>
          </p:spPr>
          <p:txBody>
            <a:bodyPr wrap="square">
              <a:spAutoFit/>
            </a:bodyPr>
            <a:p>
              <a:pPr algn="l"/>
              <a:r>
                <a:rPr lang="zh-CN" altLang="en-US" sz="2000" dirty="0">
                  <a:solidFill>
                    <a:schemeClr val="bg1"/>
                  </a:solidFill>
                  <a:latin typeface="等线" panose="02010600030101010101" charset="-122"/>
                  <a:ea typeface="等线" panose="02010600030101010101" charset="-122"/>
                  <a:cs typeface="Arial" panose="020B0604020202020204" pitchFamily="34" charset="0"/>
                </a:rPr>
                <a:t>助力中国智造，加速企业智转型</a:t>
              </a:r>
              <a:endParaRPr lang="zh-CN" altLang="en-US" sz="2000" dirty="0">
                <a:solidFill>
                  <a:schemeClr val="bg1"/>
                </a:solidFill>
                <a:latin typeface="等线" panose="02010600030101010101" charset="-122"/>
                <a:ea typeface="等线" panose="02010600030101010101" charset="-122"/>
                <a:cs typeface="Arial" panose="020B0604020202020204" pitchFamily="34" charset="0"/>
              </a:endParaRPr>
            </a:p>
          </p:txBody>
        </p:sp>
        <p:sp>
          <p:nvSpPr>
            <p:cNvPr id="27" name="矩形 26"/>
            <p:cNvSpPr/>
            <p:nvPr/>
          </p:nvSpPr>
          <p:spPr>
            <a:xfrm>
              <a:off x="1419402" y="1267050"/>
              <a:ext cx="9466580" cy="829945"/>
            </a:xfrm>
            <a:prstGeom prst="rect">
              <a:avLst/>
            </a:prstGeom>
          </p:spPr>
          <p:txBody>
            <a:bodyPr wrap="square">
              <a:spAutoFit/>
            </a:bodyPr>
            <a:p>
              <a:pPr algn="l"/>
              <a:r>
                <a:rPr lang="zh-CN" altLang="en-US" sz="4800" b="1" dirty="0">
                  <a:solidFill>
                    <a:schemeClr val="bg1"/>
                  </a:solidFill>
                  <a:latin typeface="等线" panose="02010600030101010101" charset="-122"/>
                  <a:ea typeface="等线" panose="02010600030101010101" charset="-122"/>
                  <a:cs typeface="Arial" panose="020B0604020202020204" pitchFamily="34" charset="0"/>
                </a:rPr>
                <a:t>富士康苹果手机中框光学方案</a:t>
              </a:r>
              <a:endParaRPr lang="zh-CN" altLang="en-US" sz="4800" b="1" dirty="0">
                <a:solidFill>
                  <a:schemeClr val="bg1"/>
                </a:solidFill>
                <a:latin typeface="等线" panose="02010600030101010101" charset="-122"/>
                <a:ea typeface="等线" panose="02010600030101010101" charset="-122"/>
                <a:cs typeface="Arial" panose="020B0604020202020204" pitchFamily="34" charset="0"/>
              </a:endParaRPr>
            </a:p>
          </p:txBody>
        </p:sp>
      </p:grpSp>
      <p:pic>
        <p:nvPicPr>
          <p:cNvPr id="4" name="图片 3" descr="图层 0"/>
          <p:cNvPicPr>
            <a:picLocks noChangeAspect="1"/>
          </p:cNvPicPr>
          <p:nvPr/>
        </p:nvPicPr>
        <p:blipFill>
          <a:blip r:embed="rId1"/>
          <a:stretch>
            <a:fillRect/>
          </a:stretch>
        </p:blipFill>
        <p:spPr>
          <a:xfrm>
            <a:off x="9566268" y="6322424"/>
            <a:ext cx="2269202" cy="273544"/>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sym typeface="+mn-ea"/>
              </a:rPr>
              <a:t>工位二效果图</a:t>
            </a:r>
            <a:endParaRPr lang="zh-CN" altLang="en-US" dirty="0"/>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20265" y="954405"/>
            <a:ext cx="2553335" cy="2480945"/>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9465" y="808990"/>
            <a:ext cx="3774440" cy="277114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65" y="3642995"/>
            <a:ext cx="4255135" cy="268287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7575" y="3952240"/>
            <a:ext cx="3108325" cy="200660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0955" y="1357630"/>
            <a:ext cx="1297940" cy="460121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方案总结说明</a:t>
            </a:r>
            <a:endParaRPr lang="zh-CN" altLang="en-US" dirty="0"/>
          </a:p>
        </p:txBody>
      </p:sp>
      <p:sp>
        <p:nvSpPr>
          <p:cNvPr id="2" name="文本框 1"/>
          <p:cNvSpPr txBox="1"/>
          <p:nvPr/>
        </p:nvSpPr>
        <p:spPr>
          <a:xfrm>
            <a:off x="1080770" y="1301750"/>
            <a:ext cx="10351770" cy="3415030"/>
          </a:xfrm>
          <a:prstGeom prst="rect">
            <a:avLst/>
          </a:prstGeom>
          <a:noFill/>
        </p:spPr>
        <p:txBody>
          <a:bodyPr wrap="square" rtlCol="0">
            <a:spAutoFit/>
          </a:bodyPr>
          <a:p>
            <a:r>
              <a:rPr lang="en-US" altLang="zh-CN"/>
              <a:t>1.</a:t>
            </a:r>
            <a:r>
              <a:rPr lang="zh-CN" altLang="en-US"/>
              <a:t>工位一可能</a:t>
            </a:r>
            <a:r>
              <a:rPr lang="en-US" altLang="zh-CN"/>
              <a:t>3D</a:t>
            </a:r>
            <a:r>
              <a:rPr lang="zh-CN" altLang="en-US"/>
              <a:t>面需样品倾斜再扫一圈，待进现场验证</a:t>
            </a:r>
            <a:endParaRPr lang="zh-CN" altLang="en-US"/>
          </a:p>
          <a:p>
            <a:endParaRPr lang="en-US" altLang="zh-CN"/>
          </a:p>
          <a:p>
            <a:r>
              <a:rPr lang="en-US" altLang="zh-CN"/>
              <a:t>2.</a:t>
            </a:r>
            <a:r>
              <a:rPr lang="zh-CN" altLang="en-US"/>
              <a:t>工位一拍</a:t>
            </a:r>
            <a:r>
              <a:rPr lang="en-US" altLang="zh-CN"/>
              <a:t>3D</a:t>
            </a:r>
            <a:r>
              <a:rPr lang="zh-CN" altLang="en-US"/>
              <a:t>刀纹缺陷可能无法与其它缺陷种类兼容，意味着需要移动相机或者光源再扫一遍</a:t>
            </a:r>
            <a:endParaRPr lang="zh-CN" altLang="en-US"/>
          </a:p>
          <a:p>
            <a:endParaRPr lang="zh-CN" altLang="en-US"/>
          </a:p>
          <a:p>
            <a:r>
              <a:rPr lang="en-US" altLang="zh-CN"/>
              <a:t>3.</a:t>
            </a:r>
            <a:r>
              <a:rPr lang="zh-CN" altLang="en-US"/>
              <a:t>工位二拍侧面金属部位需静止点亮不同光源拍</a:t>
            </a:r>
            <a:r>
              <a:rPr lang="en-US" altLang="zh-CN"/>
              <a:t>5</a:t>
            </a:r>
            <a:r>
              <a:rPr lang="zh-CN" altLang="en-US"/>
              <a:t>次（四面可调光一次、同轴光四通道各亮一次）</a:t>
            </a:r>
            <a:endParaRPr lang="zh-CN" altLang="en-US"/>
          </a:p>
          <a:p>
            <a:endParaRPr lang="zh-CN" altLang="en-US"/>
          </a:p>
          <a:p>
            <a:r>
              <a:rPr lang="en-US" altLang="zh-CN"/>
              <a:t>4.</a:t>
            </a:r>
            <a:r>
              <a:rPr lang="zh-CN" altLang="en-US"/>
              <a:t>工位二拍</a:t>
            </a:r>
            <a:r>
              <a:rPr lang="en-US" altLang="zh-CN"/>
              <a:t>SP</a:t>
            </a:r>
            <a:r>
              <a:rPr lang="zh-CN" altLang="en-US"/>
              <a:t>区域加大曝光单独拍一次</a:t>
            </a:r>
            <a:endParaRPr lang="zh-CN" altLang="en-US"/>
          </a:p>
          <a:p>
            <a:endParaRPr lang="zh-CN" altLang="en-US"/>
          </a:p>
          <a:p>
            <a:r>
              <a:rPr lang="en-US" altLang="zh-CN"/>
              <a:t>5.</a:t>
            </a:r>
            <a:r>
              <a:rPr lang="zh-CN" altLang="en-US"/>
              <a:t>工位二拍</a:t>
            </a:r>
            <a:r>
              <a:rPr lang="en-US" altLang="zh-CN"/>
              <a:t>R</a:t>
            </a:r>
            <a:r>
              <a:rPr lang="zh-CN" altLang="en-US"/>
              <a:t>角区域目前方案按照四等分拍完，可能需要更多次数</a:t>
            </a:r>
            <a:endParaRPr lang="zh-CN" altLang="en-US"/>
          </a:p>
          <a:p>
            <a:endParaRPr lang="zh-CN" altLang="en-US"/>
          </a:p>
          <a:p>
            <a:r>
              <a:rPr lang="en-US" altLang="zh-CN"/>
              <a:t>6.</a:t>
            </a:r>
            <a:r>
              <a:rPr lang="zh-CN" altLang="en-US"/>
              <a:t>以上方案是结合前期所提供样品的打光方式及效果所做的理想化推力和整合，预计进现场后方案会改动较大</a:t>
            </a:r>
            <a:endParaRPr lang="zh-CN" altLang="en-U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验证计划</a:t>
            </a:r>
            <a:endParaRPr lang="zh-CN" altLang="en-US" dirty="0"/>
          </a:p>
        </p:txBody>
      </p:sp>
      <p:sp>
        <p:nvSpPr>
          <p:cNvPr id="4" name="文本框 3"/>
          <p:cNvSpPr txBox="1"/>
          <p:nvPr/>
        </p:nvSpPr>
        <p:spPr>
          <a:xfrm>
            <a:off x="1009650" y="676275"/>
            <a:ext cx="10002520" cy="5754370"/>
          </a:xfrm>
          <a:prstGeom prst="rect">
            <a:avLst/>
          </a:prstGeom>
          <a:noFill/>
        </p:spPr>
        <p:txBody>
          <a:bodyPr wrap="square" rtlCol="0">
            <a:spAutoFit/>
          </a:bodyPr>
          <a:p>
            <a:r>
              <a:rPr lang="zh-CN" altLang="en-US" sz="1600"/>
              <a:t>3D面：</a:t>
            </a:r>
            <a:endParaRPr lang="zh-CN" altLang="en-US" sz="1600"/>
          </a:p>
          <a:p>
            <a:r>
              <a:rPr lang="zh-CN" altLang="en-US" sz="1600"/>
              <a:t>1.拿半环的C型光源先验证效果，备选用同轴线光和线光，打光方式为线扫光斑交界处，同时需研究光线是聚还是散对缺陷呈现效果更好</a:t>
            </a:r>
            <a:endParaRPr lang="zh-CN" altLang="en-US" sz="1600"/>
          </a:p>
          <a:p>
            <a:endParaRPr lang="zh-CN" altLang="en-US" sz="1600"/>
          </a:p>
          <a:p>
            <a:r>
              <a:rPr lang="zh-CN" altLang="en-US" sz="1600"/>
              <a:t>2.验证270度C型光源能否全覆盖3D面 从而不用线扫拍两次</a:t>
            </a:r>
            <a:endParaRPr lang="zh-CN" altLang="en-US" sz="1600"/>
          </a:p>
          <a:p>
            <a:endParaRPr lang="zh-CN" altLang="en-US" sz="1600"/>
          </a:p>
          <a:p>
            <a:r>
              <a:rPr lang="zh-CN" altLang="en-US" sz="1600"/>
              <a:t>3.验证光源相机相对位置不变情况下能否兼容3D刀纹和划痕缺陷</a:t>
            </a:r>
            <a:endParaRPr lang="zh-CN" altLang="en-US" sz="1600"/>
          </a:p>
          <a:p>
            <a:endParaRPr lang="zh-CN" altLang="en-US" sz="1600"/>
          </a:p>
          <a:p>
            <a:r>
              <a:rPr lang="zh-CN" altLang="en-US" sz="1600"/>
              <a:t>4.C型光源效果保证前提下优化亮度和均匀性问题；亮度需要用可弯曲线性菲尼尔透镜(可能没有)或聚光LED来加强，均匀性则需要改变不同区域电流来均衡</a:t>
            </a:r>
            <a:endParaRPr lang="zh-CN" altLang="en-US" sz="1600"/>
          </a:p>
          <a:p>
            <a:endParaRPr lang="zh-CN" altLang="en-US" sz="1600"/>
          </a:p>
          <a:p>
            <a:r>
              <a:rPr lang="zh-CN" altLang="en-US" sz="1600"/>
              <a:t>侧面：</a:t>
            </a:r>
            <a:endParaRPr lang="zh-CN" altLang="en-US" sz="1600"/>
          </a:p>
          <a:p>
            <a:r>
              <a:rPr lang="zh-CN" altLang="en-US" sz="1600"/>
              <a:t>1.分别研究直边和R角对应的方顶光源开孔大小及高度对缺陷呈现效果影响，目前已知越靠近光斑缺陷越容易显现，也决定了视野大小</a:t>
            </a:r>
            <a:endParaRPr lang="zh-CN" altLang="en-US" sz="1600"/>
          </a:p>
          <a:p>
            <a:endParaRPr lang="zh-CN" altLang="en-US" sz="1600"/>
          </a:p>
          <a:p>
            <a:r>
              <a:rPr lang="zh-CN" altLang="en-US" sz="1600"/>
              <a:t>2.拆掉同轴平行光灯座，偏移LED位置改变光照角度验证打砂痕和sp未见光效果，并记录偏移量</a:t>
            </a:r>
            <a:endParaRPr lang="zh-CN" altLang="en-US" sz="1600"/>
          </a:p>
          <a:p>
            <a:endParaRPr lang="zh-CN" altLang="en-US" sz="1600"/>
          </a:p>
          <a:p>
            <a:r>
              <a:rPr lang="zh-CN" altLang="en-US" sz="1600"/>
              <a:t>其它：</a:t>
            </a:r>
            <a:endParaRPr lang="zh-CN" altLang="en-US" sz="1600"/>
          </a:p>
          <a:p>
            <a:r>
              <a:rPr lang="zh-CN" altLang="en-US" sz="1600"/>
              <a:t>1.收集限度样品确定所需精度，同时验证初级方案是否均能拍出</a:t>
            </a:r>
            <a:endParaRPr lang="zh-CN" altLang="en-US" sz="1600"/>
          </a:p>
          <a:p>
            <a:endParaRPr lang="zh-CN" altLang="en-US" sz="1600"/>
          </a:p>
          <a:p>
            <a:r>
              <a:rPr lang="zh-CN" altLang="en-US" sz="1600"/>
              <a:t>2.收集其它缺陷种类样品测试，验证是否兼容还是增加工位</a:t>
            </a:r>
            <a:endParaRPr lang="zh-CN" altLang="en-US" sz="1600"/>
          </a:p>
          <a:p>
            <a:endParaRPr lang="zh-CN" altLang="en-US" sz="1600"/>
          </a:p>
          <a:p>
            <a:r>
              <a:rPr lang="zh-CN" altLang="en-US" sz="1600"/>
              <a:t>3.优化CT方案</a:t>
            </a:r>
            <a:endParaRPr lang="zh-CN" altLang="en-US" sz="160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8" name="图形 2056"/>
          <p:cNvGrpSpPr/>
          <p:nvPr/>
        </p:nvGrpSpPr>
        <p:grpSpPr>
          <a:xfrm>
            <a:off x="11120755" y="1231265"/>
            <a:ext cx="464185" cy="463550"/>
            <a:chOff x="2291946" y="3563005"/>
            <a:chExt cx="478635" cy="485832"/>
          </a:xfrm>
        </p:grpSpPr>
        <p:sp>
          <p:nvSpPr>
            <p:cNvPr id="2069" name="任意多边形: 形状 2068"/>
            <p:cNvSpPr/>
            <p:nvPr/>
          </p:nvSpPr>
          <p:spPr>
            <a:xfrm>
              <a:off x="2291946" y="3563005"/>
              <a:ext cx="478635" cy="485832"/>
            </a:xfrm>
            <a:custGeom>
              <a:avLst/>
              <a:gdLst>
                <a:gd name="connsiteX0" fmla="*/ 460642 w 478635"/>
                <a:gd name="connsiteY0" fmla="*/ 262710 h 485832"/>
                <a:gd name="connsiteX1" fmla="*/ 478636 w 478635"/>
                <a:gd name="connsiteY1" fmla="*/ 219525 h 485832"/>
                <a:gd name="connsiteX2" fmla="*/ 460642 w 478635"/>
                <a:gd name="connsiteY2" fmla="*/ 179938 h 485832"/>
                <a:gd name="connsiteX3" fmla="*/ 421055 w 478635"/>
                <a:gd name="connsiteY3" fmla="*/ 161944 h 485832"/>
                <a:gd name="connsiteX4" fmla="*/ 331086 w 478635"/>
                <a:gd name="connsiteY4" fmla="*/ 161944 h 485832"/>
                <a:gd name="connsiteX5" fmla="*/ 305895 w 478635"/>
                <a:gd name="connsiteY5" fmla="*/ 161944 h 485832"/>
                <a:gd name="connsiteX6" fmla="*/ 305895 w 478635"/>
                <a:gd name="connsiteY6" fmla="*/ 161944 h 485832"/>
                <a:gd name="connsiteX7" fmla="*/ 305895 w 478635"/>
                <a:gd name="connsiteY7" fmla="*/ 161944 h 485832"/>
                <a:gd name="connsiteX8" fmla="*/ 298697 w 478635"/>
                <a:gd name="connsiteY8" fmla="*/ 151148 h 485832"/>
                <a:gd name="connsiteX9" fmla="*/ 305895 w 478635"/>
                <a:gd name="connsiteY9" fmla="*/ 140352 h 485832"/>
                <a:gd name="connsiteX10" fmla="*/ 320290 w 478635"/>
                <a:gd name="connsiteY10" fmla="*/ 125957 h 485832"/>
                <a:gd name="connsiteX11" fmla="*/ 338284 w 478635"/>
                <a:gd name="connsiteY11" fmla="*/ 75574 h 485832"/>
                <a:gd name="connsiteX12" fmla="*/ 323889 w 478635"/>
                <a:gd name="connsiteY12" fmla="*/ 21593 h 485832"/>
                <a:gd name="connsiteX13" fmla="*/ 280704 w 478635"/>
                <a:gd name="connsiteY13" fmla="*/ 0 h 485832"/>
                <a:gd name="connsiteX14" fmla="*/ 248315 w 478635"/>
                <a:gd name="connsiteY14" fmla="*/ 10796 h 485832"/>
                <a:gd name="connsiteX15" fmla="*/ 223123 w 478635"/>
                <a:gd name="connsiteY15" fmla="*/ 43185 h 485832"/>
                <a:gd name="connsiteX16" fmla="*/ 223123 w 478635"/>
                <a:gd name="connsiteY16" fmla="*/ 43185 h 485832"/>
                <a:gd name="connsiteX17" fmla="*/ 219525 w 478635"/>
                <a:gd name="connsiteY17" fmla="*/ 50383 h 485832"/>
                <a:gd name="connsiteX18" fmla="*/ 212327 w 478635"/>
                <a:gd name="connsiteY18" fmla="*/ 75574 h 485832"/>
                <a:gd name="connsiteX19" fmla="*/ 201531 w 478635"/>
                <a:gd name="connsiteY19" fmla="*/ 97167 h 485832"/>
                <a:gd name="connsiteX20" fmla="*/ 194333 w 478635"/>
                <a:gd name="connsiteY20" fmla="*/ 111562 h 485832"/>
                <a:gd name="connsiteX21" fmla="*/ 194333 w 478635"/>
                <a:gd name="connsiteY21" fmla="*/ 111562 h 485832"/>
                <a:gd name="connsiteX22" fmla="*/ 158346 w 478635"/>
                <a:gd name="connsiteY22" fmla="*/ 154747 h 485832"/>
                <a:gd name="connsiteX23" fmla="*/ 154747 w 478635"/>
                <a:gd name="connsiteY23" fmla="*/ 158346 h 485832"/>
                <a:gd name="connsiteX24" fmla="*/ 129556 w 478635"/>
                <a:gd name="connsiteY24" fmla="*/ 176339 h 485832"/>
                <a:gd name="connsiteX25" fmla="*/ 111562 w 478635"/>
                <a:gd name="connsiteY25" fmla="*/ 187136 h 485832"/>
                <a:gd name="connsiteX26" fmla="*/ 107963 w 478635"/>
                <a:gd name="connsiteY26" fmla="*/ 187136 h 485832"/>
                <a:gd name="connsiteX27" fmla="*/ 107963 w 478635"/>
                <a:gd name="connsiteY27" fmla="*/ 187136 h 485832"/>
                <a:gd name="connsiteX28" fmla="*/ 107963 w 478635"/>
                <a:gd name="connsiteY28" fmla="*/ 187136 h 485832"/>
                <a:gd name="connsiteX29" fmla="*/ 86370 w 478635"/>
                <a:gd name="connsiteY29" fmla="*/ 179938 h 485832"/>
                <a:gd name="connsiteX30" fmla="*/ 86370 w 478635"/>
                <a:gd name="connsiteY30" fmla="*/ 179938 h 485832"/>
                <a:gd name="connsiteX31" fmla="*/ 35988 w 478635"/>
                <a:gd name="connsiteY31" fmla="*/ 194333 h 485832"/>
                <a:gd name="connsiteX32" fmla="*/ 0 w 478635"/>
                <a:gd name="connsiteY32" fmla="*/ 259111 h 485832"/>
                <a:gd name="connsiteX33" fmla="*/ 0 w 478635"/>
                <a:gd name="connsiteY33" fmla="*/ 385068 h 485832"/>
                <a:gd name="connsiteX34" fmla="*/ 35988 w 478635"/>
                <a:gd name="connsiteY34" fmla="*/ 449845 h 485832"/>
                <a:gd name="connsiteX35" fmla="*/ 75574 w 478635"/>
                <a:gd name="connsiteY35" fmla="*/ 464240 h 485832"/>
                <a:gd name="connsiteX36" fmla="*/ 75574 w 478635"/>
                <a:gd name="connsiteY36" fmla="*/ 464240 h 485832"/>
                <a:gd name="connsiteX37" fmla="*/ 100765 w 478635"/>
                <a:gd name="connsiteY37" fmla="*/ 457043 h 485832"/>
                <a:gd name="connsiteX38" fmla="*/ 107963 w 478635"/>
                <a:gd name="connsiteY38" fmla="*/ 457043 h 485832"/>
                <a:gd name="connsiteX39" fmla="*/ 151148 w 478635"/>
                <a:gd name="connsiteY39" fmla="*/ 467839 h 485832"/>
                <a:gd name="connsiteX40" fmla="*/ 151148 w 478635"/>
                <a:gd name="connsiteY40" fmla="*/ 467839 h 485832"/>
                <a:gd name="connsiteX41" fmla="*/ 197932 w 478635"/>
                <a:gd name="connsiteY41" fmla="*/ 482234 h 485832"/>
                <a:gd name="connsiteX42" fmla="*/ 259111 w 478635"/>
                <a:gd name="connsiteY42" fmla="*/ 485833 h 485832"/>
                <a:gd name="connsiteX43" fmla="*/ 302296 w 478635"/>
                <a:gd name="connsiteY43" fmla="*/ 485833 h 485832"/>
                <a:gd name="connsiteX44" fmla="*/ 341882 w 478635"/>
                <a:gd name="connsiteY44" fmla="*/ 485833 h 485832"/>
                <a:gd name="connsiteX45" fmla="*/ 399463 w 478635"/>
                <a:gd name="connsiteY45" fmla="*/ 428253 h 485832"/>
                <a:gd name="connsiteX46" fmla="*/ 399463 w 478635"/>
                <a:gd name="connsiteY46" fmla="*/ 417456 h 485832"/>
                <a:gd name="connsiteX47" fmla="*/ 403061 w 478635"/>
                <a:gd name="connsiteY47" fmla="*/ 410259 h 485832"/>
                <a:gd name="connsiteX48" fmla="*/ 421055 w 478635"/>
                <a:gd name="connsiteY48" fmla="*/ 395864 h 485832"/>
                <a:gd name="connsiteX49" fmla="*/ 435450 w 478635"/>
                <a:gd name="connsiteY49" fmla="*/ 356277 h 485832"/>
                <a:gd name="connsiteX50" fmla="*/ 431852 w 478635"/>
                <a:gd name="connsiteY50" fmla="*/ 341882 h 485832"/>
                <a:gd name="connsiteX51" fmla="*/ 435450 w 478635"/>
                <a:gd name="connsiteY51" fmla="*/ 334685 h 485832"/>
                <a:gd name="connsiteX52" fmla="*/ 460642 w 478635"/>
                <a:gd name="connsiteY52" fmla="*/ 287901 h 485832"/>
                <a:gd name="connsiteX53" fmla="*/ 457043 w 478635"/>
                <a:gd name="connsiteY53" fmla="*/ 269907 h 485832"/>
                <a:gd name="connsiteX54" fmla="*/ 460642 w 478635"/>
                <a:gd name="connsiteY54" fmla="*/ 262710 h 485832"/>
                <a:gd name="connsiteX55" fmla="*/ 460642 w 478635"/>
                <a:gd name="connsiteY55" fmla="*/ 262710 h 485832"/>
                <a:gd name="connsiteX56" fmla="*/ 75574 w 478635"/>
                <a:gd name="connsiteY56" fmla="*/ 442648 h 485832"/>
                <a:gd name="connsiteX57" fmla="*/ 75574 w 478635"/>
                <a:gd name="connsiteY57" fmla="*/ 442648 h 485832"/>
                <a:gd name="connsiteX58" fmla="*/ 50383 w 478635"/>
                <a:gd name="connsiteY58" fmla="*/ 431852 h 485832"/>
                <a:gd name="connsiteX59" fmla="*/ 21593 w 478635"/>
                <a:gd name="connsiteY59" fmla="*/ 385068 h 485832"/>
                <a:gd name="connsiteX60" fmla="*/ 21593 w 478635"/>
                <a:gd name="connsiteY60" fmla="*/ 255512 h 485832"/>
                <a:gd name="connsiteX61" fmla="*/ 46784 w 478635"/>
                <a:gd name="connsiteY61" fmla="*/ 212327 h 485832"/>
                <a:gd name="connsiteX62" fmla="*/ 82772 w 478635"/>
                <a:gd name="connsiteY62" fmla="*/ 201531 h 485832"/>
                <a:gd name="connsiteX63" fmla="*/ 93568 w 478635"/>
                <a:gd name="connsiteY63" fmla="*/ 205129 h 485832"/>
                <a:gd name="connsiteX64" fmla="*/ 93568 w 478635"/>
                <a:gd name="connsiteY64" fmla="*/ 205129 h 485832"/>
                <a:gd name="connsiteX65" fmla="*/ 97167 w 478635"/>
                <a:gd name="connsiteY65" fmla="*/ 205129 h 485832"/>
                <a:gd name="connsiteX66" fmla="*/ 97167 w 478635"/>
                <a:gd name="connsiteY66" fmla="*/ 431852 h 485832"/>
                <a:gd name="connsiteX67" fmla="*/ 89969 w 478635"/>
                <a:gd name="connsiteY67" fmla="*/ 435450 h 485832"/>
                <a:gd name="connsiteX68" fmla="*/ 75574 w 478635"/>
                <a:gd name="connsiteY68" fmla="*/ 442648 h 485832"/>
                <a:gd name="connsiteX69" fmla="*/ 75574 w 478635"/>
                <a:gd name="connsiteY69" fmla="*/ 442648 h 485832"/>
                <a:gd name="connsiteX70" fmla="*/ 435450 w 478635"/>
                <a:gd name="connsiteY70" fmla="*/ 251913 h 485832"/>
                <a:gd name="connsiteX71" fmla="*/ 421055 w 478635"/>
                <a:gd name="connsiteY71" fmla="*/ 259111 h 485832"/>
                <a:gd name="connsiteX72" fmla="*/ 421055 w 478635"/>
                <a:gd name="connsiteY72" fmla="*/ 259111 h 485832"/>
                <a:gd name="connsiteX73" fmla="*/ 428253 w 478635"/>
                <a:gd name="connsiteY73" fmla="*/ 269907 h 485832"/>
                <a:gd name="connsiteX74" fmla="*/ 435450 w 478635"/>
                <a:gd name="connsiteY74" fmla="*/ 291500 h 485832"/>
                <a:gd name="connsiteX75" fmla="*/ 410259 w 478635"/>
                <a:gd name="connsiteY75" fmla="*/ 323889 h 485832"/>
                <a:gd name="connsiteX76" fmla="*/ 395864 w 478635"/>
                <a:gd name="connsiteY76" fmla="*/ 327487 h 485832"/>
                <a:gd name="connsiteX77" fmla="*/ 395864 w 478635"/>
                <a:gd name="connsiteY77" fmla="*/ 327487 h 485832"/>
                <a:gd name="connsiteX78" fmla="*/ 403061 w 478635"/>
                <a:gd name="connsiteY78" fmla="*/ 341882 h 485832"/>
                <a:gd name="connsiteX79" fmla="*/ 410259 w 478635"/>
                <a:gd name="connsiteY79" fmla="*/ 359876 h 485832"/>
                <a:gd name="connsiteX80" fmla="*/ 377870 w 478635"/>
                <a:gd name="connsiteY80" fmla="*/ 392265 h 485832"/>
                <a:gd name="connsiteX81" fmla="*/ 359876 w 478635"/>
                <a:gd name="connsiteY81" fmla="*/ 392265 h 485832"/>
                <a:gd name="connsiteX82" fmla="*/ 359876 w 478635"/>
                <a:gd name="connsiteY82" fmla="*/ 392265 h 485832"/>
                <a:gd name="connsiteX83" fmla="*/ 370673 w 478635"/>
                <a:gd name="connsiteY83" fmla="*/ 410259 h 485832"/>
                <a:gd name="connsiteX84" fmla="*/ 374271 w 478635"/>
                <a:gd name="connsiteY84" fmla="*/ 428253 h 485832"/>
                <a:gd name="connsiteX85" fmla="*/ 341882 w 478635"/>
                <a:gd name="connsiteY85" fmla="*/ 460642 h 485832"/>
                <a:gd name="connsiteX86" fmla="*/ 298697 w 478635"/>
                <a:gd name="connsiteY86" fmla="*/ 460642 h 485832"/>
                <a:gd name="connsiteX87" fmla="*/ 255512 w 478635"/>
                <a:gd name="connsiteY87" fmla="*/ 460642 h 485832"/>
                <a:gd name="connsiteX88" fmla="*/ 197932 w 478635"/>
                <a:gd name="connsiteY88" fmla="*/ 457043 h 485832"/>
                <a:gd name="connsiteX89" fmla="*/ 158346 w 478635"/>
                <a:gd name="connsiteY89" fmla="*/ 442648 h 485832"/>
                <a:gd name="connsiteX90" fmla="*/ 158346 w 478635"/>
                <a:gd name="connsiteY90" fmla="*/ 442648 h 485832"/>
                <a:gd name="connsiteX91" fmla="*/ 118759 w 478635"/>
                <a:gd name="connsiteY91" fmla="*/ 428253 h 485832"/>
                <a:gd name="connsiteX92" fmla="*/ 118759 w 478635"/>
                <a:gd name="connsiteY92" fmla="*/ 208728 h 485832"/>
                <a:gd name="connsiteX93" fmla="*/ 169142 w 478635"/>
                <a:gd name="connsiteY93" fmla="*/ 172741 h 485832"/>
                <a:gd name="connsiteX94" fmla="*/ 172741 w 478635"/>
                <a:gd name="connsiteY94" fmla="*/ 169142 h 485832"/>
                <a:gd name="connsiteX95" fmla="*/ 208728 w 478635"/>
                <a:gd name="connsiteY95" fmla="*/ 122358 h 485832"/>
                <a:gd name="connsiteX96" fmla="*/ 208728 w 478635"/>
                <a:gd name="connsiteY96" fmla="*/ 122358 h 485832"/>
                <a:gd name="connsiteX97" fmla="*/ 215926 w 478635"/>
                <a:gd name="connsiteY97" fmla="*/ 107963 h 485832"/>
                <a:gd name="connsiteX98" fmla="*/ 226722 w 478635"/>
                <a:gd name="connsiteY98" fmla="*/ 82772 h 485832"/>
                <a:gd name="connsiteX99" fmla="*/ 226722 w 478635"/>
                <a:gd name="connsiteY99" fmla="*/ 82772 h 485832"/>
                <a:gd name="connsiteX100" fmla="*/ 233920 w 478635"/>
                <a:gd name="connsiteY100" fmla="*/ 64778 h 485832"/>
                <a:gd name="connsiteX101" fmla="*/ 237518 w 478635"/>
                <a:gd name="connsiteY101" fmla="*/ 57580 h 485832"/>
                <a:gd name="connsiteX102" fmla="*/ 255512 w 478635"/>
                <a:gd name="connsiteY102" fmla="*/ 32389 h 485832"/>
                <a:gd name="connsiteX103" fmla="*/ 277105 w 478635"/>
                <a:gd name="connsiteY103" fmla="*/ 25191 h 485832"/>
                <a:gd name="connsiteX104" fmla="*/ 302296 w 478635"/>
                <a:gd name="connsiteY104" fmla="*/ 35988 h 485832"/>
                <a:gd name="connsiteX105" fmla="*/ 295099 w 478635"/>
                <a:gd name="connsiteY105" fmla="*/ 111562 h 485832"/>
                <a:gd name="connsiteX106" fmla="*/ 284302 w 478635"/>
                <a:gd name="connsiteY106" fmla="*/ 129555 h 485832"/>
                <a:gd name="connsiteX107" fmla="*/ 266309 w 478635"/>
                <a:gd name="connsiteY107" fmla="*/ 165543 h 485832"/>
                <a:gd name="connsiteX108" fmla="*/ 266309 w 478635"/>
                <a:gd name="connsiteY108" fmla="*/ 179938 h 485832"/>
                <a:gd name="connsiteX109" fmla="*/ 269907 w 478635"/>
                <a:gd name="connsiteY109" fmla="*/ 187136 h 485832"/>
                <a:gd name="connsiteX110" fmla="*/ 269907 w 478635"/>
                <a:gd name="connsiteY110" fmla="*/ 187136 h 485832"/>
                <a:gd name="connsiteX111" fmla="*/ 280704 w 478635"/>
                <a:gd name="connsiteY111" fmla="*/ 187136 h 485832"/>
                <a:gd name="connsiteX112" fmla="*/ 302296 w 478635"/>
                <a:gd name="connsiteY112" fmla="*/ 187136 h 485832"/>
                <a:gd name="connsiteX113" fmla="*/ 302296 w 478635"/>
                <a:gd name="connsiteY113" fmla="*/ 187136 h 485832"/>
                <a:gd name="connsiteX114" fmla="*/ 323889 w 478635"/>
                <a:gd name="connsiteY114" fmla="*/ 187136 h 485832"/>
                <a:gd name="connsiteX115" fmla="*/ 413858 w 478635"/>
                <a:gd name="connsiteY115" fmla="*/ 187136 h 485832"/>
                <a:gd name="connsiteX116" fmla="*/ 449845 w 478635"/>
                <a:gd name="connsiteY116" fmla="*/ 219525 h 485832"/>
                <a:gd name="connsiteX117" fmla="*/ 435450 w 478635"/>
                <a:gd name="connsiteY117" fmla="*/ 251913 h 485832"/>
                <a:gd name="connsiteX118" fmla="*/ 435450 w 478635"/>
                <a:gd name="connsiteY118" fmla="*/ 251913 h 48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78635" h="485832">
                  <a:moveTo>
                    <a:pt x="460642" y="262710"/>
                  </a:moveTo>
                  <a:cubicBezTo>
                    <a:pt x="471438" y="251913"/>
                    <a:pt x="478636" y="237518"/>
                    <a:pt x="478636" y="219525"/>
                  </a:cubicBezTo>
                  <a:cubicBezTo>
                    <a:pt x="478636" y="205129"/>
                    <a:pt x="471438" y="190734"/>
                    <a:pt x="460642" y="179938"/>
                  </a:cubicBezTo>
                  <a:cubicBezTo>
                    <a:pt x="449845" y="169142"/>
                    <a:pt x="435450" y="161944"/>
                    <a:pt x="421055" y="161944"/>
                  </a:cubicBezTo>
                  <a:lnTo>
                    <a:pt x="331086" y="161944"/>
                  </a:lnTo>
                  <a:cubicBezTo>
                    <a:pt x="323889" y="161944"/>
                    <a:pt x="316691" y="161944"/>
                    <a:pt x="305895" y="161944"/>
                  </a:cubicBezTo>
                  <a:lnTo>
                    <a:pt x="305895" y="161944"/>
                  </a:lnTo>
                  <a:lnTo>
                    <a:pt x="305895" y="161944"/>
                  </a:lnTo>
                  <a:cubicBezTo>
                    <a:pt x="302296" y="161944"/>
                    <a:pt x="298697" y="158346"/>
                    <a:pt x="298697" y="151148"/>
                  </a:cubicBezTo>
                  <a:cubicBezTo>
                    <a:pt x="302296" y="147549"/>
                    <a:pt x="302296" y="143951"/>
                    <a:pt x="305895" y="140352"/>
                  </a:cubicBezTo>
                  <a:cubicBezTo>
                    <a:pt x="313092" y="140352"/>
                    <a:pt x="316691" y="133154"/>
                    <a:pt x="320290" y="125957"/>
                  </a:cubicBezTo>
                  <a:cubicBezTo>
                    <a:pt x="327488" y="115160"/>
                    <a:pt x="334685" y="97167"/>
                    <a:pt x="338284" y="75574"/>
                  </a:cubicBezTo>
                  <a:cubicBezTo>
                    <a:pt x="341882" y="53981"/>
                    <a:pt x="338284" y="35988"/>
                    <a:pt x="323889" y="21593"/>
                  </a:cubicBezTo>
                  <a:cubicBezTo>
                    <a:pt x="313092" y="7198"/>
                    <a:pt x="298697" y="0"/>
                    <a:pt x="280704" y="0"/>
                  </a:cubicBezTo>
                  <a:cubicBezTo>
                    <a:pt x="269907" y="0"/>
                    <a:pt x="255512" y="3599"/>
                    <a:pt x="248315" y="10796"/>
                  </a:cubicBezTo>
                  <a:cubicBezTo>
                    <a:pt x="233920" y="21593"/>
                    <a:pt x="226722" y="32389"/>
                    <a:pt x="223123" y="43185"/>
                  </a:cubicBezTo>
                  <a:lnTo>
                    <a:pt x="223123" y="43185"/>
                  </a:lnTo>
                  <a:cubicBezTo>
                    <a:pt x="223123" y="46784"/>
                    <a:pt x="219525" y="46784"/>
                    <a:pt x="219525" y="50383"/>
                  </a:cubicBezTo>
                  <a:cubicBezTo>
                    <a:pt x="215926" y="61179"/>
                    <a:pt x="212327" y="68376"/>
                    <a:pt x="212327" y="75574"/>
                  </a:cubicBezTo>
                  <a:cubicBezTo>
                    <a:pt x="208728" y="82772"/>
                    <a:pt x="205130" y="89969"/>
                    <a:pt x="201531" y="97167"/>
                  </a:cubicBezTo>
                  <a:cubicBezTo>
                    <a:pt x="197932" y="100765"/>
                    <a:pt x="194333" y="104364"/>
                    <a:pt x="194333" y="111562"/>
                  </a:cubicBezTo>
                  <a:lnTo>
                    <a:pt x="194333" y="111562"/>
                  </a:lnTo>
                  <a:cubicBezTo>
                    <a:pt x="183537" y="125957"/>
                    <a:pt x="172741" y="143951"/>
                    <a:pt x="158346" y="154747"/>
                  </a:cubicBezTo>
                  <a:lnTo>
                    <a:pt x="154747" y="158346"/>
                  </a:lnTo>
                  <a:cubicBezTo>
                    <a:pt x="147549" y="158346"/>
                    <a:pt x="140352" y="169142"/>
                    <a:pt x="129556" y="176339"/>
                  </a:cubicBezTo>
                  <a:cubicBezTo>
                    <a:pt x="118759" y="183537"/>
                    <a:pt x="115160" y="187136"/>
                    <a:pt x="111562" y="187136"/>
                  </a:cubicBezTo>
                  <a:cubicBezTo>
                    <a:pt x="111562" y="187136"/>
                    <a:pt x="107963" y="187136"/>
                    <a:pt x="107963" y="187136"/>
                  </a:cubicBezTo>
                  <a:cubicBezTo>
                    <a:pt x="107963" y="187136"/>
                    <a:pt x="107963" y="187136"/>
                    <a:pt x="107963" y="187136"/>
                  </a:cubicBezTo>
                  <a:lnTo>
                    <a:pt x="107963" y="187136"/>
                  </a:lnTo>
                  <a:cubicBezTo>
                    <a:pt x="104364" y="183537"/>
                    <a:pt x="97167" y="179938"/>
                    <a:pt x="86370" y="179938"/>
                  </a:cubicBezTo>
                  <a:lnTo>
                    <a:pt x="86370" y="179938"/>
                  </a:lnTo>
                  <a:cubicBezTo>
                    <a:pt x="71975" y="179938"/>
                    <a:pt x="53981" y="183537"/>
                    <a:pt x="35988" y="194333"/>
                  </a:cubicBezTo>
                  <a:cubicBezTo>
                    <a:pt x="14395" y="208728"/>
                    <a:pt x="0" y="233920"/>
                    <a:pt x="0" y="259111"/>
                  </a:cubicBezTo>
                  <a:lnTo>
                    <a:pt x="0" y="385068"/>
                  </a:lnTo>
                  <a:cubicBezTo>
                    <a:pt x="0" y="410259"/>
                    <a:pt x="14395" y="435450"/>
                    <a:pt x="35988" y="449845"/>
                  </a:cubicBezTo>
                  <a:cubicBezTo>
                    <a:pt x="46784" y="460642"/>
                    <a:pt x="61179" y="464240"/>
                    <a:pt x="75574" y="464240"/>
                  </a:cubicBezTo>
                  <a:lnTo>
                    <a:pt x="75574" y="464240"/>
                  </a:lnTo>
                  <a:cubicBezTo>
                    <a:pt x="86370" y="464240"/>
                    <a:pt x="97167" y="460642"/>
                    <a:pt x="100765" y="457043"/>
                  </a:cubicBezTo>
                  <a:cubicBezTo>
                    <a:pt x="104364" y="457043"/>
                    <a:pt x="104364" y="457043"/>
                    <a:pt x="107963" y="457043"/>
                  </a:cubicBezTo>
                  <a:cubicBezTo>
                    <a:pt x="118759" y="453444"/>
                    <a:pt x="133154" y="457043"/>
                    <a:pt x="151148" y="467839"/>
                  </a:cubicBezTo>
                  <a:lnTo>
                    <a:pt x="151148" y="467839"/>
                  </a:lnTo>
                  <a:cubicBezTo>
                    <a:pt x="165543" y="475037"/>
                    <a:pt x="179938" y="482234"/>
                    <a:pt x="197932" y="482234"/>
                  </a:cubicBezTo>
                  <a:cubicBezTo>
                    <a:pt x="215926" y="485833"/>
                    <a:pt x="237518" y="485833"/>
                    <a:pt x="259111" y="485833"/>
                  </a:cubicBezTo>
                  <a:cubicBezTo>
                    <a:pt x="273506" y="485833"/>
                    <a:pt x="287901" y="485833"/>
                    <a:pt x="302296" y="485833"/>
                  </a:cubicBezTo>
                  <a:cubicBezTo>
                    <a:pt x="316691" y="485833"/>
                    <a:pt x="331086" y="485833"/>
                    <a:pt x="341882" y="485833"/>
                  </a:cubicBezTo>
                  <a:cubicBezTo>
                    <a:pt x="374271" y="485833"/>
                    <a:pt x="399463" y="460642"/>
                    <a:pt x="399463" y="428253"/>
                  </a:cubicBezTo>
                  <a:cubicBezTo>
                    <a:pt x="399463" y="424654"/>
                    <a:pt x="399463" y="421055"/>
                    <a:pt x="399463" y="417456"/>
                  </a:cubicBezTo>
                  <a:cubicBezTo>
                    <a:pt x="399463" y="413858"/>
                    <a:pt x="399463" y="410259"/>
                    <a:pt x="403061" y="410259"/>
                  </a:cubicBezTo>
                  <a:cubicBezTo>
                    <a:pt x="410259" y="406660"/>
                    <a:pt x="417457" y="403061"/>
                    <a:pt x="421055" y="395864"/>
                  </a:cubicBezTo>
                  <a:cubicBezTo>
                    <a:pt x="431852" y="385068"/>
                    <a:pt x="435450" y="370673"/>
                    <a:pt x="435450" y="356277"/>
                  </a:cubicBezTo>
                  <a:cubicBezTo>
                    <a:pt x="435450" y="352679"/>
                    <a:pt x="435450" y="345481"/>
                    <a:pt x="431852" y="341882"/>
                  </a:cubicBezTo>
                  <a:cubicBezTo>
                    <a:pt x="431852" y="338284"/>
                    <a:pt x="431852" y="338284"/>
                    <a:pt x="435450" y="334685"/>
                  </a:cubicBezTo>
                  <a:cubicBezTo>
                    <a:pt x="449845" y="323889"/>
                    <a:pt x="460642" y="305895"/>
                    <a:pt x="460642" y="287901"/>
                  </a:cubicBezTo>
                  <a:cubicBezTo>
                    <a:pt x="460642" y="280704"/>
                    <a:pt x="460642" y="273506"/>
                    <a:pt x="457043" y="269907"/>
                  </a:cubicBezTo>
                  <a:cubicBezTo>
                    <a:pt x="457043" y="269907"/>
                    <a:pt x="457043" y="266308"/>
                    <a:pt x="460642" y="262710"/>
                  </a:cubicBezTo>
                  <a:lnTo>
                    <a:pt x="460642" y="262710"/>
                  </a:lnTo>
                  <a:close/>
                  <a:moveTo>
                    <a:pt x="75574" y="442648"/>
                  </a:moveTo>
                  <a:lnTo>
                    <a:pt x="75574" y="442648"/>
                  </a:lnTo>
                  <a:cubicBezTo>
                    <a:pt x="64778" y="442648"/>
                    <a:pt x="57580" y="439049"/>
                    <a:pt x="50383" y="431852"/>
                  </a:cubicBezTo>
                  <a:cubicBezTo>
                    <a:pt x="32389" y="421055"/>
                    <a:pt x="21593" y="403061"/>
                    <a:pt x="21593" y="385068"/>
                  </a:cubicBezTo>
                  <a:lnTo>
                    <a:pt x="21593" y="255512"/>
                  </a:lnTo>
                  <a:cubicBezTo>
                    <a:pt x="21593" y="237518"/>
                    <a:pt x="32389" y="219525"/>
                    <a:pt x="46784" y="212327"/>
                  </a:cubicBezTo>
                  <a:cubicBezTo>
                    <a:pt x="57580" y="205129"/>
                    <a:pt x="71975" y="201531"/>
                    <a:pt x="82772" y="201531"/>
                  </a:cubicBezTo>
                  <a:cubicBezTo>
                    <a:pt x="86370" y="201531"/>
                    <a:pt x="89969" y="205129"/>
                    <a:pt x="93568" y="205129"/>
                  </a:cubicBezTo>
                  <a:lnTo>
                    <a:pt x="93568" y="205129"/>
                  </a:lnTo>
                  <a:cubicBezTo>
                    <a:pt x="93568" y="205129"/>
                    <a:pt x="93568" y="205129"/>
                    <a:pt x="97167" y="205129"/>
                  </a:cubicBezTo>
                  <a:lnTo>
                    <a:pt x="97167" y="431852"/>
                  </a:lnTo>
                  <a:cubicBezTo>
                    <a:pt x="93568" y="431852"/>
                    <a:pt x="93568" y="435450"/>
                    <a:pt x="89969" y="435450"/>
                  </a:cubicBezTo>
                  <a:cubicBezTo>
                    <a:pt x="86370" y="439049"/>
                    <a:pt x="79173" y="442648"/>
                    <a:pt x="75574" y="442648"/>
                  </a:cubicBezTo>
                  <a:lnTo>
                    <a:pt x="75574" y="442648"/>
                  </a:lnTo>
                  <a:close/>
                  <a:moveTo>
                    <a:pt x="435450" y="251913"/>
                  </a:moveTo>
                  <a:lnTo>
                    <a:pt x="421055" y="259111"/>
                  </a:lnTo>
                  <a:cubicBezTo>
                    <a:pt x="421055" y="259111"/>
                    <a:pt x="421055" y="259111"/>
                    <a:pt x="421055" y="259111"/>
                  </a:cubicBezTo>
                  <a:lnTo>
                    <a:pt x="428253" y="269907"/>
                  </a:lnTo>
                  <a:cubicBezTo>
                    <a:pt x="431852" y="277105"/>
                    <a:pt x="435450" y="284302"/>
                    <a:pt x="435450" y="291500"/>
                  </a:cubicBezTo>
                  <a:cubicBezTo>
                    <a:pt x="435450" y="305895"/>
                    <a:pt x="424654" y="320290"/>
                    <a:pt x="410259" y="323889"/>
                  </a:cubicBezTo>
                  <a:lnTo>
                    <a:pt x="395864" y="327487"/>
                  </a:lnTo>
                  <a:cubicBezTo>
                    <a:pt x="395864" y="327487"/>
                    <a:pt x="395864" y="327487"/>
                    <a:pt x="395864" y="327487"/>
                  </a:cubicBezTo>
                  <a:lnTo>
                    <a:pt x="403061" y="341882"/>
                  </a:lnTo>
                  <a:cubicBezTo>
                    <a:pt x="406660" y="345481"/>
                    <a:pt x="410259" y="352679"/>
                    <a:pt x="410259" y="359876"/>
                  </a:cubicBezTo>
                  <a:cubicBezTo>
                    <a:pt x="410259" y="377870"/>
                    <a:pt x="395864" y="392265"/>
                    <a:pt x="377870" y="392265"/>
                  </a:cubicBezTo>
                  <a:lnTo>
                    <a:pt x="359876" y="392265"/>
                  </a:lnTo>
                  <a:cubicBezTo>
                    <a:pt x="359876" y="392265"/>
                    <a:pt x="359876" y="392265"/>
                    <a:pt x="359876" y="392265"/>
                  </a:cubicBezTo>
                  <a:lnTo>
                    <a:pt x="370673" y="410259"/>
                  </a:lnTo>
                  <a:cubicBezTo>
                    <a:pt x="374271" y="413858"/>
                    <a:pt x="374271" y="421055"/>
                    <a:pt x="374271" y="428253"/>
                  </a:cubicBezTo>
                  <a:cubicBezTo>
                    <a:pt x="374271" y="446247"/>
                    <a:pt x="359876" y="460642"/>
                    <a:pt x="341882" y="460642"/>
                  </a:cubicBezTo>
                  <a:cubicBezTo>
                    <a:pt x="327488" y="460642"/>
                    <a:pt x="313092" y="460642"/>
                    <a:pt x="298697" y="460642"/>
                  </a:cubicBezTo>
                  <a:cubicBezTo>
                    <a:pt x="284302" y="460642"/>
                    <a:pt x="269907" y="460642"/>
                    <a:pt x="255512" y="460642"/>
                  </a:cubicBezTo>
                  <a:cubicBezTo>
                    <a:pt x="233920" y="460642"/>
                    <a:pt x="212327" y="460642"/>
                    <a:pt x="197932" y="457043"/>
                  </a:cubicBezTo>
                  <a:cubicBezTo>
                    <a:pt x="183537" y="457043"/>
                    <a:pt x="172741" y="449845"/>
                    <a:pt x="158346" y="442648"/>
                  </a:cubicBezTo>
                  <a:lnTo>
                    <a:pt x="158346" y="442648"/>
                  </a:lnTo>
                  <a:cubicBezTo>
                    <a:pt x="143951" y="435450"/>
                    <a:pt x="129556" y="431852"/>
                    <a:pt x="118759" y="428253"/>
                  </a:cubicBezTo>
                  <a:lnTo>
                    <a:pt x="118759" y="208728"/>
                  </a:lnTo>
                  <a:cubicBezTo>
                    <a:pt x="133154" y="201531"/>
                    <a:pt x="151148" y="187136"/>
                    <a:pt x="169142" y="172741"/>
                  </a:cubicBezTo>
                  <a:lnTo>
                    <a:pt x="172741" y="169142"/>
                  </a:lnTo>
                  <a:cubicBezTo>
                    <a:pt x="187136" y="154747"/>
                    <a:pt x="197932" y="140352"/>
                    <a:pt x="208728" y="122358"/>
                  </a:cubicBezTo>
                  <a:lnTo>
                    <a:pt x="208728" y="122358"/>
                  </a:lnTo>
                  <a:cubicBezTo>
                    <a:pt x="212327" y="118759"/>
                    <a:pt x="215926" y="115160"/>
                    <a:pt x="215926" y="107963"/>
                  </a:cubicBezTo>
                  <a:cubicBezTo>
                    <a:pt x="223123" y="100765"/>
                    <a:pt x="226722" y="89969"/>
                    <a:pt x="226722" y="82772"/>
                  </a:cubicBezTo>
                  <a:lnTo>
                    <a:pt x="226722" y="82772"/>
                  </a:lnTo>
                  <a:cubicBezTo>
                    <a:pt x="230321" y="75574"/>
                    <a:pt x="230321" y="71975"/>
                    <a:pt x="233920" y="64778"/>
                  </a:cubicBezTo>
                  <a:cubicBezTo>
                    <a:pt x="233920" y="61179"/>
                    <a:pt x="237518" y="57580"/>
                    <a:pt x="237518" y="57580"/>
                  </a:cubicBezTo>
                  <a:cubicBezTo>
                    <a:pt x="241117" y="46784"/>
                    <a:pt x="244716" y="39586"/>
                    <a:pt x="255512" y="32389"/>
                  </a:cubicBezTo>
                  <a:cubicBezTo>
                    <a:pt x="262710" y="28790"/>
                    <a:pt x="269907" y="25191"/>
                    <a:pt x="277105" y="25191"/>
                  </a:cubicBezTo>
                  <a:cubicBezTo>
                    <a:pt x="287901" y="25191"/>
                    <a:pt x="295099" y="28790"/>
                    <a:pt x="302296" y="35988"/>
                  </a:cubicBezTo>
                  <a:cubicBezTo>
                    <a:pt x="320290" y="57580"/>
                    <a:pt x="309494" y="86370"/>
                    <a:pt x="295099" y="111562"/>
                  </a:cubicBezTo>
                  <a:cubicBezTo>
                    <a:pt x="291500" y="118759"/>
                    <a:pt x="287901" y="122358"/>
                    <a:pt x="284302" y="129555"/>
                  </a:cubicBezTo>
                  <a:cubicBezTo>
                    <a:pt x="277105" y="140352"/>
                    <a:pt x="269907" y="151148"/>
                    <a:pt x="266309" y="165543"/>
                  </a:cubicBezTo>
                  <a:cubicBezTo>
                    <a:pt x="266309" y="172741"/>
                    <a:pt x="266309" y="176339"/>
                    <a:pt x="266309" y="179938"/>
                  </a:cubicBezTo>
                  <a:lnTo>
                    <a:pt x="269907" y="187136"/>
                  </a:lnTo>
                  <a:cubicBezTo>
                    <a:pt x="269907" y="187136"/>
                    <a:pt x="269907" y="187136"/>
                    <a:pt x="269907" y="187136"/>
                  </a:cubicBezTo>
                  <a:lnTo>
                    <a:pt x="280704" y="187136"/>
                  </a:lnTo>
                  <a:cubicBezTo>
                    <a:pt x="287901" y="187136"/>
                    <a:pt x="295099" y="187136"/>
                    <a:pt x="302296" y="187136"/>
                  </a:cubicBezTo>
                  <a:lnTo>
                    <a:pt x="302296" y="187136"/>
                  </a:lnTo>
                  <a:cubicBezTo>
                    <a:pt x="309494" y="187136"/>
                    <a:pt x="316691" y="187136"/>
                    <a:pt x="323889" y="187136"/>
                  </a:cubicBezTo>
                  <a:lnTo>
                    <a:pt x="413858" y="187136"/>
                  </a:lnTo>
                  <a:cubicBezTo>
                    <a:pt x="431852" y="187136"/>
                    <a:pt x="449845" y="201531"/>
                    <a:pt x="449845" y="219525"/>
                  </a:cubicBezTo>
                  <a:cubicBezTo>
                    <a:pt x="457043" y="233920"/>
                    <a:pt x="449845" y="244716"/>
                    <a:pt x="435450" y="251913"/>
                  </a:cubicBezTo>
                  <a:lnTo>
                    <a:pt x="435450" y="251913"/>
                  </a:lnTo>
                  <a:close/>
                </a:path>
              </a:pathLst>
            </a:custGeom>
            <a:solidFill>
              <a:srgbClr val="0070C0"/>
            </a:solidFill>
            <a:ln w="35949" cap="flat">
              <a:solidFill>
                <a:schemeClr val="bg1"/>
              </a:solidFill>
              <a:prstDash val="solid"/>
              <a:miter/>
            </a:ln>
          </p:spPr>
          <p:txBody>
            <a:bodyPr rtlCol="0" anchor="ctr"/>
            <a:lstStyle/>
            <a:p>
              <a:endParaRPr lang="zh-CN" altLang="en-US"/>
            </a:p>
          </p:txBody>
        </p:sp>
        <p:sp>
          <p:nvSpPr>
            <p:cNvPr id="2070" name="任意多边形: 形状 2069"/>
            <p:cNvSpPr/>
            <p:nvPr/>
          </p:nvSpPr>
          <p:spPr>
            <a:xfrm>
              <a:off x="2338730" y="3940875"/>
              <a:ext cx="43185" cy="43185"/>
            </a:xfrm>
            <a:custGeom>
              <a:avLst/>
              <a:gdLst>
                <a:gd name="connsiteX0" fmla="*/ 21593 w 43185"/>
                <a:gd name="connsiteY0" fmla="*/ 0 h 43185"/>
                <a:gd name="connsiteX1" fmla="*/ 0 w 43185"/>
                <a:gd name="connsiteY1" fmla="*/ 21593 h 43185"/>
                <a:gd name="connsiteX2" fmla="*/ 21593 w 43185"/>
                <a:gd name="connsiteY2" fmla="*/ 43185 h 43185"/>
                <a:gd name="connsiteX3" fmla="*/ 43185 w 43185"/>
                <a:gd name="connsiteY3" fmla="*/ 21593 h 43185"/>
                <a:gd name="connsiteX4" fmla="*/ 21593 w 43185"/>
                <a:gd name="connsiteY4" fmla="*/ 0 h 43185"/>
                <a:gd name="connsiteX5" fmla="*/ 21593 w 43185"/>
                <a:gd name="connsiteY5" fmla="*/ 0 h 43185"/>
                <a:gd name="connsiteX6" fmla="*/ 21593 w 43185"/>
                <a:gd name="connsiteY6" fmla="*/ 32389 h 43185"/>
                <a:gd name="connsiteX7" fmla="*/ 14395 w 43185"/>
                <a:gd name="connsiteY7" fmla="*/ 25191 h 43185"/>
                <a:gd name="connsiteX8" fmla="*/ 21593 w 43185"/>
                <a:gd name="connsiteY8" fmla="*/ 17994 h 43185"/>
                <a:gd name="connsiteX9" fmla="*/ 28790 w 43185"/>
                <a:gd name="connsiteY9" fmla="*/ 25191 h 43185"/>
                <a:gd name="connsiteX10" fmla="*/ 21593 w 43185"/>
                <a:gd name="connsiteY10" fmla="*/ 32389 h 43185"/>
                <a:gd name="connsiteX11" fmla="*/ 21593 w 43185"/>
                <a:gd name="connsiteY11" fmla="*/ 32389 h 4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185" h="43185">
                  <a:moveTo>
                    <a:pt x="21593" y="0"/>
                  </a:moveTo>
                  <a:cubicBezTo>
                    <a:pt x="10796" y="0"/>
                    <a:pt x="0" y="10796"/>
                    <a:pt x="0" y="21593"/>
                  </a:cubicBezTo>
                  <a:cubicBezTo>
                    <a:pt x="0" y="32389"/>
                    <a:pt x="10796" y="43185"/>
                    <a:pt x="21593" y="43185"/>
                  </a:cubicBezTo>
                  <a:cubicBezTo>
                    <a:pt x="32389" y="43185"/>
                    <a:pt x="43185" y="32389"/>
                    <a:pt x="43185" y="21593"/>
                  </a:cubicBezTo>
                  <a:cubicBezTo>
                    <a:pt x="43185" y="10796"/>
                    <a:pt x="32389" y="0"/>
                    <a:pt x="21593" y="0"/>
                  </a:cubicBezTo>
                  <a:lnTo>
                    <a:pt x="21593" y="0"/>
                  </a:lnTo>
                  <a:close/>
                  <a:moveTo>
                    <a:pt x="21593" y="32389"/>
                  </a:moveTo>
                  <a:cubicBezTo>
                    <a:pt x="17994" y="32389"/>
                    <a:pt x="14395" y="28790"/>
                    <a:pt x="14395" y="25191"/>
                  </a:cubicBezTo>
                  <a:cubicBezTo>
                    <a:pt x="14395" y="21593"/>
                    <a:pt x="17994" y="17994"/>
                    <a:pt x="21593" y="17994"/>
                  </a:cubicBezTo>
                  <a:cubicBezTo>
                    <a:pt x="25191" y="17994"/>
                    <a:pt x="28790" y="21593"/>
                    <a:pt x="28790" y="25191"/>
                  </a:cubicBezTo>
                  <a:cubicBezTo>
                    <a:pt x="28790" y="28790"/>
                    <a:pt x="25191" y="32389"/>
                    <a:pt x="21593" y="32389"/>
                  </a:cubicBezTo>
                  <a:lnTo>
                    <a:pt x="21593" y="32389"/>
                  </a:lnTo>
                  <a:close/>
                </a:path>
              </a:pathLst>
            </a:custGeom>
            <a:solidFill>
              <a:srgbClr val="B6252D"/>
            </a:solidFill>
            <a:ln w="35949" cap="flat">
              <a:solidFill>
                <a:schemeClr val="bg1"/>
              </a:solidFill>
              <a:prstDash val="solid"/>
              <a:miter/>
            </a:ln>
          </p:spPr>
          <p:txBody>
            <a:bodyPr rtlCol="0" anchor="ctr"/>
            <a:lstStyle/>
            <a:p>
              <a:endParaRPr lang="zh-CN" altLang="en-US"/>
            </a:p>
          </p:txBody>
        </p:sp>
      </p:grpSp>
      <p:sp>
        <p:nvSpPr>
          <p:cNvPr id="2" name="Title 1"/>
          <p:cNvSpPr txBox="1"/>
          <p:nvPr/>
        </p:nvSpPr>
        <p:spPr>
          <a:xfrm>
            <a:off x="619205" y="283064"/>
            <a:ext cx="9058943" cy="410633"/>
          </a:xfrm>
          <a:prstGeom prst="rect">
            <a:avLst/>
          </a:prstGeom>
          <a:ln w="12700">
            <a:miter lim="400000"/>
          </a:ln>
        </p:spPr>
        <p:txBody>
          <a:bodyPr lIns="50800" tIns="50800" rIns="50800" bIns="50800" anchor="ctr">
            <a:noAutofit/>
          </a:bodyPr>
          <a:lstStyle>
            <a:lvl1pPr marL="0" marR="0" indent="0" algn="l" defTabSz="413385" rtl="0" latinLnBrk="0">
              <a:lnSpc>
                <a:spcPct val="100000"/>
              </a:lnSpc>
              <a:spcBef>
                <a:spcPct val="0"/>
              </a:spcBef>
              <a:spcAft>
                <a:spcPts val="0"/>
              </a:spcAft>
              <a:buClrTx/>
              <a:buSzTx/>
              <a:buFontTx/>
              <a:buNone/>
              <a:defRPr sz="2400" b="0" i="0" u="none" strike="noStrike" cap="none" spc="0" baseline="0">
                <a:ln>
                  <a:noFill/>
                </a:ln>
                <a:solidFill>
                  <a:schemeClr val="tx1">
                    <a:lumMod val="75000"/>
                    <a:lumOff val="25000"/>
                  </a:schemeClr>
                </a:solidFill>
                <a:uFillTx/>
                <a:latin typeface="苹方 粗体" panose="020B0600000000000000" pitchFamily="34" charset="-122"/>
                <a:ea typeface="苹方 粗体" panose="020B0600000000000000" pitchFamily="34" charset="-122"/>
                <a:cs typeface="苹方 粗体" panose="020B0600000000000000" pitchFamily="34" charset="-122"/>
                <a:sym typeface="Helvetica Neue Medium"/>
              </a:defRPr>
            </a:lvl1pPr>
            <a:lvl2pPr marL="0" marR="0" indent="0" algn="ctr" defTabSz="1100455" rtl="0" latinLnBrk="0">
              <a:lnSpc>
                <a:spcPct val="100000"/>
              </a:lnSpc>
              <a:spcBef>
                <a:spcPts val="0"/>
              </a:spcBef>
              <a:spcAft>
                <a:spcPts val="0"/>
              </a:spcAft>
              <a:buClrTx/>
              <a:buSzTx/>
              <a:buFontTx/>
              <a:buNone/>
              <a:defRPr sz="14935"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1100455" rtl="0" latinLnBrk="0">
              <a:lnSpc>
                <a:spcPct val="100000"/>
              </a:lnSpc>
              <a:spcBef>
                <a:spcPts val="0"/>
              </a:spcBef>
              <a:spcAft>
                <a:spcPts val="0"/>
              </a:spcAft>
              <a:buClrTx/>
              <a:buSzTx/>
              <a:buFontTx/>
              <a:buNone/>
              <a:defRPr sz="14935"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1100455" rtl="0" latinLnBrk="0">
              <a:lnSpc>
                <a:spcPct val="100000"/>
              </a:lnSpc>
              <a:spcBef>
                <a:spcPts val="0"/>
              </a:spcBef>
              <a:spcAft>
                <a:spcPts val="0"/>
              </a:spcAft>
              <a:buClrTx/>
              <a:buSzTx/>
              <a:buFontTx/>
              <a:buNone/>
              <a:defRPr sz="14935"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1100455" rtl="0" latinLnBrk="0">
              <a:lnSpc>
                <a:spcPct val="100000"/>
              </a:lnSpc>
              <a:spcBef>
                <a:spcPts val="0"/>
              </a:spcBef>
              <a:spcAft>
                <a:spcPts val="0"/>
              </a:spcAft>
              <a:buClrTx/>
              <a:buSzTx/>
              <a:buFontTx/>
              <a:buNone/>
              <a:defRPr sz="14935"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1100455" rtl="0" latinLnBrk="0">
              <a:lnSpc>
                <a:spcPct val="100000"/>
              </a:lnSpc>
              <a:spcBef>
                <a:spcPts val="0"/>
              </a:spcBef>
              <a:spcAft>
                <a:spcPts val="0"/>
              </a:spcAft>
              <a:buClrTx/>
              <a:buSzTx/>
              <a:buFontTx/>
              <a:buNone/>
              <a:defRPr sz="14935"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1100455" rtl="0" latinLnBrk="0">
              <a:lnSpc>
                <a:spcPct val="100000"/>
              </a:lnSpc>
              <a:spcBef>
                <a:spcPts val="0"/>
              </a:spcBef>
              <a:spcAft>
                <a:spcPts val="0"/>
              </a:spcAft>
              <a:buClrTx/>
              <a:buSzTx/>
              <a:buFontTx/>
              <a:buNone/>
              <a:defRPr sz="14935"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1100455" rtl="0" latinLnBrk="0">
              <a:lnSpc>
                <a:spcPct val="100000"/>
              </a:lnSpc>
              <a:spcBef>
                <a:spcPts val="0"/>
              </a:spcBef>
              <a:spcAft>
                <a:spcPts val="0"/>
              </a:spcAft>
              <a:buClrTx/>
              <a:buSzTx/>
              <a:buFontTx/>
              <a:buNone/>
              <a:defRPr sz="14935"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1100455" rtl="0" latinLnBrk="0">
              <a:lnSpc>
                <a:spcPct val="100000"/>
              </a:lnSpc>
              <a:spcBef>
                <a:spcPts val="0"/>
              </a:spcBef>
              <a:spcAft>
                <a:spcPts val="0"/>
              </a:spcAft>
              <a:buClrTx/>
              <a:buSzTx/>
              <a:buFontTx/>
              <a:buNone/>
              <a:defRPr sz="14935" b="0" i="0" u="none" strike="noStrike" cap="none" spc="0" baseline="0">
                <a:ln>
                  <a:noFill/>
                </a:ln>
                <a:solidFill>
                  <a:srgbClr val="000000"/>
                </a:solidFill>
                <a:uFillTx/>
                <a:latin typeface="Helvetica Light"/>
                <a:ea typeface="Helvetica Light"/>
                <a:cs typeface="Helvetica Light"/>
                <a:sym typeface="Helvetica Light"/>
              </a:defRPr>
            </a:lvl9pPr>
          </a:lstStyle>
          <a:p>
            <a:pPr hangingPunct="1"/>
            <a:r>
              <a:rPr lang="zh-CN" altLang="en-US" dirty="0">
                <a:latin typeface="等线" panose="02010600030101010101" charset="-122"/>
                <a:ea typeface="等线" panose="02010600030101010101" charset="-122"/>
              </a:rPr>
              <a:t>中框检测</a:t>
            </a:r>
            <a:r>
              <a:rPr lang="en-US" altLang="zh-CN" dirty="0">
                <a:latin typeface="等线" panose="02010600030101010101" charset="-122"/>
                <a:ea typeface="等线" panose="02010600030101010101" charset="-122"/>
              </a:rPr>
              <a:t>NG</a:t>
            </a:r>
            <a:r>
              <a:rPr lang="zh-CN" altLang="en-US" dirty="0">
                <a:latin typeface="等线" panose="02010600030101010101" charset="-122"/>
                <a:ea typeface="等线" panose="02010600030101010101" charset="-122"/>
              </a:rPr>
              <a:t>图示</a:t>
            </a:r>
            <a:endParaRPr lang="zh-CN" altLang="en-US" dirty="0">
              <a:latin typeface="等线" panose="02010600030101010101" charset="-122"/>
              <a:ea typeface="等线" panose="02010600030101010101" charset="-122"/>
            </a:endParaRPr>
          </a:p>
        </p:txBody>
      </p:sp>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4726" y="1463040"/>
            <a:ext cx="5970894" cy="4533544"/>
          </a:xfrm>
          <a:prstGeom prst="rect">
            <a:avLst/>
          </a:prstGeom>
        </p:spPr>
      </p:pic>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9833" y="1954259"/>
            <a:ext cx="3893014" cy="355110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中框尺寸参数</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5021" y="940642"/>
            <a:ext cx="3683525" cy="4921773"/>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0553" y="818238"/>
            <a:ext cx="5129660" cy="929847"/>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1745" y="1854438"/>
            <a:ext cx="5247276" cy="3149124"/>
          </a:xfrm>
          <a:prstGeom prst="rect">
            <a:avLst/>
          </a:prstGeom>
        </p:spPr>
      </p:pic>
      <p:sp>
        <p:nvSpPr>
          <p:cNvPr id="10" name="文本框 9"/>
          <p:cNvSpPr txBox="1"/>
          <p:nvPr/>
        </p:nvSpPr>
        <p:spPr>
          <a:xfrm>
            <a:off x="5195843" y="5366759"/>
            <a:ext cx="3905428" cy="646331"/>
          </a:xfrm>
          <a:prstGeom prst="rect">
            <a:avLst/>
          </a:prstGeom>
          <a:noFill/>
        </p:spPr>
        <p:txBody>
          <a:bodyPr wrap="square" rtlCol="0">
            <a:spAutoFit/>
          </a:bodyPr>
          <a:lstStyle/>
          <a:p>
            <a:r>
              <a:rPr lang="en-US" altLang="zh-CN" dirty="0"/>
              <a:t>CG</a:t>
            </a:r>
            <a:r>
              <a:rPr lang="zh-CN" altLang="en-US" dirty="0"/>
              <a:t>面：</a:t>
            </a:r>
            <a:r>
              <a:rPr lang="en-US" altLang="zh-CN" dirty="0"/>
              <a:t>H=1.8mm   W =1mm</a:t>
            </a:r>
            <a:endParaRPr lang="en-US" altLang="zh-CN" dirty="0"/>
          </a:p>
          <a:p>
            <a:r>
              <a:rPr lang="en-US" altLang="zh-CN" dirty="0"/>
              <a:t>BG</a:t>
            </a:r>
            <a:r>
              <a:rPr lang="zh-CN" altLang="en-US" dirty="0"/>
              <a:t>面：</a:t>
            </a:r>
            <a:r>
              <a:rPr lang="en-US" altLang="zh-CN" dirty="0"/>
              <a:t>H=0.7mm   W=1.2mm  </a:t>
            </a:r>
            <a:endParaRPr lang="zh-CN" altLang="en-US"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a:t>
            </a:r>
            <a:r>
              <a:rPr lang="zh-CN" altLang="en-US" dirty="0"/>
              <a:t>中框侧面平面金属区域有一定深度缺陷，有横纹、打砂纹、砂轮纹、麻点</a:t>
            </a:r>
            <a:endParaRPr lang="en-US" altLang="zh-CN" dirty="0"/>
          </a:p>
          <a:p>
            <a:r>
              <a:rPr lang="en-US" altLang="zh-CN" dirty="0"/>
              <a:t>2.</a:t>
            </a:r>
            <a:r>
              <a:rPr lang="zh-CN" altLang="en-US" dirty="0"/>
              <a:t>中框侧面平面金属区域表面浅层缺陷，有抛光不足、发白</a:t>
            </a:r>
            <a:endParaRPr lang="en-US" altLang="zh-CN" dirty="0"/>
          </a:p>
          <a:p>
            <a:r>
              <a:rPr lang="en-US" altLang="zh-CN" dirty="0"/>
              <a:t>3.</a:t>
            </a:r>
            <a:r>
              <a:rPr lang="zh-CN" altLang="en-US" dirty="0"/>
              <a:t>中框侧面平面金属区域平整度不合格，有打砂痕、</a:t>
            </a:r>
            <a:r>
              <a:rPr lang="en-US" altLang="zh-CN" dirty="0"/>
              <a:t>SP</a:t>
            </a:r>
            <a:r>
              <a:rPr lang="zh-CN" altLang="en-US" dirty="0"/>
              <a:t>未见光</a:t>
            </a:r>
            <a:endParaRPr lang="en-US" altLang="zh-CN" dirty="0"/>
          </a:p>
          <a:p>
            <a:r>
              <a:rPr lang="en-US" altLang="zh-CN" dirty="0"/>
              <a:t>4.</a:t>
            </a:r>
            <a:r>
              <a:rPr lang="zh-CN" altLang="en-US" dirty="0"/>
              <a:t>中框</a:t>
            </a:r>
            <a:r>
              <a:rPr lang="en-US" altLang="zh-CN" dirty="0"/>
              <a:t>3D</a:t>
            </a:r>
            <a:r>
              <a:rPr lang="zh-CN" altLang="en-US" dirty="0"/>
              <a:t>面碰划（目前仅有</a:t>
            </a:r>
            <a:r>
              <a:rPr lang="en-US" altLang="zh-CN" dirty="0"/>
              <a:t>3D</a:t>
            </a:r>
            <a:r>
              <a:rPr lang="zh-CN" altLang="en-US" dirty="0"/>
              <a:t>碰伤）</a:t>
            </a:r>
            <a:endParaRPr lang="en-US" altLang="zh-CN" dirty="0"/>
          </a:p>
          <a:p>
            <a:r>
              <a:rPr lang="en-US" altLang="zh-CN" dirty="0"/>
              <a:t>5.</a:t>
            </a:r>
            <a:r>
              <a:rPr lang="zh-CN" altLang="en-US" dirty="0"/>
              <a:t>中框</a:t>
            </a:r>
            <a:r>
              <a:rPr lang="en-US" altLang="zh-CN" dirty="0"/>
              <a:t>3D</a:t>
            </a:r>
            <a:r>
              <a:rPr lang="zh-CN" altLang="en-US" dirty="0"/>
              <a:t>面刀纹</a:t>
            </a:r>
            <a:endParaRPr lang="en-US" altLang="zh-CN" dirty="0"/>
          </a:p>
          <a:p>
            <a:r>
              <a:rPr lang="en-US" altLang="zh-CN" dirty="0"/>
              <a:t>6.</a:t>
            </a:r>
            <a:r>
              <a:rPr lang="zh-CN" altLang="en-US" dirty="0"/>
              <a:t>中框</a:t>
            </a:r>
            <a:r>
              <a:rPr lang="en-US" altLang="zh-CN" dirty="0"/>
              <a:t>SP</a:t>
            </a:r>
            <a:r>
              <a:rPr lang="zh-CN" altLang="en-US" dirty="0"/>
              <a:t>凹陷</a:t>
            </a:r>
            <a:endParaRPr lang="en-US" altLang="zh-CN" dirty="0"/>
          </a:p>
          <a:p>
            <a:r>
              <a:rPr lang="en-US" altLang="zh-CN" dirty="0"/>
              <a:t>7.</a:t>
            </a:r>
            <a:r>
              <a:rPr lang="zh-CN" altLang="en-US" dirty="0"/>
              <a:t>中框</a:t>
            </a:r>
            <a:r>
              <a:rPr lang="en-US" altLang="zh-CN" dirty="0"/>
              <a:t>SP</a:t>
            </a:r>
            <a:r>
              <a:rPr lang="zh-CN" altLang="en-US" dirty="0"/>
              <a:t>未抛光（目前没有实际样品）</a:t>
            </a:r>
            <a:endParaRPr lang="en-US" altLang="zh-CN" dirty="0"/>
          </a:p>
          <a:p>
            <a:r>
              <a:rPr lang="en-US" altLang="zh-CN" dirty="0"/>
              <a:t>8.</a:t>
            </a:r>
            <a:r>
              <a:rPr lang="zh-CN" altLang="en-US" dirty="0"/>
              <a:t>中框侧面</a:t>
            </a:r>
            <a:r>
              <a:rPr lang="en-US" altLang="zh-CN" dirty="0"/>
              <a:t>R</a:t>
            </a:r>
            <a:r>
              <a:rPr lang="zh-CN" altLang="en-US" dirty="0"/>
              <a:t>角区域缺陷（目前没有实际样品）</a:t>
            </a:r>
            <a:endParaRPr lang="zh-CN" altLang="en-US" dirty="0"/>
          </a:p>
        </p:txBody>
      </p:sp>
      <p:sp>
        <p:nvSpPr>
          <p:cNvPr id="3" name="标题 2"/>
          <p:cNvSpPr>
            <a:spLocks noGrp="1"/>
          </p:cNvSpPr>
          <p:nvPr>
            <p:ph type="title"/>
          </p:nvPr>
        </p:nvSpPr>
        <p:spPr/>
        <p:txBody>
          <a:bodyPr>
            <a:normAutofit fontScale="90000"/>
          </a:bodyPr>
          <a:lstStyle/>
          <a:p>
            <a:r>
              <a:rPr lang="en-US" altLang="zh-CN" dirty="0"/>
              <a:t>NG</a:t>
            </a:r>
            <a:r>
              <a:rPr lang="zh-CN" altLang="en-US" dirty="0"/>
              <a:t>种类归纳（按缺陷特征及分布区域划分）</a:t>
            </a:r>
            <a:endParaRPr lang="zh-CN" alt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工位一：</a:t>
            </a:r>
            <a:r>
              <a:rPr lang="en-US" altLang="zh-CN" dirty="0"/>
              <a:t>BG/CG3D</a:t>
            </a:r>
            <a:r>
              <a:rPr lang="zh-CN" altLang="en-US" dirty="0"/>
              <a:t>面检测碰刮伤、竖纹、</a:t>
            </a:r>
            <a:r>
              <a:rPr lang="en-US" altLang="zh-CN" dirty="0"/>
              <a:t>3D</a:t>
            </a:r>
            <a:r>
              <a:rPr lang="zh-CN" altLang="en-US" dirty="0"/>
              <a:t>刀纹等</a:t>
            </a:r>
            <a:endParaRPr lang="zh-CN" altLang="en-US" dirty="0"/>
          </a:p>
        </p:txBody>
      </p:sp>
      <p:graphicFrame>
        <p:nvGraphicFramePr>
          <p:cNvPr id="5" name="表格 4"/>
          <p:cNvGraphicFramePr>
            <a:graphicFrameLocks noGrp="1"/>
          </p:cNvGraphicFramePr>
          <p:nvPr>
            <p:custDataLst>
              <p:tags r:id="rId1"/>
            </p:custDataLst>
          </p:nvPr>
        </p:nvGraphicFramePr>
        <p:xfrm>
          <a:off x="7450455" y="2051050"/>
          <a:ext cx="4501515" cy="3709670"/>
        </p:xfrm>
        <a:graphic>
          <a:graphicData uri="http://schemas.openxmlformats.org/drawingml/2006/table">
            <a:tbl>
              <a:tblPr/>
              <a:tblGrid>
                <a:gridCol w="1183005"/>
                <a:gridCol w="1561465"/>
              </a:tblGrid>
              <a:tr h="541655">
                <a:tc gridSpan="2">
                  <a:txBody>
                    <a:bodyPr/>
                    <a:lstStyle>
                      <a:lvl1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FFFFFF"/>
                          </a:solidFill>
                          <a:effectLst/>
                          <a:latin typeface="等线" panose="02010600030101010101" charset="-122"/>
                          <a:ea typeface="等线" panose="02010600030101010101" charset="-122"/>
                        </a:rPr>
                        <a:t>硬件说明</a:t>
                      </a:r>
                      <a:endParaRPr kumimoji="0" lang="zh-CN" altLang="en-US" sz="1600" b="1" i="0" u="none" strike="noStrike" cap="none" normalizeH="0" baseline="0" dirty="0">
                        <a:ln>
                          <a:noFill/>
                        </a:ln>
                        <a:solidFill>
                          <a:srgbClr val="FFFFFF"/>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cPr/>
                </a:tc>
              </a:tr>
              <a:tr h="392140">
                <a:tc rowSpan="2">
                  <a:txBody>
                    <a:bodyPr/>
                    <a:lstStyle>
                      <a:lvl1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相机</a:t>
                      </a:r>
                      <a:endParaRPr kumimoji="0" lang="en-US" altLang="zh-CN" sz="1600" b="1" i="0" u="none" strike="noStrike" cap="none" normalizeH="0" baseline="0" dirty="0">
                        <a:ln>
                          <a:noFill/>
                        </a:ln>
                        <a:solidFill>
                          <a:srgbClr val="000000"/>
                        </a:solidFill>
                        <a:effectLst/>
                        <a:latin typeface="等线" panose="02010600030101010101" charset="-122"/>
                        <a:ea typeface="等线" panose="02010600030101010101"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c>
                  <a:txBody>
                    <a:bodyPr/>
                    <a:lstStyle>
                      <a:lvl1pPr marL="133350">
                        <a:spcBef>
                          <a:spcPct val="20000"/>
                        </a:spcBef>
                        <a:buClr>
                          <a:schemeClr val="accent1"/>
                        </a:buClr>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9pPr>
                    </a:lstStyle>
                    <a:p>
                      <a:pPr marL="133350" marR="0" lvl="0" indent="0" algn="l" defTabSz="914400" rtl="0" eaLnBrk="1" fontAlgn="ctr" latinLnBrk="0" hangingPunct="1">
                        <a:lnSpc>
                          <a:spcPct val="15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线阵相机</a:t>
                      </a:r>
                      <a:endParaRPr kumimoji="0" lang="zh-CN" altLang="en-US" sz="1600" b="0"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EAEEF4"/>
                    </a:solidFill>
                  </a:tcPr>
                </a:tc>
              </a:tr>
              <a:tr h="391795">
                <a:tc vMerge="1">
                  <a:tcPr>
                    <a:lnR>
                      <a:noFill/>
                    </a:lnR>
                    <a:lnT w="12700" cap="flat" cmpd="sng" algn="ctr">
                      <a:solidFill>
                        <a:schemeClr val="bg1"/>
                      </a:solidFill>
                      <a:prstDash val="solid"/>
                      <a:round/>
                      <a:headEnd type="none" w="med" len="med"/>
                      <a:tailEnd type="none" w="med" len="med"/>
                    </a:lnT>
                  </a:tcPr>
                </a:tc>
                <a:tc>
                  <a:txBody>
                    <a:bodyPr/>
                    <a:lstStyle>
                      <a:lvl1pPr marL="133350">
                        <a:spcBef>
                          <a:spcPct val="20000"/>
                        </a:spcBef>
                        <a:buClr>
                          <a:schemeClr val="accent1"/>
                        </a:buClr>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9pPr>
                    </a:lstStyle>
                    <a:p>
                      <a:pPr marL="133350" marR="0" lvl="0" indent="0" algn="l" defTabSz="914400" rtl="0" eaLnBrk="1" fontAlgn="ctr" latinLnBrk="0" hangingPunct="1">
                        <a:lnSpc>
                          <a:spcPct val="150000"/>
                        </a:lnSpc>
                        <a:spcBef>
                          <a:spcPct val="0"/>
                        </a:spcBef>
                        <a:spcAft>
                          <a:spcPct val="0"/>
                        </a:spcAft>
                        <a:buClrTx/>
                        <a:buSzTx/>
                        <a:buFontTx/>
                        <a:buNone/>
                      </a:pPr>
                      <a:r>
                        <a:rPr kumimoji="0" lang="en-US" altLang="zh-CN" sz="1600" b="1" i="0" u="none" strike="noStrike" cap="none" normalizeH="0" baseline="0" dirty="0">
                          <a:ln>
                            <a:noFill/>
                          </a:ln>
                          <a:solidFill>
                            <a:srgbClr val="000000"/>
                          </a:solidFill>
                          <a:effectLst/>
                          <a:latin typeface="等线" panose="02010600030101010101" charset="-122"/>
                          <a:ea typeface="等线" panose="02010600030101010101" charset="-122"/>
                        </a:rPr>
                        <a:t>2K </a:t>
                      </a:r>
                      <a:endParaRPr kumimoji="0" lang="en-US" altLang="zh-CN"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51435" marR="51435" marT="0" marB="0" anchor="ctr" horzOverflow="overflow">
                    <a:lnL>
                      <a:noFill/>
                    </a:lnL>
                    <a:lnR>
                      <a:noFill/>
                    </a:lnR>
                    <a:lnT>
                      <a:noFill/>
                    </a:lnT>
                    <a:lnB>
                      <a:noFill/>
                    </a:lnB>
                    <a:lnTlToBr>
                      <a:noFill/>
                    </a:lnTlToBr>
                    <a:lnBlToTr>
                      <a:noFill/>
                    </a:lnBlToTr>
                    <a:solidFill>
                      <a:srgbClr val="D2DBE9"/>
                    </a:solidFill>
                  </a:tcPr>
                </a:tc>
              </a:tr>
              <a:tr h="40851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视野大小</a:t>
                      </a:r>
                      <a:endPar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000000"/>
                          </a:solidFill>
                          <a:effectLst/>
                          <a:latin typeface="等线" panose="02010600030101010101" charset="-122"/>
                          <a:ea typeface="等线" panose="02010600030101010101" charset="-122"/>
                        </a:rPr>
                        <a:t>10mm</a:t>
                      </a: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（宽度）</a:t>
                      </a:r>
                      <a:endPar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r>
              <a:tr h="40851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成像精度</a:t>
                      </a:r>
                      <a:endPar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000000"/>
                          </a:solidFill>
                          <a:effectLst/>
                          <a:latin typeface="等线" panose="02010600030101010101" charset="-122"/>
                          <a:ea typeface="等线" panose="02010600030101010101" charset="-122"/>
                        </a:rPr>
                        <a:t>5μm</a:t>
                      </a:r>
                      <a:endParaRPr kumimoji="0" lang="en-US" altLang="zh-CN"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r>
              <a:tr h="40851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镜头</a:t>
                      </a:r>
                      <a:endPar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远心镜头</a:t>
                      </a:r>
                      <a:endPar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r>
              <a:tr h="40851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光源</a:t>
                      </a:r>
                      <a:endPar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cap="none" normalizeH="0" baseline="0" dirty="0">
                          <a:ln>
                            <a:noFill/>
                          </a:ln>
                          <a:solidFill>
                            <a:srgbClr val="000000"/>
                          </a:solidFill>
                          <a:effectLst/>
                          <a:latin typeface="等线" panose="02010600030101010101" charset="-122"/>
                          <a:ea typeface="等线" panose="02010600030101010101" charset="-122"/>
                        </a:rPr>
                        <a:t>C</a:t>
                      </a: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形光源</a:t>
                      </a:r>
                      <a:endPar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r>
            </a:tbl>
          </a:graphicData>
        </a:graphic>
      </p:graphicFrame>
      <p:pic>
        <p:nvPicPr>
          <p:cNvPr id="6" name="图片 5" descr="企业微信截图_16391297262723"/>
          <p:cNvPicPr>
            <a:picLocks noChangeAspect="1"/>
          </p:cNvPicPr>
          <p:nvPr/>
        </p:nvPicPr>
        <p:blipFill>
          <a:blip r:embed="rId2"/>
          <a:stretch>
            <a:fillRect/>
          </a:stretch>
        </p:blipFill>
        <p:spPr>
          <a:xfrm>
            <a:off x="1570355" y="906145"/>
            <a:ext cx="4378960" cy="524954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工位一方案示意</a:t>
            </a:r>
            <a:endParaRPr lang="zh-CN" altLang="en-US" dirty="0"/>
          </a:p>
        </p:txBody>
      </p:sp>
      <p:sp>
        <p:nvSpPr>
          <p:cNvPr id="2" name="文本框 1"/>
          <p:cNvSpPr txBox="1"/>
          <p:nvPr/>
        </p:nvSpPr>
        <p:spPr>
          <a:xfrm>
            <a:off x="1224915" y="5787390"/>
            <a:ext cx="5132705" cy="645160"/>
          </a:xfrm>
          <a:prstGeom prst="rect">
            <a:avLst/>
          </a:prstGeom>
          <a:noFill/>
        </p:spPr>
        <p:txBody>
          <a:bodyPr wrap="none" rtlCol="0">
            <a:spAutoFit/>
          </a:bodyPr>
          <a:p>
            <a:r>
              <a:rPr lang="zh-CN" altLang="en-US"/>
              <a:t>弧度较大的</a:t>
            </a:r>
            <a:r>
              <a:rPr lang="en-US" altLang="zh-CN"/>
              <a:t>C</a:t>
            </a:r>
            <a:r>
              <a:rPr lang="zh-CN" altLang="en-US"/>
              <a:t>型光源，使光斑能覆盖完整个</a:t>
            </a:r>
            <a:r>
              <a:rPr lang="en-US" altLang="zh-CN"/>
              <a:t>3D</a:t>
            </a:r>
            <a:r>
              <a:rPr lang="zh-CN" altLang="en-US"/>
              <a:t>面；</a:t>
            </a:r>
            <a:endParaRPr lang="zh-CN" altLang="en-US"/>
          </a:p>
          <a:p>
            <a:r>
              <a:rPr lang="en-US" altLang="zh-CN"/>
              <a:t>BG/CG</a:t>
            </a:r>
            <a:r>
              <a:rPr lang="zh-CN" altLang="en-US"/>
              <a:t>的</a:t>
            </a:r>
            <a:r>
              <a:rPr lang="en-US" altLang="zh-CN"/>
              <a:t>3D</a:t>
            </a:r>
            <a:r>
              <a:rPr lang="zh-CN" altLang="en-US"/>
              <a:t>面各线扫完一圈，一圈预计约</a:t>
            </a:r>
            <a:r>
              <a:rPr lang="en-US" altLang="zh-CN"/>
              <a:t>5s</a:t>
            </a:r>
            <a:endParaRPr lang="zh-CN" altLang="en-US"/>
          </a:p>
        </p:txBody>
      </p:sp>
      <p:pic>
        <p:nvPicPr>
          <p:cNvPr id="4" name="图片 3" descr="企业微信截图_16393874087768"/>
          <p:cNvPicPr>
            <a:picLocks noChangeAspect="1"/>
          </p:cNvPicPr>
          <p:nvPr/>
        </p:nvPicPr>
        <p:blipFill>
          <a:blip r:embed="rId1"/>
          <a:stretch>
            <a:fillRect/>
          </a:stretch>
        </p:blipFill>
        <p:spPr>
          <a:xfrm>
            <a:off x="1464945" y="805815"/>
            <a:ext cx="2724150" cy="4981575"/>
          </a:xfrm>
          <a:prstGeom prst="rect">
            <a:avLst/>
          </a:prstGeom>
        </p:spPr>
      </p:pic>
      <p:sp>
        <p:nvSpPr>
          <p:cNvPr id="8" name="右箭头 7"/>
          <p:cNvSpPr/>
          <p:nvPr/>
        </p:nvSpPr>
        <p:spPr>
          <a:xfrm rot="6840000">
            <a:off x="2691130" y="4121785"/>
            <a:ext cx="1026160" cy="94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右箭头 8"/>
          <p:cNvSpPr/>
          <p:nvPr/>
        </p:nvSpPr>
        <p:spPr>
          <a:xfrm rot="5940000">
            <a:off x="2930525" y="4150995"/>
            <a:ext cx="960755" cy="83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右箭头 10"/>
          <p:cNvSpPr/>
          <p:nvPr/>
        </p:nvSpPr>
        <p:spPr>
          <a:xfrm rot="5220000">
            <a:off x="3126105" y="4154170"/>
            <a:ext cx="9271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右箭头 11"/>
          <p:cNvSpPr/>
          <p:nvPr/>
        </p:nvSpPr>
        <p:spPr>
          <a:xfrm rot="15600000">
            <a:off x="1869440" y="3737610"/>
            <a:ext cx="1714500" cy="156210"/>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rot="16200000">
            <a:off x="4709160" y="3059430"/>
            <a:ext cx="3434080" cy="240030"/>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下箭头 14"/>
          <p:cNvSpPr/>
          <p:nvPr/>
        </p:nvSpPr>
        <p:spPr>
          <a:xfrm>
            <a:off x="8855075" y="1463040"/>
            <a:ext cx="247015" cy="3433445"/>
          </a:xfrm>
          <a:prstGeom prst="down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右箭头 15"/>
          <p:cNvSpPr/>
          <p:nvPr/>
        </p:nvSpPr>
        <p:spPr>
          <a:xfrm>
            <a:off x="6985635" y="695325"/>
            <a:ext cx="1418590" cy="248920"/>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左箭头 16"/>
          <p:cNvSpPr/>
          <p:nvPr/>
        </p:nvSpPr>
        <p:spPr>
          <a:xfrm>
            <a:off x="6985000" y="5347970"/>
            <a:ext cx="1419225" cy="228600"/>
          </a:xfrm>
          <a:prstGeom prst="lef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右箭头 17"/>
          <p:cNvSpPr/>
          <p:nvPr/>
        </p:nvSpPr>
        <p:spPr>
          <a:xfrm>
            <a:off x="6306185" y="695325"/>
            <a:ext cx="521335" cy="544195"/>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9" name="圆角右箭头 18"/>
          <p:cNvSpPr/>
          <p:nvPr/>
        </p:nvSpPr>
        <p:spPr>
          <a:xfrm rot="5400000">
            <a:off x="8568690" y="710565"/>
            <a:ext cx="527050" cy="539750"/>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0" name="圆角右箭头 19"/>
          <p:cNvSpPr/>
          <p:nvPr/>
        </p:nvSpPr>
        <p:spPr>
          <a:xfrm rot="10800000">
            <a:off x="8562340" y="5049520"/>
            <a:ext cx="492125" cy="527050"/>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1" name="圆角右箭头 20"/>
          <p:cNvSpPr/>
          <p:nvPr/>
        </p:nvSpPr>
        <p:spPr>
          <a:xfrm rot="16200000">
            <a:off x="6321425" y="5028565"/>
            <a:ext cx="527050" cy="568960"/>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pic>
        <p:nvPicPr>
          <p:cNvPr id="100" name="图片 99"/>
          <p:cNvPicPr/>
          <p:nvPr/>
        </p:nvPicPr>
        <p:blipFill>
          <a:blip r:embed="rId2"/>
          <a:stretch>
            <a:fillRect/>
          </a:stretch>
        </p:blipFill>
        <p:spPr>
          <a:xfrm>
            <a:off x="6576060" y="984885"/>
            <a:ext cx="2248535" cy="4323080"/>
          </a:xfrm>
          <a:prstGeom prst="rect">
            <a:avLst/>
          </a:prstGeom>
          <a:noFill/>
          <a:ln w="9525">
            <a:noFill/>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工位一效果图</a:t>
            </a:r>
            <a:endParaRPr lang="zh-CN" altLang="en-US" dirty="0"/>
          </a:p>
        </p:txBody>
      </p:sp>
      <p:pic>
        <p:nvPicPr>
          <p:cNvPr id="5" name="图片 4"/>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896620" y="1737995"/>
            <a:ext cx="6373495" cy="3382645"/>
          </a:xfrm>
          <a:prstGeom prst="rect">
            <a:avLst/>
          </a:prstGeom>
        </p:spPr>
      </p:pic>
      <p:pic>
        <p:nvPicPr>
          <p:cNvPr id="18" name="图片 1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8213725" y="1985010"/>
            <a:ext cx="3084195" cy="313563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工位二：侧面（含</a:t>
            </a:r>
            <a:r>
              <a:rPr lang="en-US" altLang="zh-CN" dirty="0"/>
              <a:t>R</a:t>
            </a:r>
            <a:r>
              <a:rPr lang="zh-CN" altLang="en-US" dirty="0"/>
              <a:t>角）检测划伤、麻点、打砂痕、</a:t>
            </a:r>
            <a:r>
              <a:rPr lang="en-US" altLang="zh-CN" dirty="0"/>
              <a:t>SP</a:t>
            </a:r>
            <a:r>
              <a:rPr lang="zh-CN" altLang="en-US" dirty="0"/>
              <a:t>未见光等</a:t>
            </a:r>
            <a:endParaRPr lang="zh-CN" altLang="en-US" dirty="0"/>
          </a:p>
        </p:txBody>
      </p:sp>
      <p:graphicFrame>
        <p:nvGraphicFramePr>
          <p:cNvPr id="5" name="表格 4"/>
          <p:cNvGraphicFramePr>
            <a:graphicFrameLocks noGrp="1"/>
          </p:cNvGraphicFramePr>
          <p:nvPr>
            <p:custDataLst>
              <p:tags r:id="rId1"/>
            </p:custDataLst>
          </p:nvPr>
        </p:nvGraphicFramePr>
        <p:xfrm>
          <a:off x="7699375" y="2041525"/>
          <a:ext cx="2744470" cy="3107690"/>
        </p:xfrm>
        <a:graphic>
          <a:graphicData uri="http://schemas.openxmlformats.org/drawingml/2006/table">
            <a:tbl>
              <a:tblPr/>
              <a:tblGrid>
                <a:gridCol w="1183005"/>
                <a:gridCol w="1561465"/>
              </a:tblGrid>
              <a:tr h="541655">
                <a:tc gridSpan="2">
                  <a:txBody>
                    <a:bodyPr/>
                    <a:lstStyle>
                      <a:lvl1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FFFFFF"/>
                          </a:solidFill>
                          <a:effectLst/>
                          <a:latin typeface="等线" panose="02010600030101010101" charset="-122"/>
                          <a:ea typeface="等线" panose="02010600030101010101" charset="-122"/>
                        </a:rPr>
                        <a:t>硬件说明</a:t>
                      </a:r>
                      <a:endParaRPr kumimoji="0" lang="zh-CN" altLang="en-US" sz="1600" b="1" i="0" u="none" strike="noStrike" cap="none" normalizeH="0" baseline="0" dirty="0">
                        <a:ln>
                          <a:noFill/>
                        </a:ln>
                        <a:solidFill>
                          <a:srgbClr val="FFFFFF"/>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cPr/>
                </a:tc>
              </a:tr>
              <a:tr h="392140">
                <a:tc rowSpan="2">
                  <a:txBody>
                    <a:bodyPr/>
                    <a:lstStyle>
                      <a:lvl1pPr>
                        <a:spcBef>
                          <a:spcPct val="20000"/>
                        </a:spcBef>
                        <a:buClr>
                          <a:schemeClr val="accent1"/>
                        </a:buClr>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相机</a:t>
                      </a:r>
                      <a:endParaRPr kumimoji="0" lang="en-US" altLang="zh-CN" sz="1600" b="1" i="0" u="none" strike="noStrike" cap="none" normalizeH="0" baseline="0" dirty="0">
                        <a:ln>
                          <a:noFill/>
                        </a:ln>
                        <a:solidFill>
                          <a:srgbClr val="000000"/>
                        </a:solidFill>
                        <a:effectLst/>
                        <a:latin typeface="等线" panose="02010600030101010101" charset="-122"/>
                        <a:ea typeface="等线" panose="02010600030101010101"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c>
                  <a:txBody>
                    <a:bodyPr/>
                    <a:lstStyle>
                      <a:lvl1pPr marL="133350">
                        <a:spcBef>
                          <a:spcPct val="20000"/>
                        </a:spcBef>
                        <a:buClr>
                          <a:schemeClr val="accent1"/>
                        </a:buClr>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9pPr>
                    </a:lstStyle>
                    <a:p>
                      <a:pPr marL="133350" marR="0" lvl="0" indent="0" algn="l" defTabSz="914400" rtl="0" eaLnBrk="1" fontAlgn="ctr" latinLnBrk="0" hangingPunct="1">
                        <a:lnSpc>
                          <a:spcPct val="15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面阵相机</a:t>
                      </a:r>
                      <a:endParaRPr kumimoji="0" lang="zh-CN" altLang="en-US" sz="1600" b="0"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51435" marR="5143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EAEEF4"/>
                    </a:solidFill>
                  </a:tcPr>
                </a:tc>
              </a:tr>
              <a:tr h="391795">
                <a:tc vMerge="1">
                  <a:tcPr>
                    <a:lnR>
                      <a:noFill/>
                    </a:lnR>
                    <a:lnT w="12700" cap="flat" cmpd="sng" algn="ctr">
                      <a:solidFill>
                        <a:schemeClr val="bg1"/>
                      </a:solidFill>
                      <a:prstDash val="solid"/>
                      <a:round/>
                      <a:headEnd type="none" w="med" len="med"/>
                      <a:tailEnd type="none" w="med" len="med"/>
                    </a:lnT>
                  </a:tcPr>
                </a:tc>
                <a:tc>
                  <a:txBody>
                    <a:bodyPr/>
                    <a:lstStyle>
                      <a:lvl1pPr marL="133350">
                        <a:spcBef>
                          <a:spcPct val="20000"/>
                        </a:spcBef>
                        <a:buClr>
                          <a:schemeClr val="accent1"/>
                        </a:buClr>
                        <a:buFont typeface="Wingdings" panose="05000000000000000000" pitchFamily="2" charset="2"/>
                        <a:defRPr>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华文细黑" panose="02010600040101010101" pitchFamily="2" charset="-122"/>
                        </a:defRPr>
                      </a:lvl9pPr>
                    </a:lstStyle>
                    <a:p>
                      <a:pPr marL="133350" marR="0" lvl="0" indent="0" algn="l" defTabSz="914400" rtl="0" eaLnBrk="1" fontAlgn="ctr" latinLnBrk="0" hangingPunct="1">
                        <a:lnSpc>
                          <a:spcPct val="150000"/>
                        </a:lnSpc>
                        <a:spcBef>
                          <a:spcPct val="0"/>
                        </a:spcBef>
                        <a:spcAft>
                          <a:spcPct val="0"/>
                        </a:spcAft>
                        <a:buClrTx/>
                        <a:buSzTx/>
                        <a:buFontTx/>
                        <a:buNone/>
                      </a:pPr>
                      <a:r>
                        <a:rPr kumimoji="0" lang="en-US" altLang="zh-CN" sz="1600" b="1" i="0" u="none" strike="noStrike" cap="none" normalizeH="0" baseline="0" dirty="0">
                          <a:ln>
                            <a:noFill/>
                          </a:ln>
                          <a:solidFill>
                            <a:srgbClr val="000000"/>
                          </a:solidFill>
                          <a:effectLst/>
                          <a:latin typeface="等线" panose="02010600030101010101" charset="-122"/>
                          <a:ea typeface="等线" panose="02010600030101010101" charset="-122"/>
                        </a:rPr>
                        <a:t>890W </a:t>
                      </a:r>
                      <a:endParaRPr kumimoji="0" lang="en-US" altLang="zh-CN"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51435" marR="51435" marT="0" marB="0" anchor="ctr" horzOverflow="overflow">
                    <a:lnL>
                      <a:noFill/>
                    </a:lnL>
                    <a:lnR>
                      <a:noFill/>
                    </a:lnR>
                    <a:lnT>
                      <a:noFill/>
                    </a:lnT>
                    <a:lnB>
                      <a:noFill/>
                    </a:lnB>
                    <a:lnTlToBr>
                      <a:noFill/>
                    </a:lnTlToBr>
                    <a:lnBlToTr>
                      <a:noFill/>
                    </a:lnBlToTr>
                    <a:solidFill>
                      <a:srgbClr val="D2DBE9"/>
                    </a:solidFill>
                  </a:tcPr>
                </a:tc>
              </a:tr>
              <a:tr h="40851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视野大小</a:t>
                      </a:r>
                      <a:endPar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000000"/>
                          </a:solidFill>
                          <a:effectLst/>
                          <a:latin typeface="等线" panose="02010600030101010101" charset="-122"/>
                          <a:ea typeface="等线" panose="02010600030101010101" charset="-122"/>
                        </a:rPr>
                        <a:t>22.2*11.7</a:t>
                      </a:r>
                      <a:endPar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r>
              <a:tr h="40851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成像精度</a:t>
                      </a:r>
                      <a:endPar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000000"/>
                          </a:solidFill>
                          <a:effectLst/>
                          <a:latin typeface="等线" panose="02010600030101010101" charset="-122"/>
                          <a:ea typeface="等线" panose="02010600030101010101" charset="-122"/>
                        </a:rPr>
                        <a:t>5.4μm</a:t>
                      </a:r>
                      <a:endParaRPr kumimoji="0" lang="en-US" altLang="zh-CN"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r>
              <a:tr h="40851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镜头</a:t>
                      </a:r>
                      <a:endPar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远心镜头</a:t>
                      </a:r>
                      <a:endPar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r>
              <a:tr h="40851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光源</a:t>
                      </a:r>
                      <a:endPar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cap="none" normalizeH="0" baseline="0" dirty="0">
                          <a:ln>
                            <a:noFill/>
                          </a:ln>
                          <a:solidFill>
                            <a:srgbClr val="000000"/>
                          </a:solidFill>
                          <a:effectLst/>
                          <a:latin typeface="等线" panose="02010600030101010101" charset="-122"/>
                          <a:ea typeface="等线" panose="02010600030101010101" charset="-122"/>
                        </a:rPr>
                        <a:t>同轴与方顶光源组合</a:t>
                      </a:r>
                      <a:endParaRPr kumimoji="0" lang="en-US" altLang="zh-CN" sz="1600" b="1" i="0" u="none" strike="noStrike" cap="none" normalizeH="0" baseline="0" dirty="0">
                        <a:ln>
                          <a:noFill/>
                        </a:ln>
                        <a:solidFill>
                          <a:srgbClr val="000000"/>
                        </a:solidFill>
                        <a:effectLst/>
                        <a:latin typeface="等线" panose="02010600030101010101" charset="-122"/>
                        <a:ea typeface="等线" panose="02010600030101010101" charset="-122"/>
                      </a:endParaRPr>
                    </a:p>
                  </a:txBody>
                  <a:tcPr marL="68580" marR="68580" marT="34293" marB="3429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4"/>
                    </a:solidFill>
                  </a:tcPr>
                </a:tc>
              </a:tr>
            </a:tbl>
          </a:graphicData>
        </a:graphic>
      </p:graphicFrame>
      <p:pic>
        <p:nvPicPr>
          <p:cNvPr id="4" name="图片 3" descr="企业微信截图_16391315322404"/>
          <p:cNvPicPr>
            <a:picLocks noChangeAspect="1"/>
          </p:cNvPicPr>
          <p:nvPr/>
        </p:nvPicPr>
        <p:blipFill>
          <a:blip r:embed="rId2"/>
          <a:stretch>
            <a:fillRect/>
          </a:stretch>
        </p:blipFill>
        <p:spPr>
          <a:xfrm>
            <a:off x="2309495" y="892810"/>
            <a:ext cx="3714750" cy="557657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工位二方案示意</a:t>
            </a:r>
            <a:endParaRPr lang="zh-CN" altLang="en-US" dirty="0"/>
          </a:p>
        </p:txBody>
      </p:sp>
      <p:sp>
        <p:nvSpPr>
          <p:cNvPr id="2" name="文本框 1"/>
          <p:cNvSpPr txBox="1"/>
          <p:nvPr/>
        </p:nvSpPr>
        <p:spPr>
          <a:xfrm>
            <a:off x="1870710" y="5389245"/>
            <a:ext cx="8808085" cy="922020"/>
          </a:xfrm>
          <a:prstGeom prst="rect">
            <a:avLst/>
          </a:prstGeom>
          <a:noFill/>
        </p:spPr>
        <p:txBody>
          <a:bodyPr wrap="square" rtlCol="0">
            <a:spAutoFit/>
          </a:bodyPr>
          <a:p>
            <a:r>
              <a:rPr lang="zh-CN" altLang="en-US"/>
              <a:t>组合光源含有</a:t>
            </a:r>
            <a:r>
              <a:rPr lang="en-US" altLang="zh-CN"/>
              <a:t>5</a:t>
            </a:r>
            <a:r>
              <a:rPr lang="zh-CN" altLang="en-US"/>
              <a:t>个通道的点亮方式，按不同区域划分制定光源点亮方式和拍摄次数方案；</a:t>
            </a:r>
            <a:endParaRPr lang="zh-CN" altLang="en-US"/>
          </a:p>
          <a:p>
            <a:r>
              <a:rPr lang="zh-CN" altLang="en-US"/>
              <a:t>面阵拍完侧面需要分</a:t>
            </a:r>
            <a:r>
              <a:rPr lang="en-US" altLang="zh-CN"/>
              <a:t>40</a:t>
            </a:r>
            <a:r>
              <a:rPr lang="zh-CN" altLang="en-US"/>
              <a:t>个区域拍摄，划分规则按长直边</a:t>
            </a:r>
            <a:r>
              <a:rPr lang="en-US" altLang="zh-CN"/>
              <a:t>2*6</a:t>
            </a:r>
            <a:r>
              <a:rPr lang="zh-CN" altLang="en-US"/>
              <a:t>次、短直边</a:t>
            </a:r>
            <a:r>
              <a:rPr lang="en-US" altLang="zh-CN"/>
              <a:t>2*3</a:t>
            </a:r>
            <a:r>
              <a:rPr lang="zh-CN" altLang="en-US"/>
              <a:t>次、</a:t>
            </a:r>
            <a:r>
              <a:rPr lang="en-US" altLang="zh-CN"/>
              <a:t>R</a:t>
            </a:r>
            <a:r>
              <a:rPr lang="zh-CN" altLang="en-US"/>
              <a:t>角</a:t>
            </a:r>
            <a:r>
              <a:rPr lang="en-US" altLang="zh-CN"/>
              <a:t>4*4</a:t>
            </a:r>
            <a:r>
              <a:rPr lang="zh-CN" altLang="en-US"/>
              <a:t>次及</a:t>
            </a:r>
            <a:r>
              <a:rPr lang="en-US" altLang="zh-CN"/>
              <a:t>SP</a:t>
            </a:r>
            <a:r>
              <a:rPr lang="zh-CN" altLang="en-US"/>
              <a:t>区域单独</a:t>
            </a:r>
            <a:r>
              <a:rPr lang="en-US" altLang="zh-CN"/>
              <a:t>6</a:t>
            </a:r>
            <a:r>
              <a:rPr lang="zh-CN" altLang="en-US"/>
              <a:t>次；每静止一次拍照时间</a:t>
            </a:r>
            <a:r>
              <a:rPr lang="en-US" altLang="zh-CN"/>
              <a:t>100ms</a:t>
            </a:r>
            <a:endParaRPr lang="en-US" altLang="zh-CN"/>
          </a:p>
        </p:txBody>
      </p:sp>
      <p:pic>
        <p:nvPicPr>
          <p:cNvPr id="7" name="图片 6" descr="企业微信截图_16393914246088"/>
          <p:cNvPicPr>
            <a:picLocks noChangeAspect="1"/>
          </p:cNvPicPr>
          <p:nvPr/>
        </p:nvPicPr>
        <p:blipFill>
          <a:blip r:embed="rId1"/>
          <a:stretch>
            <a:fillRect/>
          </a:stretch>
        </p:blipFill>
        <p:spPr>
          <a:xfrm>
            <a:off x="2438400" y="781050"/>
            <a:ext cx="6990715" cy="4503420"/>
          </a:xfrm>
          <a:prstGeom prst="rect">
            <a:avLst/>
          </a:prstGeom>
        </p:spPr>
      </p:pic>
      <p:sp>
        <p:nvSpPr>
          <p:cNvPr id="8" name="上箭头 7"/>
          <p:cNvSpPr/>
          <p:nvPr/>
        </p:nvSpPr>
        <p:spPr>
          <a:xfrm rot="21360000">
            <a:off x="3426460" y="2072640"/>
            <a:ext cx="214630" cy="1356360"/>
          </a:xfrm>
          <a:prstGeom prst="up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下箭头 8"/>
          <p:cNvSpPr/>
          <p:nvPr/>
        </p:nvSpPr>
        <p:spPr>
          <a:xfrm rot="21360000">
            <a:off x="7696835" y="2989580"/>
            <a:ext cx="251460" cy="1318895"/>
          </a:xfrm>
          <a:prstGeom prst="down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左箭头 9"/>
          <p:cNvSpPr/>
          <p:nvPr/>
        </p:nvSpPr>
        <p:spPr>
          <a:xfrm rot="840000">
            <a:off x="4048125" y="4251960"/>
            <a:ext cx="2990850" cy="260350"/>
          </a:xfrm>
          <a:prstGeom prst="lef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右箭头 10"/>
          <p:cNvSpPr/>
          <p:nvPr/>
        </p:nvSpPr>
        <p:spPr>
          <a:xfrm rot="900000">
            <a:off x="4337050" y="1722120"/>
            <a:ext cx="2780030" cy="266700"/>
          </a:xfrm>
          <a:prstGeom prst="righ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右箭头 13"/>
          <p:cNvSpPr/>
          <p:nvPr/>
        </p:nvSpPr>
        <p:spPr>
          <a:xfrm rot="240000">
            <a:off x="3504565" y="1311910"/>
            <a:ext cx="538480" cy="531495"/>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5" name="圆角右箭头 14"/>
          <p:cNvSpPr/>
          <p:nvPr/>
        </p:nvSpPr>
        <p:spPr>
          <a:xfrm rot="11460000">
            <a:off x="7312025" y="4361180"/>
            <a:ext cx="543560" cy="636905"/>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6" name="圆角右箭头 15"/>
          <p:cNvSpPr/>
          <p:nvPr/>
        </p:nvSpPr>
        <p:spPr>
          <a:xfrm rot="5700000">
            <a:off x="7314565" y="2200910"/>
            <a:ext cx="537845" cy="559435"/>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7" name="圆角右箭头 16"/>
          <p:cNvSpPr/>
          <p:nvPr/>
        </p:nvSpPr>
        <p:spPr>
          <a:xfrm rot="16680000">
            <a:off x="3470275" y="3488055"/>
            <a:ext cx="499110" cy="617220"/>
          </a:xfrm>
          <a:prstGeom prst="ben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cxnSp>
        <p:nvCxnSpPr>
          <p:cNvPr id="18" name="直接箭头连接符 17"/>
          <p:cNvCxnSpPr/>
          <p:nvPr/>
        </p:nvCxnSpPr>
        <p:spPr>
          <a:xfrm>
            <a:off x="4119245" y="1732915"/>
            <a:ext cx="1351280" cy="1264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5902325" y="2528570"/>
            <a:ext cx="1207770" cy="440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6189980" y="3065145"/>
            <a:ext cx="1283970" cy="172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24" idx="1"/>
          </p:cNvCxnSpPr>
          <p:nvPr/>
        </p:nvCxnSpPr>
        <p:spPr>
          <a:xfrm flipV="1">
            <a:off x="3822065" y="3221990"/>
            <a:ext cx="1343025" cy="111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205605" y="3381375"/>
            <a:ext cx="1332230" cy="421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24" idx="2"/>
          </p:cNvCxnSpPr>
          <p:nvPr/>
        </p:nvCxnSpPr>
        <p:spPr>
          <a:xfrm flipH="1" flipV="1">
            <a:off x="5848985" y="3375025"/>
            <a:ext cx="1327785" cy="1214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165090" y="3068320"/>
            <a:ext cx="1367790" cy="306705"/>
          </a:xfrm>
          <a:prstGeom prst="rect">
            <a:avLst/>
          </a:prstGeom>
          <a:noFill/>
        </p:spPr>
        <p:txBody>
          <a:bodyPr wrap="square" rtlCol="0">
            <a:spAutoFit/>
          </a:bodyPr>
          <a:p>
            <a:r>
              <a:rPr lang="en-US" altLang="zh-CN" sz="1400">
                <a:solidFill>
                  <a:schemeClr val="accent1"/>
                </a:solidFill>
              </a:rPr>
              <a:t>SP</a:t>
            </a:r>
            <a:r>
              <a:rPr lang="zh-CN" altLang="en-US" sz="1400">
                <a:solidFill>
                  <a:schemeClr val="accent1"/>
                </a:solidFill>
              </a:rPr>
              <a:t>各拍一次</a:t>
            </a:r>
            <a:endParaRPr lang="zh-CN" altLang="en-US" sz="1400">
              <a:solidFill>
                <a:schemeClr val="accent1"/>
              </a:solidFill>
            </a:endParaRPr>
          </a:p>
        </p:txBody>
      </p:sp>
      <p:sp>
        <p:nvSpPr>
          <p:cNvPr id="25" name="文本框 24"/>
          <p:cNvSpPr txBox="1"/>
          <p:nvPr/>
        </p:nvSpPr>
        <p:spPr>
          <a:xfrm>
            <a:off x="3292475" y="1187450"/>
            <a:ext cx="298450" cy="368300"/>
          </a:xfrm>
          <a:prstGeom prst="rect">
            <a:avLst/>
          </a:prstGeom>
          <a:noFill/>
        </p:spPr>
        <p:txBody>
          <a:bodyPr wrap="none" rtlCol="0">
            <a:spAutoFit/>
          </a:bodyPr>
          <a:p>
            <a:r>
              <a:rPr lang="en-US" altLang="zh-CN">
                <a:solidFill>
                  <a:schemeClr val="accent1"/>
                </a:solidFill>
              </a:rPr>
              <a:t>4</a:t>
            </a:r>
            <a:endParaRPr lang="en-US" altLang="zh-CN">
              <a:solidFill>
                <a:schemeClr val="accent1"/>
              </a:solidFill>
            </a:endParaRPr>
          </a:p>
        </p:txBody>
      </p:sp>
      <p:sp>
        <p:nvSpPr>
          <p:cNvPr id="26" name="文本框 25"/>
          <p:cNvSpPr txBox="1"/>
          <p:nvPr/>
        </p:nvSpPr>
        <p:spPr>
          <a:xfrm>
            <a:off x="7766050" y="4870450"/>
            <a:ext cx="298450" cy="368300"/>
          </a:xfrm>
          <a:prstGeom prst="rect">
            <a:avLst/>
          </a:prstGeom>
          <a:noFill/>
        </p:spPr>
        <p:txBody>
          <a:bodyPr wrap="none" rtlCol="0">
            <a:spAutoFit/>
          </a:bodyPr>
          <a:p>
            <a:r>
              <a:rPr lang="en-US" altLang="zh-CN">
                <a:solidFill>
                  <a:schemeClr val="accent1"/>
                </a:solidFill>
              </a:rPr>
              <a:t>4</a:t>
            </a:r>
            <a:endParaRPr lang="en-US" altLang="zh-CN">
              <a:solidFill>
                <a:schemeClr val="accent1"/>
              </a:solidFill>
            </a:endParaRPr>
          </a:p>
        </p:txBody>
      </p:sp>
      <p:sp>
        <p:nvSpPr>
          <p:cNvPr id="27" name="文本框 26"/>
          <p:cNvSpPr txBox="1"/>
          <p:nvPr/>
        </p:nvSpPr>
        <p:spPr>
          <a:xfrm>
            <a:off x="7766050" y="1975485"/>
            <a:ext cx="298450" cy="368300"/>
          </a:xfrm>
          <a:prstGeom prst="rect">
            <a:avLst/>
          </a:prstGeom>
          <a:noFill/>
        </p:spPr>
        <p:txBody>
          <a:bodyPr wrap="none" rtlCol="0">
            <a:spAutoFit/>
          </a:bodyPr>
          <a:p>
            <a:r>
              <a:rPr lang="en-US" altLang="zh-CN">
                <a:solidFill>
                  <a:schemeClr val="accent1"/>
                </a:solidFill>
              </a:rPr>
              <a:t>4</a:t>
            </a:r>
            <a:endParaRPr lang="en-US" altLang="zh-CN">
              <a:solidFill>
                <a:schemeClr val="accent1"/>
              </a:solidFill>
            </a:endParaRPr>
          </a:p>
        </p:txBody>
      </p:sp>
      <p:sp>
        <p:nvSpPr>
          <p:cNvPr id="28" name="文本框 27"/>
          <p:cNvSpPr txBox="1"/>
          <p:nvPr/>
        </p:nvSpPr>
        <p:spPr>
          <a:xfrm>
            <a:off x="7911465" y="3333750"/>
            <a:ext cx="298450" cy="368300"/>
          </a:xfrm>
          <a:prstGeom prst="rect">
            <a:avLst/>
          </a:prstGeom>
          <a:noFill/>
        </p:spPr>
        <p:txBody>
          <a:bodyPr wrap="none" rtlCol="0">
            <a:spAutoFit/>
          </a:bodyPr>
          <a:p>
            <a:r>
              <a:rPr lang="en-US" altLang="zh-CN">
                <a:solidFill>
                  <a:schemeClr val="accent1"/>
                </a:solidFill>
              </a:rPr>
              <a:t>3</a:t>
            </a:r>
            <a:endParaRPr lang="en-US" altLang="zh-CN">
              <a:solidFill>
                <a:schemeClr val="accent1"/>
              </a:solidFill>
            </a:endParaRPr>
          </a:p>
        </p:txBody>
      </p:sp>
      <p:sp>
        <p:nvSpPr>
          <p:cNvPr id="29" name="文本框 28"/>
          <p:cNvSpPr txBox="1"/>
          <p:nvPr/>
        </p:nvSpPr>
        <p:spPr>
          <a:xfrm>
            <a:off x="3188335" y="3803015"/>
            <a:ext cx="298450" cy="368300"/>
          </a:xfrm>
          <a:prstGeom prst="rect">
            <a:avLst/>
          </a:prstGeom>
          <a:noFill/>
        </p:spPr>
        <p:txBody>
          <a:bodyPr wrap="none" rtlCol="0">
            <a:spAutoFit/>
          </a:bodyPr>
          <a:p>
            <a:r>
              <a:rPr lang="en-US" altLang="zh-CN">
                <a:solidFill>
                  <a:schemeClr val="accent1"/>
                </a:solidFill>
              </a:rPr>
              <a:t>4</a:t>
            </a:r>
            <a:endParaRPr lang="en-US" altLang="zh-CN">
              <a:solidFill>
                <a:schemeClr val="accent1"/>
              </a:solidFill>
            </a:endParaRPr>
          </a:p>
        </p:txBody>
      </p:sp>
      <p:sp>
        <p:nvSpPr>
          <p:cNvPr id="30" name="文本框 29"/>
          <p:cNvSpPr txBox="1"/>
          <p:nvPr/>
        </p:nvSpPr>
        <p:spPr>
          <a:xfrm>
            <a:off x="5699760" y="1417955"/>
            <a:ext cx="298450" cy="368300"/>
          </a:xfrm>
          <a:prstGeom prst="rect">
            <a:avLst/>
          </a:prstGeom>
          <a:noFill/>
        </p:spPr>
        <p:txBody>
          <a:bodyPr wrap="none" rtlCol="0">
            <a:spAutoFit/>
          </a:bodyPr>
          <a:p>
            <a:r>
              <a:rPr lang="en-US" altLang="zh-CN">
                <a:solidFill>
                  <a:schemeClr val="accent1"/>
                </a:solidFill>
              </a:rPr>
              <a:t>6</a:t>
            </a:r>
            <a:endParaRPr lang="en-US" altLang="zh-CN">
              <a:solidFill>
                <a:schemeClr val="accent1"/>
              </a:solidFill>
            </a:endParaRPr>
          </a:p>
        </p:txBody>
      </p:sp>
      <p:sp>
        <p:nvSpPr>
          <p:cNvPr id="31" name="文本框 30"/>
          <p:cNvSpPr txBox="1"/>
          <p:nvPr/>
        </p:nvSpPr>
        <p:spPr>
          <a:xfrm>
            <a:off x="3188335" y="2600960"/>
            <a:ext cx="298450" cy="368300"/>
          </a:xfrm>
          <a:prstGeom prst="rect">
            <a:avLst/>
          </a:prstGeom>
          <a:noFill/>
        </p:spPr>
        <p:txBody>
          <a:bodyPr wrap="none" rtlCol="0">
            <a:spAutoFit/>
          </a:bodyPr>
          <a:p>
            <a:r>
              <a:rPr lang="en-US" altLang="zh-CN">
                <a:solidFill>
                  <a:schemeClr val="accent1"/>
                </a:solidFill>
              </a:rPr>
              <a:t>3</a:t>
            </a:r>
            <a:endParaRPr lang="en-US" altLang="zh-CN">
              <a:solidFill>
                <a:schemeClr val="accent1"/>
              </a:solidFill>
            </a:endParaRPr>
          </a:p>
        </p:txBody>
      </p:sp>
      <p:sp>
        <p:nvSpPr>
          <p:cNvPr id="33" name="文本框 32"/>
          <p:cNvSpPr txBox="1"/>
          <p:nvPr/>
        </p:nvSpPr>
        <p:spPr>
          <a:xfrm>
            <a:off x="5394325" y="4495165"/>
            <a:ext cx="298450" cy="368300"/>
          </a:xfrm>
          <a:prstGeom prst="rect">
            <a:avLst/>
          </a:prstGeom>
          <a:noFill/>
        </p:spPr>
        <p:txBody>
          <a:bodyPr wrap="none" rtlCol="0">
            <a:spAutoFit/>
          </a:bodyPr>
          <a:p>
            <a:r>
              <a:rPr lang="en-US" altLang="zh-CN">
                <a:solidFill>
                  <a:schemeClr val="accent1"/>
                </a:solidFill>
              </a:rPr>
              <a:t>6</a:t>
            </a:r>
            <a:endParaRPr lang="en-US" altLang="zh-CN">
              <a:solidFill>
                <a:schemeClr val="accent1"/>
              </a:solidFill>
            </a:endParaRPr>
          </a:p>
        </p:txBody>
      </p:sp>
    </p:spTree>
  </p:cSld>
  <p:clrMapOvr>
    <a:masterClrMapping/>
  </p:clrMapOvr>
  <p:transition spd="med"/>
</p:sld>
</file>

<file path=ppt/tags/tag1.xml><?xml version="1.0" encoding="utf-8"?>
<p:tagLst xmlns:p="http://schemas.openxmlformats.org/presentationml/2006/main">
  <p:tag name="KSO_WM_UNIT_TABLE_BEAUTIFY" val="smartTable{09cd0578-f5d0-4a18-9b7a-e890830f8b2d}"/>
  <p:tag name="TABLE_ENDDRAG_ORIGIN_RECT" val="354*292"/>
  <p:tag name="TABLE_ENDDRAG_RECT" val="545*125*354*292"/>
</p:tagLst>
</file>

<file path=ppt/tags/tag2.xml><?xml version="1.0" encoding="utf-8"?>
<p:tagLst xmlns:p="http://schemas.openxmlformats.org/presentationml/2006/main">
  <p:tag name="KSO_WM_UNIT_PLACING_PICTURE_USER_VIEWPORT" val="{&quot;height&quot;:5327,&quot;width&quot;:10037}"/>
</p:tagLst>
</file>

<file path=ppt/tags/tag3.xml><?xml version="1.0" encoding="utf-8"?>
<p:tagLst xmlns:p="http://schemas.openxmlformats.org/presentationml/2006/main">
  <p:tag name="KSO_WM_UNIT_PLACING_PICTURE_USER_VIEWPORT" val="{&quot;height&quot;:4938,&quot;width&quot;:4857}"/>
</p:tagLst>
</file>

<file path=ppt/tags/tag4.xml><?xml version="1.0" encoding="utf-8"?>
<p:tagLst xmlns:p="http://schemas.openxmlformats.org/presentationml/2006/main">
  <p:tag name="KSO_WM_UNIT_TABLE_BEAUTIFY" val="smartTable{09cd0578-f5d0-4a18-9b7a-e890830f8b2d}"/>
  <p:tag name="TABLE_ENDDRAG_ORIGIN_RECT" val="354*292"/>
  <p:tag name="TABLE_ENDDRAG_RECT" val="545*125*354*292"/>
</p:tagLst>
</file>

<file path=ppt/theme/theme1.xml><?xml version="1.0" encoding="utf-8"?>
<a:theme xmlns:a="http://schemas.openxmlformats.org/drawingml/2006/main" name="Office 主题">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1235</Words>
  <Application>WPS 演示</Application>
  <PresentationFormat>宽屏</PresentationFormat>
  <Paragraphs>157</Paragraphs>
  <Slides>12</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vt:i4>
      </vt:variant>
    </vt:vector>
  </HeadingPairs>
  <TitlesOfParts>
    <vt:vector size="29" baseType="lpstr">
      <vt:lpstr>Arial</vt:lpstr>
      <vt:lpstr>宋体</vt:lpstr>
      <vt:lpstr>Wingdings</vt:lpstr>
      <vt:lpstr>苹方 粗体</vt:lpstr>
      <vt:lpstr>Helvetica Neue Medium</vt:lpstr>
      <vt:lpstr>苹方 中等</vt:lpstr>
      <vt:lpstr>苹方 常规</vt:lpstr>
      <vt:lpstr>微软雅黑</vt:lpstr>
      <vt:lpstr>Arial Unicode MS</vt:lpstr>
      <vt:lpstr>Arial Nova Light</vt:lpstr>
      <vt:lpstr>黑体</vt:lpstr>
      <vt:lpstr>等线</vt:lpstr>
      <vt:lpstr>Helvetica Light</vt:lpstr>
      <vt:lpstr>华文细黑</vt:lpstr>
      <vt:lpstr>Calibri</vt:lpstr>
      <vt:lpstr>Arial Unicode MS</vt:lpstr>
      <vt:lpstr>Office 主题</vt:lpstr>
      <vt:lpstr>PowerPoint 演示文稿</vt:lpstr>
      <vt:lpstr>PowerPoint 演示文稿</vt:lpstr>
      <vt:lpstr>中框尺寸参数</vt:lpstr>
      <vt:lpstr>NG种类归纳（按缺陷特征及分布区域划分）</vt:lpstr>
      <vt:lpstr>工位一：BG/CG3D面检测碰刮伤、竖纹、3D刀纹等</vt:lpstr>
      <vt:lpstr>工位一方案示意</vt:lpstr>
      <vt:lpstr>工位一效果图</vt:lpstr>
      <vt:lpstr>工位二：侧面（含R角）检测划伤、麻点、打砂痕、SP未见光等</vt:lpstr>
      <vt:lpstr>工位二方案示意</vt:lpstr>
      <vt:lpstr>工位二效果图</vt:lpstr>
      <vt:lpstr>方案总结说明</vt:lpstr>
      <vt:lpstr>方案总结说明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86136</dc:creator>
  <cp:lastModifiedBy>黄永</cp:lastModifiedBy>
  <cp:revision>692</cp:revision>
  <dcterms:created xsi:type="dcterms:W3CDTF">2020-08-06T01:46:00Z</dcterms:created>
  <dcterms:modified xsi:type="dcterms:W3CDTF">2021-12-15T01:37:35Z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3ECAC8ACD04240A0BBAC1B769485556E</vt:lpwstr>
  </property>
</Properties>
</file>