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8" r:id="rId3"/>
  </p:sldMasterIdLst>
  <p:notesMasterIdLst>
    <p:notesMasterId r:id="rId19"/>
  </p:notesMasterIdLst>
  <p:handoutMasterIdLst>
    <p:handoutMasterId r:id="rId20"/>
  </p:handoutMasterIdLst>
  <p:sldIdLst>
    <p:sldId id="256" r:id="rId4"/>
    <p:sldId id="4118" r:id="rId5"/>
    <p:sldId id="4171" r:id="rId6"/>
    <p:sldId id="4119" r:id="rId7"/>
    <p:sldId id="4102" r:id="rId8"/>
    <p:sldId id="4172" r:id="rId9"/>
    <p:sldId id="4160" r:id="rId10"/>
    <p:sldId id="4182" r:id="rId11"/>
    <p:sldId id="4105" r:id="rId12"/>
    <p:sldId id="4106" r:id="rId13"/>
    <p:sldId id="4183" r:id="rId14"/>
    <p:sldId id="4184" r:id="rId15"/>
    <p:sldId id="4107" r:id="rId16"/>
    <p:sldId id="4120" r:id="rId17"/>
    <p:sldId id="40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6C6D0-5F4E-4487-BD3F-37116C8E7423}">
          <p14:sldIdLst>
            <p14:sldId id="256"/>
            <p14:sldId id="4118"/>
            <p14:sldId id="4171"/>
            <p14:sldId id="4119"/>
            <p14:sldId id="4102"/>
            <p14:sldId id="4172"/>
            <p14:sldId id="4105"/>
            <p14:sldId id="4106"/>
            <p14:sldId id="4183"/>
            <p14:sldId id="4107"/>
            <p14:sldId id="4120"/>
            <p14:sldId id="4089"/>
            <p14:sldId id="4160"/>
            <p14:sldId id="4182"/>
            <p14:sldId id="418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1C80C2"/>
    <a:srgbClr val="DAFBF7"/>
    <a:srgbClr val="569FCD"/>
    <a:srgbClr val="B6252D"/>
    <a:srgbClr val="9C9C9C"/>
    <a:srgbClr val="B6B6B6"/>
    <a:srgbClr val="7E7E7E"/>
    <a:srgbClr val="909090"/>
    <a:srgbClr val="231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3775" autoAdjust="0"/>
  </p:normalViewPr>
  <p:slideViewPr>
    <p:cSldViewPr>
      <p:cViewPr varScale="1">
        <p:scale>
          <a:sx n="62" d="100"/>
          <a:sy n="62" d="100"/>
        </p:scale>
        <p:origin x="1076" y="28"/>
      </p:cViewPr>
      <p:guideLst>
        <p:guide orient="horz" pos="2076"/>
        <p:guide pos="37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8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8F534-E625-4E2F-9723-B69AF231C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55F6E-9CD5-4322-B1D8-3240CD32BF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1758-A75A-4680-94C3-EA3349ADB8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6724-7CD8-464D-BE42-23439DC2E0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r">
              <a:defRPr sz="3400">
                <a:solidFill>
                  <a:srgbClr val="FFFFFF"/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2pPr>
            <a:lvl3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3pPr>
            <a:lvl4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4pPr>
            <a:lvl5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r">
              <a:defRPr sz="3400">
                <a:solidFill>
                  <a:srgbClr val="FFFFFF"/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2pPr>
            <a:lvl3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3pPr>
            <a:lvl4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4pPr>
            <a:lvl5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44974" y="1219201"/>
            <a:ext cx="10502477" cy="500488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2665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2135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865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 b="0" i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" y="159"/>
            <a:ext cx="12193588" cy="6859200"/>
          </a:xfrm>
          <a:prstGeom prst="rect">
            <a:avLst/>
          </a:prstGeom>
        </p:spPr>
      </p:pic>
      <p:sp>
        <p:nvSpPr>
          <p:cNvPr id="39" name="未来已来.jpg"/>
          <p:cNvSpPr>
            <a:spLocks noGrp="1"/>
          </p:cNvSpPr>
          <p:nvPr>
            <p:ph type="pic" sz="half" idx="13"/>
          </p:nvPr>
        </p:nvSpPr>
        <p:spPr>
          <a:xfrm>
            <a:off x="6582834" y="1058333"/>
            <a:ext cx="4762500" cy="5069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25501" y="1057956"/>
            <a:ext cx="5111751" cy="2193813"/>
          </a:xfrm>
          <a:prstGeom prst="rect">
            <a:avLst/>
          </a:prstGeom>
        </p:spPr>
        <p:txBody>
          <a:bodyPr anchor="b"/>
          <a:lstStyle>
            <a:lvl1pPr algn="l">
              <a:defRPr sz="3000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25501" y="3264471"/>
            <a:ext cx="5111751" cy="286435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 descr="7d7e46812f16b0a79955120196f1d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5" name="标题文本"/>
          <p:cNvSpPr txBox="1"/>
          <p:nvPr/>
        </p:nvSpPr>
        <p:spPr>
          <a:xfrm>
            <a:off x="844973" y="496813"/>
            <a:ext cx="2971800" cy="410633"/>
          </a:xfrm>
          <a:prstGeom prst="rect">
            <a:avLst/>
          </a:prstGeom>
          <a:ln w="12700">
            <a:miter lim="400000"/>
          </a:ln>
        </p:spPr>
        <p:txBody>
          <a:bodyPr lIns="67733" tIns="67733" rIns="67733" bIns="67733" anchor="ctr">
            <a:noAutofit/>
          </a:bodyPr>
          <a:lstStyle>
            <a:lvl1pPr algn="l">
              <a:defRPr sz="2000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rPr sz="2665"/>
              <a:t>标题文本</a:t>
            </a:r>
            <a:endParaRPr sz="2665"/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127" y="-159"/>
            <a:ext cx="12193588" cy="6859200"/>
          </a:xfrm>
          <a:prstGeom prst="rect">
            <a:avLst/>
          </a:prstGeom>
        </p:spPr>
      </p:pic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图片 3" descr="7d7e46812f16b0a79955120196f1d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44551" y="2460758"/>
            <a:ext cx="10502900" cy="3763332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未来已来.jpg"/>
          <p:cNvSpPr>
            <a:spLocks noGrp="1"/>
          </p:cNvSpPr>
          <p:nvPr>
            <p:ph type="pic" sz="half" idx="13"/>
          </p:nvPr>
        </p:nvSpPr>
        <p:spPr>
          <a:xfrm>
            <a:off x="6584951" y="1575076"/>
            <a:ext cx="4762500" cy="46490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551" y="1575076"/>
            <a:ext cx="5751811" cy="1143200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4551" y="3005664"/>
            <a:ext cx="5111751" cy="3218425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 marL="5588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 marL="8382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 marL="11176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 marL="13970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/>
          <p:nvPr/>
        </p:nvSpPr>
        <p:spPr>
          <a:xfrm>
            <a:off x="844973" y="496813"/>
            <a:ext cx="2971800" cy="410633"/>
          </a:xfrm>
          <a:prstGeom prst="rect">
            <a:avLst/>
          </a:prstGeom>
          <a:ln w="12700">
            <a:miter lim="400000"/>
          </a:ln>
        </p:spPr>
        <p:txBody>
          <a:bodyPr lIns="67733" tIns="67733" rIns="67733" bIns="67733" anchor="ctr">
            <a:noAutofit/>
          </a:bodyPr>
          <a:lstStyle>
            <a:lvl1pPr algn="l">
              <a:defRPr sz="2000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rPr sz="2665"/>
              <a:t>标题文本</a:t>
            </a:r>
            <a:endParaRPr sz="2665"/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Nipic_7125099_20160605034710184000.jpg"/>
          <p:cNvSpPr>
            <a:spLocks noGrp="1"/>
          </p:cNvSpPr>
          <p:nvPr>
            <p:ph type="pic" sz="quarter" idx="13"/>
          </p:nvPr>
        </p:nvSpPr>
        <p:spPr>
          <a:xfrm>
            <a:off x="7880351" y="3866834"/>
            <a:ext cx="3702051" cy="24366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77" name="未来已来.jpg"/>
          <p:cNvSpPr>
            <a:spLocks noGrp="1"/>
          </p:cNvSpPr>
          <p:nvPr>
            <p:ph type="pic" idx="14"/>
          </p:nvPr>
        </p:nvSpPr>
        <p:spPr>
          <a:xfrm>
            <a:off x="603251" y="1273498"/>
            <a:ext cx="7086600" cy="50268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78" name="reid-po-0011.psd"/>
          <p:cNvSpPr>
            <a:spLocks noGrp="1"/>
          </p:cNvSpPr>
          <p:nvPr>
            <p:ph type="pic" sz="quarter" idx="15"/>
          </p:nvPr>
        </p:nvSpPr>
        <p:spPr>
          <a:xfrm>
            <a:off x="7880351" y="1273498"/>
            <a:ext cx="3702051" cy="24366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未来已来.jp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9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93801" y="4477534"/>
            <a:ext cx="9810751" cy="29281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 marL="31750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 marL="63500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 marL="95250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 marL="127000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193801" y="3007251"/>
            <a:ext cx="9810751" cy="476333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S Chinese Light" panose="020B0300000000000000" charset="-122"/>
                <a:ea typeface="Noto Sans S Chinese Light" panose="020B0300000000000000" charset="-122"/>
              </a:defRPr>
            </a:lvl1pPr>
          </a:lstStyle>
          <a:p>
            <a:pPr marL="0" lv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2000" cy="685732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+mj-ea"/>
                <a:ea typeface="+mj-ea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任意多边形: 形状 25"/>
          <p:cNvSpPr/>
          <p:nvPr userDrawn="1"/>
        </p:nvSpPr>
        <p:spPr>
          <a:xfrm>
            <a:off x="0" y="5892620"/>
            <a:ext cx="12195447" cy="976988"/>
          </a:xfrm>
          <a:custGeom>
            <a:avLst/>
            <a:gdLst>
              <a:gd name="connsiteX0" fmla="*/ 0 w 1837502"/>
              <a:gd name="connsiteY0" fmla="*/ 0 h 592854"/>
              <a:gd name="connsiteX1" fmla="*/ 123208 w 1837502"/>
              <a:gd name="connsiteY1" fmla="*/ 87658 h 592854"/>
              <a:gd name="connsiteX2" fmla="*/ 1736668 w 1837502"/>
              <a:gd name="connsiteY2" fmla="*/ 583950 h 592854"/>
              <a:gd name="connsiteX3" fmla="*/ 1837502 w 1837502"/>
              <a:gd name="connsiteY3" fmla="*/ 587242 h 592854"/>
              <a:gd name="connsiteX4" fmla="*/ 1837502 w 1837502"/>
              <a:gd name="connsiteY4" fmla="*/ 592854 h 592854"/>
              <a:gd name="connsiteX5" fmla="*/ 0 w 1837502"/>
              <a:gd name="connsiteY5" fmla="*/ 592854 h 59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7502" h="592854">
                <a:moveTo>
                  <a:pt x="0" y="0"/>
                </a:moveTo>
                <a:lnTo>
                  <a:pt x="123208" y="87658"/>
                </a:lnTo>
                <a:cubicBezTo>
                  <a:pt x="545587" y="360778"/>
                  <a:pt x="1108957" y="542730"/>
                  <a:pt x="1736668" y="583950"/>
                </a:cubicBezTo>
                <a:lnTo>
                  <a:pt x="1837502" y="587242"/>
                </a:lnTo>
                <a:lnTo>
                  <a:pt x="1837502" y="592854"/>
                </a:lnTo>
                <a:lnTo>
                  <a:pt x="0" y="59285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4000"/>
                </a:schemeClr>
              </a:gs>
              <a:gs pos="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 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2000" cy="68573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4" y="2120054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0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1645"/>
            <a:ext cx="267702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 spd="med"/>
  <p:hf hdr="0" ftr="0" dt="0"/>
  <p:txStyles>
    <p:titleStyle>
      <a:lvl1pPr marL="0" marR="0" indent="0" algn="l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Noto Sans S Chinese Regular" panose="020B0500000000000000" charset="-122"/>
          <a:ea typeface="Noto Sans S Chinese Regular" panose="020B0500000000000000" charset="-122"/>
          <a:cs typeface="Helvetica Light"/>
          <a:sym typeface="Helvetica Light"/>
        </a:defRPr>
      </a:lvl1pPr>
      <a:lvl2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1pPr>
      <a:lvl2pPr marL="6350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2pPr>
      <a:lvl3pPr marL="9525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3pPr>
      <a:lvl4pPr marL="12700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4pPr>
      <a:lvl5pPr marL="15875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5pPr>
      <a:lvl6pPr marL="1905000" marR="0" indent="-317500" algn="l" defTabSz="413385" rtl="0" eaLnBrk="1" latinLnBrk="0" hangingPunct="1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2222500" marR="0" indent="-317500" algn="l" defTabSz="413385" rtl="0" eaLnBrk="1" latinLnBrk="0" hangingPunct="1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2540635" marR="0" indent="-317500" algn="l" defTabSz="413385" rtl="0" eaLnBrk="1" latinLnBrk="0" hangingPunct="1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2858135" marR="0" indent="-317500" algn="l" defTabSz="413385" rtl="0" eaLnBrk="1" latinLnBrk="0" hangingPunct="1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1.png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631" y="2181228"/>
            <a:ext cx="4696143" cy="566103"/>
          </a:xfrm>
          <a:prstGeom prst="rect">
            <a:avLst/>
          </a:prstGeom>
        </p:spPr>
      </p:pic>
      <p:sp>
        <p:nvSpPr>
          <p:cNvPr id="4" name="正文"/>
          <p:cNvSpPr txBox="1"/>
          <p:nvPr/>
        </p:nvSpPr>
        <p:spPr>
          <a:xfrm>
            <a:off x="1743710" y="3273425"/>
            <a:ext cx="8705215" cy="836930"/>
          </a:xfrm>
          <a:prstGeom prst="rect">
            <a:avLst/>
          </a:prstGeom>
          <a:ln w="12700">
            <a:miter lim="400000"/>
          </a:ln>
        </p:spPr>
        <p:txBody>
          <a:bodyPr lIns="67733" tIns="67733" rIns="67733" bIns="67733" anchor="t">
            <a:noAutofit/>
          </a:bodyPr>
          <a:lstStyle>
            <a:lvl1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1pPr>
            <a:lvl2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2pPr>
            <a:lvl3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3pPr>
            <a:lvl4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4pPr>
            <a:lvl5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5pPr>
            <a:lvl6pPr marL="1428750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1666875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1905635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143760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zh-CN" altLang="en-US" sz="2400" i="1" dirty="0">
                <a:latin typeface="方正兰亭中黑_GBK" panose="02000000000000000000" pitchFamily="2" charset="-122"/>
                <a:ea typeface="方正兰亭中黑_GBK" panose="02000000000000000000" pitchFamily="2" charset="-122"/>
                <a:cs typeface="Noto Sans S Chinese Medium" panose="020B0600000000000000" charset="-122"/>
                <a:sym typeface="+mn-ea"/>
              </a:rPr>
              <a:t>Jabil-kardex取料项目方案</a:t>
            </a:r>
            <a:endParaRPr lang="zh-CN" altLang="en-US" sz="2400" i="1" dirty="0">
              <a:latin typeface="方正兰亭中黑_GBK" panose="02000000000000000000" pitchFamily="2" charset="-122"/>
              <a:ea typeface="方正兰亭中黑_GBK" panose="02000000000000000000" pitchFamily="2" charset="-122"/>
              <a:cs typeface="Noto Sans S Chinese Medium" panose="020B0600000000000000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2750" y="6237000"/>
            <a:ext cx="3586500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735" dirty="0">
                <a:solidFill>
                  <a:schemeClr val="bg1"/>
                </a:solidFill>
                <a:highlight>
                  <a:srgbClr val="006EB3"/>
                </a:highligh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www.smartmore.com</a:t>
            </a:r>
            <a:endParaRPr lang="zh-CN" altLang="en-US" sz="1735" dirty="0">
              <a:solidFill>
                <a:schemeClr val="bg1"/>
              </a:solidFill>
              <a:highlight>
                <a:srgbClr val="006EB3"/>
              </a:highligh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1362075"/>
            <a:ext cx="9658350" cy="4133850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42785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设备动作说明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-4</a:t>
            </a:r>
            <a:br>
              <a:rPr lang="en-US" altLang="zh-CN" sz="266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lang="en-US" altLang="zh-CN" sz="266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横移地轨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升降取放料机械手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-1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4"/>
          <p:cNvSpPr txBox="1"/>
          <p:nvPr/>
        </p:nvSpPr>
        <p:spPr>
          <a:xfrm>
            <a:off x="5160010" y="6021070"/>
            <a:ext cx="13322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主视图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线形标注 1(无边框) 10"/>
          <p:cNvSpPr/>
          <p:nvPr/>
        </p:nvSpPr>
        <p:spPr>
          <a:xfrm>
            <a:off x="5015865" y="3500756"/>
            <a:ext cx="1318260" cy="230504"/>
          </a:xfrm>
          <a:prstGeom prst="callout1">
            <a:avLst>
              <a:gd name="adj1" fmla="val 49862"/>
              <a:gd name="adj2" fmla="val 100578"/>
              <a:gd name="adj3" fmla="val 41873"/>
              <a:gd name="adj4" fmla="val 18270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sym typeface="+mn-ea"/>
              </a:rPr>
              <a:t>升降机构</a:t>
            </a:r>
            <a:endParaRPr lang="zh-CN" altLang="en-US" sz="1500">
              <a:sym typeface="+mn-ea"/>
            </a:endParaRPr>
          </a:p>
        </p:txBody>
      </p:sp>
      <p:sp>
        <p:nvSpPr>
          <p:cNvPr id="19" name="线形标注 1(无边框) 18"/>
          <p:cNvSpPr/>
          <p:nvPr/>
        </p:nvSpPr>
        <p:spPr>
          <a:xfrm>
            <a:off x="4944110" y="1916748"/>
            <a:ext cx="1642745" cy="230504"/>
          </a:xfrm>
          <a:prstGeom prst="callout1">
            <a:avLst>
              <a:gd name="adj1" fmla="val 49724"/>
              <a:gd name="adj2" fmla="val 98956"/>
              <a:gd name="adj3" fmla="val 44214"/>
              <a:gd name="adj4" fmla="val 16072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sym typeface="Helvetica Neue Medium"/>
              </a:rPr>
              <a:t>前后伸缩移动</a:t>
            </a:r>
            <a:r>
              <a:rPr kumimoji="0" lang="zh-CN" altLang="en-US" sz="1500" b="0" i="0" u="none" strike="noStrike" cap="none" spc="0" normalizeH="0" baseline="0">
                <a:sym typeface="Helvetica Neue Medium"/>
              </a:rPr>
              <a:t>机构</a:t>
            </a:r>
            <a:endParaRPr kumimoji="0" lang="zh-CN" altLang="en-US" sz="1500" b="0" i="0" u="none" strike="noStrike" cap="none" spc="0" normalizeH="0" baseline="0">
              <a:sym typeface="Helvetica Neue Medium"/>
            </a:endParaRPr>
          </a:p>
        </p:txBody>
      </p:sp>
      <p:sp>
        <p:nvSpPr>
          <p:cNvPr id="26" name="线形标注 1(无边框) 25"/>
          <p:cNvSpPr/>
          <p:nvPr/>
        </p:nvSpPr>
        <p:spPr>
          <a:xfrm>
            <a:off x="1631950" y="2924811"/>
            <a:ext cx="1061085" cy="230504"/>
          </a:xfrm>
          <a:prstGeom prst="callout1">
            <a:avLst>
              <a:gd name="adj1" fmla="val 97796"/>
              <a:gd name="adj2" fmla="val 49670"/>
              <a:gd name="adj3" fmla="val 750691"/>
              <a:gd name="adj4" fmla="val 4931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sym typeface="+mn-ea"/>
              </a:rPr>
              <a:t>横移地轨</a:t>
            </a:r>
            <a:endParaRPr lang="zh-CN" altLang="en-US" sz="1500">
              <a:sym typeface="+mn-ea"/>
            </a:endParaRPr>
          </a:p>
        </p:txBody>
      </p:sp>
      <p:sp>
        <p:nvSpPr>
          <p:cNvPr id="4" name="线形标注 1(无边框) 3"/>
          <p:cNvSpPr/>
          <p:nvPr/>
        </p:nvSpPr>
        <p:spPr>
          <a:xfrm>
            <a:off x="2783840" y="2925446"/>
            <a:ext cx="1061085" cy="230504"/>
          </a:xfrm>
          <a:prstGeom prst="callout1">
            <a:avLst>
              <a:gd name="adj1" fmla="val 97796"/>
              <a:gd name="adj2" fmla="val 49670"/>
              <a:gd name="adj3" fmla="val 657302"/>
              <a:gd name="adj4" fmla="val 4931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sym typeface="+mn-ea"/>
              </a:rPr>
              <a:t>导轨</a:t>
            </a:r>
            <a:endParaRPr lang="zh-CN" altLang="en-US" sz="1500">
              <a:sym typeface="+mn-ea"/>
            </a:endParaRPr>
          </a:p>
        </p:txBody>
      </p:sp>
      <p:sp>
        <p:nvSpPr>
          <p:cNvPr id="6" name="线形标注 1(无边框) 5"/>
          <p:cNvSpPr/>
          <p:nvPr/>
        </p:nvSpPr>
        <p:spPr>
          <a:xfrm>
            <a:off x="4944110" y="2276793"/>
            <a:ext cx="1642745" cy="230504"/>
          </a:xfrm>
          <a:prstGeom prst="callout1">
            <a:avLst>
              <a:gd name="adj1" fmla="val 49724"/>
              <a:gd name="adj2" fmla="val 98956"/>
              <a:gd name="adj3" fmla="val 36776"/>
              <a:gd name="adj4" fmla="val 18689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sym typeface="Helvetica Neue Medium"/>
              </a:rPr>
              <a:t>夹爪气缸</a:t>
            </a:r>
            <a:endParaRPr kumimoji="0" lang="zh-CN" altLang="en-US" sz="1500" b="0" i="0" u="none" strike="noStrike" cap="none" spc="0" normalizeH="0" baseline="0">
              <a:sym typeface="Helvetica Neue Medium"/>
            </a:endParaRPr>
          </a:p>
        </p:txBody>
      </p:sp>
      <p:sp>
        <p:nvSpPr>
          <p:cNvPr id="7" name="线形标注 1(无边框) 6"/>
          <p:cNvSpPr/>
          <p:nvPr/>
        </p:nvSpPr>
        <p:spPr>
          <a:xfrm>
            <a:off x="4944110" y="2780348"/>
            <a:ext cx="1642745" cy="230504"/>
          </a:xfrm>
          <a:prstGeom prst="callout1">
            <a:avLst>
              <a:gd name="adj1" fmla="val 49724"/>
              <a:gd name="adj2" fmla="val 98956"/>
              <a:gd name="adj3" fmla="val 36776"/>
              <a:gd name="adj4" fmla="val 18689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sym typeface="Helvetica Neue Medium"/>
              </a:rPr>
              <a:t>料箱示意</a:t>
            </a:r>
            <a:endParaRPr kumimoji="0" lang="zh-CN" altLang="en-US" sz="1500" b="0" i="0" u="none" strike="noStrike" cap="none" spc="0" normalizeH="0" baseline="0">
              <a:sym typeface="Helvetica Neue Medium"/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10055860" y="3573146"/>
            <a:ext cx="1420495" cy="230504"/>
          </a:xfrm>
          <a:prstGeom prst="callout1">
            <a:avLst>
              <a:gd name="adj1" fmla="val 49862"/>
              <a:gd name="adj2" fmla="val 1493"/>
              <a:gd name="adj3" fmla="val 49586"/>
              <a:gd name="adj4" fmla="val -7220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sym typeface="+mn-ea"/>
              </a:rPr>
              <a:t>地轨驱动电机</a:t>
            </a:r>
            <a:endParaRPr lang="zh-CN" altLang="en-US" sz="15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982470"/>
            <a:ext cx="11210925" cy="3267075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42785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设备动作说明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-5</a:t>
            </a:r>
            <a:br>
              <a:rPr lang="en-US" altLang="zh-CN" sz="266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lang="en-US" altLang="zh-CN" sz="266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横移地轨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升降取放料机械手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-2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4"/>
          <p:cNvSpPr txBox="1"/>
          <p:nvPr/>
        </p:nvSpPr>
        <p:spPr>
          <a:xfrm>
            <a:off x="5160010" y="6021070"/>
            <a:ext cx="13322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俯视图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线形标注 1(无边框) 10"/>
          <p:cNvSpPr/>
          <p:nvPr/>
        </p:nvSpPr>
        <p:spPr>
          <a:xfrm>
            <a:off x="3431540" y="1751966"/>
            <a:ext cx="1318260" cy="230504"/>
          </a:xfrm>
          <a:prstGeom prst="callout1">
            <a:avLst>
              <a:gd name="adj1" fmla="val 117079"/>
              <a:gd name="adj2" fmla="val 51059"/>
              <a:gd name="adj3" fmla="val 806063"/>
              <a:gd name="adj4" fmla="val 5298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sym typeface="+mn-ea"/>
              </a:rPr>
              <a:t>移动拖链</a:t>
            </a:r>
            <a:endParaRPr lang="zh-CN" altLang="en-US" sz="1500">
              <a:sym typeface="+mn-ea"/>
            </a:endParaRPr>
          </a:p>
        </p:txBody>
      </p:sp>
      <p:sp>
        <p:nvSpPr>
          <p:cNvPr id="26" name="线形标注 1(无边框) 25"/>
          <p:cNvSpPr/>
          <p:nvPr/>
        </p:nvSpPr>
        <p:spPr>
          <a:xfrm>
            <a:off x="551815" y="1751966"/>
            <a:ext cx="1061085" cy="230504"/>
          </a:xfrm>
          <a:prstGeom prst="callout1">
            <a:avLst>
              <a:gd name="adj1" fmla="val 97796"/>
              <a:gd name="adj2" fmla="val 49670"/>
              <a:gd name="adj3" fmla="val 750691"/>
              <a:gd name="adj4" fmla="val 4931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sym typeface="+mn-ea"/>
              </a:rPr>
              <a:t>横移地轨</a:t>
            </a:r>
            <a:endParaRPr lang="zh-CN" altLang="en-US" sz="1500">
              <a:sym typeface="+mn-ea"/>
            </a:endParaRPr>
          </a:p>
        </p:txBody>
      </p:sp>
      <p:sp>
        <p:nvSpPr>
          <p:cNvPr id="4" name="线形标注 1(无边框) 3"/>
          <p:cNvSpPr/>
          <p:nvPr/>
        </p:nvSpPr>
        <p:spPr>
          <a:xfrm>
            <a:off x="1559560" y="1772921"/>
            <a:ext cx="1061085" cy="230504"/>
          </a:xfrm>
          <a:prstGeom prst="callout1">
            <a:avLst>
              <a:gd name="adj1" fmla="val 97796"/>
              <a:gd name="adj2" fmla="val 49670"/>
              <a:gd name="adj3" fmla="val 538018"/>
              <a:gd name="adj4" fmla="val 4763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sym typeface="+mn-ea"/>
              </a:rPr>
              <a:t>导轨</a:t>
            </a:r>
            <a:endParaRPr lang="zh-CN" altLang="en-US" sz="1500">
              <a:sym typeface="+mn-ea"/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9119870" y="1341121"/>
            <a:ext cx="1420495" cy="230504"/>
          </a:xfrm>
          <a:prstGeom prst="callout1">
            <a:avLst>
              <a:gd name="adj1" fmla="val 109641"/>
              <a:gd name="adj2" fmla="val 48636"/>
              <a:gd name="adj3" fmla="val 564189"/>
              <a:gd name="adj4" fmla="val 4997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sym typeface="+mn-ea"/>
              </a:rPr>
              <a:t>地轨驱动电机</a:t>
            </a:r>
            <a:endParaRPr lang="zh-CN" altLang="en-US" sz="1500">
              <a:sym typeface="+mn-ea"/>
            </a:endParaRPr>
          </a:p>
        </p:txBody>
      </p:sp>
      <p:sp>
        <p:nvSpPr>
          <p:cNvPr id="9" name="线形标注 1(无边框) 8"/>
          <p:cNvSpPr/>
          <p:nvPr/>
        </p:nvSpPr>
        <p:spPr>
          <a:xfrm>
            <a:off x="2423795" y="1773556"/>
            <a:ext cx="1061085" cy="230504"/>
          </a:xfrm>
          <a:prstGeom prst="callout1">
            <a:avLst>
              <a:gd name="adj1" fmla="val 97796"/>
              <a:gd name="adj2" fmla="val 49670"/>
              <a:gd name="adj3" fmla="val 452343"/>
              <a:gd name="adj4" fmla="val 508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sym typeface="+mn-ea"/>
              </a:rPr>
              <a:t>齿条</a:t>
            </a:r>
            <a:endParaRPr lang="zh-CN" altLang="en-US" sz="15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6160" y="1630680"/>
            <a:ext cx="3421380" cy="4241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05" y="1484630"/>
            <a:ext cx="3705225" cy="4314825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5096510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设备动作说明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-6</a:t>
            </a:r>
            <a:br>
              <a:rPr lang="en-US" altLang="zh-CN" sz="266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lang="en-US" altLang="zh-CN" sz="266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升降取放料机械手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4"/>
          <p:cNvSpPr txBox="1"/>
          <p:nvPr/>
        </p:nvSpPr>
        <p:spPr>
          <a:xfrm>
            <a:off x="6635750" y="6092825"/>
            <a:ext cx="13322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侧视图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线形标注 1(无边框) 8"/>
          <p:cNvSpPr/>
          <p:nvPr/>
        </p:nvSpPr>
        <p:spPr>
          <a:xfrm>
            <a:off x="335915" y="2768601"/>
            <a:ext cx="1183640" cy="230504"/>
          </a:xfrm>
          <a:prstGeom prst="callout1">
            <a:avLst>
              <a:gd name="adj1" fmla="val 56473"/>
              <a:gd name="adj2" fmla="val 100075"/>
              <a:gd name="adj3" fmla="val 61432"/>
              <a:gd name="adj4" fmla="val 215718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料箱示意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文本框 44"/>
          <p:cNvSpPr txBox="1"/>
          <p:nvPr/>
        </p:nvSpPr>
        <p:spPr>
          <a:xfrm>
            <a:off x="2927985" y="6107430"/>
            <a:ext cx="13322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侧视图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线形标注 1(无边框) 29"/>
          <p:cNvSpPr/>
          <p:nvPr/>
        </p:nvSpPr>
        <p:spPr>
          <a:xfrm>
            <a:off x="2927985" y="1080771"/>
            <a:ext cx="1403350" cy="230504"/>
          </a:xfrm>
          <a:prstGeom prst="callout1">
            <a:avLst>
              <a:gd name="adj1" fmla="val 95041"/>
              <a:gd name="adj2" fmla="val 49728"/>
              <a:gd name="adj3" fmla="val 406888"/>
              <a:gd name="adj4" fmla="val 4841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搬运夹爪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线形标注 1(无边框) 9"/>
          <p:cNvSpPr/>
          <p:nvPr/>
        </p:nvSpPr>
        <p:spPr>
          <a:xfrm>
            <a:off x="7967980" y="6176011"/>
            <a:ext cx="1265555" cy="230504"/>
          </a:xfrm>
          <a:prstGeom prst="callout1">
            <a:avLst>
              <a:gd name="adj1" fmla="val -3306"/>
              <a:gd name="adj2" fmla="val 46713"/>
              <a:gd name="adj3" fmla="val -337742"/>
              <a:gd name="adj4" fmla="val 4691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升降驱动电机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线形标注 1(无边框) 10"/>
          <p:cNvSpPr/>
          <p:nvPr/>
        </p:nvSpPr>
        <p:spPr>
          <a:xfrm>
            <a:off x="407670" y="2277746"/>
            <a:ext cx="1183640" cy="230504"/>
          </a:xfrm>
          <a:prstGeom prst="callout1">
            <a:avLst>
              <a:gd name="adj1" fmla="val 56473"/>
              <a:gd name="adj2" fmla="val 100075"/>
              <a:gd name="adj3" fmla="val 61432"/>
              <a:gd name="adj4" fmla="val 178648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夹爪示意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线形标注 1(无边框) 11"/>
          <p:cNvSpPr/>
          <p:nvPr/>
        </p:nvSpPr>
        <p:spPr>
          <a:xfrm>
            <a:off x="642620" y="4149091"/>
            <a:ext cx="1183640" cy="230504"/>
          </a:xfrm>
          <a:prstGeom prst="callout1">
            <a:avLst>
              <a:gd name="adj1" fmla="val 56473"/>
              <a:gd name="adj2" fmla="val 100075"/>
              <a:gd name="adj3" fmla="val 61432"/>
              <a:gd name="adj4" fmla="val 173605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地轨驱动电机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线形标注 1(无边框) 13"/>
          <p:cNvSpPr/>
          <p:nvPr/>
        </p:nvSpPr>
        <p:spPr>
          <a:xfrm>
            <a:off x="481965" y="1700531"/>
            <a:ext cx="1183640" cy="230504"/>
          </a:xfrm>
          <a:prstGeom prst="callout1">
            <a:avLst>
              <a:gd name="adj1" fmla="val 56473"/>
              <a:gd name="adj2" fmla="val 100075"/>
              <a:gd name="adj3" fmla="val 61432"/>
              <a:gd name="adj4" fmla="val 13868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前后机械手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线形标注 1(无边框) 16"/>
          <p:cNvSpPr/>
          <p:nvPr/>
        </p:nvSpPr>
        <p:spPr>
          <a:xfrm>
            <a:off x="9551670" y="6170931"/>
            <a:ext cx="1183640" cy="230504"/>
          </a:xfrm>
          <a:prstGeom prst="callout1">
            <a:avLst>
              <a:gd name="adj1" fmla="val -3306"/>
              <a:gd name="adj2" fmla="val 45600"/>
              <a:gd name="adj3" fmla="val -594493"/>
              <a:gd name="adj4" fmla="val 43615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地轨驱动电机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线形标注 1(无边框) 17"/>
          <p:cNvSpPr/>
          <p:nvPr/>
        </p:nvSpPr>
        <p:spPr>
          <a:xfrm>
            <a:off x="551815" y="5228591"/>
            <a:ext cx="1183640" cy="230504"/>
          </a:xfrm>
          <a:prstGeom prst="callout1">
            <a:avLst>
              <a:gd name="adj1" fmla="val 56473"/>
              <a:gd name="adj2" fmla="val 100075"/>
              <a:gd name="adj3" fmla="val 61432"/>
              <a:gd name="adj4" fmla="val 173605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升降驱动电机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线形标注 1(无边框) 25"/>
          <p:cNvSpPr/>
          <p:nvPr/>
        </p:nvSpPr>
        <p:spPr>
          <a:xfrm>
            <a:off x="5663565" y="2853691"/>
            <a:ext cx="1183640" cy="230504"/>
          </a:xfrm>
          <a:prstGeom prst="callout1">
            <a:avLst>
              <a:gd name="adj1" fmla="val 56473"/>
              <a:gd name="adj2" fmla="val 100075"/>
              <a:gd name="adj3" fmla="val 61432"/>
              <a:gd name="adj4" fmla="val 215718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料箱示意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线形标注 1(无边框) 26"/>
          <p:cNvSpPr/>
          <p:nvPr/>
        </p:nvSpPr>
        <p:spPr>
          <a:xfrm>
            <a:off x="5910580" y="1772920"/>
            <a:ext cx="1369060" cy="230505"/>
          </a:xfrm>
          <a:prstGeom prst="callout1">
            <a:avLst>
              <a:gd name="adj1" fmla="val 56473"/>
              <a:gd name="adj2" fmla="val 100075"/>
              <a:gd name="adj3" fmla="val 46556"/>
              <a:gd name="adj4" fmla="val 139332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前后伸缩机械手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线形标注 1(无边框) 27"/>
          <p:cNvSpPr/>
          <p:nvPr/>
        </p:nvSpPr>
        <p:spPr>
          <a:xfrm>
            <a:off x="9911715" y="1772920"/>
            <a:ext cx="1369060" cy="230504"/>
          </a:xfrm>
          <a:prstGeom prst="callout1">
            <a:avLst>
              <a:gd name="adj1" fmla="val 63911"/>
              <a:gd name="adj2" fmla="val 4035"/>
              <a:gd name="adj3" fmla="val 72451"/>
              <a:gd name="adj4" fmla="val -8794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滑动导轨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930" y="2432685"/>
            <a:ext cx="4933315" cy="3196590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5096510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设备动作说明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-7</a:t>
            </a:r>
            <a:br>
              <a:rPr lang="en-US" altLang="zh-CN" sz="266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lang="en-US" altLang="zh-CN" sz="266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料箱夹取示意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" name="线形标注 1(无边框) 20"/>
          <p:cNvSpPr/>
          <p:nvPr/>
        </p:nvSpPr>
        <p:spPr>
          <a:xfrm>
            <a:off x="2100580" y="4868546"/>
            <a:ext cx="1403350" cy="230504"/>
          </a:xfrm>
          <a:prstGeom prst="callout1">
            <a:avLst>
              <a:gd name="adj1" fmla="val 53994"/>
              <a:gd name="adj2" fmla="val 100542"/>
              <a:gd name="adj3" fmla="val 37465"/>
              <a:gd name="adj4" fmla="val 1831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料箱示意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线形标注 1(无边框) 6"/>
          <p:cNvSpPr/>
          <p:nvPr/>
        </p:nvSpPr>
        <p:spPr>
          <a:xfrm>
            <a:off x="1559560" y="2924811"/>
            <a:ext cx="1403350" cy="230504"/>
          </a:xfrm>
          <a:prstGeom prst="callout1">
            <a:avLst>
              <a:gd name="adj1" fmla="val 50413"/>
              <a:gd name="adj2" fmla="val 103031"/>
              <a:gd name="adj3" fmla="val 45178"/>
              <a:gd name="adj4" fmla="val 30190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夹紧气缸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线形标注 1(无边框) 3"/>
          <p:cNvSpPr/>
          <p:nvPr/>
        </p:nvSpPr>
        <p:spPr>
          <a:xfrm>
            <a:off x="1559560" y="3645536"/>
            <a:ext cx="1403350" cy="230504"/>
          </a:xfrm>
          <a:prstGeom prst="callout1">
            <a:avLst>
              <a:gd name="adj1" fmla="val 50413"/>
              <a:gd name="adj2" fmla="val 103031"/>
              <a:gd name="adj3" fmla="val 49035"/>
              <a:gd name="adj4" fmla="val 17389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夹抓示意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工艺和设备效率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19605" y="3573145"/>
            <a:ext cx="227711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对接滚筒线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95775" y="3519171"/>
            <a:ext cx="209677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料箱暂存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工位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68350" y="5228591"/>
            <a:ext cx="2096770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设备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UPH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=1PCS/30S</a:t>
            </a:r>
            <a:endParaRPr kumimoji="0" lang="en-US" alt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6743700" y="2253457"/>
            <a:ext cx="337185" cy="605471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625" y="3518853"/>
            <a:ext cx="2131695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lang="zh-CN" altLang="en-US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来</a:t>
            </a:r>
            <a:r>
              <a:rPr 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96450" y="6236653"/>
            <a:ext cx="2361565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1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机械手取料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511675" y="2204562"/>
            <a:ext cx="337185" cy="605471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1941195" y="2080102"/>
            <a:ext cx="337185" cy="605471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9158605" y="2308067"/>
            <a:ext cx="337185" cy="605471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右箭头 18"/>
          <p:cNvSpPr/>
          <p:nvPr/>
        </p:nvSpPr>
        <p:spPr>
          <a:xfrm rot="5400000">
            <a:off x="10777220" y="3897631"/>
            <a:ext cx="431800" cy="693419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47890" y="3573145"/>
            <a:ext cx="1452245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料箱扫码工位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96450" y="3573146"/>
            <a:ext cx="2096770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地轨移动到取料位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1456055"/>
            <a:ext cx="1827530" cy="1757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85" y="1772920"/>
            <a:ext cx="1990725" cy="16751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85" y="1667510"/>
            <a:ext cx="1491615" cy="17767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645" y="1544320"/>
            <a:ext cx="1708785" cy="20224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3120" y="1910715"/>
            <a:ext cx="2396490" cy="12299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2395" y="4509135"/>
            <a:ext cx="1365885" cy="1590675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 flipH="1">
            <a:off x="9495790" y="5012532"/>
            <a:ext cx="560705" cy="764221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35" y="4652645"/>
            <a:ext cx="2396490" cy="12299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176135" y="6093461"/>
            <a:ext cx="2096770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地轨移动到放料位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右箭头 29"/>
          <p:cNvSpPr/>
          <p:nvPr/>
        </p:nvSpPr>
        <p:spPr>
          <a:xfrm flipH="1">
            <a:off x="6240145" y="5084922"/>
            <a:ext cx="560705" cy="764221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1390" y="4509135"/>
            <a:ext cx="1145540" cy="142049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102735" y="6164263"/>
            <a:ext cx="2361565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1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机械手放料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631" y="2181228"/>
            <a:ext cx="4696143" cy="566103"/>
          </a:xfrm>
          <a:prstGeom prst="rect">
            <a:avLst/>
          </a:prstGeom>
        </p:spPr>
      </p:pic>
      <p:sp>
        <p:nvSpPr>
          <p:cNvPr id="4" name="正文"/>
          <p:cNvSpPr txBox="1"/>
          <p:nvPr/>
        </p:nvSpPr>
        <p:spPr>
          <a:xfrm>
            <a:off x="3635226" y="3273711"/>
            <a:ext cx="4921548" cy="836959"/>
          </a:xfrm>
          <a:prstGeom prst="rect">
            <a:avLst/>
          </a:prstGeom>
          <a:ln w="12700">
            <a:miter lim="400000"/>
          </a:ln>
        </p:spPr>
        <p:txBody>
          <a:bodyPr lIns="67733" tIns="67733" rIns="67733" bIns="67733" anchor="t">
            <a:noAutofit/>
          </a:bodyPr>
          <a:lstStyle>
            <a:lvl1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1pPr>
            <a:lvl2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2pPr>
            <a:lvl3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3pPr>
            <a:lvl4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4pPr>
            <a:lvl5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5pPr>
            <a:lvl6pPr marL="1428750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1666875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1905635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143760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zh-CN" altLang="en-US" sz="2400" i="1" dirty="0">
                <a:latin typeface="方正兰亭中黑_GBK" panose="02000000000000000000" pitchFamily="2" charset="-122"/>
                <a:ea typeface="方正兰亭中黑_GBK" panose="02000000000000000000" pitchFamily="2" charset="-122"/>
                <a:cs typeface="Noto Sans S Chinese Medium" panose="020B0600000000000000" charset="-122"/>
                <a:sym typeface="+mn-ea"/>
              </a:rPr>
              <a:t>谢谢</a:t>
            </a:r>
            <a:endParaRPr lang="zh-CN" altLang="en-US" sz="2400" i="1" dirty="0">
              <a:latin typeface="方正兰亭中黑_GBK" panose="02000000000000000000" pitchFamily="2" charset="-122"/>
              <a:ea typeface="方正兰亭中黑_GBK" panose="02000000000000000000" pitchFamily="2" charset="-122"/>
              <a:cs typeface="Noto Sans S Chinese Medium" panose="020B0600000000000000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2750" y="6237000"/>
            <a:ext cx="3586500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735" dirty="0">
                <a:solidFill>
                  <a:schemeClr val="bg1"/>
                </a:solidFill>
                <a:highlight>
                  <a:srgbClr val="006EB3"/>
                </a:highligh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www.smartmore.com</a:t>
            </a:r>
            <a:endParaRPr lang="zh-CN" altLang="en-US" sz="1735" dirty="0">
              <a:solidFill>
                <a:schemeClr val="bg1"/>
              </a:solidFill>
              <a:highlight>
                <a:srgbClr val="006EB3"/>
              </a:highligh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2"/>
          <p:cNvCxnSpPr/>
          <p:nvPr/>
        </p:nvCxnSpPr>
        <p:spPr>
          <a:xfrm>
            <a:off x="1242060" y="975995"/>
            <a:ext cx="8610600" cy="0"/>
          </a:xfrm>
          <a:prstGeom prst="line">
            <a:avLst/>
          </a:prstGeom>
          <a:ln w="38100" cap="flat" cmpd="sng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</p:cxnSp>
      <p:sp>
        <p:nvSpPr>
          <p:cNvPr id="14339" name="矩形 3"/>
          <p:cNvSpPr/>
          <p:nvPr/>
        </p:nvSpPr>
        <p:spPr>
          <a:xfrm>
            <a:off x="1205548" y="1353820"/>
            <a:ext cx="8313737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Customer Requirements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（客户需求）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               3-4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Appearance of machine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（设备外观）      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           5</a:t>
            </a:r>
            <a:endParaRPr lang="en-US" altLang="zh-CN" sz="1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Action introduction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（动作介绍）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-11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Process and equipment efficiency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（工艺和设备效率）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12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Production cycle 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（生产周期）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      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13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Contacts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（联系方式）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        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            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14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Text Box 3"/>
          <p:cNvSpPr txBox="1"/>
          <p:nvPr/>
        </p:nvSpPr>
        <p:spPr>
          <a:xfrm>
            <a:off x="1205548" y="287020"/>
            <a:ext cx="8507412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Helvetica Neue Light"/>
              </a:rPr>
              <a:t>Contents(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Helvetica Neue Light"/>
              </a:rPr>
              <a:t>目录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Helvetica Neue Light"/>
              </a:rPr>
              <a:t>)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sym typeface="Helvetica Neue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170" y="971976"/>
            <a:ext cx="8188503" cy="5608564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客户需求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-1</a:t>
            </a:r>
            <a:endParaRPr lang="en-US" altLang="zh-CN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619205" y="928859"/>
            <a:ext cx="9058943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整机及产品需求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客户需求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-2</a:t>
            </a:r>
            <a:endParaRPr lang="en-US" altLang="zh-CN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619205" y="928859"/>
            <a:ext cx="9058943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整机及产品需求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" y="1484630"/>
            <a:ext cx="8903335" cy="501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" y="1917065"/>
            <a:ext cx="5728335" cy="3743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90" y="1318895"/>
            <a:ext cx="5020310" cy="4341495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设备布局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-1</a:t>
            </a:r>
            <a:endParaRPr lang="en-US" altLang="zh-CN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4"/>
          <p:cNvSpPr txBox="1"/>
          <p:nvPr/>
        </p:nvSpPr>
        <p:spPr>
          <a:xfrm>
            <a:off x="3009900" y="6259195"/>
            <a:ext cx="1092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</a:rPr>
              <a:t>主视图</a:t>
            </a:r>
            <a:endParaRPr lang="zh-CN" sz="150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18" name="文本框 44"/>
          <p:cNvSpPr txBox="1"/>
          <p:nvPr/>
        </p:nvSpPr>
        <p:spPr>
          <a:xfrm>
            <a:off x="8832215" y="6126480"/>
            <a:ext cx="1092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ClrTx/>
              <a:buSzTx/>
              <a:buFontTx/>
            </a:pPr>
            <a:r>
              <a:rPr 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</a:rPr>
              <a:t>侧视图</a:t>
            </a:r>
            <a:endParaRPr lang="zh-CN" sz="150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35" name="线形标注 1(无边框) 34"/>
          <p:cNvSpPr/>
          <p:nvPr/>
        </p:nvSpPr>
        <p:spPr>
          <a:xfrm>
            <a:off x="1776095" y="1296670"/>
            <a:ext cx="1318260" cy="230504"/>
          </a:xfrm>
          <a:prstGeom prst="callout1">
            <a:avLst>
              <a:gd name="adj1" fmla="val 104855"/>
              <a:gd name="adj2" fmla="val 47350"/>
              <a:gd name="adj3" fmla="val 440773"/>
              <a:gd name="adj4" fmla="val 4903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Kardex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示意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线形标注 1(无边框) 35"/>
          <p:cNvSpPr/>
          <p:nvPr/>
        </p:nvSpPr>
        <p:spPr>
          <a:xfrm flipH="1">
            <a:off x="695960" y="5895659"/>
            <a:ext cx="1355090" cy="230504"/>
          </a:xfrm>
          <a:prstGeom prst="callout1">
            <a:avLst>
              <a:gd name="adj1" fmla="val -2617"/>
              <a:gd name="adj2" fmla="val 48594"/>
              <a:gd name="adj3" fmla="val -626587"/>
              <a:gd name="adj4" fmla="val -810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一层</a:t>
            </a:r>
            <a:endParaRPr kumimoji="0" 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线形标注 1(无边框) 36"/>
          <p:cNvSpPr/>
          <p:nvPr/>
        </p:nvSpPr>
        <p:spPr>
          <a:xfrm>
            <a:off x="4728210" y="4494531"/>
            <a:ext cx="1318260" cy="230504"/>
          </a:xfrm>
          <a:prstGeom prst="callout1">
            <a:avLst>
              <a:gd name="adj1" fmla="val 2375"/>
              <a:gd name="adj2" fmla="val 47543"/>
              <a:gd name="adj3" fmla="val -363362"/>
              <a:gd name="adj4" fmla="val 46579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小车示意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线形标注 1(无边框) 5"/>
          <p:cNvSpPr/>
          <p:nvPr/>
        </p:nvSpPr>
        <p:spPr>
          <a:xfrm>
            <a:off x="10271760" y="3292475"/>
            <a:ext cx="1318260" cy="230504"/>
          </a:xfrm>
          <a:prstGeom prst="callout1">
            <a:avLst>
              <a:gd name="adj1" fmla="val 116529"/>
              <a:gd name="adj2" fmla="val 51059"/>
              <a:gd name="adj3" fmla="val 562812"/>
              <a:gd name="adj4" fmla="val -5202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小车示意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线形标注 1(无边框) 1"/>
          <p:cNvSpPr/>
          <p:nvPr/>
        </p:nvSpPr>
        <p:spPr>
          <a:xfrm flipH="1">
            <a:off x="673735" y="4725036"/>
            <a:ext cx="945515" cy="230504"/>
          </a:xfrm>
          <a:prstGeom prst="callout1">
            <a:avLst>
              <a:gd name="adj1" fmla="val -2617"/>
              <a:gd name="adj2" fmla="val 48594"/>
              <a:gd name="adj3" fmla="val -593115"/>
              <a:gd name="adj4" fmla="val -5493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二层</a:t>
            </a:r>
            <a:endParaRPr kumimoji="0" 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线形标注 1(无边框) 3"/>
          <p:cNvSpPr/>
          <p:nvPr/>
        </p:nvSpPr>
        <p:spPr>
          <a:xfrm>
            <a:off x="10415905" y="5843906"/>
            <a:ext cx="1318260" cy="230504"/>
          </a:xfrm>
          <a:prstGeom prst="callout1">
            <a:avLst>
              <a:gd name="adj1" fmla="val 2375"/>
              <a:gd name="adj2" fmla="val 47543"/>
              <a:gd name="adj3" fmla="val -363362"/>
              <a:gd name="adj4" fmla="val 46579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小车示意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线形标注 1(无边框) 6"/>
          <p:cNvSpPr/>
          <p:nvPr/>
        </p:nvSpPr>
        <p:spPr>
          <a:xfrm>
            <a:off x="5920105" y="1628775"/>
            <a:ext cx="1318260" cy="230504"/>
          </a:xfrm>
          <a:prstGeom prst="callout1">
            <a:avLst>
              <a:gd name="adj1" fmla="val 67768"/>
              <a:gd name="adj2" fmla="val 102119"/>
              <a:gd name="adj3" fmla="val 71625"/>
              <a:gd name="adj4" fmla="val 155973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Kardex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示意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线形标注 1(无边框) 8"/>
          <p:cNvSpPr/>
          <p:nvPr/>
        </p:nvSpPr>
        <p:spPr>
          <a:xfrm>
            <a:off x="6167755" y="3932555"/>
            <a:ext cx="1318260" cy="230504"/>
          </a:xfrm>
          <a:prstGeom prst="callout1">
            <a:avLst>
              <a:gd name="adj1" fmla="val 56749"/>
              <a:gd name="adj2" fmla="val 103227"/>
              <a:gd name="adj3" fmla="val 48760"/>
              <a:gd name="adj4" fmla="val 17273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小车示意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线形标注 1(无边框) 9"/>
          <p:cNvSpPr/>
          <p:nvPr/>
        </p:nvSpPr>
        <p:spPr>
          <a:xfrm>
            <a:off x="5951855" y="2420620"/>
            <a:ext cx="1318260" cy="230504"/>
          </a:xfrm>
          <a:prstGeom prst="callout1">
            <a:avLst>
              <a:gd name="adj1" fmla="val 67768"/>
              <a:gd name="adj2" fmla="val 102119"/>
              <a:gd name="adj3" fmla="val 68044"/>
              <a:gd name="adj4" fmla="val 156599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取料箱设备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线形标注 1(无边框) 10"/>
          <p:cNvSpPr/>
          <p:nvPr/>
        </p:nvSpPr>
        <p:spPr>
          <a:xfrm>
            <a:off x="6023610" y="3061970"/>
            <a:ext cx="1318260" cy="230504"/>
          </a:xfrm>
          <a:prstGeom prst="callout1">
            <a:avLst>
              <a:gd name="adj1" fmla="val 56749"/>
              <a:gd name="adj2" fmla="val 103227"/>
              <a:gd name="adj3" fmla="val 52617"/>
              <a:gd name="adj4" fmla="val 181213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对接滚筒线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3840" y="1198880"/>
            <a:ext cx="6149975" cy="5060315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设备布局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-2</a:t>
            </a:r>
            <a:endParaRPr lang="en-US" altLang="zh-CN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4"/>
          <p:cNvSpPr txBox="1"/>
          <p:nvPr/>
        </p:nvSpPr>
        <p:spPr>
          <a:xfrm>
            <a:off x="3009900" y="6259195"/>
            <a:ext cx="1092200" cy="321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</a:rPr>
              <a:t>轴侧视图</a:t>
            </a:r>
            <a:endParaRPr lang="zh-CN" sz="150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18" name="文本框 44"/>
          <p:cNvSpPr txBox="1"/>
          <p:nvPr/>
        </p:nvSpPr>
        <p:spPr>
          <a:xfrm>
            <a:off x="10763885" y="6258560"/>
            <a:ext cx="1092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ClrTx/>
              <a:buSzTx/>
              <a:buFontTx/>
            </a:pPr>
            <a:r>
              <a:rPr 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</a:rPr>
              <a:t>侧视图</a:t>
            </a:r>
            <a:endParaRPr lang="zh-CN" sz="150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35" name="线形标注 1(无边框) 34"/>
          <p:cNvSpPr/>
          <p:nvPr/>
        </p:nvSpPr>
        <p:spPr>
          <a:xfrm>
            <a:off x="1560195" y="2204721"/>
            <a:ext cx="1318260" cy="230504"/>
          </a:xfrm>
          <a:prstGeom prst="callout1">
            <a:avLst>
              <a:gd name="adj1" fmla="val 104855"/>
              <a:gd name="adj2" fmla="val 47350"/>
              <a:gd name="adj3" fmla="val 705234"/>
              <a:gd name="adj4" fmla="val 19513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小车示意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线形标注 1(无边框) 35"/>
          <p:cNvSpPr/>
          <p:nvPr/>
        </p:nvSpPr>
        <p:spPr>
          <a:xfrm flipH="1">
            <a:off x="6527800" y="6258879"/>
            <a:ext cx="1355090" cy="230504"/>
          </a:xfrm>
          <a:prstGeom prst="callout1">
            <a:avLst>
              <a:gd name="adj1" fmla="val -13637"/>
              <a:gd name="adj2" fmla="val 48594"/>
              <a:gd name="adj3" fmla="val -365704"/>
              <a:gd name="adj4" fmla="val 49015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小车示意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线形标注 1(无边框) 5"/>
          <p:cNvSpPr/>
          <p:nvPr/>
        </p:nvSpPr>
        <p:spPr>
          <a:xfrm>
            <a:off x="2496185" y="1484630"/>
            <a:ext cx="1318260" cy="230504"/>
          </a:xfrm>
          <a:prstGeom prst="callout1">
            <a:avLst>
              <a:gd name="adj1" fmla="val 116529"/>
              <a:gd name="adj2" fmla="val 51059"/>
              <a:gd name="adj3" fmla="val 641325"/>
              <a:gd name="adj4" fmla="val 181213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对接滚筒线</a:t>
            </a:r>
            <a:endParaRPr kumimoji="0" 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线形标注 1(无边框) 6"/>
          <p:cNvSpPr/>
          <p:nvPr/>
        </p:nvSpPr>
        <p:spPr>
          <a:xfrm>
            <a:off x="6023610" y="405130"/>
            <a:ext cx="1318260" cy="230504"/>
          </a:xfrm>
          <a:prstGeom prst="callout1">
            <a:avLst>
              <a:gd name="adj1" fmla="val 101377"/>
              <a:gd name="adj2" fmla="val 47976"/>
              <a:gd name="adj3" fmla="val 489258"/>
              <a:gd name="adj4" fmla="val 4903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Kardex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示意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线形标注 1(无边框) 2"/>
          <p:cNvSpPr/>
          <p:nvPr/>
        </p:nvSpPr>
        <p:spPr>
          <a:xfrm flipH="1">
            <a:off x="5160010" y="6258244"/>
            <a:ext cx="1355090" cy="230504"/>
          </a:xfrm>
          <a:prstGeom prst="callout1">
            <a:avLst>
              <a:gd name="adj1" fmla="val 1239"/>
              <a:gd name="adj2" fmla="val 47938"/>
              <a:gd name="adj3" fmla="val -618873"/>
              <a:gd name="adj4" fmla="val 46485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小车示意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线形标注 1(无边框) 9"/>
          <p:cNvSpPr/>
          <p:nvPr/>
        </p:nvSpPr>
        <p:spPr>
          <a:xfrm>
            <a:off x="8869045" y="2780665"/>
            <a:ext cx="1318260" cy="230504"/>
          </a:xfrm>
          <a:prstGeom prst="callout1">
            <a:avLst>
              <a:gd name="adj1" fmla="val 52892"/>
              <a:gd name="adj2" fmla="val -2215"/>
              <a:gd name="adj3" fmla="val 34710"/>
              <a:gd name="adj4" fmla="val -13092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取料箱设备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1585" y="1260475"/>
            <a:ext cx="6236335" cy="5005705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设备动作说明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-1</a:t>
            </a:r>
            <a:endParaRPr lang="en-US" altLang="zh-CN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线形标注 1(无边框) 5"/>
          <p:cNvSpPr/>
          <p:nvPr/>
        </p:nvSpPr>
        <p:spPr>
          <a:xfrm>
            <a:off x="8975725" y="3716656"/>
            <a:ext cx="1318260" cy="230504"/>
          </a:xfrm>
          <a:prstGeom prst="callout1">
            <a:avLst>
              <a:gd name="adj1" fmla="val -9917"/>
              <a:gd name="adj2" fmla="val 48988"/>
              <a:gd name="adj3" fmla="val -311296"/>
              <a:gd name="adj4" fmla="val 4773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横移地轨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右箭头 14"/>
          <p:cNvSpPr/>
          <p:nvPr/>
        </p:nvSpPr>
        <p:spPr>
          <a:xfrm rot="16200000">
            <a:off x="4593590" y="4911725"/>
            <a:ext cx="1223645" cy="215900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文本框 44"/>
          <p:cNvSpPr txBox="1"/>
          <p:nvPr/>
        </p:nvSpPr>
        <p:spPr>
          <a:xfrm rot="16200000">
            <a:off x="4112895" y="4849495"/>
            <a:ext cx="1410335" cy="321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500">
                <a:latin typeface="Arial" panose="020B0604020202020204" pitchFamily="34" charset="0"/>
                <a:ea typeface="宋体" panose="02010600030101010101" pitchFamily="2" charset="-122"/>
              </a:rPr>
              <a:t>产品入料方向</a:t>
            </a:r>
            <a:endParaRPr lang="zh-CN" altLang="en-US" sz="15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标题 15"/>
          <p:cNvSpPr>
            <a:spLocks noGrp="1"/>
          </p:cNvSpPr>
          <p:nvPr/>
        </p:nvSpPr>
        <p:spPr>
          <a:xfrm>
            <a:off x="191770" y="1196975"/>
            <a:ext cx="1918970" cy="26250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665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defRPr>
            </a:lvl1pPr>
            <a:lvl2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动作组成：</a:t>
            </a:r>
            <a:endParaRPr lang="zh-CN" sz="20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AGV</a:t>
            </a:r>
            <a:r>
              <a:rPr lang="zh-CN" altLang="en-US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对接滚筒线</a:t>
            </a:r>
            <a:endParaRPr 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暂存工位</a:t>
            </a:r>
            <a:endParaRPr 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扫码工站</a:t>
            </a:r>
            <a:endParaRPr 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横移地轨</a:t>
            </a:r>
            <a:endParaRPr lang="en-US" alt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升降搬运机械手</a:t>
            </a:r>
            <a:endParaRPr lang="en-US" alt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endParaRPr lang="zh-CN" altLang="en-US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7319645" y="5876926"/>
            <a:ext cx="1516380" cy="230504"/>
          </a:xfrm>
          <a:prstGeom prst="callout1">
            <a:avLst>
              <a:gd name="adj1" fmla="val 27272"/>
              <a:gd name="adj2" fmla="val -2093"/>
              <a:gd name="adj3" fmla="val 22038"/>
              <a:gd name="adj4" fmla="val -7181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对接滚筒线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线形标注 1(无边框) 19"/>
          <p:cNvSpPr/>
          <p:nvPr/>
        </p:nvSpPr>
        <p:spPr>
          <a:xfrm>
            <a:off x="7392035" y="3716656"/>
            <a:ext cx="1516380" cy="230504"/>
          </a:xfrm>
          <a:prstGeom prst="callout1">
            <a:avLst>
              <a:gd name="adj1" fmla="val -25068"/>
              <a:gd name="adj2" fmla="val 52304"/>
              <a:gd name="adj3" fmla="val -335539"/>
              <a:gd name="adj4" fmla="val 52889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升降搬运机械手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935730" y="1772920"/>
            <a:ext cx="20955" cy="439166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2" name="文本框 21"/>
          <p:cNvSpPr txBox="1"/>
          <p:nvPr/>
        </p:nvSpPr>
        <p:spPr>
          <a:xfrm rot="16200000">
            <a:off x="3023235" y="3956368"/>
            <a:ext cx="1099185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2850mm</a:t>
            </a:r>
            <a:endParaRPr kumimoji="0" lang="en-US" altLang="zh-CN" sz="15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079875" y="1484630"/>
            <a:ext cx="5687695" cy="127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" name="直接箭头连接符 1"/>
          <p:cNvCxnSpPr/>
          <p:nvPr/>
        </p:nvCxnSpPr>
        <p:spPr>
          <a:xfrm flipH="1">
            <a:off x="10487660" y="1772920"/>
            <a:ext cx="20955" cy="13531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 rot="16200000">
            <a:off x="9644380" y="2372043"/>
            <a:ext cx="1099185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1000mm</a:t>
            </a:r>
            <a:endParaRPr kumimoji="0" lang="en-US" altLang="zh-CN" sz="15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61735" y="1016318"/>
            <a:ext cx="1099185" cy="332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3200mm</a:t>
            </a:r>
            <a:endParaRPr kumimoji="0" lang="en-US" altLang="zh-CN" sz="15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线形标注 1(无边框) 22"/>
          <p:cNvSpPr/>
          <p:nvPr/>
        </p:nvSpPr>
        <p:spPr>
          <a:xfrm>
            <a:off x="7392035" y="5301616"/>
            <a:ext cx="1516380" cy="230504"/>
          </a:xfrm>
          <a:prstGeom prst="callout1">
            <a:avLst>
              <a:gd name="adj1" fmla="val 27272"/>
              <a:gd name="adj2" fmla="val -2093"/>
              <a:gd name="adj3" fmla="val 22038"/>
              <a:gd name="adj4" fmla="val -7181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料箱暂存工位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线形标注 1(无边框) 23"/>
          <p:cNvSpPr/>
          <p:nvPr/>
        </p:nvSpPr>
        <p:spPr>
          <a:xfrm>
            <a:off x="7247890" y="4077335"/>
            <a:ext cx="1710055" cy="230505"/>
          </a:xfrm>
          <a:prstGeom prst="callout1">
            <a:avLst>
              <a:gd name="adj1" fmla="val 27272"/>
              <a:gd name="adj2" fmla="val -2093"/>
              <a:gd name="adj3" fmla="val 22038"/>
              <a:gd name="adj4" fmla="val -7181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料箱搬运扫码工位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595" y="1591310"/>
            <a:ext cx="7772400" cy="4043045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设备动作说明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-2</a:t>
            </a:r>
            <a:endParaRPr lang="en-US" altLang="zh-CN" sz="2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线形标注 1(无边框) 5"/>
          <p:cNvSpPr/>
          <p:nvPr/>
        </p:nvSpPr>
        <p:spPr>
          <a:xfrm>
            <a:off x="8975725" y="5876926"/>
            <a:ext cx="1318260" cy="230504"/>
          </a:xfrm>
          <a:prstGeom prst="callout1">
            <a:avLst>
              <a:gd name="adj1" fmla="val -9917"/>
              <a:gd name="adj2" fmla="val 48988"/>
              <a:gd name="adj3" fmla="val -449313"/>
              <a:gd name="adj4" fmla="val 4773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横移地轨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右箭头 14"/>
          <p:cNvSpPr/>
          <p:nvPr/>
        </p:nvSpPr>
        <p:spPr>
          <a:xfrm rot="20220000">
            <a:off x="2921635" y="2579370"/>
            <a:ext cx="1223645" cy="215900"/>
          </a:xfrm>
          <a:prstGeom prst="rightArrow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文本框 44"/>
          <p:cNvSpPr txBox="1"/>
          <p:nvPr/>
        </p:nvSpPr>
        <p:spPr>
          <a:xfrm rot="20400000">
            <a:off x="2508250" y="2220595"/>
            <a:ext cx="1410335" cy="321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500">
                <a:latin typeface="Arial" panose="020B0604020202020204" pitchFamily="34" charset="0"/>
                <a:ea typeface="宋体" panose="02010600030101010101" pitchFamily="2" charset="-122"/>
              </a:rPr>
              <a:t>产品入料方向</a:t>
            </a:r>
            <a:endParaRPr lang="zh-CN" altLang="en-US" sz="15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标题 15"/>
          <p:cNvSpPr>
            <a:spLocks noGrp="1"/>
          </p:cNvSpPr>
          <p:nvPr/>
        </p:nvSpPr>
        <p:spPr>
          <a:xfrm>
            <a:off x="191770" y="1196975"/>
            <a:ext cx="1918970" cy="26250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665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defRPr>
            </a:lvl1pPr>
            <a:lvl2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动作组成：</a:t>
            </a:r>
            <a:endParaRPr lang="zh-CN" sz="20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AGV</a:t>
            </a:r>
            <a:r>
              <a:rPr lang="zh-CN" altLang="en-US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对接滚筒线</a:t>
            </a:r>
            <a:endParaRPr 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暂存工位</a:t>
            </a:r>
            <a:endParaRPr 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扫码工站</a:t>
            </a:r>
            <a:endParaRPr 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横移地轨</a:t>
            </a:r>
            <a:endParaRPr lang="en-US" alt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15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升降搬运机械手</a:t>
            </a:r>
            <a:endParaRPr lang="en-US" altLang="zh-CN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endParaRPr lang="zh-CN" altLang="en-US" sz="15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2063750" y="5876926"/>
            <a:ext cx="1516380" cy="230504"/>
          </a:xfrm>
          <a:prstGeom prst="callout1">
            <a:avLst>
              <a:gd name="adj1" fmla="val -2479"/>
              <a:gd name="adj2" fmla="val 47780"/>
              <a:gd name="adj3" fmla="val -585677"/>
              <a:gd name="adj4" fmla="val 8237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对接滚筒线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线形标注 1(无边框) 19"/>
          <p:cNvSpPr/>
          <p:nvPr/>
        </p:nvSpPr>
        <p:spPr>
          <a:xfrm>
            <a:off x="7175500" y="5876926"/>
            <a:ext cx="1516380" cy="230504"/>
          </a:xfrm>
          <a:prstGeom prst="callout1">
            <a:avLst>
              <a:gd name="adj1" fmla="val -25068"/>
              <a:gd name="adj2" fmla="val 52304"/>
              <a:gd name="adj3" fmla="val -663639"/>
              <a:gd name="adj4" fmla="val 56825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升降搬运机械手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927985" y="3573145"/>
            <a:ext cx="0" cy="12954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2" name="文本框 21"/>
          <p:cNvSpPr txBox="1"/>
          <p:nvPr/>
        </p:nvSpPr>
        <p:spPr>
          <a:xfrm rot="16200000">
            <a:off x="2024380" y="3984308"/>
            <a:ext cx="1099185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高度与</a:t>
            </a:r>
            <a:r>
              <a:rPr kumimoji="0" lang="en-US" altLang="zh-CN" sz="15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对接</a:t>
            </a:r>
            <a:endParaRPr kumimoji="0" lang="zh-CN" altLang="en-US" sz="15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线形标注 1(无边框) 22"/>
          <p:cNvSpPr/>
          <p:nvPr/>
        </p:nvSpPr>
        <p:spPr>
          <a:xfrm>
            <a:off x="3648075" y="5876926"/>
            <a:ext cx="1516380" cy="230504"/>
          </a:xfrm>
          <a:prstGeom prst="callout1">
            <a:avLst>
              <a:gd name="adj1" fmla="val -13499"/>
              <a:gd name="adj2" fmla="val 50586"/>
              <a:gd name="adj3" fmla="val -1055652"/>
              <a:gd name="adj4" fmla="val 51172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料箱暂存工位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线形标注 1(无边框) 23"/>
          <p:cNvSpPr/>
          <p:nvPr/>
        </p:nvSpPr>
        <p:spPr>
          <a:xfrm>
            <a:off x="5264785" y="5876926"/>
            <a:ext cx="1710055" cy="230504"/>
          </a:xfrm>
          <a:prstGeom prst="callout1">
            <a:avLst>
              <a:gd name="adj1" fmla="val -6336"/>
              <a:gd name="adj2" fmla="val 48161"/>
              <a:gd name="adj3" fmla="val -1200831"/>
              <a:gd name="adj4" fmla="val 2064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料箱搬运扫码工位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0" y="1196975"/>
            <a:ext cx="4936490" cy="4735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2564765"/>
            <a:ext cx="5775960" cy="2061210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24325" cy="410845"/>
          </a:xfrm>
        </p:spPr>
        <p:txBody>
          <a:bodyPr/>
          <a:lstStyle/>
          <a:p>
            <a:r>
              <a:rPr lang="zh-CN" altLang="en-US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设备动作说明</a:t>
            </a:r>
            <a:r>
              <a:rPr lang="en-US" altLang="zh-CN" sz="25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-3</a:t>
            </a:r>
            <a:br>
              <a:rPr lang="en-US" altLang="zh-CN" sz="266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AGV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对接滚筒线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4"/>
          <p:cNvSpPr txBox="1"/>
          <p:nvPr/>
        </p:nvSpPr>
        <p:spPr>
          <a:xfrm>
            <a:off x="9180195" y="5879465"/>
            <a:ext cx="13322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轴侧视图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线形标注 1(无边框) 12"/>
          <p:cNvSpPr/>
          <p:nvPr/>
        </p:nvSpPr>
        <p:spPr>
          <a:xfrm>
            <a:off x="584200" y="2240280"/>
            <a:ext cx="1442720" cy="230505"/>
          </a:xfrm>
          <a:prstGeom prst="callout1">
            <a:avLst>
              <a:gd name="adj1" fmla="val 96143"/>
              <a:gd name="adj2" fmla="val 49140"/>
              <a:gd name="adj3" fmla="val 587605"/>
              <a:gd name="adj4" fmla="val 5081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小车来料示意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文本框 44"/>
          <p:cNvSpPr txBox="1"/>
          <p:nvPr/>
        </p:nvSpPr>
        <p:spPr>
          <a:xfrm>
            <a:off x="2407285" y="6021070"/>
            <a:ext cx="13322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俯视图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线形标注 1(无边框) 11"/>
          <p:cNvSpPr/>
          <p:nvPr/>
        </p:nvSpPr>
        <p:spPr>
          <a:xfrm>
            <a:off x="4439920" y="5372736"/>
            <a:ext cx="1438275" cy="230504"/>
          </a:xfrm>
          <a:prstGeom prst="callout1">
            <a:avLst>
              <a:gd name="adj1" fmla="val 1101"/>
              <a:gd name="adj2" fmla="val 49889"/>
              <a:gd name="adj3" fmla="val -486228"/>
              <a:gd name="adj4" fmla="val 5015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扫码枪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线形标注 1(无边框) 1"/>
          <p:cNvSpPr/>
          <p:nvPr/>
        </p:nvSpPr>
        <p:spPr>
          <a:xfrm>
            <a:off x="2352040" y="2204721"/>
            <a:ext cx="1442720" cy="230504"/>
          </a:xfrm>
          <a:prstGeom prst="callout1">
            <a:avLst>
              <a:gd name="adj1" fmla="val 96143"/>
              <a:gd name="adj2" fmla="val 49140"/>
              <a:gd name="adj3" fmla="val 587605"/>
              <a:gd name="adj4" fmla="val 5081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料箱暂存工位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线形标注 1(无边框) 2"/>
          <p:cNvSpPr/>
          <p:nvPr/>
        </p:nvSpPr>
        <p:spPr>
          <a:xfrm>
            <a:off x="1631950" y="4796790"/>
            <a:ext cx="1403350" cy="230504"/>
          </a:xfrm>
          <a:prstGeom prst="callout1">
            <a:avLst>
              <a:gd name="adj1" fmla="val -11845"/>
              <a:gd name="adj2" fmla="val 52217"/>
              <a:gd name="adj3" fmla="val -360056"/>
              <a:gd name="adj4" fmla="val 51402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对接滚筒线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线形标注 1(无边框) 16"/>
          <p:cNvSpPr/>
          <p:nvPr/>
        </p:nvSpPr>
        <p:spPr>
          <a:xfrm>
            <a:off x="4151630" y="2204720"/>
            <a:ext cx="1662430" cy="230505"/>
          </a:xfrm>
          <a:prstGeom prst="callout1">
            <a:avLst>
              <a:gd name="adj1" fmla="val 96143"/>
              <a:gd name="adj2" fmla="val 49140"/>
              <a:gd name="adj3" fmla="val 587605"/>
              <a:gd name="adj4" fmla="val 5081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料箱搬运扫码工位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线形标注 1(无边框) 17"/>
          <p:cNvSpPr/>
          <p:nvPr/>
        </p:nvSpPr>
        <p:spPr>
          <a:xfrm>
            <a:off x="6239510" y="2240281"/>
            <a:ext cx="1442720" cy="230504"/>
          </a:xfrm>
          <a:prstGeom prst="callout1">
            <a:avLst>
              <a:gd name="adj1" fmla="val 96143"/>
              <a:gd name="adj2" fmla="val 49140"/>
              <a:gd name="adj3" fmla="val 598898"/>
              <a:gd name="adj4" fmla="val 118705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小车来料示意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线形标注 1(无边框) 18"/>
          <p:cNvSpPr/>
          <p:nvPr/>
        </p:nvSpPr>
        <p:spPr>
          <a:xfrm>
            <a:off x="7535545" y="1700531"/>
            <a:ext cx="1442720" cy="230504"/>
          </a:xfrm>
          <a:prstGeom prst="callout1">
            <a:avLst>
              <a:gd name="adj1" fmla="val 96143"/>
              <a:gd name="adj2" fmla="val 49140"/>
              <a:gd name="adj3" fmla="val 513224"/>
              <a:gd name="adj4" fmla="val 110343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料箱暂存工位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线形标注 1(无边框) 20"/>
          <p:cNvSpPr/>
          <p:nvPr/>
        </p:nvSpPr>
        <p:spPr>
          <a:xfrm>
            <a:off x="8615680" y="1124586"/>
            <a:ext cx="1662430" cy="230504"/>
          </a:xfrm>
          <a:prstGeom prst="callout1">
            <a:avLst>
              <a:gd name="adj1" fmla="val 96143"/>
              <a:gd name="adj2" fmla="val 49140"/>
              <a:gd name="adj3" fmla="val 516804"/>
              <a:gd name="adj4" fmla="val 9732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料箱搬运扫码工位</a:t>
            </a:r>
            <a:endParaRPr kumimoji="0" 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线形标注 1(无边框) 23"/>
          <p:cNvSpPr/>
          <p:nvPr/>
        </p:nvSpPr>
        <p:spPr>
          <a:xfrm>
            <a:off x="10560050" y="4220846"/>
            <a:ext cx="1438275" cy="230504"/>
          </a:xfrm>
          <a:prstGeom prst="callout1">
            <a:avLst>
              <a:gd name="adj1" fmla="val 1101"/>
              <a:gd name="adj2" fmla="val 49889"/>
              <a:gd name="adj3" fmla="val -709920"/>
              <a:gd name="adj4" fmla="val 28653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扫码枪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线形标注 1(无边框) 24"/>
          <p:cNvSpPr/>
          <p:nvPr/>
        </p:nvSpPr>
        <p:spPr>
          <a:xfrm>
            <a:off x="9479915" y="5142230"/>
            <a:ext cx="1403350" cy="230504"/>
          </a:xfrm>
          <a:prstGeom prst="callout1">
            <a:avLst>
              <a:gd name="adj1" fmla="val -11845"/>
              <a:gd name="adj2" fmla="val 52217"/>
              <a:gd name="adj3" fmla="val -620939"/>
              <a:gd name="adj4" fmla="val -1348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AGV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对接滚筒线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演示</Application>
  <PresentationFormat>宽屏</PresentationFormat>
  <Paragraphs>238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黑体</vt:lpstr>
      <vt:lpstr>微软雅黑</vt:lpstr>
      <vt:lpstr>Helvetica Neue Medium</vt:lpstr>
      <vt:lpstr>Helvetica Neue Light</vt:lpstr>
      <vt:lpstr>Noto Sans S Chinese Regular</vt:lpstr>
      <vt:lpstr>Helvetica Light</vt:lpstr>
      <vt:lpstr>Noto Sans S Chinese Light</vt:lpstr>
      <vt:lpstr>Helvetica Neue</vt:lpstr>
      <vt:lpstr>Noto Sans S Chinese Medium</vt:lpstr>
      <vt:lpstr>方正兰亭中黑_GBK</vt:lpstr>
      <vt:lpstr>苹方 粗体</vt:lpstr>
      <vt:lpstr>等线</vt:lpstr>
      <vt:lpstr>Wingdings</vt:lpstr>
      <vt:lpstr>Arial Unicode MS</vt:lpstr>
      <vt:lpstr>Helvetica</vt:lpstr>
      <vt:lpstr>Helvetica Neue</vt:lpstr>
      <vt:lpstr>3_Office 主题</vt:lpstr>
      <vt:lpstr>White</vt:lpstr>
      <vt:lpstr>PowerPoint 演示文稿</vt:lpstr>
      <vt:lpstr>PowerPoint 演示文稿</vt:lpstr>
      <vt:lpstr>客户需求-1</vt:lpstr>
      <vt:lpstr>客户需求-1</vt:lpstr>
      <vt:lpstr>设备布局</vt:lpstr>
      <vt:lpstr>设备外观</vt:lpstr>
      <vt:lpstr>设备动作说明-2</vt:lpstr>
      <vt:lpstr>设备动作说明-2</vt:lpstr>
      <vt:lpstr>设备动作说明-3 上料</vt:lpstr>
      <vt:lpstr>设备动作说明-4   电池检测取料机构</vt:lpstr>
      <vt:lpstr>设备动作说明-4   横移地轨/升降取放料机械手</vt:lpstr>
      <vt:lpstr>设备动作说明-5   升降取放料机械手</vt:lpstr>
      <vt:lpstr>设备动作说明-5   视觉检测工位-1</vt:lpstr>
      <vt:lpstr>工艺和设备效率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省信系统建设汇报</dc:title>
  <dc:creator>杨二毛</dc:creator>
  <cp:lastModifiedBy>Huangjieyong</cp:lastModifiedBy>
  <cp:revision>5764</cp:revision>
  <cp:lastPrinted>2019-01-19T16:23:00Z</cp:lastPrinted>
  <dcterms:created xsi:type="dcterms:W3CDTF">2018-03-16T13:53:00Z</dcterms:created>
  <dcterms:modified xsi:type="dcterms:W3CDTF">2022-01-20T02:48:30Z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88CA5577021148029E5D4CDFC78B94B1</vt:lpwstr>
  </property>
</Properties>
</file>