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304" r:id="rId4"/>
    <p:sldId id="421" r:id="rId5"/>
    <p:sldId id="378" r:id="rId6"/>
    <p:sldId id="416" r:id="rId7"/>
    <p:sldId id="404" r:id="rId8"/>
    <p:sldId id="395" r:id="rId9"/>
    <p:sldId id="371" r:id="rId10"/>
    <p:sldId id="284" r:id="rId11"/>
  </p:sldIdLst>
  <p:sldSz cx="12192000" cy="6858000"/>
  <p:notesSz cx="681482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AAA"/>
    <a:srgbClr val="F5F5F5"/>
    <a:srgbClr val="D1758E"/>
    <a:srgbClr val="F7C17F"/>
    <a:srgbClr val="EDAC5D"/>
    <a:srgbClr val="F4A74A"/>
    <a:srgbClr val="5F3158"/>
    <a:srgbClr val="D88A9E"/>
    <a:srgbClr val="A1739D"/>
    <a:srgbClr val="774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5433" autoAdjust="0"/>
  </p:normalViewPr>
  <p:slideViewPr>
    <p:cSldViewPr snapToGrid="0" showGuides="1">
      <p:cViewPr varScale="1">
        <p:scale>
          <a:sx n="111" d="100"/>
          <a:sy n="111" d="100"/>
        </p:scale>
        <p:origin x="864" y="78"/>
      </p:cViewPr>
      <p:guideLst>
        <p:guide orient="horz" pos="1759"/>
        <p:guide orient="horz" pos="3925"/>
        <p:guide pos="6411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3226" cy="499092"/>
          </a:xfrm>
          <a:prstGeom prst="rect">
            <a:avLst/>
          </a:prstGeom>
        </p:spPr>
        <p:txBody>
          <a:bodyPr vert="horz" lIns="91730" tIns="45864" rIns="91730" bIns="4586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337" y="0"/>
            <a:ext cx="2953226" cy="499092"/>
          </a:xfrm>
          <a:prstGeom prst="rect">
            <a:avLst/>
          </a:prstGeom>
        </p:spPr>
        <p:txBody>
          <a:bodyPr vert="horz" lIns="91730" tIns="45864" rIns="91730" bIns="45864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48188"/>
            <a:ext cx="2953226" cy="499091"/>
          </a:xfrm>
          <a:prstGeom prst="rect">
            <a:avLst/>
          </a:prstGeom>
        </p:spPr>
        <p:txBody>
          <a:bodyPr vert="horz" lIns="91730" tIns="45864" rIns="91730" bIns="4586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337" y="9448188"/>
            <a:ext cx="2953226" cy="499091"/>
          </a:xfrm>
          <a:prstGeom prst="rect">
            <a:avLst/>
          </a:prstGeom>
        </p:spPr>
        <p:txBody>
          <a:bodyPr vert="horz" lIns="91730" tIns="45864" rIns="91730" bIns="45864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3226" cy="499092"/>
          </a:xfrm>
          <a:prstGeom prst="rect">
            <a:avLst/>
          </a:prstGeom>
        </p:spPr>
        <p:txBody>
          <a:bodyPr vert="horz" lIns="91730" tIns="45864" rIns="91730" bIns="4586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337" y="0"/>
            <a:ext cx="2953226" cy="499092"/>
          </a:xfrm>
          <a:prstGeom prst="rect">
            <a:avLst/>
          </a:prstGeom>
        </p:spPr>
        <p:txBody>
          <a:bodyPr vert="horz" lIns="91730" tIns="45864" rIns="91730" bIns="45864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70588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0" tIns="45864" rIns="91730" bIns="4586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514" y="4787127"/>
            <a:ext cx="5452110" cy="3916739"/>
          </a:xfrm>
          <a:prstGeom prst="rect">
            <a:avLst/>
          </a:prstGeom>
        </p:spPr>
        <p:txBody>
          <a:bodyPr vert="horz" lIns="91730" tIns="45864" rIns="91730" bIns="45864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48188"/>
            <a:ext cx="2953226" cy="499091"/>
          </a:xfrm>
          <a:prstGeom prst="rect">
            <a:avLst/>
          </a:prstGeom>
        </p:spPr>
        <p:txBody>
          <a:bodyPr vert="horz" lIns="91730" tIns="45864" rIns="91730" bIns="4586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337" y="9448188"/>
            <a:ext cx="2953226" cy="499091"/>
          </a:xfrm>
          <a:prstGeom prst="rect">
            <a:avLst/>
          </a:prstGeom>
        </p:spPr>
        <p:txBody>
          <a:bodyPr vert="horz" lIns="91730" tIns="45864" rIns="91730" bIns="45864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37E6-C72E-4811-A999-7E3B324946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0" y="2962910"/>
            <a:ext cx="4153535" cy="931545"/>
            <a:chOff x="-23530" y="2881356"/>
            <a:chExt cx="3348000" cy="931705"/>
          </a:xfrm>
        </p:grpSpPr>
        <p:sp>
          <p:nvSpPr>
            <p:cNvPr id="36" name="矩形 3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00355" y="4488815"/>
            <a:ext cx="9067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bg2"/>
                </a:solidFill>
                <a:latin typeface="汉仪大黑简" panose="02010609000101010101" charset="-122"/>
                <a:ea typeface="汉仪大黑简" panose="02010609000101010101" charset="-122"/>
                <a:sym typeface="+mn-ea"/>
              </a:rPr>
              <a:t>螺纹视觉及通规检测方案</a:t>
            </a:r>
            <a:endParaRPr lang="zh-CN" altLang="en-US" sz="3600" dirty="0">
              <a:solidFill>
                <a:schemeClr val="bg2"/>
              </a:solidFill>
              <a:latin typeface="汉仪大黑简" panose="02010609000101010101" charset="-122"/>
              <a:ea typeface="汉仪大黑简" panose="02010609000101010101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01024" y="5613411"/>
            <a:ext cx="1395413" cy="517725"/>
            <a:chOff x="8201024" y="5068307"/>
            <a:chExt cx="1395413" cy="517725"/>
          </a:xfrm>
        </p:grpSpPr>
        <p:sp>
          <p:nvSpPr>
            <p:cNvPr id="50" name="矩形: 圆角 49"/>
            <p:cNvSpPr/>
            <p:nvPr/>
          </p:nvSpPr>
          <p:spPr>
            <a:xfrm>
              <a:off x="8201024" y="5068307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255792" y="5127114"/>
              <a:ext cx="12858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业务部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2" name="矩形: 圆角 51"/>
          <p:cNvSpPr/>
          <p:nvPr/>
        </p:nvSpPr>
        <p:spPr>
          <a:xfrm>
            <a:off x="6708140" y="5613674"/>
            <a:ext cx="1395730" cy="517525"/>
          </a:xfrm>
          <a:prstGeom prst="roundRect">
            <a:avLst>
              <a:gd name="adj" fmla="val 268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工程部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803140" y="5613039"/>
            <a:ext cx="1807210" cy="518170"/>
            <a:chOff x="5214932" y="5067923"/>
            <a:chExt cx="1395413" cy="517725"/>
          </a:xfrm>
        </p:grpSpPr>
        <p:sp>
          <p:nvSpPr>
            <p:cNvPr id="54" name="矩形: 圆角 53"/>
            <p:cNvSpPr/>
            <p:nvPr/>
          </p:nvSpPr>
          <p:spPr>
            <a:xfrm>
              <a:off x="5214932" y="5067923"/>
              <a:ext cx="1395413" cy="517725"/>
            </a:xfrm>
            <a:prstGeom prst="roundRect">
              <a:avLst>
                <a:gd name="adj" fmla="val 2687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281605" y="5167936"/>
              <a:ext cx="1285875" cy="3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ea typeface="+mj-ea"/>
                </a:rPr>
                <a:t>2022.01.27</a:t>
              </a:r>
              <a:endParaRPr lang="en-US" altLang="zh-CN" sz="1600" dirty="0" smtClean="0">
                <a:solidFill>
                  <a:schemeClr val="bg1"/>
                </a:solidFill>
                <a:ea typeface="+mj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35" y="2611315"/>
            <a:ext cx="5666744" cy="139797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635" y="6256020"/>
            <a:ext cx="12193905" cy="76200"/>
          </a:xfrm>
          <a:prstGeom prst="rect">
            <a:avLst/>
          </a:prstGeom>
          <a:gradFill flip="none" rotWithShape="1">
            <a:gsLst>
              <a:gs pos="25000">
                <a:srgbClr val="EDAC5D"/>
              </a:gs>
              <a:gs pos="0">
                <a:schemeClr val="accent3"/>
              </a:gs>
              <a:gs pos="25000">
                <a:schemeClr val="accent2"/>
              </a:gs>
              <a:gs pos="50000">
                <a:schemeClr val="accent2"/>
              </a:gs>
              <a:gs pos="100000">
                <a:schemeClr val="accent4"/>
              </a:gs>
              <a:gs pos="75000">
                <a:schemeClr val="accent4"/>
              </a:gs>
              <a:gs pos="74000">
                <a:schemeClr val="accent1"/>
              </a:gs>
              <a:gs pos="5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0" y="379175"/>
            <a:ext cx="12197154" cy="707886"/>
            <a:chOff x="0" y="384890"/>
            <a:chExt cx="12197154" cy="707886"/>
          </a:xfrm>
        </p:grpSpPr>
        <p:grpSp>
          <p:nvGrpSpPr>
            <p:cNvPr id="43" name="组合 4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57"/>
            <p:cNvSpPr txBox="1"/>
            <p:nvPr/>
          </p:nvSpPr>
          <p:spPr>
            <a:xfrm>
              <a:off x="944676" y="384890"/>
              <a:ext cx="3357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sz="4000" dirty="0" smtClean="0">
                  <a:solidFill>
                    <a:schemeClr val="bg2"/>
                  </a:solidFill>
                </a:rPr>
                <a:t>目录</a:t>
              </a:r>
              <a:endParaRPr lang="zh-CN" altLang="en-US" sz="4000" dirty="0">
                <a:solidFill>
                  <a:schemeClr val="bg2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623457" y="897288"/>
              <a:ext cx="9573697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BEF3-C642-43F7-A951-ECBD4B381009}" type="slidenum">
              <a:rPr lang="zh-CN" altLang="en-US" smtClean="0"/>
            </a:fld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9" y="20538"/>
            <a:ext cx="4433546" cy="867938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623457" y="1929130"/>
            <a:ext cx="6818729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一、客户需求</a:t>
            </a:r>
            <a:r>
              <a:rPr lang="zh-CN" altLang="zh-CN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……</a:t>
            </a:r>
            <a:r>
              <a:rPr lang="zh-CN" altLang="zh-CN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…………………………………………</a:t>
            </a:r>
            <a:r>
              <a:rPr lang="zh-CN" altLang="zh-CN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…… </a:t>
            </a:r>
            <a:r>
              <a:rPr lang="en-US" altLang="zh-CN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zh-CN" dirty="0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</a:t>
            </a:r>
            <a:r>
              <a:rPr lang="zh-CN" altLang="zh-CN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设备</a:t>
            </a:r>
            <a:r>
              <a:rPr lang="zh-CN" altLang="zh-CN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技术参数……………………………………………… </a:t>
            </a:r>
            <a:r>
              <a:rPr lang="en-US" altLang="zh-CN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zh-CN" dirty="0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三、</a:t>
            </a:r>
            <a:r>
              <a:rPr lang="zh-CN" altLang="zh-CN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设备</a:t>
            </a:r>
            <a:r>
              <a:rPr lang="zh-CN" altLang="en-US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部件说明</a:t>
            </a:r>
            <a:r>
              <a:rPr lang="zh-CN" altLang="zh-CN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……………</a:t>
            </a:r>
            <a:r>
              <a:rPr lang="zh-CN" altLang="zh-CN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………………………………… </a:t>
            </a:r>
            <a:r>
              <a:rPr lang="en-US" altLang="zh-CN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en-US" altLang="zh-CN" dirty="0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四、设备示意图</a:t>
            </a:r>
            <a:r>
              <a:rPr lang="zh-CN" altLang="zh-CN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……</a:t>
            </a:r>
            <a:r>
              <a:rPr lang="zh-CN" altLang="zh-CN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……………………………………</a:t>
            </a:r>
            <a:r>
              <a:rPr lang="zh-CN" altLang="zh-CN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…… </a:t>
            </a:r>
            <a:r>
              <a:rPr lang="en-US" altLang="zh-CN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6~7</a:t>
            </a:r>
            <a:endParaRPr lang="en-US" altLang="zh-CN" dirty="0" smtClean="0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五、</a:t>
            </a:r>
            <a:r>
              <a:rPr lang="zh-CN" altLang="zh-CN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设备</a:t>
            </a:r>
            <a:r>
              <a:rPr lang="zh-CN" altLang="en-US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常用配件品牌</a:t>
            </a:r>
            <a:r>
              <a:rPr lang="zh-CN" altLang="en-US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列表</a:t>
            </a:r>
            <a:r>
              <a:rPr lang="zh-CN" altLang="zh-CN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………………………………</a:t>
            </a:r>
            <a:r>
              <a:rPr lang="zh-CN" altLang="zh-CN" dirty="0" smtClean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… </a:t>
            </a:r>
            <a:r>
              <a:rPr lang="en-US" altLang="zh-CN" dirty="0">
                <a:solidFill>
                  <a:schemeClr val="bg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en-US" altLang="zh-CN" dirty="0" smtClean="0">
              <a:solidFill>
                <a:schemeClr val="bg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600325" y="989965"/>
            <a:ext cx="51650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30000"/>
              </a:lnSpc>
              <a:buFont typeface="+mj-lt"/>
              <a:buAutoNum type="alphaUcPeriod"/>
              <a:defRPr sz="2400" b="1">
                <a:solidFill>
                  <a:schemeClr val="bg1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en-US" sz="18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一、客户需求</a:t>
            </a:r>
            <a:endParaRPr lang="zh-CN" altLang="en-US" sz="1800" dirty="0">
              <a:solidFill>
                <a:schemeClr val="bg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0" y="372947"/>
            <a:ext cx="12197154" cy="732346"/>
            <a:chOff x="0" y="378662"/>
            <a:chExt cx="12197154" cy="732346"/>
          </a:xfrm>
        </p:grpSpPr>
        <p:grpSp>
          <p:nvGrpSpPr>
            <p:cNvPr id="56" name="组合 55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795224" y="378662"/>
              <a:ext cx="215741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技术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dirty="0"/>
                <a:t>设备</a:t>
              </a:r>
              <a:r>
                <a:rPr lang="zh-CN" altLang="en-US" dirty="0" smtClean="0"/>
                <a:t>参数</a:t>
              </a:r>
              <a:endParaRPr lang="zh-CN" altLang="en-US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667000" y="897288"/>
              <a:ext cx="9530154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78544" y="1525816"/>
            <a:ext cx="1849493" cy="127141"/>
            <a:chOff x="5512406" y="946363"/>
            <a:chExt cx="1625132" cy="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9" y="20538"/>
            <a:ext cx="4433546" cy="867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0325" y="1809663"/>
            <a:ext cx="68407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需求：</a:t>
            </a:r>
            <a:endParaRPr lang="en-US" altLang="zh-CN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1.300*300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至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750*650 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能实现通用及快速切换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en-US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通规定位精度正负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0.02;</a:t>
            </a:r>
            <a:endParaRPr lang="zh-CN" altLang="en-US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视觉定位精度正负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0.02;</a:t>
            </a:r>
            <a:endParaRPr lang="en-US" altLang="zh-CN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通规检测力度精度正负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0.2kgf;</a:t>
            </a:r>
            <a:endParaRPr lang="en-US" altLang="zh-CN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设备模块化设计能快速拆装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能实行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CAD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导图及手动编程。</a:t>
            </a:r>
            <a:endParaRPr lang="zh-CN" altLang="en-US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72947"/>
            <a:ext cx="12197154" cy="732346"/>
            <a:chOff x="0" y="378662"/>
            <a:chExt cx="12197154" cy="732346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6"/>
            <p:cNvSpPr txBox="1"/>
            <p:nvPr/>
          </p:nvSpPr>
          <p:spPr>
            <a:xfrm>
              <a:off x="795224" y="378662"/>
              <a:ext cx="215741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技术</a:t>
              </a:r>
              <a:endParaRPr lang="zh-CN" altLang="en-US" dirty="0"/>
            </a:p>
          </p:txBody>
        </p:sp>
        <p:sp>
          <p:nvSpPr>
            <p:cNvPr id="7" name="文本框 57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dirty="0"/>
                <a:t>设备</a:t>
              </a:r>
              <a:r>
                <a:rPr lang="zh-CN" altLang="en-US" dirty="0" smtClean="0"/>
                <a:t>参数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667000" y="897288"/>
              <a:ext cx="9530154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643261" y="1508232"/>
            <a:ext cx="1788062" cy="83175"/>
            <a:chOff x="5512406" y="946363"/>
            <a:chExt cx="1625132" cy="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10"/>
          <p:cNvSpPr txBox="1"/>
          <p:nvPr/>
        </p:nvSpPr>
        <p:spPr>
          <a:xfrm>
            <a:off x="2609813" y="975369"/>
            <a:ext cx="51650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30000"/>
              </a:lnSpc>
              <a:buFont typeface="+mj-lt"/>
              <a:buAutoNum type="alphaUcPeriod"/>
              <a:defRPr sz="2400" b="1">
                <a:solidFill>
                  <a:schemeClr val="bg1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en-US" sz="18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二、</a:t>
            </a:r>
            <a:r>
              <a:rPr lang="zh-CN" altLang="zh-CN" sz="1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设备技术参数</a:t>
            </a:r>
            <a:endParaRPr lang="zh-CN" altLang="en-US" sz="1800" dirty="0">
              <a:solidFill>
                <a:schemeClr val="bg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9" y="20538"/>
            <a:ext cx="4433546" cy="867938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1659853" y="1910442"/>
            <a:ext cx="80003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生产周期节拍</a:t>
            </a:r>
            <a:r>
              <a:rPr lang="zh-CN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根据螺牙数量</a:t>
            </a:r>
            <a:endParaRPr lang="zh-CN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、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单个螺柱效率：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≤2秒一颗螺柱</a:t>
            </a:r>
            <a:endParaRPr lang="en-US" altLang="zh-CN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、作业人员：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</a:t>
            </a:r>
            <a:endParaRPr lang="zh-CN" altLang="en-US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、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上料方式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：人工上料</a:t>
            </a:r>
            <a:endParaRPr lang="en-US" altLang="zh-CN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料方式：人工下料</a:t>
            </a:r>
            <a:endParaRPr lang="en-US" altLang="zh-CN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气压</a:t>
            </a:r>
            <a:r>
              <a:rPr lang="zh-CN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≥ 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0.6MPa</a:t>
            </a:r>
            <a:endParaRPr lang="zh-CN" altLang="zh-CN" dirty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电压：</a:t>
            </a:r>
            <a:r>
              <a:rPr lang="en-US" altLang="zh-CN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 220V/DC24</a:t>
            </a:r>
            <a:endParaRPr lang="en-US" altLang="zh-CN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、设备尺寸：</a:t>
            </a:r>
            <a:r>
              <a:rPr lang="en-US" altLang="zh-CN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L1800*W1660*H2000</a:t>
            </a:r>
            <a:endParaRPr lang="en-US" altLang="zh-CN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0" y="1308100"/>
            <a:ext cx="4349115" cy="4471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7585" y="1748790"/>
            <a:ext cx="5095875" cy="497332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372947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56"/>
            <p:cNvSpPr txBox="1"/>
            <p:nvPr/>
          </p:nvSpPr>
          <p:spPr>
            <a:xfrm>
              <a:off x="795224" y="378662"/>
              <a:ext cx="215741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技术</a:t>
              </a:r>
              <a:endParaRPr lang="zh-CN" altLang="en-US" dirty="0"/>
            </a:p>
          </p:txBody>
        </p:sp>
        <p:sp>
          <p:nvSpPr>
            <p:cNvPr id="5" name="文本框 57"/>
            <p:cNvSpPr txBox="1"/>
            <p:nvPr/>
          </p:nvSpPr>
          <p:spPr>
            <a:xfrm>
              <a:off x="819039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dirty="0"/>
                <a:t>设备</a:t>
              </a:r>
              <a:r>
                <a:rPr lang="zh-CN" altLang="en-US" dirty="0" smtClean="0"/>
                <a:t>参数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667000" y="897288"/>
              <a:ext cx="9530154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43261" y="1508232"/>
            <a:ext cx="1788062" cy="83175"/>
            <a:chOff x="5512406" y="946363"/>
            <a:chExt cx="1625132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0"/>
          <p:cNvSpPr txBox="1"/>
          <p:nvPr/>
        </p:nvSpPr>
        <p:spPr>
          <a:xfrm>
            <a:off x="2667000" y="974918"/>
            <a:ext cx="51650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30000"/>
              </a:lnSpc>
              <a:buFont typeface="+mj-lt"/>
              <a:buAutoNum type="alphaUcPeriod"/>
              <a:defRPr sz="2400" b="1">
                <a:solidFill>
                  <a:schemeClr val="bg1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en-US" sz="1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三、</a:t>
            </a:r>
            <a:r>
              <a:rPr lang="zh-CN" altLang="zh-CN" sz="1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设备功能</a:t>
            </a:r>
            <a:r>
              <a:rPr lang="zh-CN" altLang="en-US" sz="1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介绍</a:t>
            </a:r>
            <a:endParaRPr lang="en-US" altLang="zh-CN" sz="1800" dirty="0">
              <a:solidFill>
                <a:schemeClr val="bg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9" y="20538"/>
            <a:ext cx="4433546" cy="867938"/>
          </a:xfrm>
          <a:prstGeom prst="rect">
            <a:avLst/>
          </a:prstGeom>
        </p:spPr>
      </p:pic>
      <p:sp>
        <p:nvSpPr>
          <p:cNvPr id="26" name="圆角矩形标注 25"/>
          <p:cNvSpPr/>
          <p:nvPr/>
        </p:nvSpPr>
        <p:spPr>
          <a:xfrm>
            <a:off x="2779395" y="3909060"/>
            <a:ext cx="1306195" cy="652780"/>
          </a:xfrm>
          <a:prstGeom prst="wedgeRoundRectCallout">
            <a:avLst>
              <a:gd name="adj1" fmla="val 101968"/>
              <a:gd name="adj2" fmla="val 507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左</a:t>
            </a:r>
            <a:r>
              <a:rPr lang="en-US" altLang="zh-CN" sz="1200"/>
              <a:t>Y</a:t>
            </a:r>
            <a:r>
              <a:rPr lang="zh-CN" altLang="en-US" sz="1200"/>
              <a:t>轴</a:t>
            </a:r>
            <a:endParaRPr lang="zh-CN" altLang="en-US" sz="1200"/>
          </a:p>
        </p:txBody>
      </p:sp>
      <p:sp>
        <p:nvSpPr>
          <p:cNvPr id="28" name="圆角矩形标注 27"/>
          <p:cNvSpPr/>
          <p:nvPr/>
        </p:nvSpPr>
        <p:spPr>
          <a:xfrm>
            <a:off x="8425180" y="4269105"/>
            <a:ext cx="1306195" cy="652780"/>
          </a:xfrm>
          <a:prstGeom prst="wedgeRoundRectCallout">
            <a:avLst>
              <a:gd name="adj1" fmla="val -139013"/>
              <a:gd name="adj2" fmla="val 1060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机箱</a:t>
            </a:r>
            <a:endParaRPr lang="zh-CN" sz="1200"/>
          </a:p>
        </p:txBody>
      </p:sp>
      <p:sp>
        <p:nvSpPr>
          <p:cNvPr id="24" name="圆角矩形标注 23"/>
          <p:cNvSpPr/>
          <p:nvPr/>
        </p:nvSpPr>
        <p:spPr>
          <a:xfrm>
            <a:off x="7228205" y="5709920"/>
            <a:ext cx="1306195" cy="652780"/>
          </a:xfrm>
          <a:prstGeom prst="wedgeRoundRectCallout">
            <a:avLst>
              <a:gd name="adj1" fmla="val -170126"/>
              <a:gd name="adj2" fmla="val -171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右</a:t>
            </a:r>
            <a:r>
              <a:rPr lang="en-US" altLang="zh-CN" sz="1200"/>
              <a:t>Y</a:t>
            </a:r>
            <a:r>
              <a:rPr lang="zh-CN" altLang="en-US" sz="1200"/>
              <a:t>轴</a:t>
            </a:r>
            <a:endParaRPr lang="zh-CN" altLang="en-US" sz="1200"/>
          </a:p>
        </p:txBody>
      </p:sp>
      <p:sp>
        <p:nvSpPr>
          <p:cNvPr id="21" name="圆角矩形标注 20"/>
          <p:cNvSpPr/>
          <p:nvPr/>
        </p:nvSpPr>
        <p:spPr>
          <a:xfrm>
            <a:off x="8425180" y="2723515"/>
            <a:ext cx="1306195" cy="652780"/>
          </a:xfrm>
          <a:prstGeom prst="wedgeRoundRectCallout">
            <a:avLst>
              <a:gd name="adj1" fmla="val -204642"/>
              <a:gd name="adj2" fmla="val 434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Z2</a:t>
            </a:r>
            <a:r>
              <a:rPr lang="zh-CN" altLang="en-US" sz="1200"/>
              <a:t>通规轴</a:t>
            </a:r>
            <a:endParaRPr lang="zh-CN" altLang="en-US" sz="1200"/>
          </a:p>
        </p:txBody>
      </p:sp>
      <p:sp>
        <p:nvSpPr>
          <p:cNvPr id="25" name="圆角矩形标注 24"/>
          <p:cNvSpPr/>
          <p:nvPr/>
        </p:nvSpPr>
        <p:spPr>
          <a:xfrm>
            <a:off x="2779395" y="3028315"/>
            <a:ext cx="1306195" cy="652780"/>
          </a:xfrm>
          <a:prstGeom prst="wedgeRoundRectCallout">
            <a:avLst>
              <a:gd name="adj1" fmla="val 213150"/>
              <a:gd name="adj2" fmla="val 1501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视觉</a:t>
            </a:r>
            <a:endParaRPr lang="zh-CN" sz="1200"/>
          </a:p>
        </p:txBody>
      </p:sp>
      <p:sp>
        <p:nvSpPr>
          <p:cNvPr id="29" name="圆角矩形标注 28"/>
          <p:cNvSpPr/>
          <p:nvPr/>
        </p:nvSpPr>
        <p:spPr>
          <a:xfrm>
            <a:off x="2779395" y="2183130"/>
            <a:ext cx="1306195" cy="652780"/>
          </a:xfrm>
          <a:prstGeom prst="wedgeRoundRectCallout">
            <a:avLst>
              <a:gd name="adj1" fmla="val 122143"/>
              <a:gd name="adj2" fmla="val 105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伺服电机</a:t>
            </a:r>
            <a:endParaRPr lang="zh-CN" sz="1200"/>
          </a:p>
        </p:txBody>
      </p:sp>
      <p:sp>
        <p:nvSpPr>
          <p:cNvPr id="30" name="圆角矩形标注 29"/>
          <p:cNvSpPr/>
          <p:nvPr/>
        </p:nvSpPr>
        <p:spPr>
          <a:xfrm>
            <a:off x="8425180" y="3496310"/>
            <a:ext cx="1306195" cy="652780"/>
          </a:xfrm>
          <a:prstGeom prst="wedgeRoundRectCallout">
            <a:avLst>
              <a:gd name="adj1" fmla="val -207267"/>
              <a:gd name="adj2" fmla="val -123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Z1</a:t>
            </a:r>
            <a:r>
              <a:rPr lang="zh-CN" altLang="en-US" sz="1200"/>
              <a:t>视觉轴</a:t>
            </a:r>
            <a:endParaRPr lang="zh-CN" altLang="en-US" sz="1200"/>
          </a:p>
        </p:txBody>
      </p:sp>
      <p:sp>
        <p:nvSpPr>
          <p:cNvPr id="20" name="圆角矩形标注 19"/>
          <p:cNvSpPr/>
          <p:nvPr/>
        </p:nvSpPr>
        <p:spPr>
          <a:xfrm>
            <a:off x="8425180" y="1950720"/>
            <a:ext cx="1306195" cy="652780"/>
          </a:xfrm>
          <a:prstGeom prst="wedgeRoundRectCallout">
            <a:avLst>
              <a:gd name="adj1" fmla="val -139013"/>
              <a:gd name="adj2" fmla="val 1060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保护罩</a:t>
            </a:r>
            <a:endParaRPr 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2947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56"/>
            <p:cNvSpPr txBox="1"/>
            <p:nvPr/>
          </p:nvSpPr>
          <p:spPr>
            <a:xfrm>
              <a:off x="795224" y="378662"/>
              <a:ext cx="215741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技术</a:t>
              </a:r>
              <a:endParaRPr lang="zh-CN" altLang="en-US" dirty="0"/>
            </a:p>
          </p:txBody>
        </p:sp>
        <p:sp>
          <p:nvSpPr>
            <p:cNvPr id="5" name="文本框 57"/>
            <p:cNvSpPr txBox="1"/>
            <p:nvPr/>
          </p:nvSpPr>
          <p:spPr>
            <a:xfrm>
              <a:off x="797242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dirty="0"/>
                <a:t>设备</a:t>
              </a:r>
              <a:r>
                <a:rPr lang="zh-CN" altLang="en-US" dirty="0" smtClean="0"/>
                <a:t>参数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652893" y="897288"/>
              <a:ext cx="9544261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"/>
          <p:cNvSpPr txBox="1"/>
          <p:nvPr/>
        </p:nvSpPr>
        <p:spPr>
          <a:xfrm>
            <a:off x="2567305" y="973749"/>
            <a:ext cx="516509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lnSpc>
                <a:spcPct val="130000"/>
              </a:lnSpc>
              <a:buFont typeface="+mj-lt"/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sz="18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四、</a:t>
            </a:r>
            <a:r>
              <a:rPr lang="zh-CN" altLang="en-US" sz="1800" dirty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设备示意图</a:t>
            </a:r>
            <a:endParaRPr lang="zh-CN" altLang="en-US" sz="1800" dirty="0">
              <a:solidFill>
                <a:schemeClr val="bg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52893" y="1513890"/>
            <a:ext cx="1625132" cy="0"/>
            <a:chOff x="5512406" y="946363"/>
            <a:chExt cx="1625132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9" y="20538"/>
            <a:ext cx="4433546" cy="867938"/>
          </a:xfrm>
          <a:prstGeom prst="rect">
            <a:avLst/>
          </a:prstGeom>
        </p:spPr>
      </p:pic>
      <p:sp>
        <p:nvSpPr>
          <p:cNvPr id="20" name="流程图: 可选过程 19"/>
          <p:cNvSpPr/>
          <p:nvPr/>
        </p:nvSpPr>
        <p:spPr>
          <a:xfrm>
            <a:off x="1189355" y="5630545"/>
            <a:ext cx="831850" cy="712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导入产品程序数据</a:t>
            </a:r>
            <a:endParaRPr lang="zh-CN" altLang="en-US" sz="1000"/>
          </a:p>
        </p:txBody>
      </p:sp>
      <p:sp>
        <p:nvSpPr>
          <p:cNvPr id="21" name="燕尾形 20"/>
          <p:cNvSpPr/>
          <p:nvPr/>
        </p:nvSpPr>
        <p:spPr>
          <a:xfrm>
            <a:off x="2021205" y="5876290"/>
            <a:ext cx="373380" cy="220345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5" name="流程图: 可选过程 24"/>
          <p:cNvSpPr/>
          <p:nvPr/>
        </p:nvSpPr>
        <p:spPr>
          <a:xfrm>
            <a:off x="2394585" y="5630545"/>
            <a:ext cx="831850" cy="712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ym typeface="+mn-ea"/>
              </a:rPr>
              <a:t>作业员将产品放入</a:t>
            </a:r>
            <a:r>
              <a:rPr lang="en-US" altLang="zh-CN" sz="1000">
                <a:sym typeface="+mn-ea"/>
              </a:rPr>
              <a:t>Y1</a:t>
            </a:r>
            <a:r>
              <a:rPr lang="zh-CN" altLang="en-US" sz="1000">
                <a:sym typeface="+mn-ea"/>
              </a:rPr>
              <a:t>及</a:t>
            </a:r>
            <a:r>
              <a:rPr lang="en-US" altLang="zh-CN" sz="1000">
                <a:sym typeface="+mn-ea"/>
              </a:rPr>
              <a:t>Y2</a:t>
            </a:r>
            <a:r>
              <a:rPr lang="zh-CN" altLang="en-US" sz="1000">
                <a:sym typeface="+mn-ea"/>
              </a:rPr>
              <a:t>分别启动</a:t>
            </a:r>
            <a:endParaRPr lang="zh-CN" altLang="en-US" sz="10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2023745"/>
            <a:ext cx="3482340" cy="3580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460" y="2023745"/>
            <a:ext cx="3792855" cy="34201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745" y="2023745"/>
            <a:ext cx="4199255" cy="3085465"/>
          </a:xfrm>
          <a:prstGeom prst="rect">
            <a:avLst/>
          </a:prstGeom>
        </p:spPr>
      </p:pic>
      <p:sp>
        <p:nvSpPr>
          <p:cNvPr id="39" name="燕尾形 38"/>
          <p:cNvSpPr/>
          <p:nvPr/>
        </p:nvSpPr>
        <p:spPr>
          <a:xfrm>
            <a:off x="3226435" y="5876290"/>
            <a:ext cx="373380" cy="220345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0" name="流程图: 可选过程 39"/>
          <p:cNvSpPr/>
          <p:nvPr/>
        </p:nvSpPr>
        <p:spPr>
          <a:xfrm>
            <a:off x="3599815" y="5630545"/>
            <a:ext cx="831850" cy="712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ym typeface="+mn-ea"/>
              </a:rPr>
              <a:t>Z1</a:t>
            </a:r>
            <a:r>
              <a:rPr lang="zh-CN" altLang="en-US" sz="1000">
                <a:sym typeface="+mn-ea"/>
              </a:rPr>
              <a:t>轴视觉分别对</a:t>
            </a:r>
            <a:r>
              <a:rPr lang="en-US" altLang="zh-CN" sz="1000">
                <a:sym typeface="+mn-ea"/>
              </a:rPr>
              <a:t>Y1</a:t>
            </a:r>
            <a:r>
              <a:rPr lang="zh-CN" altLang="en-US" sz="1000">
                <a:sym typeface="+mn-ea"/>
              </a:rPr>
              <a:t>及</a:t>
            </a:r>
            <a:r>
              <a:rPr lang="en-US" altLang="zh-CN" sz="1000">
                <a:sym typeface="+mn-ea"/>
              </a:rPr>
              <a:t>Y2</a:t>
            </a:r>
            <a:r>
              <a:rPr lang="zh-CN" altLang="en-US" sz="1000">
                <a:sym typeface="+mn-ea"/>
              </a:rPr>
              <a:t>进行相关检测</a:t>
            </a:r>
            <a:endParaRPr lang="zh-CN" altLang="en-US" sz="1000">
              <a:sym typeface="+mn-ea"/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4440555" y="5876290"/>
            <a:ext cx="373380" cy="220345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" name="流程图: 可选过程 41"/>
          <p:cNvSpPr/>
          <p:nvPr/>
        </p:nvSpPr>
        <p:spPr>
          <a:xfrm>
            <a:off x="4813935" y="5630545"/>
            <a:ext cx="831850" cy="712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ym typeface="+mn-ea"/>
              </a:rPr>
              <a:t>Z2</a:t>
            </a:r>
            <a:r>
              <a:rPr lang="zh-CN" altLang="en-US" sz="1000">
                <a:sym typeface="+mn-ea"/>
              </a:rPr>
              <a:t>轴对</a:t>
            </a:r>
            <a:r>
              <a:rPr lang="en-US" altLang="zh-CN" sz="1000">
                <a:sym typeface="+mn-ea"/>
              </a:rPr>
              <a:t>Y1 Y2</a:t>
            </a:r>
            <a:r>
              <a:rPr lang="zh-CN" altLang="en-US" sz="1000">
                <a:sym typeface="+mn-ea"/>
              </a:rPr>
              <a:t>进行螺纹孔进行通规检测</a:t>
            </a:r>
            <a:endParaRPr lang="zh-CN" altLang="en-US" sz="1000">
              <a:sym typeface="+mn-ea"/>
            </a:endParaRPr>
          </a:p>
        </p:txBody>
      </p:sp>
      <p:sp>
        <p:nvSpPr>
          <p:cNvPr id="43" name="燕尾形 42"/>
          <p:cNvSpPr/>
          <p:nvPr/>
        </p:nvSpPr>
        <p:spPr>
          <a:xfrm>
            <a:off x="5688330" y="5849620"/>
            <a:ext cx="373380" cy="220345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4" name="流程图: 可选过程 43"/>
          <p:cNvSpPr/>
          <p:nvPr/>
        </p:nvSpPr>
        <p:spPr>
          <a:xfrm>
            <a:off x="6061710" y="5603875"/>
            <a:ext cx="831850" cy="712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ym typeface="+mn-ea"/>
              </a:rPr>
              <a:t>Z2</a:t>
            </a:r>
            <a:r>
              <a:rPr lang="zh-CN" altLang="en-US" sz="1000">
                <a:sym typeface="+mn-ea"/>
              </a:rPr>
              <a:t>轴</a:t>
            </a:r>
            <a:r>
              <a:rPr lang="zh-CN" sz="1000">
                <a:sym typeface="+mn-ea"/>
              </a:rPr>
              <a:t>上激光对不良品进行标识</a:t>
            </a:r>
            <a:endParaRPr lang="zh-CN" sz="1000">
              <a:sym typeface="+mn-ea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6910705" y="5849620"/>
            <a:ext cx="373380" cy="220345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6" name="流程图: 可选过程 45"/>
          <p:cNvSpPr/>
          <p:nvPr/>
        </p:nvSpPr>
        <p:spPr>
          <a:xfrm>
            <a:off x="7284085" y="5603875"/>
            <a:ext cx="831850" cy="712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ym typeface="+mn-ea"/>
              </a:rPr>
              <a:t>完成后人工进行换产品</a:t>
            </a:r>
            <a:endParaRPr lang="zh-CN" sz="1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72947"/>
            <a:ext cx="12197154" cy="732346"/>
            <a:chOff x="0" y="378662"/>
            <a:chExt cx="12197154" cy="732346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56"/>
            <p:cNvSpPr txBox="1"/>
            <p:nvPr/>
          </p:nvSpPr>
          <p:spPr>
            <a:xfrm>
              <a:off x="795224" y="378662"/>
              <a:ext cx="215741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/>
                <a:t>技术</a:t>
              </a:r>
              <a:endParaRPr lang="zh-CN" altLang="en-US" dirty="0"/>
            </a:p>
          </p:txBody>
        </p:sp>
        <p:sp>
          <p:nvSpPr>
            <p:cNvPr id="5" name="文本框 57"/>
            <p:cNvSpPr txBox="1"/>
            <p:nvPr/>
          </p:nvSpPr>
          <p:spPr>
            <a:xfrm>
              <a:off x="797242" y="741676"/>
              <a:ext cx="335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dirty="0"/>
                <a:t>设备</a:t>
              </a:r>
              <a:r>
                <a:rPr lang="zh-CN" altLang="en-US" dirty="0" smtClean="0"/>
                <a:t>参数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652893" y="897288"/>
              <a:ext cx="9544261" cy="45719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648497" y="1468052"/>
            <a:ext cx="2921429" cy="123355"/>
            <a:chOff x="5512406" y="946363"/>
            <a:chExt cx="1625132" cy="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2"/>
          <p:cNvSpPr txBox="1"/>
          <p:nvPr/>
        </p:nvSpPr>
        <p:spPr>
          <a:xfrm>
            <a:off x="2542661" y="947373"/>
            <a:ext cx="565571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lnSpc>
                <a:spcPct val="130000"/>
              </a:lnSpc>
              <a:buFont typeface="+mj-lt"/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sz="18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六、</a:t>
            </a:r>
            <a:r>
              <a:rPr lang="zh-CN" altLang="zh-CN" sz="18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设备</a:t>
            </a:r>
            <a:r>
              <a:rPr lang="zh-CN" altLang="en-US" sz="18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常用配件品牌列表</a:t>
            </a:r>
            <a:endParaRPr lang="en-US" altLang="zh-CN" sz="1800" dirty="0">
              <a:solidFill>
                <a:schemeClr val="bg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9" y="20538"/>
            <a:ext cx="4433546" cy="867938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48382" y="1963198"/>
          <a:ext cx="6840855" cy="2240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1224136"/>
                <a:gridCol w="1440160"/>
                <a:gridCol w="1032116"/>
                <a:gridCol w="1140127"/>
                <a:gridCol w="1140127"/>
              </a:tblGrid>
              <a:tr h="320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2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类型</a:t>
                      </a:r>
                      <a:endParaRPr lang="zh-CN" altLang="en-US" sz="1400" b="1" dirty="0" smtClean="0">
                        <a:solidFill>
                          <a:schemeClr val="bg2"/>
                        </a:solidFill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2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外购件名称</a:t>
                      </a:r>
                      <a:endParaRPr lang="zh-CN" altLang="en-US" sz="1400" b="1" dirty="0" smtClean="0">
                        <a:solidFill>
                          <a:schemeClr val="bg2"/>
                        </a:solidFill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2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品牌</a:t>
                      </a:r>
                      <a:r>
                        <a:rPr lang="en-US" altLang="zh-CN" sz="1400" b="1" dirty="0" smtClean="0">
                          <a:solidFill>
                            <a:schemeClr val="bg2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/</a:t>
                      </a:r>
                      <a:r>
                        <a:rPr lang="zh-CN" altLang="en-US" sz="1400" b="1" dirty="0" smtClean="0">
                          <a:solidFill>
                            <a:schemeClr val="bg2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品牌属地</a:t>
                      </a:r>
                      <a:endParaRPr lang="zh-CN" altLang="en-US" sz="1400" b="1" dirty="0" smtClean="0">
                        <a:solidFill>
                          <a:schemeClr val="bg2"/>
                        </a:solidFill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0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电器原件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按钮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正泰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0036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PLC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信捷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0036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气动元件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气缸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Airtac</a:t>
                      </a:r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中国台湾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</a:tr>
              <a:tr h="320036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电磁阀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err="1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Airtac</a:t>
                      </a:r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中国台湾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</a:tr>
              <a:tr h="320036">
                <a:tc vMerge="1"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三联件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err="1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Airtac</a:t>
                      </a:r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中国台湾</a:t>
                      </a: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</a:tr>
              <a:tr h="320036">
                <a:tc vMerge="1"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b="1" dirty="0" smtClean="0">
                        <a:solidFill>
                          <a:schemeClr val="bg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/>
          <p:nvPr/>
        </p:nvSpPr>
        <p:spPr>
          <a:xfrm>
            <a:off x="6811804" y="4079986"/>
            <a:ext cx="371689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>
              <a:lnSpc>
                <a:spcPts val="2500"/>
              </a:lnSpc>
            </a:pPr>
            <a:r>
              <a:rPr lang="zh-CN" altLang="en-US" sz="1600" b="1" kern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东莞市晋铭自动化设备有限公司</a:t>
            </a:r>
            <a:endParaRPr lang="en-US" altLang="zh-CN" sz="1600" b="1" kern="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>
              <a:lnSpc>
                <a:spcPts val="2500"/>
              </a:lnSpc>
            </a:pPr>
            <a:r>
              <a:rPr lang="zh-CN" altLang="en-US" sz="1600" kern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地址：东莞市常平镇桥沥马屋村</a:t>
            </a:r>
            <a:r>
              <a:rPr lang="en-US" altLang="zh-CN" sz="1600" kern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415</a:t>
            </a:r>
            <a:r>
              <a:rPr lang="zh-CN" altLang="en-US" sz="1600" kern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br>
              <a:rPr lang="zh-CN" altLang="en-US" sz="16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6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传真</a:t>
            </a:r>
            <a:r>
              <a:rPr lang="zh-CN" altLang="en-US" sz="1600" kern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0769-893989962</a:t>
            </a:r>
            <a:br>
              <a:rPr lang="en-US" altLang="zh-CN" sz="16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6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邮箱</a:t>
            </a:r>
            <a:r>
              <a:rPr lang="zh-CN" altLang="en-US" sz="1600" kern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kern="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gd_huaxin@vip.163.com</a:t>
            </a:r>
            <a:endParaRPr lang="zh-CN" altLang="en-US" sz="1600" kern="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6811805" y="2421530"/>
            <a:ext cx="32738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/>
            <a:r>
              <a:rPr lang="zh-CN" altLang="en-US" sz="2000" kern="0" spc="-15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全国统一咨询热线</a:t>
            </a:r>
            <a:endParaRPr lang="en-US" altLang="zh-CN" sz="2000" kern="0" spc="-15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endParaRPr lang="en-US" altLang="zh-CN" sz="2000" kern="0" spc="-15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8565"/>
            <a:r>
              <a:rPr lang="en-US" sz="2800" kern="0" spc="-15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0769-83989962</a:t>
            </a:r>
            <a:endParaRPr lang="en-US" sz="2800" kern="0" spc="-15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56" y="2423802"/>
            <a:ext cx="3312368" cy="3312368"/>
          </a:xfrm>
          <a:prstGeom prst="rect">
            <a:avLst/>
          </a:prstGeom>
        </p:spPr>
      </p:pic>
      <p:sp>
        <p:nvSpPr>
          <p:cNvPr id="6" name="文本框 17"/>
          <p:cNvSpPr txBox="1"/>
          <p:nvPr/>
        </p:nvSpPr>
        <p:spPr>
          <a:xfrm>
            <a:off x="2725685" y="974428"/>
            <a:ext cx="5652697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lnSpc>
                <a:spcPct val="130000"/>
              </a:lnSpc>
              <a:buFont typeface="+mj-lt"/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en-US" altLang="zh-CN" sz="1800" dirty="0">
                <a:solidFill>
                  <a:schemeClr val="bg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contact </a:t>
            </a:r>
            <a:r>
              <a:rPr lang="en-US" altLang="zh-CN" sz="1800" dirty="0" smtClean="0">
                <a:solidFill>
                  <a:schemeClr val="bg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information </a:t>
            </a:r>
            <a:r>
              <a:rPr lang="zh-CN" altLang="en-US" sz="1800" dirty="0" smtClean="0">
                <a:solidFill>
                  <a:schemeClr val="bg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联系</a:t>
            </a:r>
            <a:r>
              <a:rPr lang="zh-CN" altLang="en-US" sz="1800" dirty="0">
                <a:solidFill>
                  <a:schemeClr val="bg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方式</a:t>
            </a:r>
            <a:endParaRPr lang="en-US" altLang="zh-CN" sz="1800" dirty="0">
              <a:solidFill>
                <a:schemeClr val="bg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797629" y="1477402"/>
            <a:ext cx="2838240" cy="122798"/>
            <a:chOff x="5512406" y="946363"/>
            <a:chExt cx="1625132" cy="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0" y="372947"/>
            <a:ext cx="12197154" cy="732346"/>
            <a:chOff x="0" y="378662"/>
            <a:chExt cx="12197154" cy="732346"/>
          </a:xfrm>
        </p:grpSpPr>
        <p:grpSp>
          <p:nvGrpSpPr>
            <p:cNvPr id="25" name="组合 24"/>
            <p:cNvGrpSpPr/>
            <p:nvPr/>
          </p:nvGrpSpPr>
          <p:grpSpPr>
            <a:xfrm>
              <a:off x="0" y="395652"/>
              <a:ext cx="814276" cy="670130"/>
              <a:chOff x="-23530" y="2881356"/>
              <a:chExt cx="3348000" cy="93170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-23530" y="2881356"/>
                <a:ext cx="3348000" cy="21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-23530" y="3119924"/>
                <a:ext cx="3348000" cy="216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-23530" y="3358492"/>
                <a:ext cx="3348000" cy="21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-23530" y="3597061"/>
                <a:ext cx="3348000" cy="21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56"/>
            <p:cNvSpPr txBox="1"/>
            <p:nvPr/>
          </p:nvSpPr>
          <p:spPr>
            <a:xfrm>
              <a:off x="795224" y="378662"/>
              <a:ext cx="215741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schemeClr val="bg2"/>
                  </a:solidFill>
                  <a:latin typeface="+mj-ea"/>
                  <a:ea typeface="+mj-ea"/>
                </a:defRPr>
              </a:lvl1pPr>
            </a:lstStyle>
            <a:p>
              <a:pPr algn="l"/>
              <a:r>
                <a:rPr lang="zh-CN" altLang="en-US" dirty="0" smtClean="0"/>
                <a:t>共赢</a:t>
              </a:r>
              <a:endParaRPr lang="zh-CN" altLang="en-US" dirty="0"/>
            </a:p>
          </p:txBody>
        </p:sp>
        <p:sp>
          <p:nvSpPr>
            <p:cNvPr id="27" name="文本框 57"/>
            <p:cNvSpPr txBox="1"/>
            <p:nvPr/>
          </p:nvSpPr>
          <p:spPr>
            <a:xfrm>
              <a:off x="819039" y="741676"/>
              <a:ext cx="1291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zh-CN" altLang="en-US" dirty="0" smtClean="0"/>
                <a:t>合作关系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797629" y="894191"/>
              <a:ext cx="9399525" cy="48816"/>
            </a:xfrm>
            <a:prstGeom prst="rect">
              <a:avLst/>
            </a:prstGeom>
            <a:gradFill flip="none" rotWithShape="1">
              <a:gsLst>
                <a:gs pos="25000">
                  <a:srgbClr val="EDAC5D"/>
                </a:gs>
                <a:gs pos="0">
                  <a:schemeClr val="accent3"/>
                </a:gs>
                <a:gs pos="25000">
                  <a:schemeClr val="accent2"/>
                </a:gs>
                <a:gs pos="50000">
                  <a:schemeClr val="accent2"/>
                </a:gs>
                <a:gs pos="100000">
                  <a:schemeClr val="accent4"/>
                </a:gs>
                <a:gs pos="75000">
                  <a:schemeClr val="accent4"/>
                </a:gs>
                <a:gs pos="74000">
                  <a:schemeClr val="accent1"/>
                </a:gs>
                <a:gs pos="5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9" y="20538"/>
            <a:ext cx="4433546" cy="867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35897" y="4311136"/>
            <a:ext cx="420028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+mj-lt"/>
                <a:ea typeface="方正清刻本悦宋简体" panose="02000000000000000000" pitchFamily="2" charset="-122"/>
              </a:rPr>
              <a:t>谢谢观看</a:t>
            </a:r>
            <a:endParaRPr lang="zh-CN" altLang="en-US" sz="72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6898280" y="2921997"/>
            <a:ext cx="6775703" cy="931705"/>
            <a:chOff x="-23530" y="2881356"/>
            <a:chExt cx="3348000" cy="931705"/>
          </a:xfrm>
        </p:grpSpPr>
        <p:sp>
          <p:nvSpPr>
            <p:cNvPr id="46" name="矩形 4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962910"/>
            <a:ext cx="4153535" cy="931545"/>
            <a:chOff x="-23530" y="2881356"/>
            <a:chExt cx="3348000" cy="931705"/>
          </a:xfrm>
        </p:grpSpPr>
        <p:sp>
          <p:nvSpPr>
            <p:cNvPr id="3" name="矩形 2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35" y="2611315"/>
            <a:ext cx="5666744" cy="1397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f0dbb644-82da-4c4f-a74b-98cb5aee4efd}"/>
</p:tagLst>
</file>

<file path=ppt/theme/theme1.xml><?xml version="1.0" encoding="utf-8"?>
<a:theme xmlns:a="http://schemas.openxmlformats.org/drawingml/2006/main" name="Office Theme">
  <a:themeElements>
    <a:clrScheme name="多彩系列02">
      <a:dk1>
        <a:srgbClr val="FFFFFF"/>
      </a:dk1>
      <a:lt1>
        <a:srgbClr val="F2F2F2"/>
      </a:lt1>
      <a:dk2>
        <a:srgbClr val="232226"/>
      </a:dk2>
      <a:lt2>
        <a:srgbClr val="E7E6E6"/>
      </a:lt2>
      <a:accent1>
        <a:srgbClr val="774F71"/>
      </a:accent1>
      <a:accent2>
        <a:srgbClr val="D1758E"/>
      </a:accent2>
      <a:accent3>
        <a:srgbClr val="F7C17F"/>
      </a:accent3>
      <a:accent4>
        <a:srgbClr val="55B2A0"/>
      </a:accent4>
      <a:accent5>
        <a:srgbClr val="8F608A"/>
      </a:accent5>
      <a:accent6>
        <a:srgbClr val="D58C2E"/>
      </a:accent6>
      <a:hlink>
        <a:srgbClr val="0563C1"/>
      </a:hlink>
      <a:folHlink>
        <a:srgbClr val="954F72"/>
      </a:folHlink>
    </a:clrScheme>
    <a:fontScheme name="自定义 1">
      <a:majorFont>
        <a:latin typeface="Nexa Bold"/>
        <a:ea typeface="方正大标宋简体"/>
        <a:cs typeface=""/>
      </a:majorFont>
      <a:minorFont>
        <a:latin typeface="Nexa Light"/>
        <a:ea typeface="方正兰亭黑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838</Words>
  <Application>WPS 演示</Application>
  <PresentationFormat>宽屏</PresentationFormat>
  <Paragraphs>181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汉仪大黑简</vt:lpstr>
      <vt:lpstr>黑体</vt:lpstr>
      <vt:lpstr>华文行楷</vt:lpstr>
      <vt:lpstr>华文琥珀</vt:lpstr>
      <vt:lpstr>华文仿宋</vt:lpstr>
      <vt:lpstr>华文楷体</vt:lpstr>
      <vt:lpstr>楷体</vt:lpstr>
      <vt:lpstr>微软雅黑</vt:lpstr>
      <vt:lpstr>方正清刻本悦宋简体</vt:lpstr>
      <vt:lpstr>方正兰亭黑简体</vt:lpstr>
      <vt:lpstr>Nexa Light</vt:lpstr>
      <vt:lpstr>AMGDT</vt:lpstr>
      <vt:lpstr>方正大标宋简体</vt:lpstr>
      <vt:lpstr>Arial Unicode MS</vt:lpstr>
      <vt:lpstr>Nexa Bold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李小轩</dc:creator>
  <cp:lastModifiedBy>qing</cp:lastModifiedBy>
  <cp:revision>809</cp:revision>
  <cp:lastPrinted>2019-09-18T06:57:00Z</cp:lastPrinted>
  <dcterms:created xsi:type="dcterms:W3CDTF">2016-10-10T06:25:00Z</dcterms:created>
  <dcterms:modified xsi:type="dcterms:W3CDTF">2022-01-27T12:29:57Z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DDB36F4C6DD84D3AB3B3874FB85A7E9C</vt:lpwstr>
  </property>
</Properties>
</file>