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sldIdLst>
    <p:sldId id="2076140021" r:id="rId2"/>
    <p:sldId id="2076140027" r:id="rId3"/>
    <p:sldId id="2076138533" r:id="rId4"/>
    <p:sldId id="2076138531" r:id="rId5"/>
    <p:sldId id="2076140035" r:id="rId6"/>
    <p:sldId id="26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1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94A6A-2C20-48F3-B39A-60DFEC3F2A1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A8804-1F4B-4E6B-B34D-C52137726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045DE-7420-472C-84D2-AD943571D5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22">
            <a:extLst>
              <a:ext uri="{FF2B5EF4-FFF2-40B4-BE49-F238E27FC236}">
                <a16:creationId xmlns:a16="http://schemas.microsoft.com/office/drawing/2014/main" id="{A59AD104-D999-4B1B-92A6-7F675855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48" y="0"/>
            <a:ext cx="12164378" cy="68539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79C4-2B93-4359-B50E-F7DC5E592C66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66D334-ADB4-40D4-B5D5-7E7FCED00C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210F21C-4B3B-4D36-8876-568BF479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2368" y="4961224"/>
            <a:ext cx="4627265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6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79C4-2B93-4359-B50E-F7DC5E592C66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334-ADB4-40D4-B5D5-7E7FCED00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0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79C4-2B93-4359-B50E-F7DC5E592C66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334-ADB4-40D4-B5D5-7E7FCED00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4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79C4-2B93-4359-B50E-F7DC5E592C66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334-ADB4-40D4-B5D5-7E7FCED00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3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79C4-2B93-4359-B50E-F7DC5E592C66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D334-ADB4-40D4-B5D5-7E7FCED00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7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 userDrawn="1"/>
        </p:nvCxnSpPr>
        <p:spPr>
          <a:xfrm>
            <a:off x="1884068" y="6534066"/>
            <a:ext cx="0" cy="215973"/>
          </a:xfrm>
          <a:prstGeom prst="line">
            <a:avLst/>
          </a:prstGeom>
          <a:noFill/>
          <a:ln w="317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6" name="Rectangle 12"/>
          <p:cNvSpPr txBox="1">
            <a:spLocks noChangeArrowheads="1"/>
          </p:cNvSpPr>
          <p:nvPr userDrawn="1"/>
        </p:nvSpPr>
        <p:spPr>
          <a:xfrm>
            <a:off x="1401319" y="6532492"/>
            <a:ext cx="395588" cy="215453"/>
          </a:xfrm>
          <a:prstGeom prst="rect">
            <a:avLst/>
          </a:prstGeom>
        </p:spPr>
        <p:txBody>
          <a:bodyPr lIns="0" tIns="0" rIns="0" bIns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6580">
              <a:defRPr/>
            </a:pPr>
            <a:fld id="{954C1B8F-B37F-4078-949A-742FBF1E088F}" type="slidenum">
              <a:rPr lang="en-US" altLang="ja-JP" sz="899" smtClean="0">
                <a:solidFill>
                  <a:srgbClr val="FFFFFF"/>
                </a:solidFill>
              </a:rPr>
              <a:pPr defTabSz="1086580">
                <a:defRPr/>
              </a:pPr>
              <a:t>‹#›</a:t>
            </a:fld>
            <a:endParaRPr lang="en-US" altLang="ja-JP" sz="899" dirty="0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 bwMode="auto">
          <a:xfrm>
            <a:off x="-17632" y="700606"/>
            <a:ext cx="12227263" cy="57226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17" tIns="45604" rIns="91217" bIns="45604" numCol="1" rtlCol="0" anchor="t" anchorCtr="0" compatLnSpc="1">
            <a:prstTxWarp prst="textNoShape">
              <a:avLst/>
            </a:prstTxWarp>
          </a:bodyPr>
          <a:lstStyle/>
          <a:p>
            <a:pPr defTabSz="912096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7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6489384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-5792" y="620688"/>
            <a:ext cx="12204000" cy="5859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79929"/>
            <a:ext cx="10515600" cy="53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88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79C4-2B93-4359-B50E-F7DC5E592C66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0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8217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766D334-ADB4-40D4-B5D5-7E7FCED00C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64508B4-4951-44D2-86AB-E54F44CD72D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333" t="13631" r="14107"/>
          <a:stretch/>
        </p:blipFill>
        <p:spPr>
          <a:xfrm>
            <a:off x="11402364" y="15714"/>
            <a:ext cx="678663" cy="5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E4657A-DCF1-4B12-9C0F-7BA1D880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15272D-50A4-443D-AAA9-976CC46DF923}"/>
              </a:ext>
            </a:extLst>
          </p:cNvPr>
          <p:cNvSpPr/>
          <p:nvPr/>
        </p:nvSpPr>
        <p:spPr>
          <a:xfrm>
            <a:off x="-1" y="0"/>
            <a:ext cx="8497897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检测项目内容：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5C9B2A-BA03-46A5-A3A9-3D4F750F54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791" y="2709317"/>
            <a:ext cx="6519237" cy="37079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806ABF-032C-4A11-8AA7-339008C429B3}"/>
              </a:ext>
            </a:extLst>
          </p:cNvPr>
          <p:cNvSpPr txBox="1"/>
          <p:nvPr/>
        </p:nvSpPr>
        <p:spPr>
          <a:xfrm>
            <a:off x="6227579" y="4947804"/>
            <a:ext cx="5726295" cy="1323439"/>
          </a:xfrm>
          <a:prstGeom prst="rect">
            <a:avLst/>
          </a:prstGeom>
          <a:solidFill>
            <a:srgbClr val="150DB3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55”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外形尺寸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+/-0.6mm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65”&amp;75”85”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外形尺寸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+/-0.8~1.2mm</a:t>
            </a: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治具检查精度由治具供应商定义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050E72-83E1-4217-96B1-2D3A23D86527}"/>
              </a:ext>
            </a:extLst>
          </p:cNvPr>
          <p:cNvSpPr txBox="1"/>
          <p:nvPr/>
        </p:nvSpPr>
        <p:spPr>
          <a:xfrm>
            <a:off x="165791" y="852052"/>
            <a:ext cx="11755465" cy="23083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主要检测项目：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外径</a:t>
            </a:r>
            <a:r>
              <a:rPr lang="ja-JP" altLang="en-US" sz="2400" dirty="0"/>
              <a:t>寸法：</a:t>
            </a:r>
            <a:r>
              <a:rPr lang="en-US" altLang="zh-CN" sz="2400" dirty="0"/>
              <a:t> OUTLINE DIMENSION</a:t>
            </a:r>
            <a:r>
              <a:rPr lang="zh-CN" altLang="en-US" sz="2400" dirty="0"/>
              <a:t>长宽尺寸，变形    </a:t>
            </a:r>
            <a:r>
              <a:rPr lang="zh-CN" altLang="en-US" sz="2400" dirty="0">
                <a:highlight>
                  <a:srgbClr val="FF00FF"/>
                </a:highlight>
              </a:rPr>
              <a:t> </a:t>
            </a:r>
            <a:r>
              <a:rPr lang="en-US" altLang="zh-CN" sz="2400" dirty="0">
                <a:highlight>
                  <a:srgbClr val="FF00FF"/>
                </a:highlight>
              </a:rPr>
              <a:t>---</a:t>
            </a:r>
            <a:r>
              <a:rPr lang="zh-CN" altLang="en-US" sz="2400" dirty="0">
                <a:highlight>
                  <a:srgbClr val="FF00FF"/>
                </a:highlight>
              </a:rPr>
              <a:t>优先</a:t>
            </a:r>
            <a:endParaRPr lang="en-US" altLang="zh-CN" sz="2400" dirty="0">
              <a:highlight>
                <a:srgbClr val="FF00FF"/>
              </a:highlight>
            </a:endParaRP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混料防止：同一幅模具的部品，不同镶块检测</a:t>
            </a:r>
            <a:r>
              <a:rPr lang="en-US" altLang="zh-CN" sz="2400" dirty="0"/>
              <a:t>       *</a:t>
            </a:r>
            <a:r>
              <a:rPr lang="zh-CN" altLang="en-US" sz="2400" dirty="0"/>
              <a:t>同一部品上的洞孔不同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子部品的缺失检测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外观检查（熔接线，色差，</a:t>
            </a:r>
            <a:r>
              <a:rPr lang="en-US" altLang="zh-CN" sz="2400" dirty="0"/>
              <a:t>BURR…)</a:t>
            </a:r>
          </a:p>
          <a:p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1311128" y="0"/>
            <a:ext cx="804672" cy="585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707098-A622-471E-B099-25F2A6F8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BF317E-B0B4-4C05-ACF1-2F3528A2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6" y="799722"/>
            <a:ext cx="10982254" cy="5441855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7322B65-40B3-4F1D-87DC-E9DE287356D6}"/>
              </a:ext>
            </a:extLst>
          </p:cNvPr>
          <p:cNvSpPr/>
          <p:nvPr/>
        </p:nvSpPr>
        <p:spPr>
          <a:xfrm>
            <a:off x="0" y="0"/>
            <a:ext cx="1081735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检测子部品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缺失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sub-components defective inspection</a:t>
            </a:r>
            <a:endParaRPr 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311128" y="0"/>
            <a:ext cx="804672" cy="585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3DDAF-A2A8-4FCB-982C-2952FE27F9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473" y="125829"/>
            <a:ext cx="10835588" cy="539625"/>
          </a:xfrm>
        </p:spPr>
        <p:txBody>
          <a:bodyPr/>
          <a:lstStyle/>
          <a:p>
            <a:r>
              <a:rPr lang="zh-CN" altLang="en-US" dirty="0"/>
              <a:t>要求说明</a:t>
            </a:r>
            <a:r>
              <a:rPr kumimoji="1" lang="zh-CN" altLang="en-US" dirty="0">
                <a:solidFill>
                  <a:schemeClr val="bg1"/>
                </a:solidFill>
              </a:rPr>
              <a:t>求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6450E7-137F-45F5-BE62-B984853E5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52" y="39662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D6F6FC-415C-402D-9849-ADA5D09B974A}"/>
              </a:ext>
            </a:extLst>
          </p:cNvPr>
          <p:cNvSpPr/>
          <p:nvPr/>
        </p:nvSpPr>
        <p:spPr>
          <a:xfrm>
            <a:off x="89597" y="719299"/>
            <a:ext cx="119131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）该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检测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治具兼容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款后盖产品（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55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~85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”）的尺寸检查，生产节拍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低于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30S/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台，最终提供给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索广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的部品供应商生产线使用。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部品的重量是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85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7700g,  55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3100g,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部品的公差要求±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0.6mm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（移动平台，校验标准件，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Sensor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）治具的测量方式需要符合设计指示的测量方法如下图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①放置在平板上 ②部品固定位置上需压块防止变形），放置压块请考虑使用液压系统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高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度不在一个平面上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测定结果记录保存和可导出（部品上有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QR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条形码）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5)  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治具流出的检验容错率为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，索广会提前提供实物样品做验证。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）治具完成前的检证，进度管理，问题分析全部由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治具厂家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对应完成。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4E7A28-E9B0-481C-8866-C1A88380FC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5076" y="3610142"/>
            <a:ext cx="6855720" cy="25613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141E0C-FDF4-4938-9374-AA0D59C1B4ED}"/>
              </a:ext>
            </a:extLst>
          </p:cNvPr>
          <p:cNvSpPr/>
          <p:nvPr/>
        </p:nvSpPr>
        <p:spPr>
          <a:xfrm>
            <a:off x="710125" y="470613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设计指示的测量方法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311128" y="0"/>
            <a:ext cx="804672" cy="585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8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>
            <a:extLst>
              <a:ext uri="{FF2B5EF4-FFF2-40B4-BE49-F238E27FC236}">
                <a16:creationId xmlns:a16="http://schemas.microsoft.com/office/drawing/2014/main" id="{ABF92AF2-2D55-45E1-A081-41E14CD3B8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861" y="1230713"/>
            <a:ext cx="4529438" cy="4665737"/>
          </a:xfrm>
          <a:prstGeom prst="rect">
            <a:avLst/>
          </a:prstGeom>
        </p:spPr>
      </p:pic>
      <p:pic>
        <p:nvPicPr>
          <p:cNvPr id="79" name="图片 78" descr="图形用户界面, 应用程序&#10;&#10;描述已自动生成">
            <a:extLst>
              <a:ext uri="{FF2B5EF4-FFF2-40B4-BE49-F238E27FC236}">
                <a16:creationId xmlns:a16="http://schemas.microsoft.com/office/drawing/2014/main" id="{111857BA-E698-4CBD-94A5-C3CF8BD801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0972" y="4114516"/>
            <a:ext cx="3729171" cy="2065847"/>
          </a:xfrm>
          <a:prstGeom prst="rect">
            <a:avLst/>
          </a:prstGeom>
        </p:spPr>
      </p:pic>
      <p:sp>
        <p:nvSpPr>
          <p:cNvPr id="144" name="箭头: 右 143">
            <a:extLst>
              <a:ext uri="{FF2B5EF4-FFF2-40B4-BE49-F238E27FC236}">
                <a16:creationId xmlns:a16="http://schemas.microsoft.com/office/drawing/2014/main" id="{F9314118-311E-4CBE-9977-7DA3C34BDCCF}"/>
              </a:ext>
            </a:extLst>
          </p:cNvPr>
          <p:cNvSpPr/>
          <p:nvPr/>
        </p:nvSpPr>
        <p:spPr>
          <a:xfrm rot="18949917">
            <a:off x="7277376" y="4999521"/>
            <a:ext cx="302586" cy="1944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042A04-9C6F-47BD-BC4A-A84BBFBA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b="1" dirty="0" smtClean="0"/>
              <a:t>Automotive inspection scheme</a:t>
            </a: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11CA83-D82F-49AA-8031-C4AAA03C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EE608-2122-4861-A0F6-4B0F9BC80AE4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0B6C65-95C7-455B-ACEF-C1AE404221D5}"/>
              </a:ext>
            </a:extLst>
          </p:cNvPr>
          <p:cNvSpPr txBox="1"/>
          <p:nvPr/>
        </p:nvSpPr>
        <p:spPr>
          <a:xfrm>
            <a:off x="20538" y="684524"/>
            <a:ext cx="4717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■</a:t>
            </a:r>
            <a:r>
              <a:rPr lang="en-US" altLang="zh-CN" sz="2000" b="1" dirty="0" smtClean="0">
                <a:solidFill>
                  <a:prstClr val="black"/>
                </a:solidFill>
                <a:latin typeface="+mn-ea"/>
              </a:rPr>
              <a:t>Automotive inspection system</a:t>
            </a:r>
            <a:r>
              <a:rPr kumimoji="1" lang="en-US" altLang="ja-JP" sz="2000" b="1" dirty="0" smtClean="0">
                <a:solidFill>
                  <a:prstClr val="black"/>
                </a:solidFill>
                <a:latin typeface="+mn-ea"/>
              </a:rPr>
              <a:t>: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（</a:t>
            </a:r>
            <a:r>
              <a:rPr kumimoji="1" lang="en-US" altLang="zh-CN" sz="2000" b="1" dirty="0">
                <a:solidFill>
                  <a:prstClr val="black"/>
                </a:solidFill>
                <a:latin typeface="+mn-ea"/>
              </a:rPr>
              <a:t>&lt;</a:t>
            </a:r>
            <a:r>
              <a:rPr kumimoji="1" lang="en-US" altLang="zh-CN" sz="2000" b="1" dirty="0" smtClean="0">
                <a:solidFill>
                  <a:prstClr val="black"/>
                </a:solidFill>
                <a:latin typeface="+mn-ea"/>
              </a:rPr>
              <a:t>15</a:t>
            </a:r>
            <a:r>
              <a:rPr lang="en-US" altLang="zh-CN" sz="2000" b="1" dirty="0" smtClean="0">
                <a:solidFill>
                  <a:prstClr val="black"/>
                </a:solidFill>
                <a:latin typeface="+mn-ea"/>
              </a:rPr>
              <a:t>s</a:t>
            </a:r>
            <a:r>
              <a:rPr kumimoji="1" lang="en-US" altLang="zh-CN" sz="2000" b="1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zh-CN" sz="2000" b="1" dirty="0" smtClean="0">
                <a:solidFill>
                  <a:prstClr val="black"/>
                </a:solidFill>
                <a:latin typeface="+mn-ea"/>
              </a:rPr>
              <a:t>pc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）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E2C289C-789B-4B89-B6E4-BB1AE602118A}"/>
              </a:ext>
            </a:extLst>
          </p:cNvPr>
          <p:cNvGrpSpPr/>
          <p:nvPr/>
        </p:nvGrpSpPr>
        <p:grpSpPr>
          <a:xfrm>
            <a:off x="7036004" y="1006509"/>
            <a:ext cx="3803465" cy="2297900"/>
            <a:chOff x="6872298" y="-85392"/>
            <a:chExt cx="3803465" cy="2468094"/>
          </a:xfrm>
        </p:grpSpPr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0E28C900-5EEF-4FF0-873B-187B5F009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20124" y="-85392"/>
              <a:ext cx="3255639" cy="2225859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420CCE7-B0C2-420C-916D-5A1B9E7D8691}"/>
                </a:ext>
              </a:extLst>
            </p:cNvPr>
            <p:cNvSpPr/>
            <p:nvPr/>
          </p:nvSpPr>
          <p:spPr>
            <a:xfrm>
              <a:off x="7562862" y="2117293"/>
              <a:ext cx="2875754" cy="492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 (标题)"/>
                <a:ea typeface="Meiryo UI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09B7EE-BB12-4263-B975-D61AC9C395BF}"/>
                </a:ext>
              </a:extLst>
            </p:cNvPr>
            <p:cNvSpPr/>
            <p:nvPr/>
          </p:nvSpPr>
          <p:spPr>
            <a:xfrm>
              <a:off x="7420124" y="2189010"/>
              <a:ext cx="3138635" cy="1177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 (标题)"/>
                <a:ea typeface="Meiryo UI"/>
                <a:cs typeface="+mn-cs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0A7453B8-ADFF-454F-8C3A-9087C3E2EFAE}"/>
                </a:ext>
              </a:extLst>
            </p:cNvPr>
            <p:cNvSpPr txBox="1"/>
            <p:nvPr/>
          </p:nvSpPr>
          <p:spPr>
            <a:xfrm>
              <a:off x="6872298" y="1424378"/>
              <a:ext cx="785329" cy="24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カメラ</a:t>
              </a:r>
              <a:endParaRPr kumimoji="1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8944E7B-074C-4831-B180-4F624B1D1AD9}"/>
                </a:ext>
              </a:extLst>
            </p:cNvPr>
            <p:cNvSpPr txBox="1"/>
            <p:nvPr/>
          </p:nvSpPr>
          <p:spPr>
            <a:xfrm>
              <a:off x="7036122" y="1965936"/>
              <a:ext cx="690660" cy="24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900" b="1" dirty="0">
                  <a:solidFill>
                    <a:prstClr val="black"/>
                  </a:solidFill>
                  <a:latin typeface="Meiryo UI"/>
                  <a:ea typeface="Meiryo UI"/>
                </a:rPr>
                <a:t>BC</a:t>
              </a:r>
              <a:endParaRPr kumimoji="1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998DA0A-19BE-4FC7-B8A1-F1A749874354}"/>
                </a:ext>
              </a:extLst>
            </p:cNvPr>
            <p:cNvSpPr txBox="1"/>
            <p:nvPr/>
          </p:nvSpPr>
          <p:spPr>
            <a:xfrm>
              <a:off x="7040209" y="2151870"/>
              <a:ext cx="8254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C4D818DA-1CDA-4C3D-AA44-6E3AA959D142}"/>
              </a:ext>
            </a:extLst>
          </p:cNvPr>
          <p:cNvSpPr txBox="1"/>
          <p:nvPr/>
        </p:nvSpPr>
        <p:spPr>
          <a:xfrm>
            <a:off x="3173064" y="1539106"/>
            <a:ext cx="1104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b="1" dirty="0" smtClean="0">
                <a:latin typeface="Meiryo UI"/>
                <a:ea typeface="Meiryo UI"/>
              </a:rPr>
              <a:t>For industry</a:t>
            </a:r>
            <a:endParaRPr kumimoji="1" lang="en-US" altLang="ja-JP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lvl="0" algn="ctr">
              <a:defRPr/>
            </a:pPr>
            <a:r>
              <a:rPr lang="en-US" altLang="ja-JP" sz="1000" b="1" dirty="0"/>
              <a:t>4KCamera</a:t>
            </a:r>
            <a:r>
              <a:rPr kumimoji="1" lang="zh-CN" altLang="en-US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*</a:t>
            </a:r>
            <a:r>
              <a:rPr kumimoji="1" lang="en-US" altLang="zh-CN" sz="1000" b="1" dirty="0">
                <a:latin typeface="Meiryo UI"/>
                <a:ea typeface="Meiryo UI"/>
              </a:rPr>
              <a:t>2</a:t>
            </a: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71911F3-9BEE-43E0-9B64-82FB0101FB93}"/>
              </a:ext>
            </a:extLst>
          </p:cNvPr>
          <p:cNvSpPr txBox="1"/>
          <p:nvPr/>
        </p:nvSpPr>
        <p:spPr>
          <a:xfrm>
            <a:off x="4723304" y="2920976"/>
            <a:ext cx="1385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central processer</a:t>
            </a: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1" dirty="0" smtClean="0">
                <a:latin typeface="Meiryo UI"/>
                <a:ea typeface="Meiryo UI"/>
              </a:rPr>
              <a:t>（</a:t>
            </a:r>
            <a:r>
              <a:rPr lang="en-US" altLang="ja-JP" sz="1000" b="1" dirty="0" smtClean="0">
                <a:latin typeface="Meiryo UI"/>
                <a:ea typeface="Meiryo UI"/>
              </a:rPr>
              <a:t>Self-development </a:t>
            </a:r>
            <a:r>
              <a:rPr kumimoji="1" lang="en-US" altLang="zh-CN" sz="1000" b="1" dirty="0" smtClean="0">
                <a:latin typeface="Meiryo UI"/>
                <a:ea typeface="Meiryo UI"/>
              </a:rPr>
              <a:t>SOFT</a:t>
            </a:r>
            <a:r>
              <a:rPr kumimoji="1" lang="zh-CN" altLang="en-US" sz="1000" b="1" dirty="0">
                <a:latin typeface="Meiryo UI"/>
                <a:ea typeface="Meiryo UI"/>
              </a:rPr>
              <a:t>）</a:t>
            </a:r>
            <a:endParaRPr kumimoji="1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9A498B3-6010-41F1-AD31-85DFDBE96C29}"/>
              </a:ext>
            </a:extLst>
          </p:cNvPr>
          <p:cNvSpPr txBox="1"/>
          <p:nvPr/>
        </p:nvSpPr>
        <p:spPr>
          <a:xfrm>
            <a:off x="4920167" y="4354117"/>
            <a:ext cx="167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inspection result display</a:t>
            </a:r>
            <a:endParaRPr kumimoji="1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0E9F70A-F55A-4884-A766-42CDADB64961}"/>
              </a:ext>
            </a:extLst>
          </p:cNvPr>
          <p:cNvSpPr txBox="1"/>
          <p:nvPr/>
        </p:nvSpPr>
        <p:spPr>
          <a:xfrm>
            <a:off x="6693643" y="3226266"/>
            <a:ext cx="54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200" b="1" dirty="0">
                <a:solidFill>
                  <a:srgbClr val="0000FF"/>
                </a:solidFill>
                <a:latin typeface="Meiryo UI (标题)"/>
              </a:rPr>
              <a:t>Process the acquired BC image through camera shooting and display the OK / NG judgment result.</a:t>
            </a:r>
            <a:endParaRPr kumimoji="1" lang="zh-TW" altLang="en-US" sz="1200" b="1" dirty="0">
              <a:solidFill>
                <a:srgbClr val="0000FF"/>
              </a:solidFill>
              <a:latin typeface="Meiryo UI (标题)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437EC63-26A1-4E00-8B00-E690E4C50AEB}"/>
              </a:ext>
            </a:extLst>
          </p:cNvPr>
          <p:cNvSpPr txBox="1"/>
          <p:nvPr/>
        </p:nvSpPr>
        <p:spPr>
          <a:xfrm>
            <a:off x="2892320" y="5393377"/>
            <a:ext cx="97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BC</a:t>
            </a:r>
            <a:endParaRPr kumimoji="1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EAB558-6E19-4204-A07C-38EFE171D7E7}"/>
              </a:ext>
            </a:extLst>
          </p:cNvPr>
          <p:cNvSpPr/>
          <p:nvPr/>
        </p:nvSpPr>
        <p:spPr>
          <a:xfrm>
            <a:off x="1048947" y="6112670"/>
            <a:ext cx="3209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>
                <a:solidFill>
                  <a:prstClr val="black"/>
                </a:solidFill>
              </a:rPr>
              <a:t>5</a:t>
            </a:r>
            <a:r>
              <a:rPr lang="en-US" altLang="zh-CN" b="1" u="sng" dirty="0">
                <a:solidFill>
                  <a:prstClr val="black"/>
                </a:solidFill>
              </a:rPr>
              <a:t>5</a:t>
            </a:r>
            <a:r>
              <a:rPr kumimoji="1" lang="en-US" altLang="zh-CN" b="1" u="sng" dirty="0">
                <a:solidFill>
                  <a:prstClr val="black"/>
                </a:solidFill>
              </a:rPr>
              <a:t>”</a:t>
            </a:r>
            <a:r>
              <a:rPr kumimoji="1" lang="zh-CN" altLang="en-US" b="1" u="sng" dirty="0">
                <a:solidFill>
                  <a:prstClr val="black"/>
                </a:solidFill>
              </a:rPr>
              <a:t>～</a:t>
            </a:r>
            <a:r>
              <a:rPr kumimoji="1" lang="en-US" altLang="ja-JP" b="1" u="sng" dirty="0">
                <a:solidFill>
                  <a:prstClr val="black"/>
                </a:solidFill>
              </a:rPr>
              <a:t>8</a:t>
            </a:r>
            <a:r>
              <a:rPr kumimoji="1" lang="en-US" altLang="zh-CN" b="1" u="sng" dirty="0">
                <a:solidFill>
                  <a:prstClr val="black"/>
                </a:solidFill>
              </a:rPr>
              <a:t>5 </a:t>
            </a:r>
            <a:r>
              <a:rPr kumimoji="1" lang="en-US" altLang="zh-CN" b="1" u="sng" dirty="0" smtClean="0">
                <a:solidFill>
                  <a:prstClr val="black"/>
                </a:solidFill>
              </a:rPr>
              <a:t>“Full support </a:t>
            </a:r>
            <a:r>
              <a:rPr kumimoji="1" lang="ja-JP" altLang="en-US" b="1" u="sng" dirty="0">
                <a:solidFill>
                  <a:prstClr val="black"/>
                </a:solidFill>
              </a:rPr>
              <a:t>　　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03584F-9CB7-4DA6-AF09-9A2D8187D770}"/>
              </a:ext>
            </a:extLst>
          </p:cNvPr>
          <p:cNvSpPr/>
          <p:nvPr/>
        </p:nvSpPr>
        <p:spPr>
          <a:xfrm>
            <a:off x="8165659" y="4421844"/>
            <a:ext cx="1388809" cy="11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2F361CB-C317-4F7C-A05B-76E6AF9B2685}"/>
              </a:ext>
            </a:extLst>
          </p:cNvPr>
          <p:cNvSpPr txBox="1"/>
          <p:nvPr/>
        </p:nvSpPr>
        <p:spPr>
          <a:xfrm>
            <a:off x="9757297" y="4562749"/>
            <a:ext cx="1388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900" b="1" dirty="0" smtClean="0">
                <a:solidFill>
                  <a:srgbClr val="FF0000"/>
                </a:solidFill>
                <a:latin typeface="Meiryo UI (标题)"/>
              </a:rPr>
              <a:t>out </a:t>
            </a:r>
            <a:r>
              <a:rPr lang="en-US" altLang="ja-JP" sz="900" b="1" dirty="0">
                <a:solidFill>
                  <a:srgbClr val="FF0000"/>
                </a:solidFill>
                <a:latin typeface="Meiryo UI (标题)"/>
              </a:rPr>
              <a:t>frame dimension have detected failure</a:t>
            </a:r>
            <a:endParaRPr lang="zh-TW" altLang="en-US" sz="900" b="1" dirty="0">
              <a:solidFill>
                <a:srgbClr val="FF0000"/>
              </a:solidFill>
              <a:latin typeface="Meiryo UI (标题)"/>
            </a:endParaRPr>
          </a:p>
          <a:p>
            <a:pPr lvl="0">
              <a:defRPr/>
            </a:pPr>
            <a:endParaRPr kumimoji="1" lang="zh-TW" altLang="en-US" sz="900" b="1" dirty="0">
              <a:solidFill>
                <a:srgbClr val="FF0000"/>
              </a:solidFill>
              <a:latin typeface="Meiryo UI (标题)"/>
            </a:endParaRPr>
          </a:p>
        </p:txBody>
      </p:sp>
      <p:sp>
        <p:nvSpPr>
          <p:cNvPr id="139" name="箭头: 右 138">
            <a:extLst>
              <a:ext uri="{FF2B5EF4-FFF2-40B4-BE49-F238E27FC236}">
                <a16:creationId xmlns:a16="http://schemas.microsoft.com/office/drawing/2014/main" id="{408DFD73-304F-44AC-9033-581D4E980025}"/>
              </a:ext>
            </a:extLst>
          </p:cNvPr>
          <p:cNvSpPr/>
          <p:nvPr/>
        </p:nvSpPr>
        <p:spPr>
          <a:xfrm rot="12047821">
            <a:off x="9535355" y="4464805"/>
            <a:ext cx="302586" cy="1944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C58BEE5-F31B-4ACD-B0E3-03E985BF5CC6}"/>
              </a:ext>
            </a:extLst>
          </p:cNvPr>
          <p:cNvSpPr/>
          <p:nvPr/>
        </p:nvSpPr>
        <p:spPr>
          <a:xfrm rot="5400000">
            <a:off x="7303210" y="4932084"/>
            <a:ext cx="620628" cy="11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424DF635-403F-48E4-AA96-2D1269C8C942}"/>
              </a:ext>
            </a:extLst>
          </p:cNvPr>
          <p:cNvSpPr txBox="1"/>
          <p:nvPr/>
        </p:nvSpPr>
        <p:spPr>
          <a:xfrm>
            <a:off x="6594713" y="5288623"/>
            <a:ext cx="138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900" b="1" dirty="0" smtClean="0">
                <a:solidFill>
                  <a:srgbClr val="FF0000"/>
                </a:solidFill>
                <a:latin typeface="Meiryo UI (标题)"/>
                <a:ea typeface="Meiryo UI"/>
              </a:rPr>
              <a:t>out frame dimension have detected failure</a:t>
            </a:r>
            <a:endParaRPr kumimoji="1" lang="zh-TW" altLang="en-US" sz="900" b="1" dirty="0">
              <a:solidFill>
                <a:srgbClr val="FF0000"/>
              </a:solidFill>
              <a:latin typeface="Meiryo UI (标题)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3D8B157-A0A3-487F-B1F7-02227C6626A3}"/>
              </a:ext>
            </a:extLst>
          </p:cNvPr>
          <p:cNvSpPr txBox="1"/>
          <p:nvPr/>
        </p:nvSpPr>
        <p:spPr>
          <a:xfrm>
            <a:off x="6684929" y="3793091"/>
            <a:ext cx="122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zh-CN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r>
              <a:rPr kumimoji="1" lang="en-US" altLang="zh-CN" sz="1200" b="1" dirty="0">
                <a:latin typeface="Meiryo UI (标题)"/>
                <a:ea typeface="Meiryo UI"/>
              </a:rPr>
              <a:t>Sample</a:t>
            </a:r>
            <a:r>
              <a:rPr kumimoji="1" lang="ja-JP" altLang="en-US" sz="1200" b="1" dirty="0">
                <a:latin typeface="Meiryo UI (标题)"/>
                <a:ea typeface="Meiryo UI"/>
              </a:rPr>
              <a:t>例</a:t>
            </a:r>
            <a:endParaRPr kumimoji="1" lang="zh-TW" altLang="en-US" sz="1200" b="1" dirty="0">
              <a:latin typeface="Meiryo UI (标题)"/>
            </a:endParaRPr>
          </a:p>
        </p:txBody>
      </p: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57A00CE-F8EF-40B4-83C1-337DA91937E0}"/>
              </a:ext>
            </a:extLst>
          </p:cNvPr>
          <p:cNvCxnSpPr>
            <a:cxnSpLocks/>
          </p:cNvCxnSpPr>
          <p:nvPr/>
        </p:nvCxnSpPr>
        <p:spPr>
          <a:xfrm flipV="1">
            <a:off x="3064524" y="1915061"/>
            <a:ext cx="563149" cy="1742470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8BA471DB-4378-4C54-A3C9-CDE5E9F1400B}"/>
              </a:ext>
            </a:extLst>
          </p:cNvPr>
          <p:cNvCxnSpPr>
            <a:cxnSpLocks/>
          </p:cNvCxnSpPr>
          <p:nvPr/>
        </p:nvCxnSpPr>
        <p:spPr>
          <a:xfrm flipH="1">
            <a:off x="1524641" y="4514341"/>
            <a:ext cx="562706" cy="503279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FF37895-A205-43FB-8967-CA9D3B3A26FE}"/>
              </a:ext>
            </a:extLst>
          </p:cNvPr>
          <p:cNvCxnSpPr>
            <a:cxnSpLocks/>
          </p:cNvCxnSpPr>
          <p:nvPr/>
        </p:nvCxnSpPr>
        <p:spPr>
          <a:xfrm flipV="1">
            <a:off x="4001998" y="3223098"/>
            <a:ext cx="760668" cy="700408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0A06CD36-9BDF-4AF6-85C5-04E475174068}"/>
              </a:ext>
            </a:extLst>
          </p:cNvPr>
          <p:cNvCxnSpPr>
            <a:cxnSpLocks/>
          </p:cNvCxnSpPr>
          <p:nvPr/>
        </p:nvCxnSpPr>
        <p:spPr>
          <a:xfrm flipH="1" flipV="1">
            <a:off x="873358" y="2385601"/>
            <a:ext cx="995071" cy="1119932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A3646B52-0138-4BE5-B905-C6CD460C9255}"/>
              </a:ext>
            </a:extLst>
          </p:cNvPr>
          <p:cNvCxnSpPr>
            <a:cxnSpLocks/>
          </p:cNvCxnSpPr>
          <p:nvPr/>
        </p:nvCxnSpPr>
        <p:spPr>
          <a:xfrm>
            <a:off x="4382332" y="4554566"/>
            <a:ext cx="576190" cy="17460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6BBDF9A2-0175-4160-BE39-B1EAA8B712BA}"/>
              </a:ext>
            </a:extLst>
          </p:cNvPr>
          <p:cNvSpPr/>
          <p:nvPr/>
        </p:nvSpPr>
        <p:spPr>
          <a:xfrm>
            <a:off x="6933149" y="4079489"/>
            <a:ext cx="4339089" cy="214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0391FA0-C998-4BC7-BF15-5B66C9DB7013}"/>
              </a:ext>
            </a:extLst>
          </p:cNvPr>
          <p:cNvSpPr txBox="1"/>
          <p:nvPr/>
        </p:nvSpPr>
        <p:spPr>
          <a:xfrm>
            <a:off x="6948009" y="5918167"/>
            <a:ext cx="491097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endParaRPr kumimoji="1" lang="en-US" altLang="zh-CN" sz="6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kumimoji="1" lang="ja-JP" altLang="en-US" sz="1200" b="1" dirty="0" smtClean="0">
                <a:solidFill>
                  <a:srgbClr val="0000FF"/>
                </a:solidFill>
              </a:rPr>
              <a:t>・</a:t>
            </a:r>
            <a:r>
              <a:rPr lang="en-US" altLang="ja-JP" sz="1050" b="1" dirty="0" smtClean="0">
                <a:solidFill>
                  <a:srgbClr val="0000FF"/>
                </a:solidFill>
              </a:rPr>
              <a:t>Picture shooting</a:t>
            </a:r>
            <a:r>
              <a:rPr kumimoji="1" lang="zh-CN" altLang="en-US" sz="1050" b="1" dirty="0" smtClean="0">
                <a:solidFill>
                  <a:srgbClr val="0000FF"/>
                </a:solidFill>
              </a:rPr>
              <a:t>（</a:t>
            </a:r>
            <a:r>
              <a:rPr kumimoji="1" lang="en-US" altLang="zh-CN" sz="1050" b="1" dirty="0" smtClean="0">
                <a:solidFill>
                  <a:srgbClr val="0000FF"/>
                </a:solidFill>
              </a:rPr>
              <a:t>2</a:t>
            </a:r>
            <a:r>
              <a:rPr lang="en-US" altLang="zh-CN" sz="1050" b="1" dirty="0" smtClean="0">
                <a:solidFill>
                  <a:srgbClr val="0000FF"/>
                </a:solidFill>
              </a:rPr>
              <a:t>times</a:t>
            </a:r>
            <a:r>
              <a:rPr kumimoji="1" lang="zh-CN" altLang="en-US" sz="1050" b="1" dirty="0" smtClean="0">
                <a:solidFill>
                  <a:srgbClr val="0000FF"/>
                </a:solidFill>
              </a:rPr>
              <a:t>）</a:t>
            </a:r>
            <a:r>
              <a:rPr kumimoji="1" lang="zh-CN" altLang="en-US" sz="1050" b="1" dirty="0">
                <a:solidFill>
                  <a:srgbClr val="0000FF"/>
                </a:solidFill>
              </a:rPr>
              <a:t>、</a:t>
            </a:r>
            <a:r>
              <a:rPr kumimoji="1" lang="en-US" altLang="zh-CN" sz="1050" b="1" dirty="0">
                <a:solidFill>
                  <a:srgbClr val="0000FF"/>
                </a:solidFill>
              </a:rPr>
              <a:t>2S </a:t>
            </a:r>
            <a:r>
              <a:rPr kumimoji="1" lang="en-US" altLang="zh-CN" sz="1050" b="1" dirty="0" smtClean="0">
                <a:solidFill>
                  <a:srgbClr val="0000FF"/>
                </a:solidFill>
              </a:rPr>
              <a:t>/</a:t>
            </a:r>
            <a:r>
              <a:rPr lang="en-US" altLang="zh-CN" sz="1050" b="1" dirty="0" smtClean="0">
                <a:solidFill>
                  <a:srgbClr val="0000FF"/>
                </a:solidFill>
              </a:rPr>
              <a:t>time</a:t>
            </a:r>
            <a:r>
              <a:rPr kumimoji="1" lang="zh-CN" altLang="en-US" sz="1050" b="1" dirty="0" smtClean="0">
                <a:solidFill>
                  <a:srgbClr val="0000FF"/>
                </a:solidFill>
              </a:rPr>
              <a:t>、</a:t>
            </a:r>
            <a:r>
              <a:rPr kumimoji="1" lang="en-US" altLang="ja-JP" sz="1050" b="1" dirty="0" smtClean="0">
                <a:solidFill>
                  <a:srgbClr val="0000FF"/>
                </a:solidFill>
              </a:rPr>
              <a:t>total</a:t>
            </a:r>
            <a:r>
              <a:rPr kumimoji="1" lang="en-US" altLang="zh-CN" sz="1050" b="1" dirty="0" smtClean="0">
                <a:solidFill>
                  <a:srgbClr val="0000FF"/>
                </a:solidFill>
              </a:rPr>
              <a:t>5S</a:t>
            </a:r>
            <a:r>
              <a:rPr kumimoji="1" lang="zh-CN" altLang="en-US" sz="1050" b="1" dirty="0" smtClean="0">
                <a:solidFill>
                  <a:srgbClr val="0000FF"/>
                </a:solidFill>
              </a:rPr>
              <a:t>     </a:t>
            </a:r>
            <a:r>
              <a:rPr kumimoji="1" lang="ja-JP" altLang="en-US" sz="1050" b="1" dirty="0" smtClean="0">
                <a:solidFill>
                  <a:srgbClr val="0000FF"/>
                </a:solidFill>
              </a:rPr>
              <a:t>・</a:t>
            </a:r>
            <a:r>
              <a:rPr kumimoji="1" lang="en-US" altLang="ja-JP" sz="1050" b="1" dirty="0" smtClean="0">
                <a:solidFill>
                  <a:srgbClr val="0000FF"/>
                </a:solidFill>
              </a:rPr>
              <a:t>inspection accuracy</a:t>
            </a:r>
            <a:r>
              <a:rPr kumimoji="1" lang="zh-CN" altLang="en-US" sz="1050" b="1" dirty="0" smtClean="0">
                <a:solidFill>
                  <a:srgbClr val="0000FF"/>
                </a:solidFill>
              </a:rPr>
              <a:t>：</a:t>
            </a:r>
            <a:r>
              <a:rPr kumimoji="1" lang="en-US" altLang="zh-CN" sz="1050" b="1" dirty="0">
                <a:solidFill>
                  <a:srgbClr val="0000FF"/>
                </a:solidFill>
              </a:rPr>
              <a:t>0.1mm (</a:t>
            </a:r>
            <a:r>
              <a:rPr kumimoji="1" lang="ja-JP" altLang="en-US" sz="1050" b="1" dirty="0">
                <a:solidFill>
                  <a:srgbClr val="0000FF"/>
                </a:solidFill>
              </a:rPr>
              <a:t>規格</a:t>
            </a:r>
            <a:r>
              <a:rPr kumimoji="1" lang="zh-CN" altLang="en-US" sz="1050" b="1" dirty="0">
                <a:solidFill>
                  <a:srgbClr val="0000FF"/>
                </a:solidFill>
              </a:rPr>
              <a:t>：</a:t>
            </a:r>
            <a:r>
              <a:rPr kumimoji="1" lang="en-US" altLang="zh-CN" sz="1050" b="1" dirty="0">
                <a:solidFill>
                  <a:srgbClr val="0000FF"/>
                </a:solidFill>
              </a:rPr>
              <a:t>±</a:t>
            </a:r>
            <a:r>
              <a:rPr kumimoji="1" lang="en-US" altLang="ja-JP" sz="1050" b="1" dirty="0">
                <a:solidFill>
                  <a:srgbClr val="0000FF"/>
                </a:solidFill>
              </a:rPr>
              <a:t>1.5</a:t>
            </a:r>
            <a:r>
              <a:rPr kumimoji="1" lang="en-US" altLang="zh-CN" sz="1050" b="1" dirty="0">
                <a:solidFill>
                  <a:srgbClr val="0000FF"/>
                </a:solidFill>
              </a:rPr>
              <a:t>mm)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B9892A5-CF60-4D69-A1F6-5D15E5C2C3B4}"/>
              </a:ext>
            </a:extLst>
          </p:cNvPr>
          <p:cNvSpPr txBox="1"/>
          <p:nvPr/>
        </p:nvSpPr>
        <p:spPr>
          <a:xfrm>
            <a:off x="4649661" y="6557476"/>
            <a:ext cx="2825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Technology Development Dept.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53628E7-2E55-464F-A212-A0F214A1D41E}"/>
              </a:ext>
            </a:extLst>
          </p:cNvPr>
          <p:cNvSpPr txBox="1"/>
          <p:nvPr/>
        </p:nvSpPr>
        <p:spPr>
          <a:xfrm>
            <a:off x="843388" y="5002231"/>
            <a:ext cx="1104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b="1" dirty="0" smtClean="0">
                <a:latin typeface="Meiryo UI"/>
                <a:ea typeface="Meiryo UI"/>
              </a:rPr>
              <a:t>For industry</a:t>
            </a:r>
            <a:endParaRPr kumimoji="1" lang="en-US" altLang="ja-JP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lvl="0" algn="ctr">
              <a:defRPr/>
            </a:pPr>
            <a:r>
              <a:rPr lang="en-US" altLang="ja-JP" sz="1000" b="1" dirty="0"/>
              <a:t>4KCamera</a:t>
            </a:r>
            <a:r>
              <a:rPr kumimoji="1" lang="zh-CN" altLang="en-US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*</a:t>
            </a:r>
            <a:r>
              <a:rPr kumimoji="1" lang="en-US" altLang="zh-CN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2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ED88E0D-DC8B-4396-B68A-662CFF5C3CC4}"/>
              </a:ext>
            </a:extLst>
          </p:cNvPr>
          <p:cNvSpPr txBox="1"/>
          <p:nvPr/>
        </p:nvSpPr>
        <p:spPr>
          <a:xfrm>
            <a:off x="218297" y="1993465"/>
            <a:ext cx="1104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b="1" noProof="0" dirty="0" smtClean="0">
                <a:latin typeface="Meiryo UI"/>
                <a:ea typeface="Meiryo UI"/>
              </a:rPr>
              <a:t>For </a:t>
            </a:r>
            <a:r>
              <a:rPr lang="en-US" altLang="ja-JP" sz="1000" b="1" noProof="0" dirty="0" err="1" smtClean="0">
                <a:latin typeface="Meiryo UI"/>
                <a:ea typeface="Meiryo UI"/>
              </a:rPr>
              <a:t>indsutry</a:t>
            </a:r>
            <a:endParaRPr kumimoji="1" lang="en-US" altLang="ja-JP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4KCamera</a:t>
            </a:r>
            <a:r>
              <a:rPr kumimoji="1" lang="zh-CN" altLang="en-US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*</a:t>
            </a:r>
            <a:r>
              <a:rPr kumimoji="1" lang="en-US" altLang="zh-CN" sz="1000" b="1" dirty="0">
                <a:latin typeface="Meiryo UI"/>
                <a:ea typeface="Meiryo UI"/>
              </a:rPr>
              <a:t>1</a:t>
            </a: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F72BD8E-4F74-40FB-B89E-4A19A458AD12}"/>
              </a:ext>
            </a:extLst>
          </p:cNvPr>
          <p:cNvCxnSpPr>
            <a:cxnSpLocks/>
          </p:cNvCxnSpPr>
          <p:nvPr/>
        </p:nvCxnSpPr>
        <p:spPr>
          <a:xfrm flipH="1">
            <a:off x="1524640" y="4806499"/>
            <a:ext cx="1236368" cy="211121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17503D9F-E7FA-4137-9DC7-2584DF6C3291}"/>
              </a:ext>
            </a:extLst>
          </p:cNvPr>
          <p:cNvCxnSpPr>
            <a:cxnSpLocks/>
          </p:cNvCxnSpPr>
          <p:nvPr/>
        </p:nvCxnSpPr>
        <p:spPr>
          <a:xfrm flipH="1" flipV="1">
            <a:off x="3627675" y="1930724"/>
            <a:ext cx="108538" cy="1632857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C8339A-C9B0-454F-AF00-508ABA6EE5AD}"/>
              </a:ext>
            </a:extLst>
          </p:cNvPr>
          <p:cNvSpPr txBox="1"/>
          <p:nvPr/>
        </p:nvSpPr>
        <p:spPr>
          <a:xfrm>
            <a:off x="4694293" y="5119458"/>
            <a:ext cx="1104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b="1" dirty="0" smtClean="0">
                <a:latin typeface="Meiryo UI"/>
                <a:ea typeface="Meiryo UI"/>
              </a:rPr>
              <a:t>For industry</a:t>
            </a:r>
            <a:endParaRPr kumimoji="1" lang="en-US" altLang="ja-JP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4KCamera</a:t>
            </a:r>
            <a:r>
              <a:rPr kumimoji="1" lang="zh-CN" altLang="en-US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*</a:t>
            </a:r>
            <a:r>
              <a:rPr kumimoji="1" lang="en-US" altLang="zh-CN" sz="1000" b="1" dirty="0">
                <a:latin typeface="Meiryo UI"/>
                <a:ea typeface="Meiryo UI"/>
              </a:rPr>
              <a:t>1</a:t>
            </a: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F6B24F7-1EAE-4166-B6F6-9FAC505B1E51}"/>
              </a:ext>
            </a:extLst>
          </p:cNvPr>
          <p:cNvCxnSpPr>
            <a:cxnSpLocks/>
          </p:cNvCxnSpPr>
          <p:nvPr/>
        </p:nvCxnSpPr>
        <p:spPr>
          <a:xfrm>
            <a:off x="4085493" y="5118921"/>
            <a:ext cx="788643" cy="200592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B18A2A1-3C16-4174-AC8A-7115A765011D}"/>
              </a:ext>
            </a:extLst>
          </p:cNvPr>
          <p:cNvSpPr txBox="1"/>
          <p:nvPr/>
        </p:nvSpPr>
        <p:spPr>
          <a:xfrm>
            <a:off x="7316668" y="668373"/>
            <a:ext cx="343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■</a:t>
            </a:r>
            <a:r>
              <a:rPr lang="en-US" altLang="ja-JP" sz="2000" b="1" dirty="0" smtClean="0">
                <a:solidFill>
                  <a:prstClr val="black"/>
                </a:solidFill>
                <a:latin typeface="+mn-ea"/>
              </a:rPr>
              <a:t>Inspection principle</a:t>
            </a:r>
            <a:endParaRPr kumimoji="1" lang="zh-TW" altLang="en-US" sz="2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0F44329-F3B5-43E6-8E8D-100FAF3EB8D7}"/>
              </a:ext>
            </a:extLst>
          </p:cNvPr>
          <p:cNvSpPr txBox="1"/>
          <p:nvPr/>
        </p:nvSpPr>
        <p:spPr>
          <a:xfrm>
            <a:off x="8447181" y="5334298"/>
            <a:ext cx="1107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900" b="1" dirty="0" smtClean="0">
                <a:solidFill>
                  <a:srgbClr val="FF0000"/>
                </a:solidFill>
                <a:latin typeface="Meiryo UI (标题)"/>
                <a:ea typeface="Meiryo UI"/>
              </a:rPr>
              <a:t>failure detected</a:t>
            </a:r>
            <a:endParaRPr kumimoji="1" lang="zh-TW" altLang="en-US" sz="900" b="1" dirty="0">
              <a:solidFill>
                <a:srgbClr val="FF0000"/>
              </a:solidFill>
              <a:latin typeface="Meiryo UI (标题)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351DE8E-0CE8-4423-9208-C9398E5A2A51}"/>
              </a:ext>
            </a:extLst>
          </p:cNvPr>
          <p:cNvSpPr txBox="1"/>
          <p:nvPr/>
        </p:nvSpPr>
        <p:spPr>
          <a:xfrm>
            <a:off x="7877508" y="3700540"/>
            <a:ext cx="361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（</a:t>
            </a:r>
            <a:r>
              <a:rPr lang="en-US" altLang="ja-JP" sz="1000" b="1" dirty="0"/>
              <a:t> Automated inspection </a:t>
            </a:r>
            <a:r>
              <a:rPr lang="en-US" altLang="ja-JP" sz="1000" b="1" dirty="0" smtClean="0"/>
              <a:t>items: </a:t>
            </a:r>
            <a:r>
              <a:rPr lang="en-US" altLang="zh-CN" sz="1000" b="1" dirty="0" smtClean="0"/>
              <a:t>Warping</a:t>
            </a:r>
            <a:r>
              <a:rPr lang="zh-CN" altLang="en-US" sz="1000" b="1" dirty="0" smtClean="0"/>
              <a:t>、</a:t>
            </a:r>
            <a:r>
              <a:rPr lang="en-US" altLang="ja-JP" sz="1000" b="1" dirty="0" smtClean="0"/>
              <a:t>deformation</a:t>
            </a:r>
            <a:r>
              <a:rPr lang="zh-CN" altLang="en-US" sz="1000" b="1" dirty="0" smtClean="0"/>
              <a:t>、</a:t>
            </a:r>
            <a:r>
              <a:rPr lang="en-US" altLang="ja-JP" sz="1000" b="1" dirty="0" smtClean="0"/>
              <a:t>size etc. of 4 sides.)</a:t>
            </a:r>
            <a:endParaRPr lang="zh-CN" altLang="en-US" sz="10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A9CF2F4-B4EE-46AD-8118-358059B3D9A9}"/>
              </a:ext>
            </a:extLst>
          </p:cNvPr>
          <p:cNvSpPr txBox="1"/>
          <p:nvPr/>
        </p:nvSpPr>
        <p:spPr>
          <a:xfrm>
            <a:off x="3856806" y="6161923"/>
            <a:ext cx="2737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r>
              <a:rPr lang="en-US" altLang="zh-TW" sz="1100" b="1" dirty="0">
                <a:latin typeface="Meiryo UI"/>
                <a:ea typeface="Meiryo UI"/>
              </a:rPr>
              <a:t>COST</a:t>
            </a:r>
            <a:r>
              <a:rPr lang="zh-CN" altLang="en-US" sz="1100" b="1" dirty="0">
                <a:latin typeface="Meiryo UI"/>
                <a:ea typeface="Meiryo UI"/>
              </a:rPr>
              <a:t>：</a:t>
            </a:r>
            <a:r>
              <a:rPr lang="ja-JP" altLang="en-US" sz="1100" b="1" dirty="0">
                <a:latin typeface="Meiryo UI"/>
                <a:ea typeface="Meiryo UI"/>
              </a:rPr>
              <a:t>約</a:t>
            </a:r>
            <a:endParaRPr kumimoji="1" lang="zh-TW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7EF6600-6336-4E86-9162-1126786CF3AC}"/>
              </a:ext>
            </a:extLst>
          </p:cNvPr>
          <p:cNvSpPr/>
          <p:nvPr/>
        </p:nvSpPr>
        <p:spPr>
          <a:xfrm>
            <a:off x="4474869" y="5467388"/>
            <a:ext cx="23775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900" b="1" dirty="0"/>
              <a:t>（</a:t>
            </a:r>
            <a:r>
              <a:rPr kumimoji="1" lang="en-US" altLang="ja-JP" sz="900" b="1" dirty="0"/>
              <a:t>N</a:t>
            </a:r>
            <a:r>
              <a:rPr kumimoji="1" lang="zh-CN" altLang="en-US" sz="900" b="1" dirty="0" smtClean="0"/>
              <a:t>：</a:t>
            </a:r>
            <a:r>
              <a:rPr lang="en-US" altLang="zh-CN" sz="900" b="1" dirty="0" smtClean="0"/>
              <a:t>decide by inspection content</a:t>
            </a:r>
            <a:r>
              <a:rPr kumimoji="1" lang="zh-CN" altLang="en-US" sz="900" b="1" dirty="0" smtClean="0"/>
              <a:t>）</a:t>
            </a:r>
            <a:endParaRPr lang="zh-CN" altLang="en-US" sz="9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D37FE1F-AFEA-410B-A828-13FB0A71D36A}"/>
              </a:ext>
            </a:extLst>
          </p:cNvPr>
          <p:cNvSpPr/>
          <p:nvPr/>
        </p:nvSpPr>
        <p:spPr>
          <a:xfrm>
            <a:off x="388566" y="5799022"/>
            <a:ext cx="3920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9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r>
              <a:rPr lang="en-US" altLang="zh-CN" sz="900" b="1" dirty="0" smtClean="0"/>
              <a:t>Camera </a:t>
            </a:r>
            <a:r>
              <a:rPr lang="en-US" altLang="zh-CN" sz="900" b="1" dirty="0" err="1" smtClean="0"/>
              <a:t>qty</a:t>
            </a:r>
            <a:r>
              <a:rPr kumimoji="1" lang="en-US" altLang="zh-CN" sz="900" b="1" dirty="0" err="1" smtClean="0"/>
              <a:t>&amp;</a:t>
            </a:r>
            <a:r>
              <a:rPr lang="en-US" altLang="zh-CN" sz="900" b="1" dirty="0" err="1" smtClean="0"/>
              <a:t>Camera</a:t>
            </a:r>
            <a:r>
              <a:rPr lang="en-US" altLang="zh-CN" sz="900" b="1" dirty="0" smtClean="0"/>
              <a:t> mobility </a:t>
            </a:r>
            <a:r>
              <a:rPr kumimoji="1" lang="en-US" altLang="ja-JP" sz="900" b="1" dirty="0" smtClean="0"/>
              <a:t>or</a:t>
            </a:r>
            <a:r>
              <a:rPr lang="en-US" altLang="ja-JP" sz="900" b="1" dirty="0" smtClean="0"/>
              <a:t> fixed</a:t>
            </a:r>
            <a:r>
              <a:rPr kumimoji="1" lang="zh-CN" altLang="en-US" sz="900" b="1" dirty="0" smtClean="0"/>
              <a:t>：</a:t>
            </a:r>
            <a:r>
              <a:rPr kumimoji="1" lang="en-US" altLang="zh-CN" sz="900" b="1" dirty="0" smtClean="0"/>
              <a:t>depend on final </a:t>
            </a:r>
            <a:r>
              <a:rPr lang="en-US" altLang="zh-CN" sz="900" b="1" dirty="0"/>
              <a:t> </a:t>
            </a:r>
            <a:r>
              <a:rPr kumimoji="1" lang="en-US" altLang="zh-CN" sz="900" b="1" dirty="0" smtClean="0"/>
              <a:t>inspection content and result .</a:t>
            </a:r>
            <a:endParaRPr kumimoji="1" lang="en-US" altLang="ja-JP" sz="9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71D70C-4D08-4BF2-8CB1-EBBE58F9AB78}"/>
              </a:ext>
            </a:extLst>
          </p:cNvPr>
          <p:cNvSpPr/>
          <p:nvPr/>
        </p:nvSpPr>
        <p:spPr>
          <a:xfrm>
            <a:off x="7036004" y="165054"/>
            <a:ext cx="388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Inspection accuracy</a:t>
            </a:r>
            <a:r>
              <a:rPr lang="zh-CN" altLang="en-US" b="1" dirty="0" smtClean="0"/>
              <a:t>：</a:t>
            </a:r>
            <a:r>
              <a:rPr lang="en-US" altLang="zh-CN" b="1" dirty="0"/>
              <a:t>0.06mm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10307B-619E-4ABE-A582-6B88210359A1}"/>
              </a:ext>
            </a:extLst>
          </p:cNvPr>
          <p:cNvSpPr txBox="1"/>
          <p:nvPr/>
        </p:nvSpPr>
        <p:spPr>
          <a:xfrm>
            <a:off x="4799111" y="752640"/>
            <a:ext cx="258122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precision of  camera mode which discussed within inner side can not be meet , so looking for the outside sourcing.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7183C4C-8FEA-4D70-91EA-1EEDD8360122}"/>
              </a:ext>
            </a:extLst>
          </p:cNvPr>
          <p:cNvSpPr txBox="1"/>
          <p:nvPr/>
        </p:nvSpPr>
        <p:spPr>
          <a:xfrm>
            <a:off x="10738840" y="158121"/>
            <a:ext cx="6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★</a:t>
            </a:r>
          </a:p>
        </p:txBody>
      </p:sp>
      <p:sp>
        <p:nvSpPr>
          <p:cNvPr id="50" name="矩形 49"/>
          <p:cNvSpPr/>
          <p:nvPr/>
        </p:nvSpPr>
        <p:spPr>
          <a:xfrm>
            <a:off x="11311128" y="0"/>
            <a:ext cx="804672" cy="585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1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42A04-9C6F-47BD-BC4A-A84BBFBA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b="1" dirty="0" smtClean="0"/>
              <a:t>Automotive inspection cheme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11CA83-D82F-49AA-8031-C4AAA03C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EE608-2122-4861-A0F6-4B0F9BC80AE4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0B6C65-95C7-455B-ACEF-C1AE404221D5}"/>
              </a:ext>
            </a:extLst>
          </p:cNvPr>
          <p:cNvSpPr txBox="1"/>
          <p:nvPr/>
        </p:nvSpPr>
        <p:spPr>
          <a:xfrm>
            <a:off x="-83667" y="704693"/>
            <a:ext cx="4717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■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Automotive</a:t>
            </a:r>
            <a:r>
              <a:rPr kumimoji="1" lang="en-US" altLang="ja-JP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inspection system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: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30</a:t>
            </a:r>
            <a:r>
              <a:rPr lang="en-US" altLang="zh-CN" sz="2000" b="1" dirty="0" smtClean="0">
                <a:solidFill>
                  <a:prstClr val="black"/>
                </a:solidFill>
                <a:latin typeface="Meiryo UI"/>
                <a:ea typeface="Meiryo UI"/>
              </a:rPr>
              <a:t>s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/</a:t>
            </a:r>
            <a:r>
              <a:rPr lang="en-US" altLang="zh-CN" sz="2000" b="1" dirty="0" smtClean="0">
                <a:solidFill>
                  <a:prstClr val="black"/>
                </a:solidFill>
                <a:latin typeface="Meiryo UI"/>
                <a:ea typeface="Meiryo UI"/>
              </a:rPr>
              <a:t>pc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）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B9892A5-CF60-4D69-A1F6-5D15E5C2C3B4}"/>
              </a:ext>
            </a:extLst>
          </p:cNvPr>
          <p:cNvSpPr txBox="1"/>
          <p:nvPr/>
        </p:nvSpPr>
        <p:spPr>
          <a:xfrm>
            <a:off x="4649661" y="6557476"/>
            <a:ext cx="2825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Technology Development Dept.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pic>
        <p:nvPicPr>
          <p:cNvPr id="5" name="图片 4" descr="图示, 工程绘图&#10;&#10;描述已自动生成">
            <a:extLst>
              <a:ext uri="{FF2B5EF4-FFF2-40B4-BE49-F238E27FC236}">
                <a16:creationId xmlns:a16="http://schemas.microsoft.com/office/drawing/2014/main" id="{DF724B38-F9FA-41A1-BA7D-B684F98E63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3555" y="893752"/>
            <a:ext cx="4177939" cy="3123113"/>
          </a:xfrm>
          <a:prstGeom prst="rect">
            <a:avLst/>
          </a:prstGeom>
        </p:spPr>
      </p:pic>
      <p:pic>
        <p:nvPicPr>
          <p:cNvPr id="7" name="图片 6" descr="图示, 工程绘图&#10;&#10;描述已自动生成">
            <a:extLst>
              <a:ext uri="{FF2B5EF4-FFF2-40B4-BE49-F238E27FC236}">
                <a16:creationId xmlns:a16="http://schemas.microsoft.com/office/drawing/2014/main" id="{B4E294F0-37D0-4553-BFCA-B89BEF5306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939" y="1310138"/>
            <a:ext cx="5081282" cy="4297304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5440F9E1-3FEA-45EC-89F7-33BF1A819329}"/>
              </a:ext>
            </a:extLst>
          </p:cNvPr>
          <p:cNvSpPr/>
          <p:nvPr/>
        </p:nvSpPr>
        <p:spPr>
          <a:xfrm>
            <a:off x="18404" y="5270863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dirty="0" smtClean="0">
                <a:solidFill>
                  <a:prstClr val="black"/>
                </a:solidFill>
                <a:latin typeface="Meiryo UI"/>
                <a:ea typeface="Meiryo UI"/>
              </a:rPr>
              <a:t>Mobile 3D measurement device*2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Frame side/top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6F8A5DC9-47E1-47B9-A8EA-DBC0230306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175" y="4482860"/>
            <a:ext cx="812964" cy="694268"/>
          </a:xfrm>
          <a:prstGeom prst="rect">
            <a:avLst/>
          </a:prstGeom>
          <a:ln>
            <a:noFill/>
          </a:ln>
        </p:spPr>
      </p:pic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6480AF2-7786-4C97-83FE-6F96E1226C86}"/>
              </a:ext>
            </a:extLst>
          </p:cNvPr>
          <p:cNvCxnSpPr>
            <a:cxnSpLocks/>
          </p:cNvCxnSpPr>
          <p:nvPr/>
        </p:nvCxnSpPr>
        <p:spPr>
          <a:xfrm flipH="1">
            <a:off x="1497327" y="3324225"/>
            <a:ext cx="191458" cy="1158635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6C58483-9FA4-4CD5-B51E-37766FCBF714}"/>
              </a:ext>
            </a:extLst>
          </p:cNvPr>
          <p:cNvCxnSpPr>
            <a:cxnSpLocks/>
          </p:cNvCxnSpPr>
          <p:nvPr/>
        </p:nvCxnSpPr>
        <p:spPr>
          <a:xfrm flipH="1">
            <a:off x="1497327" y="3025558"/>
            <a:ext cx="110978" cy="1418757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50E1824-1B9A-4F98-864C-5342ECC5BAA3}"/>
              </a:ext>
            </a:extLst>
          </p:cNvPr>
          <p:cNvCxnSpPr>
            <a:cxnSpLocks/>
          </p:cNvCxnSpPr>
          <p:nvPr/>
        </p:nvCxnSpPr>
        <p:spPr>
          <a:xfrm flipH="1">
            <a:off x="3169091" y="3708250"/>
            <a:ext cx="110978" cy="1418757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7028481-D05C-4431-A1F8-609C4588A87B}"/>
              </a:ext>
            </a:extLst>
          </p:cNvPr>
          <p:cNvSpPr/>
          <p:nvPr/>
        </p:nvSpPr>
        <p:spPr>
          <a:xfrm rot="1898200">
            <a:off x="3962046" y="3736997"/>
            <a:ext cx="5743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65</a:t>
            </a:r>
            <a:r>
              <a:rPr kumimoji="1" lang="en-US" altLang="zh-C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” </a:t>
            </a:r>
            <a:r>
              <a:rPr kumimoji="1" lang="ja-JP" alt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ACD8B98-AB66-48C2-90F4-F64E2C490D15}"/>
              </a:ext>
            </a:extLst>
          </p:cNvPr>
          <p:cNvSpPr/>
          <p:nvPr/>
        </p:nvSpPr>
        <p:spPr>
          <a:xfrm rot="1898200">
            <a:off x="4310195" y="3407478"/>
            <a:ext cx="664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85 “</a:t>
            </a:r>
            <a:r>
              <a:rPr kumimoji="1" lang="ja-JP" alt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7E9E083-8B0C-4FE8-A02D-C980CE351A01}"/>
              </a:ext>
            </a:extLst>
          </p:cNvPr>
          <p:cNvSpPr/>
          <p:nvPr/>
        </p:nvSpPr>
        <p:spPr>
          <a:xfrm rot="1898200">
            <a:off x="4145746" y="3526518"/>
            <a:ext cx="4484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75</a:t>
            </a:r>
            <a:r>
              <a:rPr kumimoji="1" lang="en-US" altLang="zh-C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”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6AA2F8-9585-4321-BA2B-C4EDEBB43F63}"/>
              </a:ext>
            </a:extLst>
          </p:cNvPr>
          <p:cNvSpPr/>
          <p:nvPr/>
        </p:nvSpPr>
        <p:spPr>
          <a:xfrm>
            <a:off x="2931828" y="5177128"/>
            <a:ext cx="405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dirty="0">
                <a:solidFill>
                  <a:prstClr val="black"/>
                </a:solidFill>
                <a:latin typeface="Meiryo UI"/>
                <a:ea typeface="Meiryo UI"/>
              </a:rPr>
              <a:t>R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206E534-75CC-4A01-9BF8-F3C6EF21FF3F}"/>
              </a:ext>
            </a:extLst>
          </p:cNvPr>
          <p:cNvCxnSpPr>
            <a:cxnSpLocks/>
          </p:cNvCxnSpPr>
          <p:nvPr/>
        </p:nvCxnSpPr>
        <p:spPr>
          <a:xfrm>
            <a:off x="4130920" y="4050597"/>
            <a:ext cx="542137" cy="1403530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6550F98-F5E2-49F6-8D26-5FB0A601086D}"/>
              </a:ext>
            </a:extLst>
          </p:cNvPr>
          <p:cNvSpPr/>
          <p:nvPr/>
        </p:nvSpPr>
        <p:spPr>
          <a:xfrm>
            <a:off x="2996244" y="5480491"/>
            <a:ext cx="3499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）</a:t>
            </a:r>
            <a:r>
              <a:rPr kumimoji="0" lang="en-US" altLang="zh-CN" sz="1200" b="1" dirty="0" smtClean="0">
                <a:solidFill>
                  <a:prstClr val="black"/>
                </a:solidFill>
                <a:latin typeface="Meiryo UI"/>
                <a:ea typeface="Meiryo UI"/>
              </a:rPr>
              <a:t>High precision platform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Including</a:t>
            </a:r>
            <a:r>
              <a:rPr kumimoji="0" lang="en-US" altLang="zh-CN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positioning pins of each model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D1C8F68-5A49-4193-99A6-02F57D574AE5}"/>
              </a:ext>
            </a:extLst>
          </p:cNvPr>
          <p:cNvCxnSpPr>
            <a:cxnSpLocks/>
          </p:cNvCxnSpPr>
          <p:nvPr/>
        </p:nvCxnSpPr>
        <p:spPr>
          <a:xfrm flipV="1">
            <a:off x="3593881" y="1913955"/>
            <a:ext cx="1062552" cy="334714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C844327A-2208-480C-8CF0-06AA1753D31D}"/>
              </a:ext>
            </a:extLst>
          </p:cNvPr>
          <p:cNvSpPr/>
          <p:nvPr/>
        </p:nvSpPr>
        <p:spPr>
          <a:xfrm>
            <a:off x="4520725" y="1675593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Electronical</a:t>
            </a:r>
            <a:r>
              <a:rPr kumimoji="0" lang="en-US" altLang="ja-JP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control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9551C4A-C71A-493D-91BC-824826015384}"/>
              </a:ext>
            </a:extLst>
          </p:cNvPr>
          <p:cNvCxnSpPr>
            <a:cxnSpLocks/>
          </p:cNvCxnSpPr>
          <p:nvPr/>
        </p:nvCxnSpPr>
        <p:spPr>
          <a:xfrm flipV="1">
            <a:off x="3913665" y="2592055"/>
            <a:ext cx="1062552" cy="334714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0FC3323-0E97-4802-88D1-418C05710486}"/>
              </a:ext>
            </a:extLst>
          </p:cNvPr>
          <p:cNvCxnSpPr>
            <a:cxnSpLocks/>
          </p:cNvCxnSpPr>
          <p:nvPr/>
        </p:nvCxnSpPr>
        <p:spPr>
          <a:xfrm flipH="1" flipV="1">
            <a:off x="1497327" y="1430327"/>
            <a:ext cx="658963" cy="830625"/>
          </a:xfrm>
          <a:prstGeom prst="line">
            <a:avLst/>
          </a:prstGeom>
          <a:ln>
            <a:head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F61A882-C361-40F4-8D27-76C22A5A10BC}"/>
              </a:ext>
            </a:extLst>
          </p:cNvPr>
          <p:cNvCxnSpPr>
            <a:cxnSpLocks/>
          </p:cNvCxnSpPr>
          <p:nvPr/>
        </p:nvCxnSpPr>
        <p:spPr>
          <a:xfrm flipH="1">
            <a:off x="3454412" y="3606938"/>
            <a:ext cx="794825" cy="53711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52E67EE-D22E-4E7B-BC89-731BBB99D023}"/>
              </a:ext>
            </a:extLst>
          </p:cNvPr>
          <p:cNvCxnSpPr>
            <a:cxnSpLocks/>
          </p:cNvCxnSpPr>
          <p:nvPr/>
        </p:nvCxnSpPr>
        <p:spPr>
          <a:xfrm>
            <a:off x="2575560" y="2686931"/>
            <a:ext cx="1711328" cy="82796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BF6B133-FD03-47CE-9823-E58316A7E876}"/>
              </a:ext>
            </a:extLst>
          </p:cNvPr>
          <p:cNvCxnSpPr>
            <a:cxnSpLocks/>
          </p:cNvCxnSpPr>
          <p:nvPr/>
        </p:nvCxnSpPr>
        <p:spPr>
          <a:xfrm flipV="1">
            <a:off x="1750426" y="2686931"/>
            <a:ext cx="748637" cy="5098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6A34AF3-6BF0-47A0-A7F7-BD69C96E8E13}"/>
              </a:ext>
            </a:extLst>
          </p:cNvPr>
          <p:cNvCxnSpPr>
            <a:cxnSpLocks/>
          </p:cNvCxnSpPr>
          <p:nvPr/>
        </p:nvCxnSpPr>
        <p:spPr>
          <a:xfrm flipH="1" flipV="1">
            <a:off x="1726788" y="3360862"/>
            <a:ext cx="1651527" cy="79948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C192B626-A21C-4219-9762-AC8C2D114A41}"/>
              </a:ext>
            </a:extLst>
          </p:cNvPr>
          <p:cNvSpPr/>
          <p:nvPr/>
        </p:nvSpPr>
        <p:spPr>
          <a:xfrm rot="1699231">
            <a:off x="2140133" y="2808299"/>
            <a:ext cx="23711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4sides movement measurement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8" name="テキスト ボックス 18">
            <a:extLst>
              <a:ext uri="{FF2B5EF4-FFF2-40B4-BE49-F238E27FC236}">
                <a16:creationId xmlns:a16="http://schemas.microsoft.com/office/drawing/2014/main" id="{A5EA73FA-8638-4093-8578-BF1750FB1255}"/>
              </a:ext>
            </a:extLst>
          </p:cNvPr>
          <p:cNvSpPr txBox="1"/>
          <p:nvPr/>
        </p:nvSpPr>
        <p:spPr>
          <a:xfrm>
            <a:off x="4974286" y="2455309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X axis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2" name="テキスト ボックス 18">
            <a:extLst>
              <a:ext uri="{FF2B5EF4-FFF2-40B4-BE49-F238E27FC236}">
                <a16:creationId xmlns:a16="http://schemas.microsoft.com/office/drawing/2014/main" id="{0604467A-0A09-46F1-9852-D987D83208B0}"/>
              </a:ext>
            </a:extLst>
          </p:cNvPr>
          <p:cNvSpPr txBox="1"/>
          <p:nvPr/>
        </p:nvSpPr>
        <p:spPr>
          <a:xfrm>
            <a:off x="651079" y="1289528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Y axis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6" name="テキスト ボックス 16">
            <a:extLst>
              <a:ext uri="{FF2B5EF4-FFF2-40B4-BE49-F238E27FC236}">
                <a16:creationId xmlns:a16="http://schemas.microsoft.com/office/drawing/2014/main" id="{F39CCC21-D81E-4B19-8B58-45E3D4243C6E}"/>
              </a:ext>
            </a:extLst>
          </p:cNvPr>
          <p:cNvSpPr txBox="1"/>
          <p:nvPr/>
        </p:nvSpPr>
        <p:spPr>
          <a:xfrm>
            <a:off x="9189938" y="352651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＜</a:t>
            </a: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side</a:t>
            </a:r>
            <a:r>
              <a:rPr kumimoji="1" lang="en-US" altLang="ja-JP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view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＞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29F50F7-DEEE-40AE-B7E2-7CC668E96C4A}"/>
              </a:ext>
            </a:extLst>
          </p:cNvPr>
          <p:cNvSpPr/>
          <p:nvPr/>
        </p:nvSpPr>
        <p:spPr>
          <a:xfrm>
            <a:off x="336296" y="6018983"/>
            <a:ext cx="3482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Point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：</a:t>
            </a:r>
            <a:r>
              <a:rPr kumimoji="0" lang="en-US" altLang="ja-JP" sz="1200" b="1" dirty="0" smtClean="0">
                <a:solidFill>
                  <a:srgbClr val="FF0000"/>
                </a:solidFill>
              </a:rPr>
              <a:t>The deformation prevention of BC </a:t>
            </a:r>
            <a:r>
              <a:rPr kumimoji="0" lang="en-US" altLang="ja-JP" sz="1200" b="1" dirty="0">
                <a:solidFill>
                  <a:srgbClr val="FF0000"/>
                </a:solidFill>
              </a:rPr>
              <a:t>is required </a:t>
            </a:r>
            <a:r>
              <a:rPr kumimoji="0" lang="en-US" altLang="ja-JP" sz="1200" b="1" dirty="0" smtClean="0">
                <a:solidFill>
                  <a:srgbClr val="FF0000"/>
                </a:solidFill>
              </a:rPr>
              <a:t>during staff handing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62D459E6-65F3-4066-A5BB-F2C93EB0B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75137"/>
              </p:ext>
            </p:extLst>
          </p:nvPr>
        </p:nvGraphicFramePr>
        <p:xfrm>
          <a:off x="7334700" y="4519581"/>
          <a:ext cx="4497494" cy="2009755"/>
        </p:xfrm>
        <a:graphic>
          <a:graphicData uri="http://schemas.openxmlformats.org/drawingml/2006/table">
            <a:tbl>
              <a:tblPr/>
              <a:tblGrid>
                <a:gridCol w="874007">
                  <a:extLst>
                    <a:ext uri="{9D8B030D-6E8A-4147-A177-3AD203B41FA5}">
                      <a16:colId xmlns:a16="http://schemas.microsoft.com/office/drawing/2014/main" val="108042807"/>
                    </a:ext>
                  </a:extLst>
                </a:gridCol>
                <a:gridCol w="2257851">
                  <a:extLst>
                    <a:ext uri="{9D8B030D-6E8A-4147-A177-3AD203B41FA5}">
                      <a16:colId xmlns:a16="http://schemas.microsoft.com/office/drawing/2014/main" val="3208289311"/>
                    </a:ext>
                  </a:extLst>
                </a:gridCol>
                <a:gridCol w="1365636">
                  <a:extLst>
                    <a:ext uri="{9D8B030D-6E8A-4147-A177-3AD203B41FA5}">
                      <a16:colId xmlns:a16="http://schemas.microsoft.com/office/drawing/2014/main" val="1650621096"/>
                    </a:ext>
                  </a:extLst>
                </a:gridCol>
              </a:tblGrid>
              <a:tr h="294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Parts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Quotation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Thousand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50743"/>
                  </a:ext>
                </a:extLst>
              </a:tr>
              <a:tr h="251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movement</a:t>
                      </a:r>
                      <a:r>
                        <a:rPr lang="en-US" altLang="ja-JP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control unit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36056"/>
                  </a:ext>
                </a:extLst>
              </a:tr>
              <a:tr h="251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Detection pin control unit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131843"/>
                  </a:ext>
                </a:extLst>
              </a:tr>
              <a:tr h="251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frame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236529"/>
                  </a:ext>
                </a:extLst>
              </a:tr>
              <a:tr h="251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Countertop cradle and switching unit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01398"/>
                  </a:ext>
                </a:extLst>
              </a:tr>
              <a:tr h="251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Electronical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control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48174"/>
                  </a:ext>
                </a:extLst>
              </a:tr>
              <a:tr h="2512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925" marR="10925" marT="109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182705"/>
                  </a:ext>
                </a:extLst>
              </a:tr>
            </a:tbl>
          </a:graphicData>
        </a:graphic>
      </p:graphicFrame>
      <p:sp>
        <p:nvSpPr>
          <p:cNvPr id="104" name="文本框 103">
            <a:extLst>
              <a:ext uri="{FF2B5EF4-FFF2-40B4-BE49-F238E27FC236}">
                <a16:creationId xmlns:a16="http://schemas.microsoft.com/office/drawing/2014/main" id="{335C6889-F5F2-4722-8983-D9F5B27AFFC8}"/>
              </a:ext>
            </a:extLst>
          </p:cNvPr>
          <p:cNvSpPr txBox="1"/>
          <p:nvPr/>
        </p:nvSpPr>
        <p:spPr>
          <a:xfrm>
            <a:off x="7245527" y="4185469"/>
            <a:ext cx="273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※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COST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：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07A97C1-18FF-4F3F-B584-25E3436D285D}"/>
              </a:ext>
            </a:extLst>
          </p:cNvPr>
          <p:cNvSpPr/>
          <p:nvPr/>
        </p:nvSpPr>
        <p:spPr>
          <a:xfrm>
            <a:off x="7054327" y="103265"/>
            <a:ext cx="388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Inspection accuracy</a:t>
            </a:r>
            <a:r>
              <a:rPr lang="zh-CN" altLang="en-US" b="1" dirty="0" smtClean="0"/>
              <a:t>：</a:t>
            </a:r>
            <a:r>
              <a:rPr lang="en-US" altLang="zh-CN" b="1" dirty="0"/>
              <a:t>0.06mm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3625DBB-E4A6-4610-AD89-7C1E731682FE}"/>
              </a:ext>
            </a:extLst>
          </p:cNvPr>
          <p:cNvSpPr txBox="1"/>
          <p:nvPr/>
        </p:nvSpPr>
        <p:spPr>
          <a:xfrm>
            <a:off x="5022075" y="535751"/>
            <a:ext cx="3404475" cy="7848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Sensor</a:t>
            </a:r>
            <a:r>
              <a:rPr lang="ja-JP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zh-CN" alt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ja-JP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Specification accuracy can be met or not?</a:t>
            </a:r>
            <a:endParaRPr lang="en-US" altLang="ja-JP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ja-JP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quotation</a:t>
            </a:r>
            <a:r>
              <a:rPr lang="ja-JP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・ </a:t>
            </a:r>
            <a:r>
              <a:rPr lang="en-US" altLang="ja-JP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LT are urgent</a:t>
            </a:r>
            <a:endParaRPr lang="en-US" altLang="ja-JP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20A1E1-6F1C-44E3-9F72-C331E38F80B1}"/>
              </a:ext>
            </a:extLst>
          </p:cNvPr>
          <p:cNvSpPr txBox="1"/>
          <p:nvPr/>
        </p:nvSpPr>
        <p:spPr>
          <a:xfrm>
            <a:off x="10799489" y="23402"/>
            <a:ext cx="6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★</a:t>
            </a:r>
          </a:p>
        </p:txBody>
      </p:sp>
      <p:sp>
        <p:nvSpPr>
          <p:cNvPr id="38" name="矩形 37"/>
          <p:cNvSpPr/>
          <p:nvPr/>
        </p:nvSpPr>
        <p:spPr>
          <a:xfrm>
            <a:off x="11311128" y="0"/>
            <a:ext cx="804672" cy="585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5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161D69-F817-4A54-AD7F-1AF9B573C6E0}"/>
              </a:ext>
            </a:extLst>
          </p:cNvPr>
          <p:cNvSpPr txBox="1"/>
          <p:nvPr/>
        </p:nvSpPr>
        <p:spPr>
          <a:xfrm>
            <a:off x="2840420" y="2921169"/>
            <a:ext cx="651115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6000" dirty="0" err="1"/>
              <a:t>EoF</a:t>
            </a:r>
            <a:endParaRPr kumimoji="1" lang="ja-JP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1311128" y="0"/>
            <a:ext cx="804672" cy="585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Words>473</Words>
  <Application>Microsoft Office PowerPoint</Application>
  <PresentationFormat>宽屏</PresentationFormat>
  <Paragraphs>99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Meiryo UI</vt:lpstr>
      <vt:lpstr>Meiryo UI (标题)</vt:lpstr>
      <vt:lpstr>游ゴシック</vt:lpstr>
      <vt:lpstr>等线</vt:lpstr>
      <vt:lpstr>宋体</vt:lpstr>
      <vt:lpstr>微软雅黑</vt:lpstr>
      <vt:lpstr>Arial</vt:lpstr>
      <vt:lpstr>Calibri</vt:lpstr>
      <vt:lpstr>Office テーマ</vt:lpstr>
      <vt:lpstr>PowerPoint 演示文稿</vt:lpstr>
      <vt:lpstr>PowerPoint 演示文稿</vt:lpstr>
      <vt:lpstr>要求说明求</vt:lpstr>
      <vt:lpstr>Automotive inspection scheme1</vt:lpstr>
      <vt:lpstr>Automotive inspection cheme2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Partner出張報告</dc:title>
  <dc:creator>Yan, Jun (SSVE)</dc:creator>
  <cp:lastModifiedBy>Grace Li</cp:lastModifiedBy>
  <cp:revision>283</cp:revision>
  <dcterms:created xsi:type="dcterms:W3CDTF">2021-05-20T09:24:45Z</dcterms:created>
  <dcterms:modified xsi:type="dcterms:W3CDTF">2021-12-02T04:43:43Z</dcterms:modified>
</cp:coreProperties>
</file>