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320" r:id="rId3"/>
    <p:sldId id="470" r:id="rId4"/>
    <p:sldId id="553" r:id="rId5"/>
    <p:sldId id="549" r:id="rId6"/>
    <p:sldId id="551" r:id="rId7"/>
    <p:sldId id="43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8da8c3-3d29-4b31-a5f5-d1b08b1086c3}">
          <p14:sldIdLst>
            <p14:sldId id="320"/>
            <p14:sldId id="470"/>
            <p14:sldId id="553"/>
            <p14:sldId id="551"/>
            <p14:sldId id="439"/>
            <p14:sldId id="5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12"/>
    <a:srgbClr val="65A30D"/>
    <a:srgbClr val="0B5FD1"/>
    <a:srgbClr val="FFFFFF"/>
    <a:srgbClr val="E64D1F"/>
    <a:srgbClr val="6B6B6B"/>
    <a:srgbClr val="036F7B"/>
    <a:srgbClr val="056F7B"/>
    <a:srgbClr val="A0A4A8"/>
    <a:srgbClr val="85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86" autoAdjust="0"/>
    <p:restoredTop sz="96660" autoAdjust="0"/>
  </p:normalViewPr>
  <p:slideViewPr>
    <p:cSldViewPr snapToGrid="0">
      <p:cViewPr varScale="1">
        <p:scale>
          <a:sx n="81" d="100"/>
          <a:sy n="81" d="100"/>
        </p:scale>
        <p:origin x="-78" y="-552"/>
      </p:cViewPr>
      <p:guideLst>
        <p:guide orient="horz" pos="2163"/>
        <p:guide pos="3782"/>
      </p:guideLst>
    </p:cSldViewPr>
  </p:slideViewPr>
  <p:notesTextViewPr>
    <p:cViewPr>
      <p:scale>
        <a:sx n="1" d="1"/>
        <a:sy n="1" d="1"/>
      </p:scale>
      <p:origin x="0" y="0"/>
    </p:cViewPr>
  </p:notesTextViewPr>
  <p:notesViewPr>
    <p:cSldViewPr snapToGrid="0">
      <p:cViewPr varScale="1">
        <p:scale>
          <a:sx n="101" d="100"/>
          <a:sy n="101" d="100"/>
        </p:scale>
        <p:origin x="3528"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44A8-EC8C-42EB-8909-BECDB02AB5C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EA73B-A7EA-4827-937B-322BBE6126F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FAC5A-4E35-48D9-BCFB-CF126FB262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F5D61-7100-456C-842C-694F2A206F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userDrawn="1"/>
        </p:nvSpPr>
        <p:spPr>
          <a:xfrm>
            <a:off x="2974893" y="6597932"/>
            <a:ext cx="6432715" cy="215444"/>
          </a:xfrm>
          <a:prstGeom prst="rect">
            <a:avLst/>
          </a:prstGeom>
          <a:noFill/>
        </p:spPr>
        <p:txBody>
          <a:bodyPr wrap="square" rtlCol="0" anchor="ctr" anchorCtr="1">
            <a:noAutofit/>
          </a:bodyPr>
          <a:lstStyle/>
          <a:p>
            <a:pPr algn="dist"/>
            <a:r>
              <a:rPr lang="en-US" altLang="zh-CN" sz="800" dirty="0" smtClean="0">
                <a:solidFill>
                  <a:schemeClr val="bg1"/>
                </a:solidFill>
                <a:latin typeface="+mn-ea"/>
                <a:ea typeface="+mn-ea"/>
              </a:rPr>
              <a:t>Copyright © 2018 WINGTECH Technology Co., Ltd. All Rights Reserved. </a:t>
            </a:r>
            <a:endParaRPr lang="zh-CN" altLang="en-US" sz="800" dirty="0">
              <a:solidFill>
                <a:schemeClr val="bg1"/>
              </a:solidFill>
              <a:latin typeface="+mn-ea"/>
              <a:ea typeface="+mn-ea"/>
            </a:endParaRPr>
          </a:p>
        </p:txBody>
      </p:sp>
      <p:pic>
        <p:nvPicPr>
          <p:cNvPr id="9" name="图片 8" descr="C:\Users\zhaolanying\Desktop\新建文件夹 (4)\微信图片_20180912150558.png微信图片_20180912150558"/>
          <p:cNvPicPr>
            <a:picLocks noChangeAspect="1"/>
          </p:cNvPicPr>
          <p:nvPr userDrawn="1"/>
        </p:nvPicPr>
        <p:blipFill>
          <a:blip r:embed="rId3"/>
          <a:srcRect/>
          <a:stretch>
            <a:fillRect/>
          </a:stretch>
        </p:blipFill>
        <p:spPr>
          <a:xfrm>
            <a:off x="9407608" y="383272"/>
            <a:ext cx="2470785" cy="43761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3" y="3425"/>
            <a:ext cx="12185911" cy="6854575"/>
          </a:xfrm>
          <a:prstGeom prst="rect">
            <a:avLst/>
          </a:prstGeom>
        </p:spPr>
      </p:pic>
      <p:pic>
        <p:nvPicPr>
          <p:cNvPr id="10" name="图片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25100" y="6462384"/>
            <a:ext cx="1591158" cy="275335"/>
          </a:xfrm>
          <a:prstGeom prst="rect">
            <a:avLst/>
          </a:prstGeom>
        </p:spPr>
      </p:pic>
      <p:sp>
        <p:nvSpPr>
          <p:cNvPr id="3" name="矩形 2"/>
          <p:cNvSpPr/>
          <p:nvPr userDrawn="1"/>
        </p:nvSpPr>
        <p:spPr>
          <a:xfrm>
            <a:off x="7430542" y="6469247"/>
            <a:ext cx="4293926" cy="261610"/>
          </a:xfrm>
          <a:prstGeom prst="rect">
            <a:avLst/>
          </a:prstGeom>
        </p:spPr>
        <p:txBody>
          <a:bodyPr wrap="square">
            <a:spAutoFit/>
          </a:bodyPr>
          <a:lstStyle/>
          <a:p>
            <a:pPr algn="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2018 WINGTECH </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CONFIDENTIAL</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endParaRPr lang="zh-CN" altLang="en-US" sz="1100" b="1" dirty="0">
              <a:solidFill>
                <a:schemeClr val="tx1">
                  <a:lumMod val="85000"/>
                  <a:lumOff val="15000"/>
                </a:schemeClr>
              </a:solidFill>
              <a:latin typeface="Microsoft JhengHei UI" panose="020B0604030504040204" pitchFamily="34" charset="-120"/>
              <a:ea typeface="Microsoft JhengHei UI" panose="020B0604030504040204" pitchFamily="34" charset="-12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仅标题">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pic>
        <p:nvPicPr>
          <p:cNvPr id="10" name="图片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25100" y="6462384"/>
            <a:ext cx="1591158" cy="275335"/>
          </a:xfrm>
          <a:prstGeom prst="rect">
            <a:avLst/>
          </a:prstGeom>
        </p:spPr>
      </p:pic>
      <p:sp>
        <p:nvSpPr>
          <p:cNvPr id="3" name="矩形 2"/>
          <p:cNvSpPr/>
          <p:nvPr userDrawn="1"/>
        </p:nvSpPr>
        <p:spPr>
          <a:xfrm>
            <a:off x="7430542" y="6469247"/>
            <a:ext cx="4293926" cy="261610"/>
          </a:xfrm>
          <a:prstGeom prst="rect">
            <a:avLst/>
          </a:prstGeom>
        </p:spPr>
        <p:txBody>
          <a:bodyPr wrap="square">
            <a:spAutoFit/>
          </a:bodyPr>
          <a:lstStyle/>
          <a:p>
            <a:pPr algn="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2018 WINGTECH </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CONFIDENTIAL</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endParaRPr lang="zh-CN" altLang="en-US" sz="1100" b="1" dirty="0">
              <a:solidFill>
                <a:schemeClr val="tx1">
                  <a:lumMod val="85000"/>
                  <a:lumOff val="15000"/>
                </a:schemeClr>
              </a:solidFill>
              <a:latin typeface="Microsoft JhengHei UI" panose="020B0604030504040204" pitchFamily="34" charset="-120"/>
              <a:ea typeface="Microsoft JhengHei UI" panose="020B0604030504040204" pitchFamily="34" charset="-12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25100" y="6462384"/>
            <a:ext cx="1591158" cy="275335"/>
          </a:xfrm>
          <a:prstGeom prst="rect">
            <a:avLst/>
          </a:prstGeom>
        </p:spPr>
      </p:pic>
      <p:sp>
        <p:nvSpPr>
          <p:cNvPr id="3" name="矩形 2"/>
          <p:cNvSpPr/>
          <p:nvPr userDrawn="1"/>
        </p:nvSpPr>
        <p:spPr>
          <a:xfrm>
            <a:off x="7430542" y="6469247"/>
            <a:ext cx="4293926" cy="261610"/>
          </a:xfrm>
          <a:prstGeom prst="rect">
            <a:avLst/>
          </a:prstGeom>
        </p:spPr>
        <p:txBody>
          <a:bodyPr wrap="square">
            <a:spAutoFit/>
          </a:bodyPr>
          <a:lstStyle/>
          <a:p>
            <a:pPr algn="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2018 WINGTECH </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CONFIDENTIAL</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endParaRPr lang="zh-CN" altLang="en-US" sz="1100" b="1" dirty="0">
              <a:solidFill>
                <a:schemeClr val="tx1">
                  <a:lumMod val="85000"/>
                  <a:lumOff val="15000"/>
                </a:schemeClr>
              </a:solidFill>
              <a:latin typeface="Microsoft JhengHei UI" panose="020B0604030504040204" pitchFamily="34" charset="-120"/>
              <a:ea typeface="Microsoft JhengHei UI" panose="020B0604030504040204" pitchFamily="34" charset="-12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25100" y="6462384"/>
            <a:ext cx="1591158" cy="275335"/>
          </a:xfrm>
          <a:prstGeom prst="rect">
            <a:avLst/>
          </a:prstGeom>
        </p:spPr>
      </p:pic>
      <p:sp>
        <p:nvSpPr>
          <p:cNvPr id="3" name="矩形 2"/>
          <p:cNvSpPr/>
          <p:nvPr userDrawn="1"/>
        </p:nvSpPr>
        <p:spPr>
          <a:xfrm>
            <a:off x="7430542" y="6469247"/>
            <a:ext cx="4293926" cy="261610"/>
          </a:xfrm>
          <a:prstGeom prst="rect">
            <a:avLst/>
          </a:prstGeom>
        </p:spPr>
        <p:txBody>
          <a:bodyPr wrap="square">
            <a:spAutoFit/>
          </a:bodyPr>
          <a:lstStyle/>
          <a:p>
            <a:pPr algn="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2018 WINGTECH </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CONFIDENTIAL</a:t>
            </a:r>
            <a:r>
              <a:rPr lang="zh-CN" altLang="en-US"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r>
              <a:rPr lang="en-US" altLang="zh-CN" sz="1100" b="1" dirty="0" smtClean="0">
                <a:solidFill>
                  <a:schemeClr val="tx1">
                    <a:lumMod val="85000"/>
                    <a:lumOff val="15000"/>
                  </a:schemeClr>
                </a:solidFill>
                <a:latin typeface="Microsoft JhengHei UI" panose="020B0604030504040204" pitchFamily="34" charset="-120"/>
                <a:ea typeface="Microsoft JhengHei UI" panose="020B0604030504040204" pitchFamily="34" charset="-120"/>
              </a:rPr>
              <a:t> </a:t>
            </a:r>
            <a:endParaRPr lang="zh-CN" altLang="en-US" sz="1100" b="1" dirty="0">
              <a:solidFill>
                <a:schemeClr val="tx1">
                  <a:lumMod val="85000"/>
                  <a:lumOff val="15000"/>
                </a:schemeClr>
              </a:solidFill>
              <a:latin typeface="Microsoft JhengHei UI" panose="020B0604030504040204" pitchFamily="34" charset="-120"/>
              <a:ea typeface="Microsoft JhengHei UI" panose="020B0604030504040204" pitchFamily="34" charset="-12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9_仅标题">
    <p:spTree>
      <p:nvGrpSpPr>
        <p:cNvPr id="1" name=""/>
        <p:cNvGrpSpPr/>
        <p:nvPr/>
      </p:nvGrpSpPr>
      <p:grpSpPr>
        <a:xfrm>
          <a:off x="0" y="0"/>
          <a:ext cx="0" cy="0"/>
          <a:chOff x="0" y="0"/>
          <a:chExt cx="0" cy="0"/>
        </a:xfrm>
      </p:grpSpPr>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155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0" y="3442990"/>
            <a:ext cx="12192000" cy="850106"/>
          </a:xfrm>
        </p:spPr>
        <p:txBody>
          <a:bodyPr>
            <a:normAutofit/>
          </a:bodyPr>
          <a:lstStyle>
            <a:lvl1pPr algn="ctr">
              <a:defRPr sz="3800" b="0" spc="600">
                <a:solidFill>
                  <a:schemeClr val="bg1"/>
                </a:solidFill>
              </a:defRPr>
            </a:lvl1pPr>
          </a:lstStyle>
          <a:p>
            <a:r>
              <a:rPr lang="zh-CN" altLang="en-US" smtClean="0"/>
              <a:t>单击此处编辑母版标题样式</a:t>
            </a:r>
            <a:endParaRPr lang="zh-CN" altLang="en-US"/>
          </a:p>
        </p:txBody>
      </p:sp>
      <p:sp>
        <p:nvSpPr>
          <p:cNvPr id="5" name="TextBox 4"/>
          <p:cNvSpPr txBox="1"/>
          <p:nvPr userDrawn="1"/>
        </p:nvSpPr>
        <p:spPr>
          <a:xfrm>
            <a:off x="2974893" y="6597932"/>
            <a:ext cx="6432715" cy="215444"/>
          </a:xfrm>
          <a:prstGeom prst="rect">
            <a:avLst/>
          </a:prstGeom>
          <a:noFill/>
        </p:spPr>
        <p:txBody>
          <a:bodyPr wrap="square" rtlCol="0">
            <a:spAutoFit/>
          </a:bodyPr>
          <a:lstStyle/>
          <a:p>
            <a:pPr algn="dist"/>
            <a:r>
              <a:rPr lang="en-US" altLang="zh-CN" sz="800" dirty="0" smtClean="0">
                <a:solidFill>
                  <a:prstClr val="white"/>
                </a:solidFill>
              </a:rPr>
              <a:t>Copyright © 2018 WINGTECH Technology Co.,</a:t>
            </a:r>
            <a:r>
              <a:rPr lang="en-US" altLang="zh-CN" sz="800" dirty="0" err="1" smtClean="0">
                <a:solidFill>
                  <a:prstClr val="white"/>
                </a:solidFill>
              </a:rPr>
              <a:t>Ltd.All</a:t>
            </a:r>
            <a:r>
              <a:rPr lang="en-US" altLang="zh-CN" sz="800" dirty="0" smtClean="0">
                <a:solidFill>
                  <a:prstClr val="white"/>
                </a:solidFill>
              </a:rPr>
              <a:t> Rights Reserved. </a:t>
            </a:r>
            <a:endParaRPr lang="zh-CN" altLang="en-US" sz="800" dirty="0">
              <a:solidFill>
                <a:prstClr val="white"/>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3" name="标题占位符 1"/>
          <p:cNvSpPr>
            <a:spLocks noGrp="1"/>
          </p:cNvSpPr>
          <p:nvPr>
            <p:ph type="title"/>
          </p:nvPr>
        </p:nvSpPr>
        <p:spPr>
          <a:xfrm>
            <a:off x="623392" y="1"/>
            <a:ext cx="9425429" cy="764703"/>
          </a:xfrm>
          <a:prstGeom prst="rect">
            <a:avLst/>
          </a:prstGeom>
        </p:spPr>
        <p:txBody>
          <a:bodyPr rtlCol="0">
            <a:normAutofit/>
          </a:bodyPr>
          <a:lstStyle/>
          <a:p>
            <a:r>
              <a:rPr lang="zh-CN" altLang="en-US" noProof="1"/>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EFEEED"/>
            </a:gs>
          </a:gsLst>
          <a:lin ang="60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85010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484785"/>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914400"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idx="4294967295"/>
          </p:nvPr>
        </p:nvSpPr>
        <p:spPr>
          <a:xfrm>
            <a:off x="974800" y="4415525"/>
            <a:ext cx="11036386" cy="1014730"/>
          </a:xfrm>
          <a:ln>
            <a:noFill/>
          </a:ln>
        </p:spPr>
        <p:txBody>
          <a:bodyPr wrap="square">
            <a:spAutoFit/>
          </a:bodyPr>
          <a:lstStyle/>
          <a:p>
            <a:pPr algn="l"/>
            <a:r>
              <a:rPr lang="zh-CN" altLang="en-US" sz="6000" dirty="0" smtClean="0">
                <a:ln w="10160">
                  <a:solidFill>
                    <a:schemeClr val="accent5"/>
                  </a:solidFill>
                  <a:prstDash val="solid"/>
                </a:ln>
                <a:solidFill>
                  <a:schemeClr val="bg1"/>
                </a:solidFill>
                <a:effectLst>
                  <a:outerShdw blurRad="38100" dist="22860" dir="5400000" algn="tl" rotWithShape="0">
                    <a:srgbClr val="000000">
                      <a:alpha val="30000"/>
                    </a:srgbClr>
                  </a:outerShdw>
                </a:effectLst>
              </a:rPr>
              <a:t>前壳磕伤检测</a:t>
            </a:r>
            <a:endParaRPr lang="zh-CN" altLang="en-US" sz="6000" dirty="0" smtClean="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7" name="标题 1"/>
          <p:cNvSpPr txBox="1"/>
          <p:nvPr/>
        </p:nvSpPr>
        <p:spPr>
          <a:xfrm>
            <a:off x="974800" y="3188260"/>
            <a:ext cx="7465695" cy="1137285"/>
          </a:xfrm>
          <a:prstGeom prst="rect">
            <a:avLst/>
          </a:prstGeom>
          <a:ln>
            <a:noFill/>
          </a:ln>
        </p:spPr>
        <p:txBody>
          <a:bodyPr vert="horz" wrap="square" lIns="91440" tIns="45720" rIns="91440" bIns="45720" rtlCol="0" anchor="ctr">
            <a:spAutoFit/>
          </a:bodyPr>
          <a:lstStyle>
            <a:lvl1pPr algn="ctr" defTabSz="914400" rtl="0" eaLnBrk="1" latinLnBrk="0" hangingPunct="1">
              <a:spcBef>
                <a:spcPct val="0"/>
              </a:spcBef>
              <a:buNone/>
              <a:defRPr sz="4200" b="1" kern="1200">
                <a:solidFill>
                  <a:schemeClr val="tx1">
                    <a:lumMod val="65000"/>
                    <a:lumOff val="35000"/>
                  </a:schemeClr>
                </a:solidFill>
                <a:latin typeface="+mj-lt"/>
                <a:ea typeface="+mj-ea"/>
                <a:cs typeface="+mj-cs"/>
              </a:defRPr>
            </a:lvl1pPr>
          </a:lstStyle>
          <a:p>
            <a:pPr algn="l"/>
            <a:r>
              <a:rPr lang="zh-CN" altLang="en-US" sz="6800" dirty="0" smtClean="0">
                <a:solidFill>
                  <a:srgbClr val="C00000"/>
                </a:solidFill>
                <a:effectLst>
                  <a:outerShdw blurRad="38100" dist="38100" dir="2700000" algn="tl">
                    <a:srgbClr val="000000">
                      <a:alpha val="43137"/>
                    </a:srgbClr>
                  </a:outerShdw>
                </a:effectLst>
              </a:rPr>
              <a:t>闻泰通讯</a:t>
            </a:r>
            <a:endParaRPr lang="zh-CN" altLang="en-US" sz="6800" dirty="0" smtClean="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531495" y="401320"/>
          <a:ext cx="11311255" cy="5768340"/>
        </p:xfrm>
        <a:graphic>
          <a:graphicData uri="http://schemas.openxmlformats.org/drawingml/2006/table">
            <a:tbl>
              <a:tblPr firstRow="1" bandRow="1">
                <a:tableStyleId>{5C22544A-7EE6-4342-B048-85BDC9FD1C3A}</a:tableStyleId>
              </a:tblPr>
              <a:tblGrid>
                <a:gridCol w="886460"/>
                <a:gridCol w="10424795"/>
              </a:tblGrid>
              <a:tr h="343535">
                <a:tc>
                  <a:txBody>
                    <a:bodyPr/>
                    <a:p>
                      <a:pPr indent="0" algn="ctr">
                        <a:buNone/>
                      </a:pPr>
                      <a:r>
                        <a:rPr lang="zh-CN" sz="1100" b="0">
                          <a:solidFill>
                            <a:srgbClr val="000000"/>
                          </a:solidFill>
                          <a:latin typeface="Arial" panose="020B0604020202020204" pitchFamily="34" charset="0"/>
                          <a:ea typeface="宋体" panose="02010600030101010101" pitchFamily="2" charset="-122"/>
                        </a:rPr>
                        <a:t>序号</a:t>
                      </a:r>
                      <a:endParaRPr lang="en-US" altLang="en-US" sz="11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100" b="0">
                          <a:solidFill>
                            <a:srgbClr val="000000"/>
                          </a:solidFill>
                          <a:latin typeface="Arial" panose="020B0604020202020204" pitchFamily="34" charset="0"/>
                          <a:ea typeface="宋体" panose="02010600030101010101" pitchFamily="2" charset="-122"/>
                        </a:rPr>
                        <a:t>关键参数</a:t>
                      </a:r>
                      <a:endParaRPr lang="en-US" altLang="en-US" sz="11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1</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通用性：机器可适用的产品尺寸范围：长180mm×宽100mm 以内的产品。</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3810">
                <a:tc>
                  <a:txBody>
                    <a:bodyPr/>
                    <a:p>
                      <a:pPr indent="0" algn="ctr">
                        <a:buNone/>
                      </a:pPr>
                      <a:r>
                        <a:rPr lang="en-US" sz="1050" b="0">
                          <a:solidFill>
                            <a:srgbClr val="000000"/>
                          </a:solidFill>
                          <a:latin typeface="宋体" panose="02010600030101010101" pitchFamily="2" charset="-122"/>
                        </a:rPr>
                        <a:t>2</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机台尺寸：</a:t>
                      </a:r>
                      <a:endParaRPr lang="zh-CN" sz="1000" b="0">
                        <a:solidFill>
                          <a:srgbClr val="000000"/>
                        </a:solidFill>
                        <a:latin typeface="Arial" panose="020B0604020202020204" pitchFamily="34" charset="0"/>
                        <a:ea typeface="宋体" panose="02010600030101010101" pitchFamily="2" charset="-122"/>
                      </a:endParaRPr>
                    </a:p>
                    <a:p>
                      <a:pPr indent="0">
                        <a:buNone/>
                      </a:pPr>
                      <a:r>
                        <a:rPr lang="zh-CN" sz="1000" b="0">
                          <a:solidFill>
                            <a:srgbClr val="000000"/>
                          </a:solidFill>
                          <a:latin typeface="Arial" panose="020B0604020202020204" pitchFamily="34" charset="0"/>
                          <a:ea typeface="宋体" panose="02010600030101010101" pitchFamily="2" charset="-122"/>
                        </a:rPr>
                        <a:t>1.机台尺寸在1000*900*1700mm以内（不包含机械臂），设备可兼容手工拉线皮带350mm/400mm/450mm三种规格。</a:t>
                      </a:r>
                      <a:endParaRPr lang="zh-CN" sz="1000" b="0">
                        <a:solidFill>
                          <a:srgbClr val="000000"/>
                        </a:solidFill>
                        <a:latin typeface="Arial" panose="020B0604020202020204" pitchFamily="34" charset="0"/>
                        <a:ea typeface="宋体" panose="02010600030101010101" pitchFamily="2" charset="-122"/>
                      </a:endParaRPr>
                    </a:p>
                    <a:p>
                      <a:pPr indent="0">
                        <a:buNone/>
                      </a:pPr>
                      <a:r>
                        <a:rPr lang="zh-CN" sz="1000" b="0">
                          <a:solidFill>
                            <a:srgbClr val="000000"/>
                          </a:solidFill>
                          <a:latin typeface="Arial" panose="020B0604020202020204" pitchFamily="34" charset="0"/>
                          <a:ea typeface="宋体" panose="02010600030101010101" pitchFamily="2" charset="-122"/>
                        </a:rPr>
                        <a:t>2.设备需在不拆除手工作业板的情况下可正常架设及使用，作业板有200mm/250mm两种规格。</a:t>
                      </a:r>
                      <a:endParaRPr lang="zh-CN" sz="1000" b="0">
                        <a:solidFill>
                          <a:srgbClr val="000000"/>
                        </a:solidFill>
                        <a:latin typeface="Arial" panose="020B0604020202020204" pitchFamily="34" charset="0"/>
                        <a:ea typeface="宋体" panose="02010600030101010101" pitchFamily="2" charset="-122"/>
                      </a:endParaRPr>
                    </a:p>
                    <a:p>
                      <a:pPr indent="0">
                        <a:buNone/>
                      </a:pPr>
                      <a:r>
                        <a:rPr lang="zh-CN" sz="1000" b="0">
                          <a:solidFill>
                            <a:srgbClr val="000000"/>
                          </a:solidFill>
                          <a:latin typeface="Arial" panose="020B0604020202020204" pitchFamily="34" charset="0"/>
                          <a:ea typeface="宋体" panose="02010600030101010101" pitchFamily="2" charset="-122"/>
                        </a:rPr>
                        <a:t>3.导轨须锁在机台上，且不可造成产品外观不良。</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3</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设备采用自动化上下料从皮带流水线上抓取产品检测后并放回原流水线，良品和不良品的放置位置要能区分。测试NG时需要声控报警。</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715">
                <a:tc>
                  <a:txBody>
                    <a:bodyPr/>
                    <a:p>
                      <a:pPr indent="0" algn="ctr">
                        <a:buNone/>
                      </a:pPr>
                      <a:r>
                        <a:rPr lang="en-US" sz="1050" b="0">
                          <a:solidFill>
                            <a:srgbClr val="000000"/>
                          </a:solidFill>
                          <a:latin typeface="宋体" panose="02010600030101010101" pitchFamily="2" charset="-122"/>
                        </a:rPr>
                        <a:t>4</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产品方向吸料及放置位置要有产品方向识别双重防呆。导流槽不可叠料。</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5</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自动从闻泰流水线上取放产品，可以满足同一条流水线两个方向的流向。</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6</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软件需要能实时查看良率。</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75005">
                <a:tc>
                  <a:txBody>
                    <a:bodyPr/>
                    <a:p>
                      <a:pPr indent="0" algn="ctr">
                        <a:buNone/>
                      </a:pPr>
                      <a:r>
                        <a:rPr lang="en-US" sz="1050" b="0">
                          <a:solidFill>
                            <a:srgbClr val="000000"/>
                          </a:solidFill>
                          <a:latin typeface="宋体" panose="02010600030101010101" pitchFamily="2" charset="-122"/>
                        </a:rPr>
                        <a:t>7</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1.可以将所有检测数据通过我司IT制作的工具直接上传数据库。</a:t>
                      </a:r>
                      <a:endParaRPr lang="zh-CN" sz="1000" b="0">
                        <a:solidFill>
                          <a:srgbClr val="000000"/>
                        </a:solidFill>
                        <a:latin typeface="Arial" panose="020B0604020202020204" pitchFamily="34" charset="0"/>
                        <a:ea typeface="宋体" panose="02010600030101010101" pitchFamily="2" charset="-122"/>
                      </a:endParaRPr>
                    </a:p>
                    <a:p>
                      <a:pPr indent="0">
                        <a:buNone/>
                      </a:pPr>
                      <a:r>
                        <a:rPr lang="zh-CN" sz="1000" b="0">
                          <a:solidFill>
                            <a:srgbClr val="000000"/>
                          </a:solidFill>
                          <a:latin typeface="Arial" panose="020B0604020202020204" pitchFamily="34" charset="0"/>
                          <a:ea typeface="宋体" panose="02010600030101010101" pitchFamily="2" charset="-122"/>
                        </a:rPr>
                        <a:t>2.可以将所有检测数据通过MES系统上传到数据库。</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715">
                <a:tc>
                  <a:txBody>
                    <a:bodyPr/>
                    <a:p>
                      <a:pPr indent="0" algn="ctr">
                        <a:buNone/>
                      </a:pPr>
                      <a:r>
                        <a:rPr lang="en-US" sz="1050" b="0">
                          <a:solidFill>
                            <a:srgbClr val="000000"/>
                          </a:solidFill>
                          <a:latin typeface="宋体" panose="02010600030101010101" pitchFamily="2" charset="-122"/>
                        </a:rPr>
                        <a:t>8</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机台可检测出产品细划伤、硬划伤、幻影划伤、磨伤、压伤、碰伤、颗粒毛丝等不良现象，具体定义、检测标准详见附件。</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9</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误判率：详见附件。</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10</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设备精度≤0.02mm。</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6080">
                <a:tc>
                  <a:txBody>
                    <a:bodyPr/>
                    <a:p>
                      <a:pPr indent="0" algn="ctr">
                        <a:buNone/>
                      </a:pPr>
                      <a:r>
                        <a:rPr lang="en-US" sz="1050" b="0">
                          <a:solidFill>
                            <a:srgbClr val="000000"/>
                          </a:solidFill>
                          <a:latin typeface="宋体" panose="02010600030101010101" pitchFamily="2" charset="-122"/>
                        </a:rPr>
                        <a:t>11</a:t>
                      </a:r>
                      <a:endParaRPr lang="en-US" altLang="en-US" sz="105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 panose="02010600030101010101" pitchFamily="2" charset="-122"/>
                        </a:rPr>
                        <a:t>设备CT：3S/pcs产品。</a:t>
                      </a:r>
                      <a:endParaRPr lang="en-US" altLang="en-US" sz="10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113030" y="120015"/>
          <a:ext cx="11888470" cy="5939790"/>
        </p:xfrm>
        <a:graphic>
          <a:graphicData uri="http://schemas.openxmlformats.org/drawingml/2006/table">
            <a:tbl>
              <a:tblPr firstRow="1" bandRow="1">
                <a:tableStyleId>{5C22544A-7EE6-4342-B048-85BDC9FD1C3A}</a:tableStyleId>
              </a:tblPr>
              <a:tblGrid>
                <a:gridCol w="610870"/>
                <a:gridCol w="1341120"/>
                <a:gridCol w="2028190"/>
                <a:gridCol w="3143250"/>
                <a:gridCol w="3143885"/>
                <a:gridCol w="810260"/>
                <a:gridCol w="810895"/>
              </a:tblGrid>
              <a:tr h="167640">
                <a:tc gridSpan="7">
                  <a:txBody>
                    <a:bodyPr/>
                    <a:p>
                      <a:pPr indent="0" algn="ctr">
                        <a:buNone/>
                      </a:pPr>
                      <a:r>
                        <a:rPr lang="zh-CN" sz="1000" b="1">
                          <a:solidFill>
                            <a:srgbClr val="000000"/>
                          </a:solidFill>
                          <a:latin typeface="Arial" panose="020B0604020202020204" pitchFamily="34" charset="0"/>
                          <a:ea typeface="宋体" panose="02010600030101010101" pitchFamily="2" charset="-122"/>
                        </a:rPr>
                        <a:t>外观检测项目管控标准（以黄色区域为标准）</a:t>
                      </a:r>
                      <a:endParaRPr lang="zh-CN" altLang="en-US" sz="1000" b="1">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50495">
                <a:tc rowSpan="2">
                  <a:txBody>
                    <a:bodyPr/>
                    <a:p>
                      <a:pPr indent="0" algn="ctr">
                        <a:buNone/>
                      </a:pPr>
                      <a:r>
                        <a:rPr lang="zh-CN" sz="900" b="1">
                          <a:solidFill>
                            <a:srgbClr val="000000"/>
                          </a:solidFill>
                          <a:latin typeface="Arial" panose="020B0604020202020204" pitchFamily="34" charset="0"/>
                          <a:ea typeface="宋体" panose="02010600030101010101" pitchFamily="2" charset="-122"/>
                        </a:rPr>
                        <a:t>编号</a:t>
                      </a:r>
                      <a:endParaRPr lang="zh-CN" altLang="en-US" sz="900" b="1">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900" b="1">
                          <a:solidFill>
                            <a:srgbClr val="000000"/>
                          </a:solidFill>
                          <a:latin typeface="Arial" panose="020B0604020202020204" pitchFamily="34" charset="0"/>
                          <a:ea typeface="宋体" panose="02010600030101010101" pitchFamily="2" charset="-122"/>
                        </a:rPr>
                        <a:t>检测项目</a:t>
                      </a:r>
                      <a:r>
                        <a:rPr lang="en-US" sz="900" b="1">
                          <a:solidFill>
                            <a:srgbClr val="000000"/>
                          </a:solidFill>
                          <a:latin typeface="宋体" panose="02010600030101010101" pitchFamily="2" charset="-122"/>
                        </a:rPr>
                        <a:t> </a:t>
                      </a:r>
                      <a:endParaRPr lang="en-US" altLang="en-US" sz="9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900" b="1">
                          <a:solidFill>
                            <a:srgbClr val="000000"/>
                          </a:solidFill>
                          <a:latin typeface="Arial" panose="020B0604020202020204" pitchFamily="34" charset="0"/>
                          <a:ea typeface="宋体" panose="02010600030101010101" pitchFamily="2" charset="-122"/>
                        </a:rPr>
                        <a:t>检测项说明</a:t>
                      </a:r>
                      <a:r>
                        <a:rPr lang="en-US" sz="900" b="1">
                          <a:solidFill>
                            <a:srgbClr val="000000"/>
                          </a:solidFill>
                          <a:latin typeface="宋体" panose="02010600030101010101" pitchFamily="2" charset="-122"/>
                        </a:rPr>
                        <a:t> </a:t>
                      </a:r>
                      <a:endParaRPr lang="en-US" altLang="en-US" sz="9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1">
                          <a:solidFill>
                            <a:srgbClr val="000000"/>
                          </a:solidFill>
                          <a:latin typeface="Arial" panose="020B0604020202020204" pitchFamily="34" charset="0"/>
                          <a:ea typeface="宋体" panose="02010600030101010101" pitchFamily="2" charset="-122"/>
                        </a:rPr>
                        <a:t>闻泰管控标准</a:t>
                      </a:r>
                      <a:endParaRPr lang="zh-CN" altLang="en-US" sz="900" b="1">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1">
                          <a:solidFill>
                            <a:srgbClr val="000000"/>
                          </a:solidFill>
                          <a:latin typeface="Arial" panose="020B0604020202020204" pitchFamily="34" charset="0"/>
                          <a:ea typeface="宋体" panose="02010600030101010101" pitchFamily="2" charset="-122"/>
                        </a:rPr>
                        <a:t>漏检管控标准</a:t>
                      </a:r>
                      <a:endParaRPr lang="zh-CN" altLang="en-US" sz="900" b="1">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2">
                  <a:txBody>
                    <a:bodyPr/>
                    <a:p>
                      <a:pPr indent="0" algn="ctr">
                        <a:buNone/>
                      </a:pPr>
                      <a:r>
                        <a:rPr lang="zh-CN" sz="900" b="1">
                          <a:solidFill>
                            <a:srgbClr val="000000"/>
                          </a:solidFill>
                          <a:latin typeface="Arial" panose="020B0604020202020204" pitchFamily="34" charset="0"/>
                          <a:ea typeface="宋体" panose="02010600030101010101" pitchFamily="2" charset="-122"/>
                        </a:rPr>
                        <a:t>漏检接受比例</a:t>
                      </a:r>
                      <a:endParaRPr lang="zh-CN" altLang="en-US" sz="900" b="1">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2">
                  <a:txBody>
                    <a:bodyPr/>
                    <a:p>
                      <a:pPr indent="0" algn="ctr">
                        <a:buNone/>
                      </a:pPr>
                      <a:r>
                        <a:rPr lang="zh-CN" sz="900" b="1">
                          <a:solidFill>
                            <a:srgbClr val="000000"/>
                          </a:solidFill>
                          <a:latin typeface="Arial" panose="020B0604020202020204" pitchFamily="34" charset="0"/>
                          <a:ea typeface="宋体" panose="02010600030101010101" pitchFamily="2" charset="-122"/>
                        </a:rPr>
                        <a:t>过杀接受比例</a:t>
                      </a:r>
                      <a:endParaRPr lang="zh-CN" altLang="en-US" sz="900" b="1">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23622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900" b="1">
                          <a:solidFill>
                            <a:srgbClr val="000000"/>
                          </a:solidFill>
                          <a:latin typeface="Arial" panose="020B0604020202020204" pitchFamily="34" charset="0"/>
                          <a:ea typeface="宋体" panose="02010600030101010101" pitchFamily="2" charset="-122"/>
                        </a:rPr>
                        <a:t>D 直径(mm)、S 面积(mm²)、N 数量（个）、L 长度（mm）、W 宽度（mm）</a:t>
                      </a:r>
                      <a:r>
                        <a:rPr lang="en-US" sz="900" b="1">
                          <a:solidFill>
                            <a:srgbClr val="000000"/>
                          </a:solidFill>
                          <a:latin typeface="宋体" panose="02010600030101010101" pitchFamily="2" charset="-122"/>
                        </a:rPr>
                        <a:t> </a:t>
                      </a:r>
                      <a:endParaRPr lang="en-US" altLang="en-US" sz="9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1">
                          <a:solidFill>
                            <a:srgbClr val="000000"/>
                          </a:solidFill>
                          <a:latin typeface="Arial" panose="020B0604020202020204" pitchFamily="34" charset="0"/>
                          <a:ea typeface="宋体" panose="02010600030101010101" pitchFamily="2" charset="-122"/>
                        </a:rPr>
                        <a:t>D 直径(mm)、S 面积(mm²)、N 数量（个）、L 长度（mm）、W 宽度（mm）</a:t>
                      </a:r>
                      <a:r>
                        <a:rPr lang="en-US" sz="900" b="1">
                          <a:solidFill>
                            <a:srgbClr val="000000"/>
                          </a:solidFill>
                          <a:latin typeface="宋体" panose="02010600030101010101" pitchFamily="2" charset="-122"/>
                        </a:rPr>
                        <a:t> </a:t>
                      </a:r>
                      <a:endParaRPr lang="en-US" altLang="en-US" sz="9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r h="322580">
                <a:tc rowSpan="2">
                  <a:txBody>
                    <a:bodyPr/>
                    <a:p>
                      <a:pPr indent="0" algn="ctr">
                        <a:buNone/>
                      </a:pPr>
                      <a:r>
                        <a:rPr lang="en-US" sz="900" b="0">
                          <a:solidFill>
                            <a:srgbClr val="000000"/>
                          </a:solidFill>
                          <a:latin typeface="宋体" panose="02010600030101010101" pitchFamily="2" charset="-122"/>
                        </a:rPr>
                        <a:t>1</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900" b="0">
                          <a:solidFill>
                            <a:srgbClr val="FF0000"/>
                          </a:solidFill>
                          <a:latin typeface="Arial" panose="020B0604020202020204" pitchFamily="34" charset="0"/>
                          <a:ea typeface="宋体" panose="02010600030101010101" pitchFamily="2" charset="-122"/>
                        </a:rPr>
                        <a:t>压伤检验</a:t>
                      </a:r>
                      <a:endParaRPr lang="zh-CN" altLang="en-US" sz="900" b="0">
                        <a:solidFill>
                          <a:srgbClr val="FF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可检测压伤的面积、数量；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2">
                  <a:txBody>
                    <a:bodyPr/>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A级面：S≤0.10 mm²；</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B级面：S≤0.2 mm²；</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C级面：S≤0.4 mm²；</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备注：OPPO客户外观标准</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11">
                  <a:txBody>
                    <a:bodyPr/>
                    <a:p>
                      <a:pPr indent="0" algn="ctr">
                        <a:buNone/>
                      </a:pPr>
                      <a:r>
                        <a:rPr lang="zh-CN" sz="900" b="0">
                          <a:solidFill>
                            <a:srgbClr val="000000"/>
                          </a:solidFill>
                          <a:latin typeface="Arial" panose="020B0604020202020204" pitchFamily="34" charset="0"/>
                          <a:ea typeface="宋体" panose="02010600030101010101" pitchFamily="2" charset="-122"/>
                        </a:rPr>
                        <a:t>限度样管控</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11">
                  <a:txBody>
                    <a:bodyPr/>
                    <a:p>
                      <a:pPr indent="0" algn="ctr">
                        <a:buNone/>
                      </a:pPr>
                      <a:r>
                        <a:rPr lang="en-US" sz="900" b="0">
                          <a:solidFill>
                            <a:srgbClr val="000000"/>
                          </a:solidFill>
                          <a:latin typeface="宋体" panose="02010600030101010101" pitchFamily="2" charset="-122"/>
                        </a:rPr>
                        <a:t>0.50%</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11">
                  <a:txBody>
                    <a:bodyPr/>
                    <a:p>
                      <a:pPr indent="0" algn="ctr">
                        <a:buNone/>
                      </a:pPr>
                      <a:r>
                        <a:rPr lang="en-US" sz="900" b="0">
                          <a:solidFill>
                            <a:srgbClr val="000000"/>
                          </a:solidFill>
                          <a:latin typeface="宋体" panose="02010600030101010101" pitchFamily="2" charset="-122"/>
                        </a:rPr>
                        <a:t>10%</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45974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压伤指在外力作用下，金属或塑胶表面出现凹坑状缺陷,基材表面处理层没有被破坏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151130">
                <a:tc rowSpan="2">
                  <a:txBody>
                    <a:bodyPr/>
                    <a:p>
                      <a:pPr indent="0" algn="ctr">
                        <a:buNone/>
                      </a:pPr>
                      <a:r>
                        <a:rPr lang="en-US" sz="900" b="0">
                          <a:solidFill>
                            <a:srgbClr val="000000"/>
                          </a:solidFill>
                          <a:latin typeface="宋体" panose="02010600030101010101" pitchFamily="2" charset="-122"/>
                        </a:rPr>
                        <a:t>2</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900" b="0">
                          <a:solidFill>
                            <a:srgbClr val="FF0000"/>
                          </a:solidFill>
                          <a:latin typeface="Arial" panose="020B0604020202020204" pitchFamily="34" charset="0"/>
                          <a:ea typeface="宋体" panose="02010600030101010101" pitchFamily="2" charset="-122"/>
                        </a:rPr>
                        <a:t>碰伤检验</a:t>
                      </a:r>
                      <a:endParaRPr lang="zh-CN" altLang="en-US" sz="900" b="0">
                        <a:solidFill>
                          <a:srgbClr val="FF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可检测碰伤的面积、数量；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rowSpan="2">
                  <a:txBody>
                    <a:bodyPr/>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A级面：S≤0.08mm², N≤1；；</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B级面：S≤0.1 mm²；</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C级面： S≤0.4 mm²；</a:t>
                      </a:r>
                      <a:endParaRPr lang="zh-CN" sz="900" b="0">
                        <a:solidFill>
                          <a:srgbClr val="000000"/>
                        </a:solidFill>
                        <a:latin typeface="Arial" panose="020B0604020202020204" pitchFamily="34" charset="0"/>
                        <a:ea typeface="宋体" panose="02010600030101010101" pitchFamily="2" charset="-122"/>
                      </a:endParaRPr>
                    </a:p>
                    <a:p>
                      <a:pPr indent="0">
                        <a:buNone/>
                      </a:pPr>
                      <a:r>
                        <a:rPr lang="zh-CN" sz="900" b="0">
                          <a:solidFill>
                            <a:srgbClr val="000000"/>
                          </a:solidFill>
                          <a:latin typeface="Arial" panose="020B0604020202020204" pitchFamily="34" charset="0"/>
                          <a:ea typeface="宋体" panose="02010600030101010101" pitchFamily="2" charset="-122"/>
                        </a:rPr>
                        <a:t>备注：OPPO客户外观标准</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3206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碰伤指在外力作用下，金属或塑胶表面出现凹坑状缺陷。基材表面处理层被破坏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406400">
                <a:tc rowSpan="2">
                  <a:txBody>
                    <a:bodyPr/>
                    <a:p>
                      <a:pPr indent="0" algn="ctr">
                        <a:buNone/>
                      </a:pPr>
                      <a:r>
                        <a:rPr lang="en-US" sz="900" b="0">
                          <a:solidFill>
                            <a:srgbClr val="000000"/>
                          </a:solidFill>
                          <a:latin typeface="宋体" panose="02010600030101010101" pitchFamily="2" charset="-122"/>
                        </a:rPr>
                        <a:t>3</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900" b="0">
                          <a:solidFill>
                            <a:srgbClr val="FF0000"/>
                          </a:solidFill>
                          <a:latin typeface="Arial" panose="020B0604020202020204" pitchFamily="34" charset="0"/>
                          <a:ea typeface="宋体" panose="02010600030101010101" pitchFamily="2" charset="-122"/>
                        </a:rPr>
                        <a:t>划伤检验</a:t>
                      </a:r>
                      <a:endParaRPr lang="zh-CN" altLang="en-US" sz="900" b="0">
                        <a:solidFill>
                          <a:srgbClr val="FF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硬划伤：可检测硬划伤长度、宽度、数量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A级面：不允许;</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B级面：L≤1.00mm，W≤0.05mm，N≤1 ；</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C级面：在不影响功能的情况下不管控；</a:t>
                      </a:r>
                      <a:endParaRPr lang="zh-CN" sz="900" b="0">
                        <a:solidFill>
                          <a:srgbClr val="000000"/>
                        </a:solidFill>
                        <a:latin typeface="Arial" panose="020B0604020202020204" pitchFamily="34" charset="0"/>
                        <a:ea typeface="宋体" panose="02010600030101010101" pitchFamily="2" charset="-122"/>
                      </a:endParaRPr>
                    </a:p>
                    <a:p>
                      <a:pPr indent="0">
                        <a:buNone/>
                      </a:pPr>
                      <a:r>
                        <a:rPr lang="zh-CN" sz="900" b="0">
                          <a:solidFill>
                            <a:srgbClr val="000000"/>
                          </a:solidFill>
                          <a:latin typeface="Arial" panose="020B0604020202020204" pitchFamily="34" charset="0"/>
                          <a:ea typeface="宋体" panose="02010600030101010101" pitchFamily="2" charset="-122"/>
                        </a:rPr>
                        <a:t>备注：OPPO客户外观标准</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4064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细划伤：可检测细划伤长度、宽度、数量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A级面：L≤2.5mm, W≤0.05mm, DS≥10mm</a:t>
                      </a: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N≤2；</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B级面：L≤4.00mm，W≤0.10mm，N≤2 ；</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C级面：L≤6.00mm，W≤0.10mm，N≤3；</a:t>
                      </a:r>
                      <a:endParaRPr lang="zh-CN" sz="900" b="0">
                        <a:solidFill>
                          <a:srgbClr val="000000"/>
                        </a:solidFill>
                        <a:latin typeface="Arial" panose="020B0604020202020204" pitchFamily="34" charset="0"/>
                        <a:ea typeface="宋体" panose="02010600030101010101" pitchFamily="2" charset="-122"/>
                      </a:endParaRPr>
                    </a:p>
                    <a:p>
                      <a:pPr indent="0">
                        <a:buNone/>
                      </a:pPr>
                      <a:r>
                        <a:rPr lang="zh-CN" sz="900" b="0">
                          <a:solidFill>
                            <a:srgbClr val="000000"/>
                          </a:solidFill>
                          <a:latin typeface="Arial" panose="020B0604020202020204" pitchFamily="34" charset="0"/>
                          <a:ea typeface="宋体" panose="02010600030101010101" pitchFamily="2" charset="-122"/>
                        </a:rPr>
                        <a:t>备注：OPPO客户外观标准</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577215">
                <a:tc>
                  <a:txBody>
                    <a:bodyPr/>
                    <a:p>
                      <a:pPr indent="0" algn="ctr">
                        <a:buNone/>
                      </a:pPr>
                      <a:r>
                        <a:rPr lang="en-US" sz="900" b="0">
                          <a:solidFill>
                            <a:srgbClr val="000000"/>
                          </a:solidFill>
                          <a:latin typeface="宋体" panose="02010600030101010101" pitchFamily="2" charset="-122"/>
                        </a:rPr>
                        <a:t>4</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擦伤检验</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可在检测擦伤面积，数量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A级面：S≤0.10 mm²， N≤2 ；</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B级面：S≤0.2 mm²， N≤2；</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C级面：在不影响功能的情况下不管控；</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备注：磨伤指在外力刮蹭作用下，塑胶表面出现与本体颜色有弱对比的片状异色</a:t>
                      </a:r>
                      <a:endParaRPr lang="zh-CN" sz="900" b="0">
                        <a:solidFill>
                          <a:srgbClr val="000000"/>
                        </a:solidFill>
                        <a:latin typeface="Arial" panose="020B0604020202020204" pitchFamily="34" charset="0"/>
                        <a:ea typeface="宋体" panose="02010600030101010101" pitchFamily="2" charset="-122"/>
                      </a:endParaRPr>
                    </a:p>
                    <a:p>
                      <a:pPr indent="0">
                        <a:buNone/>
                      </a:pPr>
                      <a:r>
                        <a:rPr lang="zh-CN" sz="900" b="0">
                          <a:solidFill>
                            <a:srgbClr val="000000"/>
                          </a:solidFill>
                          <a:latin typeface="Arial" panose="020B0604020202020204" pitchFamily="34" charset="0"/>
                          <a:ea typeface="宋体" panose="02010600030101010101" pitchFamily="2" charset="-122"/>
                        </a:rPr>
                        <a:t>备注：OPPO客户外观标准</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547370">
                <a:tc>
                  <a:txBody>
                    <a:bodyPr/>
                    <a:p>
                      <a:pPr indent="0" algn="ctr">
                        <a:buNone/>
                      </a:pPr>
                      <a:r>
                        <a:rPr lang="en-US" sz="900" b="0">
                          <a:solidFill>
                            <a:srgbClr val="000000"/>
                          </a:solidFill>
                          <a:latin typeface="宋体" panose="02010600030101010101" pitchFamily="2" charset="-122"/>
                        </a:rPr>
                        <a:t>5</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爆膜检验</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可检测点状爆膜缺陷的面积、数量、点间距、灰度差；非点状缺陷能通过算法学习， 形成缺陷样本库，达成检测管控要求</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altLang="en-US" sz="900" b="0">
                          <a:solidFill>
                            <a:srgbClr val="000000"/>
                          </a:solidFill>
                          <a:latin typeface="宋体" panose="02010600030101010101" pitchFamily="2" charset="-122"/>
                        </a:rPr>
                        <a:t>/</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576580">
                <a:tc>
                  <a:txBody>
                    <a:bodyPr/>
                    <a:p>
                      <a:pPr indent="0" algn="ctr">
                        <a:buNone/>
                      </a:pPr>
                      <a:r>
                        <a:rPr lang="en-US" sz="900" b="0">
                          <a:solidFill>
                            <a:srgbClr val="000000"/>
                          </a:solidFill>
                          <a:latin typeface="宋体" panose="02010600030101010101" pitchFamily="2" charset="-122"/>
                        </a:rPr>
                        <a:t>6</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麻点检验</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可检测单位面积内的麻点数量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zh-CN" sz="900" b="0">
                          <a:solidFill>
                            <a:srgbClr val="000000"/>
                          </a:solidFill>
                          <a:latin typeface="Arial" panose="020B0604020202020204" pitchFamily="34" charset="0"/>
                          <a:ea typeface="宋体" panose="02010600030101010101" pitchFamily="2" charset="-122"/>
                        </a:rPr>
                        <a:t>B级面：1、在10mm×10mm的单位面积内，D≤0.1mm的缺陷点的数量N&lt;3则不计</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2、单位面积内N=3时允许有两处；</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3、单位面积内N=4时允许有一处，大于4时不允许；</a:t>
                      </a:r>
                      <a:endParaRPr lang="zh-CN" sz="900" b="0">
                        <a:solidFill>
                          <a:srgbClr val="000000"/>
                        </a:solidFill>
                        <a:latin typeface="Arial" panose="020B0604020202020204" pitchFamily="34" charset="0"/>
                        <a:ea typeface="宋体" panose="02010600030101010101" pitchFamily="2" charset="-122"/>
                      </a:endParaRPr>
                    </a:p>
                    <a:p>
                      <a:pPr indent="0">
                        <a:buNone/>
                      </a:pPr>
                      <a:r>
                        <a:rPr lang="zh-CN" sz="900" b="0">
                          <a:solidFill>
                            <a:srgbClr val="000000"/>
                          </a:solidFill>
                          <a:latin typeface="Arial" panose="020B0604020202020204" pitchFamily="34" charset="0"/>
                          <a:ea typeface="宋体" panose="02010600030101010101" pitchFamily="2" charset="-122"/>
                        </a:rPr>
                        <a:t>备注：OPPO客户外观标准</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289560">
                <a:tc>
                  <a:txBody>
                    <a:bodyPr/>
                    <a:p>
                      <a:pPr indent="0" algn="ctr">
                        <a:buNone/>
                      </a:pPr>
                      <a:r>
                        <a:rPr lang="en-US" sz="900" b="0">
                          <a:solidFill>
                            <a:srgbClr val="000000"/>
                          </a:solidFill>
                          <a:latin typeface="宋体" panose="02010600030101010101" pitchFamily="2" charset="-122"/>
                        </a:rPr>
                        <a:t>7</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脏污检验</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可检测脏污面积、数量、灰度差</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altLang="en-US" sz="900" b="0">
                          <a:solidFill>
                            <a:srgbClr val="000000"/>
                          </a:solidFill>
                          <a:latin typeface="宋体" panose="02010600030101010101" pitchFamily="2" charset="-122"/>
                        </a:rPr>
                        <a:t>/</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r h="491490">
                <a:tc>
                  <a:txBody>
                    <a:bodyPr/>
                    <a:p>
                      <a:pPr indent="0" algn="ctr">
                        <a:buNone/>
                      </a:pPr>
                      <a:r>
                        <a:rPr lang="en-US" sz="900" b="0">
                          <a:solidFill>
                            <a:srgbClr val="000000"/>
                          </a:solidFill>
                          <a:latin typeface="宋体" panose="02010600030101010101" pitchFamily="2" charset="-122"/>
                        </a:rPr>
                        <a:t>8</a:t>
                      </a:r>
                      <a:endParaRPr lang="en-US" altLang="en-US" sz="9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幻影划伤</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lgn="ctr">
                        <a:buNone/>
                      </a:pPr>
                      <a:r>
                        <a:rPr lang="zh-CN" sz="900" b="0">
                          <a:solidFill>
                            <a:srgbClr val="000000"/>
                          </a:solidFill>
                          <a:latin typeface="Arial" panose="020B0604020202020204" pitchFamily="34" charset="0"/>
                          <a:ea typeface="宋体" panose="02010600030101010101" pitchFamily="2" charset="-122"/>
                        </a:rPr>
                        <a:t>可检出某一特定角度才能看到的表面轻微划伤长度和数量。</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A级面：反光才可见， L≤4mm，</a:t>
                      </a: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且W≤0.08mm, N≤1；</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B级面：L≤5.00mm， N≤4；</a:t>
                      </a:r>
                      <a:endParaRPr lang="zh-CN" sz="900" b="0">
                        <a:solidFill>
                          <a:srgbClr val="000000"/>
                        </a:solidFill>
                        <a:latin typeface="Arial" panose="020B0604020202020204" pitchFamily="34" charset="0"/>
                        <a:ea typeface="宋体" panose="02010600030101010101" pitchFamily="2" charset="-122"/>
                      </a:endParaRPr>
                    </a:p>
                    <a:p>
                      <a:pPr indent="0">
                        <a:buNone/>
                      </a:pPr>
                      <a:r>
                        <a:rPr lang="en-US" sz="900" b="0">
                          <a:solidFill>
                            <a:srgbClr val="000000"/>
                          </a:solidFill>
                          <a:latin typeface="宋体" panose="02010600030101010101" pitchFamily="2" charset="-122"/>
                        </a:rPr>
                        <a:t> </a:t>
                      </a:r>
                      <a:r>
                        <a:rPr lang="zh-CN" sz="900" b="0">
                          <a:solidFill>
                            <a:srgbClr val="000000"/>
                          </a:solidFill>
                          <a:latin typeface="Arial" panose="020B0604020202020204" pitchFamily="34" charset="0"/>
                          <a:ea typeface="宋体" panose="02010600030101010101" pitchFamily="2" charset="-122"/>
                        </a:rPr>
                        <a:t>C级面：不做管控;</a:t>
                      </a:r>
                      <a:endParaRPr lang="zh-CN" sz="900" b="0">
                        <a:solidFill>
                          <a:srgbClr val="000000"/>
                        </a:solidFill>
                        <a:latin typeface="Arial" panose="020B0604020202020204" pitchFamily="34" charset="0"/>
                        <a:ea typeface="宋体" panose="02010600030101010101" pitchFamily="2" charset="-122"/>
                      </a:endParaRPr>
                    </a:p>
                    <a:p>
                      <a:pPr indent="0">
                        <a:buNone/>
                      </a:pPr>
                      <a:r>
                        <a:rPr lang="zh-CN" sz="900" b="0">
                          <a:solidFill>
                            <a:srgbClr val="000000"/>
                          </a:solidFill>
                          <a:latin typeface="Arial" panose="020B0604020202020204" pitchFamily="34" charset="0"/>
                          <a:ea typeface="宋体" panose="02010600030101010101" pitchFamily="2" charset="-122"/>
                        </a:rPr>
                        <a:t>备注：OPPO客户外观标准</a:t>
                      </a:r>
                      <a:endParaRPr lang="zh-CN" altLang="en-US" sz="900" b="0">
                        <a:solidFill>
                          <a:srgbClr val="000000"/>
                        </a:solidFill>
                        <a:latin typeface="Arial" panose="020B0604020202020204" pitchFamily="34" charset="0"/>
                        <a:ea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652780" y="707390"/>
            <a:ext cx="3073400" cy="3097530"/>
          </a:xfrm>
          <a:prstGeom prst="rect">
            <a:avLst/>
          </a:prstGeom>
          <a:noFill/>
          <a:ln w="9525">
            <a:noFill/>
          </a:ln>
        </p:spPr>
      </p:pic>
      <p:pic>
        <p:nvPicPr>
          <p:cNvPr id="13" name="图片 12"/>
          <p:cNvPicPr>
            <a:picLocks noChangeAspect="1"/>
          </p:cNvPicPr>
          <p:nvPr/>
        </p:nvPicPr>
        <p:blipFill>
          <a:blip r:embed="rId2"/>
          <a:stretch>
            <a:fillRect/>
          </a:stretch>
        </p:blipFill>
        <p:spPr>
          <a:xfrm>
            <a:off x="6380480" y="563245"/>
            <a:ext cx="3364865" cy="3097530"/>
          </a:xfrm>
          <a:prstGeom prst="rect">
            <a:avLst/>
          </a:prstGeom>
          <a:noFill/>
          <a:ln w="9525">
            <a:noFill/>
          </a:ln>
        </p:spPr>
      </p:pic>
      <p:pic>
        <p:nvPicPr>
          <p:cNvPr id="14" name="图片 13"/>
          <p:cNvPicPr>
            <a:picLocks noChangeAspect="1"/>
          </p:cNvPicPr>
          <p:nvPr/>
        </p:nvPicPr>
        <p:blipFill>
          <a:blip r:embed="rId3"/>
          <a:stretch>
            <a:fillRect/>
          </a:stretch>
        </p:blipFill>
        <p:spPr>
          <a:xfrm>
            <a:off x="6380480" y="3719195"/>
            <a:ext cx="3364230" cy="3040380"/>
          </a:xfrm>
          <a:prstGeom prst="rect">
            <a:avLst/>
          </a:prstGeom>
          <a:noFill/>
          <a:ln w="9525">
            <a:noFill/>
          </a:ln>
        </p:spPr>
      </p:pic>
      <p:sp>
        <p:nvSpPr>
          <p:cNvPr id="2" name="文本框 1"/>
          <p:cNvSpPr txBox="1"/>
          <p:nvPr/>
        </p:nvSpPr>
        <p:spPr>
          <a:xfrm>
            <a:off x="1626235" y="3804920"/>
            <a:ext cx="791210" cy="260350"/>
          </a:xfrm>
          <a:prstGeom prst="rect">
            <a:avLst/>
          </a:prstGeom>
          <a:noFill/>
          <a:ln w="12700" cmpd="sng">
            <a:solidFill>
              <a:srgbClr val="E60012"/>
            </a:solidFill>
            <a:prstDash val="solid"/>
          </a:ln>
        </p:spPr>
        <p:txBody>
          <a:bodyPr wrap="square" rtlCol="0">
            <a:spAutoFit/>
          </a:bodyPr>
          <a:p>
            <a:r>
              <a:rPr lang="zh-CN" altLang="en-US" sz="1100" dirty="0" smtClean="0"/>
              <a:t>检验区域</a:t>
            </a:r>
            <a:endParaRPr lang="zh-CN" altLang="en-US" sz="1100" dirty="0" smtClean="0"/>
          </a:p>
        </p:txBody>
      </p:sp>
      <p:sp>
        <p:nvSpPr>
          <p:cNvPr id="4" name="文本框 3"/>
          <p:cNvSpPr txBox="1"/>
          <p:nvPr/>
        </p:nvSpPr>
        <p:spPr>
          <a:xfrm>
            <a:off x="9865995" y="1981835"/>
            <a:ext cx="791210" cy="260350"/>
          </a:xfrm>
          <a:prstGeom prst="rect">
            <a:avLst/>
          </a:prstGeom>
          <a:noFill/>
          <a:ln w="12700" cmpd="sng">
            <a:solidFill>
              <a:srgbClr val="E60012"/>
            </a:solidFill>
            <a:prstDash val="solid"/>
          </a:ln>
        </p:spPr>
        <p:txBody>
          <a:bodyPr wrap="square" rtlCol="0">
            <a:spAutoFit/>
          </a:bodyPr>
          <a:p>
            <a:r>
              <a:rPr lang="zh-CN" altLang="en-US" sz="1100" dirty="0" smtClean="0"/>
              <a:t>不良图片</a:t>
            </a:r>
            <a:endParaRPr lang="zh-CN" altLang="en-US" sz="1100" dirty="0" smtClean="0"/>
          </a:p>
        </p:txBody>
      </p:sp>
      <p:pic>
        <p:nvPicPr>
          <p:cNvPr id="3" name="图片 2"/>
          <p:cNvPicPr>
            <a:picLocks noChangeAspect="1"/>
          </p:cNvPicPr>
          <p:nvPr/>
        </p:nvPicPr>
        <p:blipFill>
          <a:blip r:embed="rId4"/>
          <a:stretch>
            <a:fillRect/>
          </a:stretch>
        </p:blipFill>
        <p:spPr>
          <a:xfrm>
            <a:off x="3755390" y="622300"/>
            <a:ext cx="2624455" cy="2175510"/>
          </a:xfrm>
          <a:prstGeom prst="rect">
            <a:avLst/>
          </a:prstGeom>
        </p:spPr>
      </p:pic>
      <p:pic>
        <p:nvPicPr>
          <p:cNvPr id="5" name="图片 4"/>
          <p:cNvPicPr>
            <a:picLocks noChangeAspect="1"/>
          </p:cNvPicPr>
          <p:nvPr/>
        </p:nvPicPr>
        <p:blipFill>
          <a:blip r:embed="rId5"/>
          <a:stretch>
            <a:fillRect/>
          </a:stretch>
        </p:blipFill>
        <p:spPr>
          <a:xfrm>
            <a:off x="3726180" y="3660775"/>
            <a:ext cx="2533650" cy="2132965"/>
          </a:xfrm>
          <a:prstGeom prst="rect">
            <a:avLst/>
          </a:prstGeom>
        </p:spPr>
      </p:pic>
      <p:cxnSp>
        <p:nvCxnSpPr>
          <p:cNvPr id="6" name="直接箭头连接符 5"/>
          <p:cNvCxnSpPr/>
          <p:nvPr/>
        </p:nvCxnSpPr>
        <p:spPr>
          <a:xfrm>
            <a:off x="3726180" y="4173220"/>
            <a:ext cx="60071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844925" y="3719195"/>
            <a:ext cx="481965" cy="334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453890" y="3434715"/>
            <a:ext cx="3810" cy="495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0095" y="3804920"/>
            <a:ext cx="1809750" cy="368300"/>
          </a:xfrm>
          <a:prstGeom prst="rect">
            <a:avLst/>
          </a:prstGeom>
          <a:noFill/>
        </p:spPr>
        <p:txBody>
          <a:bodyPr wrap="square" rtlCol="0">
            <a:spAutoFit/>
          </a:bodyPr>
          <a:p>
            <a:r>
              <a:rPr lang="zh-CN" altLang="en-US" dirty="0" smtClean="0">
                <a:solidFill>
                  <a:srgbClr val="FF0000"/>
                </a:solidFill>
              </a:rPr>
              <a:t>棱边及高光面</a:t>
            </a:r>
            <a:endParaRPr lang="zh-CN" altLang="en-US" dirty="0" smtClean="0">
              <a:solidFill>
                <a:srgbClr val="FF0000"/>
              </a:solidFill>
            </a:endParaRPr>
          </a:p>
        </p:txBody>
      </p:sp>
      <p:sp>
        <p:nvSpPr>
          <p:cNvPr id="10" name="文本框 9"/>
          <p:cNvSpPr txBox="1"/>
          <p:nvPr/>
        </p:nvSpPr>
        <p:spPr>
          <a:xfrm>
            <a:off x="681990" y="225425"/>
            <a:ext cx="1735455" cy="460375"/>
          </a:xfrm>
          <a:prstGeom prst="rect">
            <a:avLst/>
          </a:prstGeom>
          <a:noFill/>
        </p:spPr>
        <p:txBody>
          <a:bodyPr wrap="square" rtlCol="0">
            <a:spAutoFit/>
          </a:bodyPr>
          <a:p>
            <a:r>
              <a:rPr lang="zh-CN" altLang="zh-CN" sz="2400" b="1" dirty="0" smtClean="0"/>
              <a:t>半包型</a:t>
            </a:r>
            <a:endParaRPr lang="zh-CN" altLang="zh-CN" sz="24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35455" y="1158875"/>
            <a:ext cx="791210" cy="260350"/>
          </a:xfrm>
          <a:prstGeom prst="rect">
            <a:avLst/>
          </a:prstGeom>
          <a:noFill/>
          <a:ln w="12700" cmpd="sng">
            <a:solidFill>
              <a:srgbClr val="E60012"/>
            </a:solidFill>
            <a:prstDash val="solid"/>
          </a:ln>
        </p:spPr>
        <p:txBody>
          <a:bodyPr wrap="square" rtlCol="0">
            <a:spAutoFit/>
          </a:bodyPr>
          <a:p>
            <a:r>
              <a:rPr lang="zh-CN" altLang="en-US" sz="1100" dirty="0" smtClean="0"/>
              <a:t>检验区域</a:t>
            </a:r>
            <a:endParaRPr lang="zh-CN" altLang="en-US" sz="1100" dirty="0" smtClean="0"/>
          </a:p>
        </p:txBody>
      </p:sp>
      <p:sp>
        <p:nvSpPr>
          <p:cNvPr id="10" name="文本框 9"/>
          <p:cNvSpPr txBox="1"/>
          <p:nvPr/>
        </p:nvSpPr>
        <p:spPr>
          <a:xfrm>
            <a:off x="454025" y="552450"/>
            <a:ext cx="4116070" cy="460375"/>
          </a:xfrm>
          <a:prstGeom prst="rect">
            <a:avLst/>
          </a:prstGeom>
          <a:noFill/>
        </p:spPr>
        <p:txBody>
          <a:bodyPr wrap="square" rtlCol="0">
            <a:spAutoFit/>
          </a:bodyPr>
          <a:p>
            <a:r>
              <a:rPr lang="zh-CN" altLang="en-US" sz="2400" b="1" dirty="0" smtClean="0"/>
              <a:t>全包型</a:t>
            </a:r>
            <a:endParaRPr lang="zh-CN" altLang="en-US" sz="2400" b="1" dirty="0" smtClean="0"/>
          </a:p>
        </p:txBody>
      </p:sp>
      <p:pic>
        <p:nvPicPr>
          <p:cNvPr id="15" name="图片 14"/>
          <p:cNvPicPr>
            <a:picLocks noChangeAspect="1"/>
          </p:cNvPicPr>
          <p:nvPr/>
        </p:nvPicPr>
        <p:blipFill>
          <a:blip r:embed="rId1"/>
          <a:stretch>
            <a:fillRect/>
          </a:stretch>
        </p:blipFill>
        <p:spPr>
          <a:xfrm>
            <a:off x="2526665" y="887095"/>
            <a:ext cx="3680460" cy="3425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p:nvPr/>
        </p:nvSpPr>
        <p:spPr>
          <a:xfrm>
            <a:off x="1582058" y="3013004"/>
            <a:ext cx="9144000" cy="8501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800" b="0" kern="1200" spc="600">
                <a:solidFill>
                  <a:schemeClr val="bg1"/>
                </a:solidFill>
                <a:latin typeface="+mj-lt"/>
                <a:ea typeface="+mj-ea"/>
                <a:cs typeface="+mj-cs"/>
              </a:defRPr>
            </a:lvl1pPr>
          </a:lstStyle>
          <a:p>
            <a:r>
              <a:rPr lang="en-US" altLang="zh-CN" sz="3600" b="1" spc="300" smtClean="0"/>
              <a:t>Thank You!</a:t>
            </a:r>
            <a:endParaRPr lang="zh-CN" altLang="en-US" sz="3600" b="1" spc="300" dirty="0"/>
          </a:p>
        </p:txBody>
      </p:sp>
      <p:pic>
        <p:nvPicPr>
          <p:cNvPr id="4" name="图片 3"/>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4550583" y="1910002"/>
            <a:ext cx="3343220" cy="707648"/>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0a090843-b7d5-4ed1-b370-4c616d56e1b8}"/>
</p:tagLst>
</file>

<file path=ppt/tags/tag2.xml><?xml version="1.0" encoding="utf-8"?>
<p:tagLst xmlns:p="http://schemas.openxmlformats.org/presentationml/2006/main">
  <p:tag name="KSO_WM_UNIT_TABLE_BEAUTIFY" val="smartTable{177ce4dd-5821-48c4-a880-e66535d7c835}"/>
</p:tagLst>
</file>

<file path=ppt/theme/theme1.xml><?xml version="1.0" encoding="utf-8"?>
<a:theme xmlns:a="http://schemas.openxmlformats.org/drawingml/2006/main" name="2_Office 主题​​">
  <a:themeElements>
    <a:clrScheme name="自定义 3">
      <a:dk1>
        <a:sysClr val="windowText" lastClr="000000"/>
      </a:dk1>
      <a:lt1>
        <a:sysClr val="window" lastClr="FFFFFF"/>
      </a:lt1>
      <a:dk2>
        <a:srgbClr val="002060"/>
      </a:dk2>
      <a:lt2>
        <a:srgbClr val="EEECE1"/>
      </a:lt2>
      <a:accent1>
        <a:srgbClr val="C71B1F"/>
      </a:accent1>
      <a:accent2>
        <a:srgbClr val="35387B"/>
      </a:accent2>
      <a:accent3>
        <a:srgbClr val="558ED5"/>
      </a:accent3>
      <a:accent4>
        <a:srgbClr val="595959"/>
      </a:accent4>
      <a:accent5>
        <a:srgbClr val="FFFFFF"/>
      </a:accent5>
      <a:accent6>
        <a:srgbClr val="ECCF52"/>
      </a:accent6>
      <a:hlink>
        <a:srgbClr val="3F3F3F"/>
      </a:hlink>
      <a:folHlink>
        <a:srgbClr val="7F7F7F"/>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1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1984</Words>
  <Application>WPS 演示</Application>
  <PresentationFormat>自定义</PresentationFormat>
  <Paragraphs>294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Microsoft JhengHei UI</vt:lpstr>
      <vt:lpstr>Microsoft JhengHei</vt:lpstr>
      <vt:lpstr>微软雅黑</vt:lpstr>
      <vt:lpstr>Arial Unicode MS</vt:lpstr>
      <vt:lpstr>等线</vt:lpstr>
      <vt:lpstr>2_Office 主题​​</vt:lpstr>
      <vt:lpstr>前壳磕伤检测</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denganming</dc:creator>
  <cp:lastModifiedBy>liuchunrong</cp:lastModifiedBy>
  <cp:revision>593</cp:revision>
  <dcterms:created xsi:type="dcterms:W3CDTF">2017-09-18T09:27:00Z</dcterms:created>
  <dcterms:modified xsi:type="dcterms:W3CDTF">2021-03-12T00:37:41Z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