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8" r:id="rId4"/>
    <p:sldMasterId id="2147483692" r:id="rId5"/>
  </p:sldMasterIdLst>
  <p:notesMasterIdLst>
    <p:notesMasterId r:id="rId16"/>
  </p:notesMasterIdLst>
  <p:handoutMasterIdLst>
    <p:handoutMasterId r:id="rId17"/>
  </p:handoutMasterIdLst>
  <p:sldIdLst>
    <p:sldId id="892" r:id="rId6"/>
    <p:sldId id="1071" r:id="rId7"/>
    <p:sldId id="1077" r:id="rId8"/>
    <p:sldId id="1070" r:id="rId9"/>
    <p:sldId id="1073" r:id="rId10"/>
    <p:sldId id="1074" r:id="rId11"/>
    <p:sldId id="1075" r:id="rId12"/>
    <p:sldId id="1076" r:id="rId13"/>
    <p:sldId id="1072" r:id="rId14"/>
    <p:sldId id="897" r:id="rId15"/>
  </p:sldIdLst>
  <p:sldSz cx="12192000" cy="6858000"/>
  <p:notesSz cx="6797675" cy="99266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1" orient="horz" pos="2160" userDrawn="1">
          <p15:clr>
            <a:srgbClr val="A4A3A4"/>
          </p15:clr>
        </p15:guide>
        <p15:guide id="2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rad Whitney" initials="BW" lastIdx="14" clrIdx="0">
    <p:extLst>
      <p:ext uri="{19B8F6BF-5375-455C-9EA6-DF929625EA0E}">
        <p15:presenceInfo xmlns:p15="http://schemas.microsoft.com/office/powerpoint/2012/main" userId="Brad Whitney" providerId="None"/>
      </p:ext>
    </p:extLst>
  </p:cmAuthor>
  <p:cmAuthor id="2" name="Rodgers, Alyson" initials="RA" lastIdx="5" clrIdx="1">
    <p:extLst>
      <p:ext uri="{19B8F6BF-5375-455C-9EA6-DF929625EA0E}">
        <p15:presenceInfo xmlns:p15="http://schemas.microsoft.com/office/powerpoint/2012/main" userId="S-1-5-21-1433741436-1810062353-1541874228-33671" providerId="AD"/>
      </p:ext>
    </p:extLst>
  </p:cmAuthor>
  <p:cmAuthor id="3" name="Amie Jeffries" initials="AJ" lastIdx="9" clrIdx="2">
    <p:extLst>
      <p:ext uri="{19B8F6BF-5375-455C-9EA6-DF929625EA0E}">
        <p15:presenceInfo xmlns:p15="http://schemas.microsoft.com/office/powerpoint/2012/main" userId="S::Amie.Jeffries@boydcorp.com::b912defd-450d-475a-b312-8b4ed53d9bcc" providerId="AD"/>
      </p:ext>
    </p:extLst>
  </p:cmAuthor>
  <p:cmAuthor id="4" name="Alyson Rodgers" initials="AR" lastIdx="1" clrIdx="3">
    <p:extLst>
      <p:ext uri="{19B8F6BF-5375-455C-9EA6-DF929625EA0E}">
        <p15:presenceInfo xmlns:p15="http://schemas.microsoft.com/office/powerpoint/2012/main" userId="S::alyson.rodgers@boydcorp.com::b9ca7588-ceab-4be0-9a09-8cae1968168a" providerId="AD"/>
      </p:ext>
    </p:extLst>
  </p:cmAuthor>
  <p:cmAuthor id="5" name="Shutian Yu" initials="SY" lastIdx="7" clrIdx="4">
    <p:extLst>
      <p:ext uri="{19B8F6BF-5375-455C-9EA6-DF929625EA0E}">
        <p15:presenceInfo xmlns:p15="http://schemas.microsoft.com/office/powerpoint/2012/main" userId="6f71cb7ed7727a2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D223F"/>
    <a:srgbClr val="FFFFFF"/>
    <a:srgbClr val="5B9BD5"/>
    <a:srgbClr val="0C3147"/>
    <a:srgbClr val="17618F"/>
    <a:srgbClr val="000000"/>
    <a:srgbClr val="FD0101"/>
    <a:srgbClr val="890EBA"/>
    <a:srgbClr val="10243F"/>
    <a:srgbClr val="E1523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681" autoAdjust="0"/>
    <p:restoredTop sz="96305" autoAdjust="0"/>
  </p:normalViewPr>
  <p:slideViewPr>
    <p:cSldViewPr snapToGrid="0">
      <p:cViewPr varScale="1">
        <p:scale>
          <a:sx n="89" d="100"/>
          <a:sy n="89" d="100"/>
        </p:scale>
        <p:origin x="66" y="66"/>
      </p:cViewPr>
      <p:guideLst>
        <p:guide orient="horz" pos="2160"/>
        <p:guide pos="3840"/>
      </p:guideLst>
    </p:cSldViewPr>
  </p:slideViewPr>
  <p:notesTextViewPr>
    <p:cViewPr>
      <p:scale>
        <a:sx n="3" d="2"/>
        <a:sy n="3" d="2"/>
      </p:scale>
      <p:origin x="0" y="0"/>
    </p:cViewPr>
  </p:notesTextViewPr>
  <p:sorterViewPr>
    <p:cViewPr>
      <p:scale>
        <a:sx n="100" d="100"/>
        <a:sy n="100" d="100"/>
      </p:scale>
      <p:origin x="0" y="-349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slide" Target="slides/slide10.xml"/><Relationship Id="rId10" Type="http://schemas.openxmlformats.org/officeDocument/2006/relationships/slide" Target="slides/slide5.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45659" cy="498055"/>
          </a:xfrm>
          <a:prstGeom prst="rect">
            <a:avLst/>
          </a:prstGeom>
        </p:spPr>
        <p:txBody>
          <a:bodyPr vert="horz" lIns="93164" tIns="46582" rIns="93164" bIns="46582" rtlCol="0"/>
          <a:lstStyle>
            <a:lvl1pPr algn="l">
              <a:defRPr sz="1200"/>
            </a:lvl1pPr>
          </a:lstStyle>
          <a:p>
            <a:endParaRPr lang="en-US" dirty="0"/>
          </a:p>
        </p:txBody>
      </p:sp>
      <p:sp>
        <p:nvSpPr>
          <p:cNvPr id="3" name="Date Placeholder 2"/>
          <p:cNvSpPr>
            <a:spLocks noGrp="1"/>
          </p:cNvSpPr>
          <p:nvPr>
            <p:ph type="dt" sz="quarter" idx="1"/>
          </p:nvPr>
        </p:nvSpPr>
        <p:spPr>
          <a:xfrm>
            <a:off x="3850443" y="1"/>
            <a:ext cx="2945659" cy="498055"/>
          </a:xfrm>
          <a:prstGeom prst="rect">
            <a:avLst/>
          </a:prstGeom>
        </p:spPr>
        <p:txBody>
          <a:bodyPr vert="horz" lIns="93164" tIns="46582" rIns="93164" bIns="46582" rtlCol="0"/>
          <a:lstStyle>
            <a:lvl1pPr algn="r">
              <a:defRPr sz="1200"/>
            </a:lvl1pPr>
          </a:lstStyle>
          <a:p>
            <a:fld id="{9FE47966-DFC7-4B0F-9DF0-D4390D7BB574}" type="datetimeFigureOut">
              <a:rPr lang="en-US" smtClean="0"/>
              <a:pPr/>
              <a:t>1/14/2022</a:t>
            </a:fld>
            <a:endParaRPr lang="en-US" dirty="0"/>
          </a:p>
        </p:txBody>
      </p:sp>
      <p:sp>
        <p:nvSpPr>
          <p:cNvPr id="4" name="Footer Placeholder 3"/>
          <p:cNvSpPr>
            <a:spLocks noGrp="1"/>
          </p:cNvSpPr>
          <p:nvPr>
            <p:ph type="ftr" sz="quarter" idx="2"/>
          </p:nvPr>
        </p:nvSpPr>
        <p:spPr>
          <a:xfrm>
            <a:off x="0" y="9428585"/>
            <a:ext cx="2945659" cy="498054"/>
          </a:xfrm>
          <a:prstGeom prst="rect">
            <a:avLst/>
          </a:prstGeom>
        </p:spPr>
        <p:txBody>
          <a:bodyPr vert="horz" lIns="93164" tIns="46582" rIns="93164" bIns="46582"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50443" y="9428585"/>
            <a:ext cx="2945659" cy="498054"/>
          </a:xfrm>
          <a:prstGeom prst="rect">
            <a:avLst/>
          </a:prstGeom>
        </p:spPr>
        <p:txBody>
          <a:bodyPr vert="horz" lIns="93164" tIns="46582" rIns="93164" bIns="46582" rtlCol="0" anchor="b"/>
          <a:lstStyle>
            <a:lvl1pPr algn="r">
              <a:defRPr sz="1200"/>
            </a:lvl1pPr>
          </a:lstStyle>
          <a:p>
            <a:fld id="{DA5C61C3-7243-43F8-A457-B4B26FAE0491}" type="slidenum">
              <a:rPr lang="en-US" smtClean="0"/>
              <a:pPr/>
              <a:t>‹#›</a:t>
            </a:fld>
            <a:endParaRPr lang="en-US" dirty="0"/>
          </a:p>
        </p:txBody>
      </p:sp>
    </p:spTree>
    <p:extLst>
      <p:ext uri="{BB962C8B-B14F-4D97-AF65-F5344CB8AC3E}">
        <p14:creationId xmlns:p14="http://schemas.microsoft.com/office/powerpoint/2010/main" val="4368643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45659" cy="498055"/>
          </a:xfrm>
          <a:prstGeom prst="rect">
            <a:avLst/>
          </a:prstGeom>
        </p:spPr>
        <p:txBody>
          <a:bodyPr vert="horz" lIns="93164" tIns="46582" rIns="93164" bIns="46582" rtlCol="0"/>
          <a:lstStyle>
            <a:lvl1pPr algn="l">
              <a:defRPr sz="1200"/>
            </a:lvl1pPr>
          </a:lstStyle>
          <a:p>
            <a:endParaRPr lang="en-US" dirty="0"/>
          </a:p>
        </p:txBody>
      </p:sp>
      <p:sp>
        <p:nvSpPr>
          <p:cNvPr id="3" name="Date Placeholder 2"/>
          <p:cNvSpPr>
            <a:spLocks noGrp="1"/>
          </p:cNvSpPr>
          <p:nvPr>
            <p:ph type="dt" idx="1"/>
          </p:nvPr>
        </p:nvSpPr>
        <p:spPr>
          <a:xfrm>
            <a:off x="3850443" y="1"/>
            <a:ext cx="2945659" cy="498055"/>
          </a:xfrm>
          <a:prstGeom prst="rect">
            <a:avLst/>
          </a:prstGeom>
        </p:spPr>
        <p:txBody>
          <a:bodyPr vert="horz" lIns="93164" tIns="46582" rIns="93164" bIns="46582" rtlCol="0"/>
          <a:lstStyle>
            <a:lvl1pPr algn="r">
              <a:defRPr sz="1200"/>
            </a:lvl1pPr>
          </a:lstStyle>
          <a:p>
            <a:fld id="{DBE39C3C-BF0F-4153-B05A-4616D5B89C1E}" type="datetimeFigureOut">
              <a:rPr lang="en-US" smtClean="0"/>
              <a:pPr/>
              <a:t>1/14/2022</a:t>
            </a:fld>
            <a:endParaRPr lang="en-US" dirty="0"/>
          </a:p>
        </p:txBody>
      </p:sp>
      <p:sp>
        <p:nvSpPr>
          <p:cNvPr id="4" name="Slide Image Placeholder 3"/>
          <p:cNvSpPr>
            <a:spLocks noGrp="1" noRot="1" noChangeAspect="1"/>
          </p:cNvSpPr>
          <p:nvPr>
            <p:ph type="sldImg" idx="2"/>
          </p:nvPr>
        </p:nvSpPr>
        <p:spPr>
          <a:xfrm>
            <a:off x="422275" y="1241425"/>
            <a:ext cx="5953125" cy="3349625"/>
          </a:xfrm>
          <a:prstGeom prst="rect">
            <a:avLst/>
          </a:prstGeom>
          <a:noFill/>
          <a:ln w="12700">
            <a:solidFill>
              <a:prstClr val="black"/>
            </a:solidFill>
          </a:ln>
        </p:spPr>
        <p:txBody>
          <a:bodyPr vert="horz" lIns="93164" tIns="46582" rIns="93164" bIns="46582" rtlCol="0" anchor="ctr"/>
          <a:lstStyle/>
          <a:p>
            <a:endParaRPr lang="en-US" dirty="0"/>
          </a:p>
        </p:txBody>
      </p:sp>
      <p:sp>
        <p:nvSpPr>
          <p:cNvPr id="5" name="Notes Placeholder 4"/>
          <p:cNvSpPr>
            <a:spLocks noGrp="1"/>
          </p:cNvSpPr>
          <p:nvPr>
            <p:ph type="body" sz="quarter" idx="3"/>
          </p:nvPr>
        </p:nvSpPr>
        <p:spPr>
          <a:xfrm>
            <a:off x="679768" y="4777195"/>
            <a:ext cx="5438140" cy="3908614"/>
          </a:xfrm>
          <a:prstGeom prst="rect">
            <a:avLst/>
          </a:prstGeom>
        </p:spPr>
        <p:txBody>
          <a:bodyPr vert="horz" lIns="93164" tIns="46582" rIns="93164" bIns="46582"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428585"/>
            <a:ext cx="2945659" cy="498054"/>
          </a:xfrm>
          <a:prstGeom prst="rect">
            <a:avLst/>
          </a:prstGeom>
        </p:spPr>
        <p:txBody>
          <a:bodyPr vert="horz" lIns="93164" tIns="46582" rIns="93164" bIns="46582"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50443" y="9428585"/>
            <a:ext cx="2945659" cy="498054"/>
          </a:xfrm>
          <a:prstGeom prst="rect">
            <a:avLst/>
          </a:prstGeom>
        </p:spPr>
        <p:txBody>
          <a:bodyPr vert="horz" lIns="93164" tIns="46582" rIns="93164" bIns="46582" rtlCol="0" anchor="b"/>
          <a:lstStyle>
            <a:lvl1pPr algn="r">
              <a:defRPr sz="1200"/>
            </a:lvl1pPr>
          </a:lstStyle>
          <a:p>
            <a:fld id="{E8044605-58F1-4A37-A3DC-591FEAD7BDF5}" type="slidenum">
              <a:rPr lang="en-US" smtClean="0"/>
              <a:pPr/>
              <a:t>‹#›</a:t>
            </a:fld>
            <a:endParaRPr lang="en-US" dirty="0"/>
          </a:p>
        </p:txBody>
      </p:sp>
    </p:spTree>
    <p:extLst>
      <p:ext uri="{BB962C8B-B14F-4D97-AF65-F5344CB8AC3E}">
        <p14:creationId xmlns:p14="http://schemas.microsoft.com/office/powerpoint/2010/main" val="30713784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CF640B14-4097-4580-8FD6-C47BE06DD903}"/>
              </a:ext>
            </a:extLst>
          </p:cNvPr>
          <p:cNvSpPr>
            <a:spLocks noGrp="1" noChangeArrowheads="1"/>
          </p:cNvSpPr>
          <p:nvPr>
            <p:ph type="sldNum" sz="quarter" idx="5"/>
          </p:nvPr>
        </p:nvSpPr>
        <p:spPr>
          <a:ln/>
        </p:spPr>
        <p:txBody>
          <a:bodyPr/>
          <a:lstStyle/>
          <a:p>
            <a:fld id="{1F9391C5-397D-4F2C-B6B3-CEFC0C01A5ED}" type="slidenum">
              <a:rPr lang="en-US" altLang="en-US"/>
              <a:pPr/>
              <a:t>2</a:t>
            </a:fld>
            <a:endParaRPr lang="en-US" altLang="en-US"/>
          </a:p>
        </p:txBody>
      </p:sp>
      <p:sp>
        <p:nvSpPr>
          <p:cNvPr id="259074" name="Rectangle 2">
            <a:extLst>
              <a:ext uri="{FF2B5EF4-FFF2-40B4-BE49-F238E27FC236}">
                <a16:creationId xmlns:a16="http://schemas.microsoft.com/office/drawing/2014/main" id="{F301D24E-4704-4B96-BD23-2BAC3AE55135}"/>
              </a:ext>
            </a:extLst>
          </p:cNvPr>
          <p:cNvSpPr>
            <a:spLocks noGrp="1" noRot="1" noChangeAspect="1" noChangeArrowheads="1" noTextEdit="1"/>
          </p:cNvSpPr>
          <p:nvPr>
            <p:ph type="sldImg"/>
          </p:nvPr>
        </p:nvSpPr>
        <p:spPr>
          <a:xfrm>
            <a:off x="131763" y="766763"/>
            <a:ext cx="6834187" cy="3844925"/>
          </a:xfrm>
          <a:ln/>
        </p:spPr>
      </p:sp>
      <p:sp>
        <p:nvSpPr>
          <p:cNvPr id="259075" name="Rectangle 3">
            <a:extLst>
              <a:ext uri="{FF2B5EF4-FFF2-40B4-BE49-F238E27FC236}">
                <a16:creationId xmlns:a16="http://schemas.microsoft.com/office/drawing/2014/main" id="{C9553B17-6A1F-44C3-AE8F-E6DE47427519}"/>
              </a:ext>
            </a:extLst>
          </p:cNvPr>
          <p:cNvSpPr>
            <a:spLocks noGrp="1" noChangeArrowheads="1"/>
          </p:cNvSpPr>
          <p:nvPr>
            <p:ph type="body" idx="1"/>
          </p:nvPr>
        </p:nvSpPr>
        <p:spPr>
          <a:xfrm>
            <a:off x="709632" y="4870088"/>
            <a:ext cx="5673965" cy="4615818"/>
          </a:xfrm>
        </p:spPr>
        <p:txBody>
          <a:bodyPr/>
          <a:lstStyle/>
          <a:p>
            <a:pPr marL="228600" indent="-228600">
              <a:buFontTx/>
              <a:buAutoNum type="arabicPeriod"/>
            </a:pPr>
            <a:r>
              <a:rPr lang="en-US" altLang="en-US">
                <a:latin typeface="Arial" panose="020B0604020202020204" pitchFamily="34" charset="0"/>
                <a:cs typeface="Arial" panose="020B0604020202020204" pitchFamily="34" charset="0"/>
              </a:rPr>
              <a:t>Final day of the Kaizen event…there should be minimal amounts of new activity on the shop floor. Shop floor activity should be focused on posting standard work and training individuals on new processes.</a:t>
            </a:r>
          </a:p>
          <a:p>
            <a:pPr marL="228600" indent="-228600">
              <a:buFontTx/>
              <a:buAutoNum type="arabicPeriod"/>
            </a:pPr>
            <a:r>
              <a:rPr lang="en-US" altLang="en-US">
                <a:latin typeface="Arial" panose="020B0604020202020204" pitchFamily="34" charset="0"/>
                <a:cs typeface="Arial" panose="020B0604020202020204" pitchFamily="34" charset="0"/>
              </a:rPr>
              <a:t>The final report out needs to be prepared.</a:t>
            </a:r>
          </a:p>
          <a:p>
            <a:pPr marL="228600" indent="-228600">
              <a:buFontTx/>
              <a:buAutoNum type="arabicPeriod"/>
            </a:pPr>
            <a:r>
              <a:rPr lang="en-US" altLang="en-US">
                <a:latin typeface="Arial" panose="020B0604020202020204" pitchFamily="34" charset="0"/>
                <a:cs typeface="Arial" panose="020B0604020202020204" pitchFamily="34" charset="0"/>
              </a:rPr>
              <a:t>A typical format for the final report out is:</a:t>
            </a:r>
          </a:p>
          <a:p>
            <a:pPr marL="228600" indent="-228600"/>
            <a:r>
              <a:rPr lang="en-US" altLang="en-US">
                <a:latin typeface="Arial" panose="020B0604020202020204" pitchFamily="34" charset="0"/>
                <a:cs typeface="Arial" panose="020B0604020202020204" pitchFamily="34" charset="0"/>
              </a:rPr>
              <a:t>	- Title Page</a:t>
            </a:r>
          </a:p>
          <a:p>
            <a:pPr marL="228600" indent="-228600"/>
            <a:r>
              <a:rPr lang="en-US" altLang="en-US">
                <a:latin typeface="Arial" panose="020B0604020202020204" pitchFamily="34" charset="0"/>
                <a:cs typeface="Arial" panose="020B0604020202020204" pitchFamily="34" charset="0"/>
              </a:rPr>
              <a:t>	- Project Charter</a:t>
            </a:r>
          </a:p>
          <a:p>
            <a:pPr marL="228600" indent="-228600"/>
            <a:r>
              <a:rPr lang="en-US" altLang="en-US">
                <a:latin typeface="Arial" panose="020B0604020202020204" pitchFamily="34" charset="0"/>
                <a:cs typeface="Arial" panose="020B0604020202020204" pitchFamily="34" charset="0"/>
              </a:rPr>
              <a:t>	- A slide on tools used and benefits derived</a:t>
            </a:r>
          </a:p>
          <a:p>
            <a:pPr marL="228600" indent="-228600"/>
            <a:r>
              <a:rPr lang="en-US" altLang="en-US">
                <a:latin typeface="Arial" panose="020B0604020202020204" pitchFamily="34" charset="0"/>
                <a:cs typeface="Arial" panose="020B0604020202020204" pitchFamily="34" charset="0"/>
              </a:rPr>
              <a:t>	- A slide showing results with before and after pictures</a:t>
            </a:r>
          </a:p>
          <a:p>
            <a:pPr marL="228600" indent="-228600"/>
            <a:r>
              <a:rPr lang="en-US" altLang="en-US">
                <a:latin typeface="Arial" panose="020B0604020202020204" pitchFamily="34" charset="0"/>
                <a:cs typeface="Arial" panose="020B0604020202020204" pitchFamily="34" charset="0"/>
              </a:rPr>
              <a:t>	- The last slide should be the Kaizen Newspaper</a:t>
            </a:r>
          </a:p>
        </p:txBody>
      </p:sp>
    </p:spTree>
    <p:extLst>
      <p:ext uri="{BB962C8B-B14F-4D97-AF65-F5344CB8AC3E}">
        <p14:creationId xmlns:p14="http://schemas.microsoft.com/office/powerpoint/2010/main" val="1758070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CF640B14-4097-4580-8FD6-C47BE06DD903}"/>
              </a:ext>
            </a:extLst>
          </p:cNvPr>
          <p:cNvSpPr>
            <a:spLocks noGrp="1" noChangeArrowheads="1"/>
          </p:cNvSpPr>
          <p:nvPr>
            <p:ph type="sldNum" sz="quarter" idx="5"/>
          </p:nvPr>
        </p:nvSpPr>
        <p:spPr>
          <a:ln/>
        </p:spPr>
        <p:txBody>
          <a:bodyPr/>
          <a:lstStyle/>
          <a:p>
            <a:fld id="{1F9391C5-397D-4F2C-B6B3-CEFC0C01A5ED}" type="slidenum">
              <a:rPr lang="en-US" altLang="en-US"/>
              <a:pPr/>
              <a:t>3</a:t>
            </a:fld>
            <a:endParaRPr lang="en-US" altLang="en-US"/>
          </a:p>
        </p:txBody>
      </p:sp>
      <p:sp>
        <p:nvSpPr>
          <p:cNvPr id="259074" name="Rectangle 2">
            <a:extLst>
              <a:ext uri="{FF2B5EF4-FFF2-40B4-BE49-F238E27FC236}">
                <a16:creationId xmlns:a16="http://schemas.microsoft.com/office/drawing/2014/main" id="{F301D24E-4704-4B96-BD23-2BAC3AE55135}"/>
              </a:ext>
            </a:extLst>
          </p:cNvPr>
          <p:cNvSpPr>
            <a:spLocks noGrp="1" noRot="1" noChangeAspect="1" noChangeArrowheads="1" noTextEdit="1"/>
          </p:cNvSpPr>
          <p:nvPr>
            <p:ph type="sldImg"/>
          </p:nvPr>
        </p:nvSpPr>
        <p:spPr>
          <a:xfrm>
            <a:off x="131763" y="766763"/>
            <a:ext cx="6834187" cy="3844925"/>
          </a:xfrm>
          <a:ln/>
        </p:spPr>
      </p:sp>
      <p:sp>
        <p:nvSpPr>
          <p:cNvPr id="259075" name="Rectangle 3">
            <a:extLst>
              <a:ext uri="{FF2B5EF4-FFF2-40B4-BE49-F238E27FC236}">
                <a16:creationId xmlns:a16="http://schemas.microsoft.com/office/drawing/2014/main" id="{C9553B17-6A1F-44C3-AE8F-E6DE47427519}"/>
              </a:ext>
            </a:extLst>
          </p:cNvPr>
          <p:cNvSpPr>
            <a:spLocks noGrp="1" noChangeArrowheads="1"/>
          </p:cNvSpPr>
          <p:nvPr>
            <p:ph type="body" idx="1"/>
          </p:nvPr>
        </p:nvSpPr>
        <p:spPr>
          <a:xfrm>
            <a:off x="709632" y="4870088"/>
            <a:ext cx="5673965" cy="4615818"/>
          </a:xfrm>
        </p:spPr>
        <p:txBody>
          <a:bodyPr/>
          <a:lstStyle/>
          <a:p>
            <a:pPr marL="228600" indent="-228600">
              <a:buFontTx/>
              <a:buAutoNum type="arabicPeriod"/>
            </a:pPr>
            <a:r>
              <a:rPr lang="en-US" altLang="en-US">
                <a:latin typeface="Arial" panose="020B0604020202020204" pitchFamily="34" charset="0"/>
                <a:cs typeface="Arial" panose="020B0604020202020204" pitchFamily="34" charset="0"/>
              </a:rPr>
              <a:t>Final day of the Kaizen event…there should be minimal amounts of new activity on the shop floor. Shop floor activity should be focused on posting standard work and training individuals on new processes.</a:t>
            </a:r>
          </a:p>
          <a:p>
            <a:pPr marL="228600" indent="-228600">
              <a:buFontTx/>
              <a:buAutoNum type="arabicPeriod"/>
            </a:pPr>
            <a:r>
              <a:rPr lang="en-US" altLang="en-US">
                <a:latin typeface="Arial" panose="020B0604020202020204" pitchFamily="34" charset="0"/>
                <a:cs typeface="Arial" panose="020B0604020202020204" pitchFamily="34" charset="0"/>
              </a:rPr>
              <a:t>The final report out needs to be prepared.</a:t>
            </a:r>
          </a:p>
          <a:p>
            <a:pPr marL="228600" indent="-228600">
              <a:buFontTx/>
              <a:buAutoNum type="arabicPeriod"/>
            </a:pPr>
            <a:r>
              <a:rPr lang="en-US" altLang="en-US">
                <a:latin typeface="Arial" panose="020B0604020202020204" pitchFamily="34" charset="0"/>
                <a:cs typeface="Arial" panose="020B0604020202020204" pitchFamily="34" charset="0"/>
              </a:rPr>
              <a:t>A typical format for the final report out is:</a:t>
            </a:r>
          </a:p>
          <a:p>
            <a:pPr marL="228600" indent="-228600"/>
            <a:r>
              <a:rPr lang="en-US" altLang="en-US">
                <a:latin typeface="Arial" panose="020B0604020202020204" pitchFamily="34" charset="0"/>
                <a:cs typeface="Arial" panose="020B0604020202020204" pitchFamily="34" charset="0"/>
              </a:rPr>
              <a:t>	- Title Page</a:t>
            </a:r>
          </a:p>
          <a:p>
            <a:pPr marL="228600" indent="-228600"/>
            <a:r>
              <a:rPr lang="en-US" altLang="en-US">
                <a:latin typeface="Arial" panose="020B0604020202020204" pitchFamily="34" charset="0"/>
                <a:cs typeface="Arial" panose="020B0604020202020204" pitchFamily="34" charset="0"/>
              </a:rPr>
              <a:t>	- Project Charter</a:t>
            </a:r>
          </a:p>
          <a:p>
            <a:pPr marL="228600" indent="-228600"/>
            <a:r>
              <a:rPr lang="en-US" altLang="en-US">
                <a:latin typeface="Arial" panose="020B0604020202020204" pitchFamily="34" charset="0"/>
                <a:cs typeface="Arial" panose="020B0604020202020204" pitchFamily="34" charset="0"/>
              </a:rPr>
              <a:t>	- A slide on tools used and benefits derived</a:t>
            </a:r>
          </a:p>
          <a:p>
            <a:pPr marL="228600" indent="-228600"/>
            <a:r>
              <a:rPr lang="en-US" altLang="en-US">
                <a:latin typeface="Arial" panose="020B0604020202020204" pitchFamily="34" charset="0"/>
                <a:cs typeface="Arial" panose="020B0604020202020204" pitchFamily="34" charset="0"/>
              </a:rPr>
              <a:t>	- A slide showing results with before and after pictures</a:t>
            </a:r>
          </a:p>
          <a:p>
            <a:pPr marL="228600" indent="-228600"/>
            <a:r>
              <a:rPr lang="en-US" altLang="en-US">
                <a:latin typeface="Arial" panose="020B0604020202020204" pitchFamily="34" charset="0"/>
                <a:cs typeface="Arial" panose="020B0604020202020204" pitchFamily="34" charset="0"/>
              </a:rPr>
              <a:t>	- The last slide should be the Kaizen Newspaper</a:t>
            </a:r>
          </a:p>
        </p:txBody>
      </p:sp>
    </p:spTree>
    <p:extLst>
      <p:ext uri="{BB962C8B-B14F-4D97-AF65-F5344CB8AC3E}">
        <p14:creationId xmlns:p14="http://schemas.microsoft.com/office/powerpoint/2010/main" val="4544278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CF640B14-4097-4580-8FD6-C47BE06DD903}"/>
              </a:ext>
            </a:extLst>
          </p:cNvPr>
          <p:cNvSpPr>
            <a:spLocks noGrp="1" noChangeArrowheads="1"/>
          </p:cNvSpPr>
          <p:nvPr>
            <p:ph type="sldNum" sz="quarter" idx="5"/>
          </p:nvPr>
        </p:nvSpPr>
        <p:spPr>
          <a:ln/>
        </p:spPr>
        <p:txBody>
          <a:bodyPr/>
          <a:lstStyle/>
          <a:p>
            <a:fld id="{1F9391C5-397D-4F2C-B6B3-CEFC0C01A5ED}" type="slidenum">
              <a:rPr lang="en-US" altLang="en-US"/>
              <a:pPr/>
              <a:t>4</a:t>
            </a:fld>
            <a:endParaRPr lang="en-US" altLang="en-US"/>
          </a:p>
        </p:txBody>
      </p:sp>
      <p:sp>
        <p:nvSpPr>
          <p:cNvPr id="259074" name="Rectangle 2">
            <a:extLst>
              <a:ext uri="{FF2B5EF4-FFF2-40B4-BE49-F238E27FC236}">
                <a16:creationId xmlns:a16="http://schemas.microsoft.com/office/drawing/2014/main" id="{F301D24E-4704-4B96-BD23-2BAC3AE55135}"/>
              </a:ext>
            </a:extLst>
          </p:cNvPr>
          <p:cNvSpPr>
            <a:spLocks noGrp="1" noRot="1" noChangeAspect="1" noChangeArrowheads="1" noTextEdit="1"/>
          </p:cNvSpPr>
          <p:nvPr>
            <p:ph type="sldImg"/>
          </p:nvPr>
        </p:nvSpPr>
        <p:spPr>
          <a:xfrm>
            <a:off x="131763" y="766763"/>
            <a:ext cx="6834187" cy="3844925"/>
          </a:xfrm>
          <a:ln/>
        </p:spPr>
      </p:sp>
      <p:sp>
        <p:nvSpPr>
          <p:cNvPr id="259075" name="Rectangle 3">
            <a:extLst>
              <a:ext uri="{FF2B5EF4-FFF2-40B4-BE49-F238E27FC236}">
                <a16:creationId xmlns:a16="http://schemas.microsoft.com/office/drawing/2014/main" id="{C9553B17-6A1F-44C3-AE8F-E6DE47427519}"/>
              </a:ext>
            </a:extLst>
          </p:cNvPr>
          <p:cNvSpPr>
            <a:spLocks noGrp="1" noChangeArrowheads="1"/>
          </p:cNvSpPr>
          <p:nvPr>
            <p:ph type="body" idx="1"/>
          </p:nvPr>
        </p:nvSpPr>
        <p:spPr>
          <a:xfrm>
            <a:off x="709632" y="4870088"/>
            <a:ext cx="5673965" cy="4615818"/>
          </a:xfrm>
        </p:spPr>
        <p:txBody>
          <a:bodyPr/>
          <a:lstStyle/>
          <a:p>
            <a:pPr marL="228600" indent="-228600">
              <a:buFontTx/>
              <a:buAutoNum type="arabicPeriod"/>
            </a:pPr>
            <a:r>
              <a:rPr lang="en-US" altLang="en-US">
                <a:latin typeface="Arial" panose="020B0604020202020204" pitchFamily="34" charset="0"/>
                <a:cs typeface="Arial" panose="020B0604020202020204" pitchFamily="34" charset="0"/>
              </a:rPr>
              <a:t>Final day of the Kaizen event…there should be minimal amounts of new activity on the shop floor. Shop floor activity should be focused on posting standard work and training individuals on new processes.</a:t>
            </a:r>
          </a:p>
          <a:p>
            <a:pPr marL="228600" indent="-228600">
              <a:buFontTx/>
              <a:buAutoNum type="arabicPeriod"/>
            </a:pPr>
            <a:r>
              <a:rPr lang="en-US" altLang="en-US">
                <a:latin typeface="Arial" panose="020B0604020202020204" pitchFamily="34" charset="0"/>
                <a:cs typeface="Arial" panose="020B0604020202020204" pitchFamily="34" charset="0"/>
              </a:rPr>
              <a:t>The final report out needs to be prepared.</a:t>
            </a:r>
          </a:p>
          <a:p>
            <a:pPr marL="228600" indent="-228600">
              <a:buFontTx/>
              <a:buAutoNum type="arabicPeriod"/>
            </a:pPr>
            <a:r>
              <a:rPr lang="en-US" altLang="en-US">
                <a:latin typeface="Arial" panose="020B0604020202020204" pitchFamily="34" charset="0"/>
                <a:cs typeface="Arial" panose="020B0604020202020204" pitchFamily="34" charset="0"/>
              </a:rPr>
              <a:t>A typical format for the final report out is:</a:t>
            </a:r>
          </a:p>
          <a:p>
            <a:pPr marL="228600" indent="-228600"/>
            <a:r>
              <a:rPr lang="en-US" altLang="en-US">
                <a:latin typeface="Arial" panose="020B0604020202020204" pitchFamily="34" charset="0"/>
                <a:cs typeface="Arial" panose="020B0604020202020204" pitchFamily="34" charset="0"/>
              </a:rPr>
              <a:t>	- Title Page</a:t>
            </a:r>
          </a:p>
          <a:p>
            <a:pPr marL="228600" indent="-228600"/>
            <a:r>
              <a:rPr lang="en-US" altLang="en-US">
                <a:latin typeface="Arial" panose="020B0604020202020204" pitchFamily="34" charset="0"/>
                <a:cs typeface="Arial" panose="020B0604020202020204" pitchFamily="34" charset="0"/>
              </a:rPr>
              <a:t>	- Project Charter</a:t>
            </a:r>
          </a:p>
          <a:p>
            <a:pPr marL="228600" indent="-228600"/>
            <a:r>
              <a:rPr lang="en-US" altLang="en-US">
                <a:latin typeface="Arial" panose="020B0604020202020204" pitchFamily="34" charset="0"/>
                <a:cs typeface="Arial" panose="020B0604020202020204" pitchFamily="34" charset="0"/>
              </a:rPr>
              <a:t>	- A slide on tools used and benefits derived</a:t>
            </a:r>
          </a:p>
          <a:p>
            <a:pPr marL="228600" indent="-228600"/>
            <a:r>
              <a:rPr lang="en-US" altLang="en-US">
                <a:latin typeface="Arial" panose="020B0604020202020204" pitchFamily="34" charset="0"/>
                <a:cs typeface="Arial" panose="020B0604020202020204" pitchFamily="34" charset="0"/>
              </a:rPr>
              <a:t>	- A slide showing results with before and after pictures</a:t>
            </a:r>
          </a:p>
          <a:p>
            <a:pPr marL="228600" indent="-228600"/>
            <a:r>
              <a:rPr lang="en-US" altLang="en-US">
                <a:latin typeface="Arial" panose="020B0604020202020204" pitchFamily="34" charset="0"/>
                <a:cs typeface="Arial" panose="020B0604020202020204" pitchFamily="34" charset="0"/>
              </a:rPr>
              <a:t>	- The last slide should be the Kaizen Newspaper</a:t>
            </a:r>
          </a:p>
        </p:txBody>
      </p:sp>
    </p:spTree>
    <p:extLst>
      <p:ext uri="{BB962C8B-B14F-4D97-AF65-F5344CB8AC3E}">
        <p14:creationId xmlns:p14="http://schemas.microsoft.com/office/powerpoint/2010/main" val="32489651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CF640B14-4097-4580-8FD6-C47BE06DD903}"/>
              </a:ext>
            </a:extLst>
          </p:cNvPr>
          <p:cNvSpPr>
            <a:spLocks noGrp="1" noChangeArrowheads="1"/>
          </p:cNvSpPr>
          <p:nvPr>
            <p:ph type="sldNum" sz="quarter" idx="5"/>
          </p:nvPr>
        </p:nvSpPr>
        <p:spPr>
          <a:ln/>
        </p:spPr>
        <p:txBody>
          <a:bodyPr/>
          <a:lstStyle/>
          <a:p>
            <a:fld id="{1F9391C5-397D-4F2C-B6B3-CEFC0C01A5ED}" type="slidenum">
              <a:rPr lang="en-US" altLang="en-US"/>
              <a:pPr/>
              <a:t>5</a:t>
            </a:fld>
            <a:endParaRPr lang="en-US" altLang="en-US"/>
          </a:p>
        </p:txBody>
      </p:sp>
      <p:sp>
        <p:nvSpPr>
          <p:cNvPr id="259074" name="Rectangle 2">
            <a:extLst>
              <a:ext uri="{FF2B5EF4-FFF2-40B4-BE49-F238E27FC236}">
                <a16:creationId xmlns:a16="http://schemas.microsoft.com/office/drawing/2014/main" id="{F301D24E-4704-4B96-BD23-2BAC3AE55135}"/>
              </a:ext>
            </a:extLst>
          </p:cNvPr>
          <p:cNvSpPr>
            <a:spLocks noGrp="1" noRot="1" noChangeAspect="1" noChangeArrowheads="1" noTextEdit="1"/>
          </p:cNvSpPr>
          <p:nvPr>
            <p:ph type="sldImg"/>
          </p:nvPr>
        </p:nvSpPr>
        <p:spPr>
          <a:xfrm>
            <a:off x="131763" y="766763"/>
            <a:ext cx="6834187" cy="3844925"/>
          </a:xfrm>
          <a:ln/>
        </p:spPr>
      </p:sp>
      <p:sp>
        <p:nvSpPr>
          <p:cNvPr id="259075" name="Rectangle 3">
            <a:extLst>
              <a:ext uri="{FF2B5EF4-FFF2-40B4-BE49-F238E27FC236}">
                <a16:creationId xmlns:a16="http://schemas.microsoft.com/office/drawing/2014/main" id="{C9553B17-6A1F-44C3-AE8F-E6DE47427519}"/>
              </a:ext>
            </a:extLst>
          </p:cNvPr>
          <p:cNvSpPr>
            <a:spLocks noGrp="1" noChangeArrowheads="1"/>
          </p:cNvSpPr>
          <p:nvPr>
            <p:ph type="body" idx="1"/>
          </p:nvPr>
        </p:nvSpPr>
        <p:spPr>
          <a:xfrm>
            <a:off x="709632" y="4870088"/>
            <a:ext cx="5673965" cy="4615818"/>
          </a:xfrm>
        </p:spPr>
        <p:txBody>
          <a:bodyPr/>
          <a:lstStyle/>
          <a:p>
            <a:pPr marL="228600" indent="-228600">
              <a:buFontTx/>
              <a:buAutoNum type="arabicPeriod"/>
            </a:pPr>
            <a:r>
              <a:rPr lang="en-US" altLang="en-US">
                <a:latin typeface="Arial" panose="020B0604020202020204" pitchFamily="34" charset="0"/>
                <a:cs typeface="Arial" panose="020B0604020202020204" pitchFamily="34" charset="0"/>
              </a:rPr>
              <a:t>Final day of the Kaizen event…there should be minimal amounts of new activity on the shop floor. Shop floor activity should be focused on posting standard work and training individuals on new processes.</a:t>
            </a:r>
          </a:p>
          <a:p>
            <a:pPr marL="228600" indent="-228600">
              <a:buFontTx/>
              <a:buAutoNum type="arabicPeriod"/>
            </a:pPr>
            <a:r>
              <a:rPr lang="en-US" altLang="en-US">
                <a:latin typeface="Arial" panose="020B0604020202020204" pitchFamily="34" charset="0"/>
                <a:cs typeface="Arial" panose="020B0604020202020204" pitchFamily="34" charset="0"/>
              </a:rPr>
              <a:t>The final report out needs to be prepared.</a:t>
            </a:r>
          </a:p>
          <a:p>
            <a:pPr marL="228600" indent="-228600">
              <a:buFontTx/>
              <a:buAutoNum type="arabicPeriod"/>
            </a:pPr>
            <a:r>
              <a:rPr lang="en-US" altLang="en-US">
                <a:latin typeface="Arial" panose="020B0604020202020204" pitchFamily="34" charset="0"/>
                <a:cs typeface="Arial" panose="020B0604020202020204" pitchFamily="34" charset="0"/>
              </a:rPr>
              <a:t>A typical format for the final report out is:</a:t>
            </a:r>
          </a:p>
          <a:p>
            <a:pPr marL="228600" indent="-228600"/>
            <a:r>
              <a:rPr lang="en-US" altLang="en-US">
                <a:latin typeface="Arial" panose="020B0604020202020204" pitchFamily="34" charset="0"/>
                <a:cs typeface="Arial" panose="020B0604020202020204" pitchFamily="34" charset="0"/>
              </a:rPr>
              <a:t>	- Title Page</a:t>
            </a:r>
          </a:p>
          <a:p>
            <a:pPr marL="228600" indent="-228600"/>
            <a:r>
              <a:rPr lang="en-US" altLang="en-US">
                <a:latin typeface="Arial" panose="020B0604020202020204" pitchFamily="34" charset="0"/>
                <a:cs typeface="Arial" panose="020B0604020202020204" pitchFamily="34" charset="0"/>
              </a:rPr>
              <a:t>	- Project Charter</a:t>
            </a:r>
          </a:p>
          <a:p>
            <a:pPr marL="228600" indent="-228600"/>
            <a:r>
              <a:rPr lang="en-US" altLang="en-US">
                <a:latin typeface="Arial" panose="020B0604020202020204" pitchFamily="34" charset="0"/>
                <a:cs typeface="Arial" panose="020B0604020202020204" pitchFamily="34" charset="0"/>
              </a:rPr>
              <a:t>	- A slide on tools used and benefits derived</a:t>
            </a:r>
          </a:p>
          <a:p>
            <a:pPr marL="228600" indent="-228600"/>
            <a:r>
              <a:rPr lang="en-US" altLang="en-US">
                <a:latin typeface="Arial" panose="020B0604020202020204" pitchFamily="34" charset="0"/>
                <a:cs typeface="Arial" panose="020B0604020202020204" pitchFamily="34" charset="0"/>
              </a:rPr>
              <a:t>	- A slide showing results with before and after pictures</a:t>
            </a:r>
          </a:p>
          <a:p>
            <a:pPr marL="228600" indent="-228600"/>
            <a:r>
              <a:rPr lang="en-US" altLang="en-US">
                <a:latin typeface="Arial" panose="020B0604020202020204" pitchFamily="34" charset="0"/>
                <a:cs typeface="Arial" panose="020B0604020202020204" pitchFamily="34" charset="0"/>
              </a:rPr>
              <a:t>	- The last slide should be the Kaizen Newspaper</a:t>
            </a:r>
          </a:p>
        </p:txBody>
      </p:sp>
    </p:spTree>
    <p:extLst>
      <p:ext uri="{BB962C8B-B14F-4D97-AF65-F5344CB8AC3E}">
        <p14:creationId xmlns:p14="http://schemas.microsoft.com/office/powerpoint/2010/main" val="11529560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CF640B14-4097-4580-8FD6-C47BE06DD903}"/>
              </a:ext>
            </a:extLst>
          </p:cNvPr>
          <p:cNvSpPr>
            <a:spLocks noGrp="1" noChangeArrowheads="1"/>
          </p:cNvSpPr>
          <p:nvPr>
            <p:ph type="sldNum" sz="quarter" idx="5"/>
          </p:nvPr>
        </p:nvSpPr>
        <p:spPr>
          <a:ln/>
        </p:spPr>
        <p:txBody>
          <a:bodyPr/>
          <a:lstStyle/>
          <a:p>
            <a:fld id="{1F9391C5-397D-4F2C-B6B3-CEFC0C01A5ED}" type="slidenum">
              <a:rPr lang="en-US" altLang="en-US"/>
              <a:pPr/>
              <a:t>6</a:t>
            </a:fld>
            <a:endParaRPr lang="en-US" altLang="en-US"/>
          </a:p>
        </p:txBody>
      </p:sp>
      <p:sp>
        <p:nvSpPr>
          <p:cNvPr id="259074" name="Rectangle 2">
            <a:extLst>
              <a:ext uri="{FF2B5EF4-FFF2-40B4-BE49-F238E27FC236}">
                <a16:creationId xmlns:a16="http://schemas.microsoft.com/office/drawing/2014/main" id="{F301D24E-4704-4B96-BD23-2BAC3AE55135}"/>
              </a:ext>
            </a:extLst>
          </p:cNvPr>
          <p:cNvSpPr>
            <a:spLocks noGrp="1" noRot="1" noChangeAspect="1" noChangeArrowheads="1" noTextEdit="1"/>
          </p:cNvSpPr>
          <p:nvPr>
            <p:ph type="sldImg"/>
          </p:nvPr>
        </p:nvSpPr>
        <p:spPr>
          <a:xfrm>
            <a:off x="131763" y="766763"/>
            <a:ext cx="6834187" cy="3844925"/>
          </a:xfrm>
          <a:ln/>
        </p:spPr>
      </p:sp>
      <p:sp>
        <p:nvSpPr>
          <p:cNvPr id="259075" name="Rectangle 3">
            <a:extLst>
              <a:ext uri="{FF2B5EF4-FFF2-40B4-BE49-F238E27FC236}">
                <a16:creationId xmlns:a16="http://schemas.microsoft.com/office/drawing/2014/main" id="{C9553B17-6A1F-44C3-AE8F-E6DE47427519}"/>
              </a:ext>
            </a:extLst>
          </p:cNvPr>
          <p:cNvSpPr>
            <a:spLocks noGrp="1" noChangeArrowheads="1"/>
          </p:cNvSpPr>
          <p:nvPr>
            <p:ph type="body" idx="1"/>
          </p:nvPr>
        </p:nvSpPr>
        <p:spPr>
          <a:xfrm>
            <a:off x="709632" y="4870088"/>
            <a:ext cx="5673965" cy="4615818"/>
          </a:xfrm>
        </p:spPr>
        <p:txBody>
          <a:bodyPr/>
          <a:lstStyle/>
          <a:p>
            <a:pPr marL="228600" indent="-228600">
              <a:buFontTx/>
              <a:buAutoNum type="arabicPeriod"/>
            </a:pPr>
            <a:r>
              <a:rPr lang="en-US" altLang="en-US">
                <a:latin typeface="Arial" panose="020B0604020202020204" pitchFamily="34" charset="0"/>
                <a:cs typeface="Arial" panose="020B0604020202020204" pitchFamily="34" charset="0"/>
              </a:rPr>
              <a:t>Final day of the Kaizen event…there should be minimal amounts of new activity on the shop floor. Shop floor activity should be focused on posting standard work and training individuals on new processes.</a:t>
            </a:r>
          </a:p>
          <a:p>
            <a:pPr marL="228600" indent="-228600">
              <a:buFontTx/>
              <a:buAutoNum type="arabicPeriod"/>
            </a:pPr>
            <a:r>
              <a:rPr lang="en-US" altLang="en-US">
                <a:latin typeface="Arial" panose="020B0604020202020204" pitchFamily="34" charset="0"/>
                <a:cs typeface="Arial" panose="020B0604020202020204" pitchFamily="34" charset="0"/>
              </a:rPr>
              <a:t>The final report out needs to be prepared.</a:t>
            </a:r>
          </a:p>
          <a:p>
            <a:pPr marL="228600" indent="-228600">
              <a:buFontTx/>
              <a:buAutoNum type="arabicPeriod"/>
            </a:pPr>
            <a:r>
              <a:rPr lang="en-US" altLang="en-US">
                <a:latin typeface="Arial" panose="020B0604020202020204" pitchFamily="34" charset="0"/>
                <a:cs typeface="Arial" panose="020B0604020202020204" pitchFamily="34" charset="0"/>
              </a:rPr>
              <a:t>A typical format for the final report out is:</a:t>
            </a:r>
          </a:p>
          <a:p>
            <a:pPr marL="228600" indent="-228600"/>
            <a:r>
              <a:rPr lang="en-US" altLang="en-US">
                <a:latin typeface="Arial" panose="020B0604020202020204" pitchFamily="34" charset="0"/>
                <a:cs typeface="Arial" panose="020B0604020202020204" pitchFamily="34" charset="0"/>
              </a:rPr>
              <a:t>	- Title Page</a:t>
            </a:r>
          </a:p>
          <a:p>
            <a:pPr marL="228600" indent="-228600"/>
            <a:r>
              <a:rPr lang="en-US" altLang="en-US">
                <a:latin typeface="Arial" panose="020B0604020202020204" pitchFamily="34" charset="0"/>
                <a:cs typeface="Arial" panose="020B0604020202020204" pitchFamily="34" charset="0"/>
              </a:rPr>
              <a:t>	- Project Charter</a:t>
            </a:r>
          </a:p>
          <a:p>
            <a:pPr marL="228600" indent="-228600"/>
            <a:r>
              <a:rPr lang="en-US" altLang="en-US">
                <a:latin typeface="Arial" panose="020B0604020202020204" pitchFamily="34" charset="0"/>
                <a:cs typeface="Arial" panose="020B0604020202020204" pitchFamily="34" charset="0"/>
              </a:rPr>
              <a:t>	- A slide on tools used and benefits derived</a:t>
            </a:r>
          </a:p>
          <a:p>
            <a:pPr marL="228600" indent="-228600"/>
            <a:r>
              <a:rPr lang="en-US" altLang="en-US">
                <a:latin typeface="Arial" panose="020B0604020202020204" pitchFamily="34" charset="0"/>
                <a:cs typeface="Arial" panose="020B0604020202020204" pitchFamily="34" charset="0"/>
              </a:rPr>
              <a:t>	- A slide showing results with before and after pictures</a:t>
            </a:r>
          </a:p>
          <a:p>
            <a:pPr marL="228600" indent="-228600"/>
            <a:r>
              <a:rPr lang="en-US" altLang="en-US">
                <a:latin typeface="Arial" panose="020B0604020202020204" pitchFamily="34" charset="0"/>
                <a:cs typeface="Arial" panose="020B0604020202020204" pitchFamily="34" charset="0"/>
              </a:rPr>
              <a:t>	- The last slide should be the Kaizen Newspaper</a:t>
            </a:r>
          </a:p>
        </p:txBody>
      </p:sp>
    </p:spTree>
    <p:extLst>
      <p:ext uri="{BB962C8B-B14F-4D97-AF65-F5344CB8AC3E}">
        <p14:creationId xmlns:p14="http://schemas.microsoft.com/office/powerpoint/2010/main" val="11287965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CF640B14-4097-4580-8FD6-C47BE06DD903}"/>
              </a:ext>
            </a:extLst>
          </p:cNvPr>
          <p:cNvSpPr>
            <a:spLocks noGrp="1" noChangeArrowheads="1"/>
          </p:cNvSpPr>
          <p:nvPr>
            <p:ph type="sldNum" sz="quarter" idx="5"/>
          </p:nvPr>
        </p:nvSpPr>
        <p:spPr>
          <a:ln/>
        </p:spPr>
        <p:txBody>
          <a:bodyPr/>
          <a:lstStyle/>
          <a:p>
            <a:fld id="{1F9391C5-397D-4F2C-B6B3-CEFC0C01A5ED}" type="slidenum">
              <a:rPr lang="en-US" altLang="en-US"/>
              <a:pPr/>
              <a:t>7</a:t>
            </a:fld>
            <a:endParaRPr lang="en-US" altLang="en-US"/>
          </a:p>
        </p:txBody>
      </p:sp>
      <p:sp>
        <p:nvSpPr>
          <p:cNvPr id="259074" name="Rectangle 2">
            <a:extLst>
              <a:ext uri="{FF2B5EF4-FFF2-40B4-BE49-F238E27FC236}">
                <a16:creationId xmlns:a16="http://schemas.microsoft.com/office/drawing/2014/main" id="{F301D24E-4704-4B96-BD23-2BAC3AE55135}"/>
              </a:ext>
            </a:extLst>
          </p:cNvPr>
          <p:cNvSpPr>
            <a:spLocks noGrp="1" noRot="1" noChangeAspect="1" noChangeArrowheads="1" noTextEdit="1"/>
          </p:cNvSpPr>
          <p:nvPr>
            <p:ph type="sldImg"/>
          </p:nvPr>
        </p:nvSpPr>
        <p:spPr>
          <a:xfrm>
            <a:off x="131763" y="766763"/>
            <a:ext cx="6834187" cy="3844925"/>
          </a:xfrm>
          <a:ln/>
        </p:spPr>
      </p:sp>
      <p:sp>
        <p:nvSpPr>
          <p:cNvPr id="259075" name="Rectangle 3">
            <a:extLst>
              <a:ext uri="{FF2B5EF4-FFF2-40B4-BE49-F238E27FC236}">
                <a16:creationId xmlns:a16="http://schemas.microsoft.com/office/drawing/2014/main" id="{C9553B17-6A1F-44C3-AE8F-E6DE47427519}"/>
              </a:ext>
            </a:extLst>
          </p:cNvPr>
          <p:cNvSpPr>
            <a:spLocks noGrp="1" noChangeArrowheads="1"/>
          </p:cNvSpPr>
          <p:nvPr>
            <p:ph type="body" idx="1"/>
          </p:nvPr>
        </p:nvSpPr>
        <p:spPr>
          <a:xfrm>
            <a:off x="709632" y="4870088"/>
            <a:ext cx="5673965" cy="4615818"/>
          </a:xfrm>
        </p:spPr>
        <p:txBody>
          <a:bodyPr/>
          <a:lstStyle/>
          <a:p>
            <a:pPr marL="228600" indent="-228600">
              <a:buFontTx/>
              <a:buAutoNum type="arabicPeriod"/>
            </a:pPr>
            <a:r>
              <a:rPr lang="en-US" altLang="en-US">
                <a:latin typeface="Arial" panose="020B0604020202020204" pitchFamily="34" charset="0"/>
                <a:cs typeface="Arial" panose="020B0604020202020204" pitchFamily="34" charset="0"/>
              </a:rPr>
              <a:t>Final day of the Kaizen event…there should be minimal amounts of new activity on the shop floor. Shop floor activity should be focused on posting standard work and training individuals on new processes.</a:t>
            </a:r>
          </a:p>
          <a:p>
            <a:pPr marL="228600" indent="-228600">
              <a:buFontTx/>
              <a:buAutoNum type="arabicPeriod"/>
            </a:pPr>
            <a:r>
              <a:rPr lang="en-US" altLang="en-US">
                <a:latin typeface="Arial" panose="020B0604020202020204" pitchFamily="34" charset="0"/>
                <a:cs typeface="Arial" panose="020B0604020202020204" pitchFamily="34" charset="0"/>
              </a:rPr>
              <a:t>The final report out needs to be prepared.</a:t>
            </a:r>
          </a:p>
          <a:p>
            <a:pPr marL="228600" indent="-228600">
              <a:buFontTx/>
              <a:buAutoNum type="arabicPeriod"/>
            </a:pPr>
            <a:r>
              <a:rPr lang="en-US" altLang="en-US">
                <a:latin typeface="Arial" panose="020B0604020202020204" pitchFamily="34" charset="0"/>
                <a:cs typeface="Arial" panose="020B0604020202020204" pitchFamily="34" charset="0"/>
              </a:rPr>
              <a:t>A typical format for the final report out is:</a:t>
            </a:r>
          </a:p>
          <a:p>
            <a:pPr marL="228600" indent="-228600"/>
            <a:r>
              <a:rPr lang="en-US" altLang="en-US">
                <a:latin typeface="Arial" panose="020B0604020202020204" pitchFamily="34" charset="0"/>
                <a:cs typeface="Arial" panose="020B0604020202020204" pitchFamily="34" charset="0"/>
              </a:rPr>
              <a:t>	- Title Page</a:t>
            </a:r>
          </a:p>
          <a:p>
            <a:pPr marL="228600" indent="-228600"/>
            <a:r>
              <a:rPr lang="en-US" altLang="en-US">
                <a:latin typeface="Arial" panose="020B0604020202020204" pitchFamily="34" charset="0"/>
                <a:cs typeface="Arial" panose="020B0604020202020204" pitchFamily="34" charset="0"/>
              </a:rPr>
              <a:t>	- Project Charter</a:t>
            </a:r>
          </a:p>
          <a:p>
            <a:pPr marL="228600" indent="-228600"/>
            <a:r>
              <a:rPr lang="en-US" altLang="en-US">
                <a:latin typeface="Arial" panose="020B0604020202020204" pitchFamily="34" charset="0"/>
                <a:cs typeface="Arial" panose="020B0604020202020204" pitchFamily="34" charset="0"/>
              </a:rPr>
              <a:t>	- A slide on tools used and benefits derived</a:t>
            </a:r>
          </a:p>
          <a:p>
            <a:pPr marL="228600" indent="-228600"/>
            <a:r>
              <a:rPr lang="en-US" altLang="en-US">
                <a:latin typeface="Arial" panose="020B0604020202020204" pitchFamily="34" charset="0"/>
                <a:cs typeface="Arial" panose="020B0604020202020204" pitchFamily="34" charset="0"/>
              </a:rPr>
              <a:t>	- A slide showing results with before and after pictures</a:t>
            </a:r>
          </a:p>
          <a:p>
            <a:pPr marL="228600" indent="-228600"/>
            <a:r>
              <a:rPr lang="en-US" altLang="en-US">
                <a:latin typeface="Arial" panose="020B0604020202020204" pitchFamily="34" charset="0"/>
                <a:cs typeface="Arial" panose="020B0604020202020204" pitchFamily="34" charset="0"/>
              </a:rPr>
              <a:t>	- The last slide should be the Kaizen Newspaper</a:t>
            </a:r>
          </a:p>
        </p:txBody>
      </p:sp>
    </p:spTree>
    <p:extLst>
      <p:ext uri="{BB962C8B-B14F-4D97-AF65-F5344CB8AC3E}">
        <p14:creationId xmlns:p14="http://schemas.microsoft.com/office/powerpoint/2010/main" val="1622088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CF640B14-4097-4580-8FD6-C47BE06DD903}"/>
              </a:ext>
            </a:extLst>
          </p:cNvPr>
          <p:cNvSpPr>
            <a:spLocks noGrp="1" noChangeArrowheads="1"/>
          </p:cNvSpPr>
          <p:nvPr>
            <p:ph type="sldNum" sz="quarter" idx="5"/>
          </p:nvPr>
        </p:nvSpPr>
        <p:spPr>
          <a:ln/>
        </p:spPr>
        <p:txBody>
          <a:bodyPr/>
          <a:lstStyle/>
          <a:p>
            <a:fld id="{1F9391C5-397D-4F2C-B6B3-CEFC0C01A5ED}" type="slidenum">
              <a:rPr lang="en-US" altLang="en-US"/>
              <a:pPr/>
              <a:t>8</a:t>
            </a:fld>
            <a:endParaRPr lang="en-US" altLang="en-US"/>
          </a:p>
        </p:txBody>
      </p:sp>
      <p:sp>
        <p:nvSpPr>
          <p:cNvPr id="259074" name="Rectangle 2">
            <a:extLst>
              <a:ext uri="{FF2B5EF4-FFF2-40B4-BE49-F238E27FC236}">
                <a16:creationId xmlns:a16="http://schemas.microsoft.com/office/drawing/2014/main" id="{F301D24E-4704-4B96-BD23-2BAC3AE55135}"/>
              </a:ext>
            </a:extLst>
          </p:cNvPr>
          <p:cNvSpPr>
            <a:spLocks noGrp="1" noRot="1" noChangeAspect="1" noChangeArrowheads="1" noTextEdit="1"/>
          </p:cNvSpPr>
          <p:nvPr>
            <p:ph type="sldImg"/>
          </p:nvPr>
        </p:nvSpPr>
        <p:spPr>
          <a:xfrm>
            <a:off x="131763" y="766763"/>
            <a:ext cx="6834187" cy="3844925"/>
          </a:xfrm>
          <a:ln/>
        </p:spPr>
      </p:sp>
      <p:sp>
        <p:nvSpPr>
          <p:cNvPr id="259075" name="Rectangle 3">
            <a:extLst>
              <a:ext uri="{FF2B5EF4-FFF2-40B4-BE49-F238E27FC236}">
                <a16:creationId xmlns:a16="http://schemas.microsoft.com/office/drawing/2014/main" id="{C9553B17-6A1F-44C3-AE8F-E6DE47427519}"/>
              </a:ext>
            </a:extLst>
          </p:cNvPr>
          <p:cNvSpPr>
            <a:spLocks noGrp="1" noChangeArrowheads="1"/>
          </p:cNvSpPr>
          <p:nvPr>
            <p:ph type="body" idx="1"/>
          </p:nvPr>
        </p:nvSpPr>
        <p:spPr>
          <a:xfrm>
            <a:off x="709632" y="4870088"/>
            <a:ext cx="5673965" cy="4615818"/>
          </a:xfrm>
        </p:spPr>
        <p:txBody>
          <a:bodyPr/>
          <a:lstStyle/>
          <a:p>
            <a:pPr marL="228600" indent="-228600">
              <a:buFontTx/>
              <a:buAutoNum type="arabicPeriod"/>
            </a:pPr>
            <a:r>
              <a:rPr lang="en-US" altLang="en-US">
                <a:latin typeface="Arial" panose="020B0604020202020204" pitchFamily="34" charset="0"/>
                <a:cs typeface="Arial" panose="020B0604020202020204" pitchFamily="34" charset="0"/>
              </a:rPr>
              <a:t>Final day of the Kaizen event…there should be minimal amounts of new activity on the shop floor. Shop floor activity should be focused on posting standard work and training individuals on new processes.</a:t>
            </a:r>
          </a:p>
          <a:p>
            <a:pPr marL="228600" indent="-228600">
              <a:buFontTx/>
              <a:buAutoNum type="arabicPeriod"/>
            </a:pPr>
            <a:r>
              <a:rPr lang="en-US" altLang="en-US">
                <a:latin typeface="Arial" panose="020B0604020202020204" pitchFamily="34" charset="0"/>
                <a:cs typeface="Arial" panose="020B0604020202020204" pitchFamily="34" charset="0"/>
              </a:rPr>
              <a:t>The final report out needs to be prepared.</a:t>
            </a:r>
          </a:p>
          <a:p>
            <a:pPr marL="228600" indent="-228600">
              <a:buFontTx/>
              <a:buAutoNum type="arabicPeriod"/>
            </a:pPr>
            <a:r>
              <a:rPr lang="en-US" altLang="en-US">
                <a:latin typeface="Arial" panose="020B0604020202020204" pitchFamily="34" charset="0"/>
                <a:cs typeface="Arial" panose="020B0604020202020204" pitchFamily="34" charset="0"/>
              </a:rPr>
              <a:t>A typical format for the final report out is:</a:t>
            </a:r>
          </a:p>
          <a:p>
            <a:pPr marL="228600" indent="-228600"/>
            <a:r>
              <a:rPr lang="en-US" altLang="en-US">
                <a:latin typeface="Arial" panose="020B0604020202020204" pitchFamily="34" charset="0"/>
                <a:cs typeface="Arial" panose="020B0604020202020204" pitchFamily="34" charset="0"/>
              </a:rPr>
              <a:t>	- Title Page</a:t>
            </a:r>
          </a:p>
          <a:p>
            <a:pPr marL="228600" indent="-228600"/>
            <a:r>
              <a:rPr lang="en-US" altLang="en-US">
                <a:latin typeface="Arial" panose="020B0604020202020204" pitchFamily="34" charset="0"/>
                <a:cs typeface="Arial" panose="020B0604020202020204" pitchFamily="34" charset="0"/>
              </a:rPr>
              <a:t>	- Project Charter</a:t>
            </a:r>
          </a:p>
          <a:p>
            <a:pPr marL="228600" indent="-228600"/>
            <a:r>
              <a:rPr lang="en-US" altLang="en-US">
                <a:latin typeface="Arial" panose="020B0604020202020204" pitchFamily="34" charset="0"/>
                <a:cs typeface="Arial" panose="020B0604020202020204" pitchFamily="34" charset="0"/>
              </a:rPr>
              <a:t>	- A slide on tools used and benefits derived</a:t>
            </a:r>
          </a:p>
          <a:p>
            <a:pPr marL="228600" indent="-228600"/>
            <a:r>
              <a:rPr lang="en-US" altLang="en-US">
                <a:latin typeface="Arial" panose="020B0604020202020204" pitchFamily="34" charset="0"/>
                <a:cs typeface="Arial" panose="020B0604020202020204" pitchFamily="34" charset="0"/>
              </a:rPr>
              <a:t>	- A slide showing results with before and after pictures</a:t>
            </a:r>
          </a:p>
          <a:p>
            <a:pPr marL="228600" indent="-228600"/>
            <a:r>
              <a:rPr lang="en-US" altLang="en-US">
                <a:latin typeface="Arial" panose="020B0604020202020204" pitchFamily="34" charset="0"/>
                <a:cs typeface="Arial" panose="020B0604020202020204" pitchFamily="34" charset="0"/>
              </a:rPr>
              <a:t>	- The last slide should be the Kaizen Newspaper</a:t>
            </a:r>
          </a:p>
        </p:txBody>
      </p:sp>
    </p:spTree>
    <p:extLst>
      <p:ext uri="{BB962C8B-B14F-4D97-AF65-F5344CB8AC3E}">
        <p14:creationId xmlns:p14="http://schemas.microsoft.com/office/powerpoint/2010/main" val="22988730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CF640B14-4097-4580-8FD6-C47BE06DD903}"/>
              </a:ext>
            </a:extLst>
          </p:cNvPr>
          <p:cNvSpPr>
            <a:spLocks noGrp="1" noChangeArrowheads="1"/>
          </p:cNvSpPr>
          <p:nvPr>
            <p:ph type="sldNum" sz="quarter" idx="5"/>
          </p:nvPr>
        </p:nvSpPr>
        <p:spPr>
          <a:ln/>
        </p:spPr>
        <p:txBody>
          <a:bodyPr/>
          <a:lstStyle/>
          <a:p>
            <a:fld id="{1F9391C5-397D-4F2C-B6B3-CEFC0C01A5ED}" type="slidenum">
              <a:rPr lang="en-US" altLang="en-US"/>
              <a:pPr/>
              <a:t>9</a:t>
            </a:fld>
            <a:endParaRPr lang="en-US" altLang="en-US"/>
          </a:p>
        </p:txBody>
      </p:sp>
      <p:sp>
        <p:nvSpPr>
          <p:cNvPr id="259074" name="Rectangle 2">
            <a:extLst>
              <a:ext uri="{FF2B5EF4-FFF2-40B4-BE49-F238E27FC236}">
                <a16:creationId xmlns:a16="http://schemas.microsoft.com/office/drawing/2014/main" id="{F301D24E-4704-4B96-BD23-2BAC3AE55135}"/>
              </a:ext>
            </a:extLst>
          </p:cNvPr>
          <p:cNvSpPr>
            <a:spLocks noGrp="1" noRot="1" noChangeAspect="1" noChangeArrowheads="1" noTextEdit="1"/>
          </p:cNvSpPr>
          <p:nvPr>
            <p:ph type="sldImg"/>
          </p:nvPr>
        </p:nvSpPr>
        <p:spPr>
          <a:xfrm>
            <a:off x="131763" y="766763"/>
            <a:ext cx="6834187" cy="3844925"/>
          </a:xfrm>
          <a:ln/>
        </p:spPr>
      </p:sp>
      <p:sp>
        <p:nvSpPr>
          <p:cNvPr id="259075" name="Rectangle 3">
            <a:extLst>
              <a:ext uri="{FF2B5EF4-FFF2-40B4-BE49-F238E27FC236}">
                <a16:creationId xmlns:a16="http://schemas.microsoft.com/office/drawing/2014/main" id="{C9553B17-6A1F-44C3-AE8F-E6DE47427519}"/>
              </a:ext>
            </a:extLst>
          </p:cNvPr>
          <p:cNvSpPr>
            <a:spLocks noGrp="1" noChangeArrowheads="1"/>
          </p:cNvSpPr>
          <p:nvPr>
            <p:ph type="body" idx="1"/>
          </p:nvPr>
        </p:nvSpPr>
        <p:spPr>
          <a:xfrm>
            <a:off x="709632" y="4870088"/>
            <a:ext cx="5673965" cy="4615818"/>
          </a:xfrm>
        </p:spPr>
        <p:txBody>
          <a:bodyPr/>
          <a:lstStyle/>
          <a:p>
            <a:pPr marL="228600" indent="-228600">
              <a:buFontTx/>
              <a:buAutoNum type="arabicPeriod"/>
            </a:pPr>
            <a:r>
              <a:rPr lang="en-US" altLang="en-US">
                <a:latin typeface="Arial" panose="020B0604020202020204" pitchFamily="34" charset="0"/>
                <a:cs typeface="Arial" panose="020B0604020202020204" pitchFamily="34" charset="0"/>
              </a:rPr>
              <a:t>Final day of the Kaizen event…there should be minimal amounts of new activity on the shop floor. Shop floor activity should be focused on posting standard work and training individuals on new processes.</a:t>
            </a:r>
          </a:p>
          <a:p>
            <a:pPr marL="228600" indent="-228600">
              <a:buFontTx/>
              <a:buAutoNum type="arabicPeriod"/>
            </a:pPr>
            <a:r>
              <a:rPr lang="en-US" altLang="en-US">
                <a:latin typeface="Arial" panose="020B0604020202020204" pitchFamily="34" charset="0"/>
                <a:cs typeface="Arial" panose="020B0604020202020204" pitchFamily="34" charset="0"/>
              </a:rPr>
              <a:t>The final report out needs to be prepared.</a:t>
            </a:r>
          </a:p>
          <a:p>
            <a:pPr marL="228600" indent="-228600">
              <a:buFontTx/>
              <a:buAutoNum type="arabicPeriod"/>
            </a:pPr>
            <a:r>
              <a:rPr lang="en-US" altLang="en-US">
                <a:latin typeface="Arial" panose="020B0604020202020204" pitchFamily="34" charset="0"/>
                <a:cs typeface="Arial" panose="020B0604020202020204" pitchFamily="34" charset="0"/>
              </a:rPr>
              <a:t>A typical format for the final report out is:</a:t>
            </a:r>
          </a:p>
          <a:p>
            <a:pPr marL="228600" indent="-228600"/>
            <a:r>
              <a:rPr lang="en-US" altLang="en-US">
                <a:latin typeface="Arial" panose="020B0604020202020204" pitchFamily="34" charset="0"/>
                <a:cs typeface="Arial" panose="020B0604020202020204" pitchFamily="34" charset="0"/>
              </a:rPr>
              <a:t>	- Title Page</a:t>
            </a:r>
          </a:p>
          <a:p>
            <a:pPr marL="228600" indent="-228600"/>
            <a:r>
              <a:rPr lang="en-US" altLang="en-US">
                <a:latin typeface="Arial" panose="020B0604020202020204" pitchFamily="34" charset="0"/>
                <a:cs typeface="Arial" panose="020B0604020202020204" pitchFamily="34" charset="0"/>
              </a:rPr>
              <a:t>	- Project Charter</a:t>
            </a:r>
          </a:p>
          <a:p>
            <a:pPr marL="228600" indent="-228600"/>
            <a:r>
              <a:rPr lang="en-US" altLang="en-US">
                <a:latin typeface="Arial" panose="020B0604020202020204" pitchFamily="34" charset="0"/>
                <a:cs typeface="Arial" panose="020B0604020202020204" pitchFamily="34" charset="0"/>
              </a:rPr>
              <a:t>	- A slide on tools used and benefits derived</a:t>
            </a:r>
          </a:p>
          <a:p>
            <a:pPr marL="228600" indent="-228600"/>
            <a:r>
              <a:rPr lang="en-US" altLang="en-US">
                <a:latin typeface="Arial" panose="020B0604020202020204" pitchFamily="34" charset="0"/>
                <a:cs typeface="Arial" panose="020B0604020202020204" pitchFamily="34" charset="0"/>
              </a:rPr>
              <a:t>	- A slide showing results with before and after pictures</a:t>
            </a:r>
          </a:p>
          <a:p>
            <a:pPr marL="228600" indent="-228600"/>
            <a:r>
              <a:rPr lang="en-US" altLang="en-US">
                <a:latin typeface="Arial" panose="020B0604020202020204" pitchFamily="34" charset="0"/>
                <a:cs typeface="Arial" panose="020B0604020202020204" pitchFamily="34" charset="0"/>
              </a:rPr>
              <a:t>	- The last slide should be the Kaizen Newspaper</a:t>
            </a:r>
          </a:p>
        </p:txBody>
      </p:sp>
    </p:spTree>
    <p:extLst>
      <p:ext uri="{BB962C8B-B14F-4D97-AF65-F5344CB8AC3E}">
        <p14:creationId xmlns:p14="http://schemas.microsoft.com/office/powerpoint/2010/main" val="399871475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svg"/><Relationship Id="rId5" Type="http://schemas.openxmlformats.org/officeDocument/2006/relationships/image" Target="../media/image3.png"/><Relationship Id="rId4" Type="http://schemas.openxmlformats.org/officeDocument/2006/relationships/image" Target="../media/image3.sv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svg"/><Relationship Id="rId5" Type="http://schemas.openxmlformats.org/officeDocument/2006/relationships/image" Target="../media/image3.png"/><Relationship Id="rId4" Type="http://schemas.openxmlformats.org/officeDocument/2006/relationships/image" Target="../media/image3.svg"/></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svg"/><Relationship Id="rId5" Type="http://schemas.openxmlformats.org/officeDocument/2006/relationships/image" Target="../media/image3.png"/><Relationship Id="rId4" Type="http://schemas.openxmlformats.org/officeDocument/2006/relationships/image" Target="../media/image3.sv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4865" y="78519"/>
            <a:ext cx="10515600" cy="674535"/>
          </a:xfrm>
        </p:spPr>
        <p:txBody>
          <a:bodyPr>
            <a:normAutofit/>
          </a:bodyPr>
          <a:lstStyle>
            <a:lvl1pPr>
              <a:defRPr sz="3200" i="1">
                <a:latin typeface="+mn-lt"/>
              </a:defRPr>
            </a:lvl1pPr>
          </a:lstStyle>
          <a:p>
            <a:r>
              <a:rPr lang="en-US" dirty="0"/>
              <a:t>Click to edit Master title style</a:t>
            </a:r>
          </a:p>
        </p:txBody>
      </p:sp>
      <p:sp>
        <p:nvSpPr>
          <p:cNvPr id="3" name="Content Placeholder 2"/>
          <p:cNvSpPr>
            <a:spLocks noGrp="1"/>
          </p:cNvSpPr>
          <p:nvPr>
            <p:ph idx="1"/>
          </p:nvPr>
        </p:nvSpPr>
        <p:spPr>
          <a:xfrm>
            <a:off x="838200" y="1277655"/>
            <a:ext cx="10515600" cy="489930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5"/>
          <p:cNvSpPr txBox="1">
            <a:spLocks/>
          </p:cNvSpPr>
          <p:nvPr userDrawn="1"/>
        </p:nvSpPr>
        <p:spPr>
          <a:xfrm>
            <a:off x="9199324" y="6444034"/>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E805E79-FAF7-4260-B3DD-385B67AB28CC}" type="slidenum">
              <a:rPr lang="en-US" sz="1200" smtClean="0"/>
              <a:pPr/>
              <a:t>‹#›</a:t>
            </a:fld>
            <a:endParaRPr lang="en-US" sz="1200" dirty="0"/>
          </a:p>
        </p:txBody>
      </p:sp>
      <p:sp>
        <p:nvSpPr>
          <p:cNvPr id="12" name="Text Box 8">
            <a:extLst>
              <a:ext uri="{FF2B5EF4-FFF2-40B4-BE49-F238E27FC236}">
                <a16:creationId xmlns:a16="http://schemas.microsoft.com/office/drawing/2014/main" id="{5C192E77-9CB5-4874-A1AB-86856B7D46F2}"/>
              </a:ext>
            </a:extLst>
          </p:cNvPr>
          <p:cNvSpPr txBox="1">
            <a:spLocks noChangeArrowheads="1"/>
          </p:cNvSpPr>
          <p:nvPr userDrawn="1"/>
        </p:nvSpPr>
        <p:spPr bwMode="auto">
          <a:xfrm>
            <a:off x="11374438" y="6645275"/>
            <a:ext cx="800219" cy="215444"/>
          </a:xfrm>
          <a:prstGeom prst="rect">
            <a:avLst/>
          </a:prstGeom>
          <a:noFill/>
          <a:ln w="9525">
            <a:noFill/>
            <a:miter lim="800000"/>
            <a:headEnd/>
            <a:tailEnd/>
          </a:ln>
          <a:effectLst/>
        </p:spPr>
        <p:txBody>
          <a:bodyPr wrap="none">
            <a:spAutoFit/>
          </a:bodyPr>
          <a:lstStyle/>
          <a:p>
            <a:pPr>
              <a:defRPr/>
            </a:pPr>
            <a:r>
              <a:rPr lang="en-US" sz="800" b="0" dirty="0">
                <a:solidFill>
                  <a:schemeClr val="bg1"/>
                </a:solidFill>
                <a:cs typeface="+mn-cs"/>
              </a:rPr>
              <a:t>CONFIDENTIAL</a:t>
            </a:r>
          </a:p>
        </p:txBody>
      </p:sp>
      <p:pic>
        <p:nvPicPr>
          <p:cNvPr id="13" name="Picture 10" descr="Z:\Corp_Marketing\!Marketing Collateral for Sales\LTI Boyd Logo\White-Boyd-Logo.png">
            <a:extLst>
              <a:ext uri="{FF2B5EF4-FFF2-40B4-BE49-F238E27FC236}">
                <a16:creationId xmlns:a16="http://schemas.microsoft.com/office/drawing/2014/main" id="{51D9D9FA-472A-4183-8374-575D69CC77F5}"/>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42454" y="6457923"/>
            <a:ext cx="1339868" cy="369002"/>
          </a:xfrm>
          <a:prstGeom prst="rect">
            <a:avLst/>
          </a:prstGeom>
          <a:noFill/>
          <a:ln w="9525">
            <a:noFill/>
            <a:miter lim="800000"/>
            <a:headEnd/>
            <a:tailEnd/>
          </a:ln>
        </p:spPr>
      </p:pic>
      <p:pic>
        <p:nvPicPr>
          <p:cNvPr id="14" name="Graphic 13">
            <a:extLst>
              <a:ext uri="{FF2B5EF4-FFF2-40B4-BE49-F238E27FC236}">
                <a16:creationId xmlns:a16="http://schemas.microsoft.com/office/drawing/2014/main" id="{FE104B01-D743-4B3F-88D3-CD3C7CC3E718}"/>
              </a:ext>
            </a:extLst>
          </p:cNvPr>
          <p:cNvPicPr>
            <a:picLocks noChangeAspect="1"/>
          </p:cNvPicPr>
          <p:nvPr userDrawn="1"/>
        </p:nvPicPr>
        <p:blipFill>
          <a:blip r:embed="rId3"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5701285" y="6527616"/>
            <a:ext cx="2321513" cy="236450"/>
          </a:xfrm>
          <a:prstGeom prst="rect">
            <a:avLst/>
          </a:prstGeom>
        </p:spPr>
      </p:pic>
      <p:pic>
        <p:nvPicPr>
          <p:cNvPr id="15" name="Graphic 14">
            <a:extLst>
              <a:ext uri="{FF2B5EF4-FFF2-40B4-BE49-F238E27FC236}">
                <a16:creationId xmlns:a16="http://schemas.microsoft.com/office/drawing/2014/main" id="{F5CD4A30-0DF7-4C5E-B24C-488C194C8B32}"/>
              </a:ext>
            </a:extLst>
          </p:cNvPr>
          <p:cNvPicPr>
            <a:picLocks noChangeAspect="1"/>
          </p:cNvPicPr>
          <p:nvPr userDrawn="1"/>
        </p:nvPicPr>
        <p:blipFill>
          <a:blip r:embed="rId5" cstate="screen">
            <a:extLst>
              <a:ext uri="{28A0092B-C50C-407E-A947-70E740481C1C}">
                <a14:useLocalDpi xmlns:a14="http://schemas.microsoft.com/office/drawing/2010/main" val="0"/>
              </a:ext>
              <a:ext uri="{96DAC541-7B7A-43D3-8B79-37D633B846F1}">
                <asvg:svgBlip xmlns="" xmlns:asvg="http://schemas.microsoft.com/office/drawing/2016/SVG/main" r:embed="rId6"/>
              </a:ext>
            </a:extLst>
          </a:blip>
          <a:stretch>
            <a:fillRect/>
          </a:stretch>
        </p:blipFill>
        <p:spPr>
          <a:xfrm>
            <a:off x="9360521" y="6523074"/>
            <a:ext cx="1635027" cy="235175"/>
          </a:xfrm>
          <a:prstGeom prst="rect">
            <a:avLst/>
          </a:prstGeom>
        </p:spPr>
      </p:pic>
      <p:pic>
        <p:nvPicPr>
          <p:cNvPr id="16" name="Picture 15">
            <a:extLst>
              <a:ext uri="{FF2B5EF4-FFF2-40B4-BE49-F238E27FC236}">
                <a16:creationId xmlns:a16="http://schemas.microsoft.com/office/drawing/2014/main" id="{3215C7A8-DD86-43B1-AACF-C5EE24DF573A}"/>
              </a:ext>
            </a:extLst>
          </p:cNvPr>
          <p:cNvPicPr>
            <a:picLocks noChangeAspect="1"/>
          </p:cNvPicPr>
          <p:nvPr userDrawn="1"/>
        </p:nvPicPr>
        <p:blipFill rotWithShape="1">
          <a:blip r:embed="rId7" cstate="screen">
            <a:extLst>
              <a:ext uri="{28A0092B-C50C-407E-A947-70E740481C1C}">
                <a14:useLocalDpi xmlns:a14="http://schemas.microsoft.com/office/drawing/2010/main" val="0"/>
              </a:ext>
            </a:extLst>
          </a:blip>
          <a:srcRect/>
          <a:stretch/>
        </p:blipFill>
        <p:spPr>
          <a:xfrm>
            <a:off x="2974266" y="6502194"/>
            <a:ext cx="1075681" cy="324733"/>
          </a:xfrm>
          <a:prstGeom prst="rect">
            <a:avLst/>
          </a:prstGeom>
        </p:spPr>
      </p:pic>
      <p:sp>
        <p:nvSpPr>
          <p:cNvPr id="17" name="Slide Number Placeholder 5"/>
          <p:cNvSpPr>
            <a:spLocks noGrp="1"/>
          </p:cNvSpPr>
          <p:nvPr>
            <p:ph type="sldNum" sz="quarter" idx="4"/>
          </p:nvPr>
        </p:nvSpPr>
        <p:spPr>
          <a:xfrm>
            <a:off x="9259651" y="6375673"/>
            <a:ext cx="2743200" cy="365125"/>
          </a:xfrm>
          <a:prstGeom prst="rect">
            <a:avLst/>
          </a:prstGeom>
        </p:spPr>
        <p:txBody>
          <a:bodyPr vert="horz" lIns="91440" tIns="45720" rIns="91440" bIns="45720" rtlCol="0" anchor="ctr"/>
          <a:lstStyle>
            <a:lvl1pPr algn="r">
              <a:defRPr sz="1200">
                <a:solidFill>
                  <a:schemeClr val="bg1"/>
                </a:solidFill>
              </a:defRPr>
            </a:lvl1pPr>
          </a:lstStyle>
          <a:p>
            <a:fld id="{DE805E79-FAF7-4260-B3DD-385B67AB28CC}" type="slidenum">
              <a:rPr lang="en-US" smtClean="0"/>
              <a:pPr/>
              <a:t>‹#›</a:t>
            </a:fld>
            <a:endParaRPr lang="en-US" dirty="0"/>
          </a:p>
        </p:txBody>
      </p:sp>
    </p:spTree>
    <p:extLst>
      <p:ext uri="{BB962C8B-B14F-4D97-AF65-F5344CB8AC3E}">
        <p14:creationId xmlns:p14="http://schemas.microsoft.com/office/powerpoint/2010/main" val="40018570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smtClean="0"/>
              <a:pPr/>
              <a:t>1/14/2022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E805E79-FAF7-4260-B3DD-385B67AB28CC}" type="slidenum">
              <a:rPr lang="en-US" smtClean="0"/>
              <a:pPr/>
              <a:t>‹#›</a:t>
            </a:fld>
            <a:endParaRPr lang="en-US" dirty="0"/>
          </a:p>
        </p:txBody>
      </p:sp>
      <p:sp>
        <p:nvSpPr>
          <p:cNvPr id="8" name="Text Box 8">
            <a:extLst>
              <a:ext uri="{FF2B5EF4-FFF2-40B4-BE49-F238E27FC236}">
                <a16:creationId xmlns:a16="http://schemas.microsoft.com/office/drawing/2014/main" id="{7083157B-4811-4DAA-B77C-92C1550B077D}"/>
              </a:ext>
            </a:extLst>
          </p:cNvPr>
          <p:cNvSpPr txBox="1">
            <a:spLocks noChangeArrowheads="1"/>
          </p:cNvSpPr>
          <p:nvPr userDrawn="1"/>
        </p:nvSpPr>
        <p:spPr bwMode="auto">
          <a:xfrm>
            <a:off x="11374438" y="6645275"/>
            <a:ext cx="800219" cy="215444"/>
          </a:xfrm>
          <a:prstGeom prst="rect">
            <a:avLst/>
          </a:prstGeom>
          <a:noFill/>
          <a:ln w="9525">
            <a:noFill/>
            <a:miter lim="800000"/>
            <a:headEnd/>
            <a:tailEnd/>
          </a:ln>
          <a:effectLst/>
        </p:spPr>
        <p:txBody>
          <a:bodyPr wrap="none">
            <a:spAutoFit/>
          </a:bodyPr>
          <a:lstStyle/>
          <a:p>
            <a:pPr>
              <a:defRPr/>
            </a:pPr>
            <a:r>
              <a:rPr lang="en-US" sz="800" b="0" dirty="0">
                <a:solidFill>
                  <a:schemeClr val="bg1"/>
                </a:solidFill>
                <a:cs typeface="+mn-cs"/>
              </a:rPr>
              <a:t>CONFIDENTIAL</a:t>
            </a:r>
          </a:p>
        </p:txBody>
      </p:sp>
      <p:pic>
        <p:nvPicPr>
          <p:cNvPr id="9" name="Picture 10" descr="Z:\Corp_Marketing\!Marketing Collateral for Sales\LTI Boyd Logo\White-Boyd-Logo.png">
            <a:extLst>
              <a:ext uri="{FF2B5EF4-FFF2-40B4-BE49-F238E27FC236}">
                <a16:creationId xmlns:a16="http://schemas.microsoft.com/office/drawing/2014/main" id="{3D9B2548-775E-43A7-9E03-CD6E840D3597}"/>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42454" y="6457923"/>
            <a:ext cx="1339868" cy="369002"/>
          </a:xfrm>
          <a:prstGeom prst="rect">
            <a:avLst/>
          </a:prstGeom>
          <a:noFill/>
          <a:ln w="9525">
            <a:noFill/>
            <a:miter lim="800000"/>
            <a:headEnd/>
            <a:tailEnd/>
          </a:ln>
        </p:spPr>
      </p:pic>
    </p:spTree>
    <p:extLst>
      <p:ext uri="{BB962C8B-B14F-4D97-AF65-F5344CB8AC3E}">
        <p14:creationId xmlns:p14="http://schemas.microsoft.com/office/powerpoint/2010/main" val="40391952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1EE6068-AB3C-41F7-96BA-FB607DF86669}" type="datetime1">
              <a:rPr lang="en-US" smtClean="0"/>
              <a:pPr/>
              <a:t>1/14/2022</a:t>
            </a:fld>
            <a:endParaRPr lang="en-US" dirty="0"/>
          </a:p>
        </p:txBody>
      </p:sp>
      <p:sp>
        <p:nvSpPr>
          <p:cNvPr id="8" name="Footer Placeholder 7"/>
          <p:cNvSpPr>
            <a:spLocks noGrp="1"/>
          </p:cNvSpPr>
          <p:nvPr>
            <p:ph type="ftr" sz="quarter" idx="11"/>
          </p:nvPr>
        </p:nvSpPr>
        <p:spPr/>
        <p:txBody>
          <a:bodyPr/>
          <a:lstStyle/>
          <a:p>
            <a:r>
              <a:rPr lang="en-US" dirty="0"/>
              <a:t>Aavid Confidential and Proprietary Information</a:t>
            </a:r>
          </a:p>
        </p:txBody>
      </p:sp>
      <p:sp>
        <p:nvSpPr>
          <p:cNvPr id="9" name="Slide Number Placeholder 8"/>
          <p:cNvSpPr>
            <a:spLocks noGrp="1"/>
          </p:cNvSpPr>
          <p:nvPr>
            <p:ph type="sldNum" sz="quarter" idx="12"/>
          </p:nvPr>
        </p:nvSpPr>
        <p:spPr/>
        <p:txBody>
          <a:bodyPr/>
          <a:lstStyle/>
          <a:p>
            <a:fld id="{DE805E79-FAF7-4260-B3DD-385B67AB28CC}" type="slidenum">
              <a:rPr lang="en-US" smtClean="0"/>
              <a:pPr/>
              <a:t>‹#›</a:t>
            </a:fld>
            <a:endParaRPr lang="en-US" dirty="0"/>
          </a:p>
        </p:txBody>
      </p:sp>
    </p:spTree>
    <p:extLst>
      <p:ext uri="{BB962C8B-B14F-4D97-AF65-F5344CB8AC3E}">
        <p14:creationId xmlns:p14="http://schemas.microsoft.com/office/powerpoint/2010/main" val="728985396"/>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DC4D48A-B278-43BF-ADD1-8B78934C7A95}" type="datetime1">
              <a:rPr lang="en-US" smtClean="0"/>
              <a:pPr/>
              <a:t>1/14/2022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pPr/>
              <a:t>‹#›</a:t>
            </a:fld>
            <a:endParaRPr lang="en-US" dirty="0"/>
          </a:p>
        </p:txBody>
      </p:sp>
      <p:sp>
        <p:nvSpPr>
          <p:cNvPr id="6" name="Slide Number Placeholder 5">
            <a:extLst>
              <a:ext uri="{FF2B5EF4-FFF2-40B4-BE49-F238E27FC236}">
                <a16:creationId xmlns:a16="http://schemas.microsoft.com/office/drawing/2014/main" id="{AE4B5A52-F665-4BE0-B725-30D127E7F89A}"/>
              </a:ext>
            </a:extLst>
          </p:cNvPr>
          <p:cNvSpPr txBox="1">
            <a:spLocks/>
          </p:cNvSpPr>
          <p:nvPr userDrawn="1"/>
        </p:nvSpPr>
        <p:spPr>
          <a:xfrm>
            <a:off x="9259651" y="6375673"/>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E805E79-FAF7-4260-B3DD-385B67AB28CC}" type="slidenum">
              <a:rPr lang="en-US" sz="1200" smtClean="0"/>
              <a:pPr/>
              <a:t>‹#›</a:t>
            </a:fld>
            <a:endParaRPr lang="en-US" sz="1200" dirty="0"/>
          </a:p>
        </p:txBody>
      </p:sp>
    </p:spTree>
    <p:extLst>
      <p:ext uri="{BB962C8B-B14F-4D97-AF65-F5344CB8AC3E}">
        <p14:creationId xmlns:p14="http://schemas.microsoft.com/office/powerpoint/2010/main" val="8690856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EE6068-AB3C-41F7-96BA-FB607DF86669}" type="datetime1">
              <a:rPr lang="en-US" smtClean="0"/>
              <a:pPr/>
              <a:t>1/14/2022</a:t>
            </a:fld>
            <a:endParaRPr lang="en-US" dirty="0"/>
          </a:p>
        </p:txBody>
      </p:sp>
      <p:sp>
        <p:nvSpPr>
          <p:cNvPr id="3" name="Footer Placeholder 2"/>
          <p:cNvSpPr>
            <a:spLocks noGrp="1"/>
          </p:cNvSpPr>
          <p:nvPr>
            <p:ph type="ftr" sz="quarter" idx="11"/>
          </p:nvPr>
        </p:nvSpPr>
        <p:spPr/>
        <p:txBody>
          <a:bodyPr/>
          <a:lstStyle/>
          <a:p>
            <a:r>
              <a:rPr lang="en-US" dirty="0"/>
              <a:t>Aavid Confidential and Proprietary Information</a:t>
            </a:r>
          </a:p>
        </p:txBody>
      </p:sp>
      <p:sp>
        <p:nvSpPr>
          <p:cNvPr id="4" name="Slide Number Placeholder 3"/>
          <p:cNvSpPr>
            <a:spLocks noGrp="1"/>
          </p:cNvSpPr>
          <p:nvPr>
            <p:ph type="sldNum" sz="quarter" idx="12"/>
          </p:nvPr>
        </p:nvSpPr>
        <p:spPr/>
        <p:txBody>
          <a:bodyPr/>
          <a:lstStyle/>
          <a:p>
            <a:fld id="{DE805E79-FAF7-4260-B3DD-385B67AB28CC}" type="slidenum">
              <a:rPr lang="en-US" smtClean="0"/>
              <a:pPr/>
              <a:t>‹#›</a:t>
            </a:fld>
            <a:endParaRPr lang="en-US" dirty="0"/>
          </a:p>
        </p:txBody>
      </p:sp>
    </p:spTree>
    <p:extLst>
      <p:ext uri="{BB962C8B-B14F-4D97-AF65-F5344CB8AC3E}">
        <p14:creationId xmlns:p14="http://schemas.microsoft.com/office/powerpoint/2010/main" val="862099100"/>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1EE6068-AB3C-41F7-96BA-FB607DF86669}" type="datetime1">
              <a:rPr lang="en-US" smtClean="0"/>
              <a:pPr/>
              <a:t>1/14/2022</a:t>
            </a:fld>
            <a:endParaRPr lang="en-US" dirty="0"/>
          </a:p>
        </p:txBody>
      </p:sp>
      <p:sp>
        <p:nvSpPr>
          <p:cNvPr id="6" name="Footer Placeholder 5"/>
          <p:cNvSpPr>
            <a:spLocks noGrp="1"/>
          </p:cNvSpPr>
          <p:nvPr>
            <p:ph type="ftr" sz="quarter" idx="11"/>
          </p:nvPr>
        </p:nvSpPr>
        <p:spPr/>
        <p:txBody>
          <a:bodyPr/>
          <a:lstStyle/>
          <a:p>
            <a:r>
              <a:rPr lang="en-US" dirty="0"/>
              <a:t>Aavid Confidential and Proprietary Information</a:t>
            </a:r>
          </a:p>
        </p:txBody>
      </p:sp>
      <p:sp>
        <p:nvSpPr>
          <p:cNvPr id="7" name="Slide Number Placeholder 6"/>
          <p:cNvSpPr>
            <a:spLocks noGrp="1"/>
          </p:cNvSpPr>
          <p:nvPr>
            <p:ph type="sldNum" sz="quarter" idx="12"/>
          </p:nvPr>
        </p:nvSpPr>
        <p:spPr/>
        <p:txBody>
          <a:bodyPr/>
          <a:lstStyle/>
          <a:p>
            <a:fld id="{DE805E79-FAF7-4260-B3DD-385B67AB28CC}" type="slidenum">
              <a:rPr lang="en-US" smtClean="0"/>
              <a:pPr/>
              <a:t>‹#›</a:t>
            </a:fld>
            <a:endParaRPr lang="en-US" dirty="0"/>
          </a:p>
        </p:txBody>
      </p:sp>
    </p:spTree>
    <p:extLst>
      <p:ext uri="{BB962C8B-B14F-4D97-AF65-F5344CB8AC3E}">
        <p14:creationId xmlns:p14="http://schemas.microsoft.com/office/powerpoint/2010/main" val="3313284146"/>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1EE6068-AB3C-41F7-96BA-FB607DF86669}" type="datetime1">
              <a:rPr lang="en-US" smtClean="0"/>
              <a:pPr/>
              <a:t>1/14/2022</a:t>
            </a:fld>
            <a:endParaRPr lang="en-US" dirty="0"/>
          </a:p>
        </p:txBody>
      </p:sp>
      <p:sp>
        <p:nvSpPr>
          <p:cNvPr id="6" name="Footer Placeholder 5"/>
          <p:cNvSpPr>
            <a:spLocks noGrp="1"/>
          </p:cNvSpPr>
          <p:nvPr>
            <p:ph type="ftr" sz="quarter" idx="11"/>
          </p:nvPr>
        </p:nvSpPr>
        <p:spPr/>
        <p:txBody>
          <a:bodyPr/>
          <a:lstStyle/>
          <a:p>
            <a:r>
              <a:rPr lang="en-US" dirty="0"/>
              <a:t>Aavid Confidential and Proprietary Information</a:t>
            </a:r>
          </a:p>
        </p:txBody>
      </p:sp>
      <p:sp>
        <p:nvSpPr>
          <p:cNvPr id="7" name="Slide Number Placeholder 6"/>
          <p:cNvSpPr>
            <a:spLocks noGrp="1"/>
          </p:cNvSpPr>
          <p:nvPr>
            <p:ph type="sldNum" sz="quarter" idx="12"/>
          </p:nvPr>
        </p:nvSpPr>
        <p:spPr/>
        <p:txBody>
          <a:bodyPr/>
          <a:lstStyle/>
          <a:p>
            <a:fld id="{DE805E79-FAF7-4260-B3DD-385B67AB28CC}" type="slidenum">
              <a:rPr lang="en-US" smtClean="0"/>
              <a:pPr/>
              <a:t>‹#›</a:t>
            </a:fld>
            <a:endParaRPr lang="en-US" dirty="0"/>
          </a:p>
        </p:txBody>
      </p:sp>
    </p:spTree>
    <p:extLst>
      <p:ext uri="{BB962C8B-B14F-4D97-AF65-F5344CB8AC3E}">
        <p14:creationId xmlns:p14="http://schemas.microsoft.com/office/powerpoint/2010/main" val="557529948"/>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1EE6068-AB3C-41F7-96BA-FB607DF86669}" type="datetime1">
              <a:rPr lang="en-US" smtClean="0"/>
              <a:pPr/>
              <a:t>1/14/2022</a:t>
            </a:fld>
            <a:endParaRPr lang="en-US" dirty="0"/>
          </a:p>
        </p:txBody>
      </p:sp>
      <p:sp>
        <p:nvSpPr>
          <p:cNvPr id="5" name="Footer Placeholder 4"/>
          <p:cNvSpPr>
            <a:spLocks noGrp="1"/>
          </p:cNvSpPr>
          <p:nvPr>
            <p:ph type="ftr" sz="quarter" idx="11"/>
          </p:nvPr>
        </p:nvSpPr>
        <p:spPr/>
        <p:txBody>
          <a:bodyPr/>
          <a:lstStyle/>
          <a:p>
            <a:r>
              <a:rPr lang="en-US" dirty="0"/>
              <a:t>Aavid Confidential and Proprietary Information</a:t>
            </a:r>
          </a:p>
        </p:txBody>
      </p:sp>
      <p:sp>
        <p:nvSpPr>
          <p:cNvPr id="6" name="Slide Number Placeholder 5"/>
          <p:cNvSpPr>
            <a:spLocks noGrp="1"/>
          </p:cNvSpPr>
          <p:nvPr>
            <p:ph type="sldNum" sz="quarter" idx="12"/>
          </p:nvPr>
        </p:nvSpPr>
        <p:spPr/>
        <p:txBody>
          <a:bodyPr/>
          <a:lstStyle/>
          <a:p>
            <a:fld id="{DE805E79-FAF7-4260-B3DD-385B67AB28CC}" type="slidenum">
              <a:rPr lang="en-US" smtClean="0"/>
              <a:pPr/>
              <a:t>‹#›</a:t>
            </a:fld>
            <a:endParaRPr lang="en-US" dirty="0"/>
          </a:p>
        </p:txBody>
      </p:sp>
    </p:spTree>
    <p:extLst>
      <p:ext uri="{BB962C8B-B14F-4D97-AF65-F5344CB8AC3E}">
        <p14:creationId xmlns:p14="http://schemas.microsoft.com/office/powerpoint/2010/main" val="3978927835"/>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1EE6068-AB3C-41F7-96BA-FB607DF86669}" type="datetime1">
              <a:rPr lang="en-US" smtClean="0"/>
              <a:pPr/>
              <a:t>1/14/2022</a:t>
            </a:fld>
            <a:endParaRPr lang="en-US" dirty="0"/>
          </a:p>
        </p:txBody>
      </p:sp>
      <p:sp>
        <p:nvSpPr>
          <p:cNvPr id="5" name="Footer Placeholder 4"/>
          <p:cNvSpPr>
            <a:spLocks noGrp="1"/>
          </p:cNvSpPr>
          <p:nvPr>
            <p:ph type="ftr" sz="quarter" idx="11"/>
          </p:nvPr>
        </p:nvSpPr>
        <p:spPr/>
        <p:txBody>
          <a:bodyPr/>
          <a:lstStyle/>
          <a:p>
            <a:r>
              <a:rPr lang="en-US" dirty="0"/>
              <a:t>Aavid Confidential and Proprietary Information</a:t>
            </a:r>
          </a:p>
        </p:txBody>
      </p:sp>
      <p:sp>
        <p:nvSpPr>
          <p:cNvPr id="6" name="Slide Number Placeholder 5"/>
          <p:cNvSpPr>
            <a:spLocks noGrp="1"/>
          </p:cNvSpPr>
          <p:nvPr>
            <p:ph type="sldNum" sz="quarter" idx="12"/>
          </p:nvPr>
        </p:nvSpPr>
        <p:spPr/>
        <p:txBody>
          <a:bodyPr/>
          <a:lstStyle/>
          <a:p>
            <a:fld id="{DE805E79-FAF7-4260-B3DD-385B67AB28CC}" type="slidenum">
              <a:rPr lang="en-US" smtClean="0"/>
              <a:pPr/>
              <a:t>‹#›</a:t>
            </a:fld>
            <a:endParaRPr lang="en-US" dirty="0"/>
          </a:p>
        </p:txBody>
      </p:sp>
    </p:spTree>
    <p:extLst>
      <p:ext uri="{BB962C8B-B14F-4D97-AF65-F5344CB8AC3E}">
        <p14:creationId xmlns:p14="http://schemas.microsoft.com/office/powerpoint/2010/main" val="3174045075"/>
      </p:ext>
    </p:extLst>
  </p:cSld>
  <p:clrMapOvr>
    <a:masterClrMapping/>
  </p:clrMapOvr>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4_Title Slide">
    <p:spTree>
      <p:nvGrpSpPr>
        <p:cNvPr id="1" name=""/>
        <p:cNvGrpSpPr/>
        <p:nvPr/>
      </p:nvGrpSpPr>
      <p:grpSpPr>
        <a:xfrm>
          <a:off x="0" y="0"/>
          <a:ext cx="0" cy="0"/>
          <a:chOff x="0" y="0"/>
          <a:chExt cx="0" cy="0"/>
        </a:xfrm>
      </p:grpSpPr>
      <p:sp>
        <p:nvSpPr>
          <p:cNvPr id="7" name="Title 6"/>
          <p:cNvSpPr>
            <a:spLocks noGrp="1"/>
          </p:cNvSpPr>
          <p:nvPr>
            <p:ph type="title"/>
          </p:nvPr>
        </p:nvSpPr>
        <p:spPr>
          <a:xfrm>
            <a:off x="0" y="18011"/>
            <a:ext cx="11582400" cy="381000"/>
          </a:xfrm>
        </p:spPr>
        <p:txBody>
          <a:bodyPr>
            <a:noAutofit/>
          </a:bodyPr>
          <a:lstStyle>
            <a:lvl1pPr>
              <a:defRPr sz="3200">
                <a:solidFill>
                  <a:schemeClr val="bg2">
                    <a:lumMod val="50000"/>
                  </a:schemeClr>
                </a:solidFill>
              </a:defRPr>
            </a:lvl1pPr>
          </a:lstStyle>
          <a:p>
            <a:r>
              <a:rPr lang="en-US" dirty="0"/>
              <a:t>Click to edit Master title style</a:t>
            </a:r>
          </a:p>
        </p:txBody>
      </p:sp>
      <p:sp>
        <p:nvSpPr>
          <p:cNvPr id="9" name="Text Placeholder 8"/>
          <p:cNvSpPr>
            <a:spLocks noGrp="1"/>
          </p:cNvSpPr>
          <p:nvPr>
            <p:ph type="body" sz="quarter" idx="10"/>
          </p:nvPr>
        </p:nvSpPr>
        <p:spPr>
          <a:xfrm>
            <a:off x="609600" y="1371600"/>
            <a:ext cx="10972800" cy="4648200"/>
          </a:xfrm>
          <a:prstGeom prst="rect">
            <a:avLst/>
          </a:prstGeom>
        </p:spPr>
        <p:txBody>
          <a:bodyPr/>
          <a:lstStyle>
            <a:lvl1pPr marL="0" indent="0">
              <a:buNone/>
              <a:defRPr>
                <a:solidFill>
                  <a:schemeClr val="bg2">
                    <a:lumMod val="50000"/>
                  </a:schemeClr>
                </a:solidFill>
                <a:latin typeface="Calibri" panose="020F0502020204030204" pitchFamily="34" charset="0"/>
              </a:defRPr>
            </a:lvl1pPr>
            <a:lvl2pPr marL="457200" indent="0">
              <a:buNone/>
              <a:defRPr>
                <a:solidFill>
                  <a:schemeClr val="bg2">
                    <a:lumMod val="50000"/>
                  </a:schemeClr>
                </a:solidFill>
                <a:latin typeface="Calibri" panose="020F0502020204030204" pitchFamily="34" charset="0"/>
              </a:defRPr>
            </a:lvl2pPr>
            <a:lvl3pPr marL="914400" indent="0">
              <a:buNone/>
              <a:defRPr>
                <a:solidFill>
                  <a:schemeClr val="bg2">
                    <a:lumMod val="50000"/>
                  </a:schemeClr>
                </a:solidFill>
                <a:latin typeface="Calibri" panose="020F0502020204030204" pitchFamily="34" charset="0"/>
              </a:defRPr>
            </a:lvl3pPr>
            <a:lvl4pPr marL="1371600" indent="0">
              <a:buNone/>
              <a:defRPr>
                <a:solidFill>
                  <a:schemeClr val="bg2">
                    <a:lumMod val="50000"/>
                  </a:schemeClr>
                </a:solidFill>
                <a:latin typeface="Calibri" panose="020F0502020204030204" pitchFamily="34" charset="0"/>
              </a:defRPr>
            </a:lvl4pPr>
            <a:lvl5pPr marL="1828800" indent="0">
              <a:buNone/>
              <a:defRPr>
                <a:solidFill>
                  <a:schemeClr val="bg2">
                    <a:lumMod val="50000"/>
                  </a:schemeClr>
                </a:solidFill>
                <a:latin typeface="Calibri" panose="020F050202020403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22"/>
          <p:cNvSpPr>
            <a:spLocks noGrp="1"/>
          </p:cNvSpPr>
          <p:nvPr>
            <p:ph type="sldNum" sz="quarter" idx="11"/>
          </p:nvPr>
        </p:nvSpPr>
        <p:spPr/>
        <p:txBody>
          <a:bodyPr/>
          <a:lstStyle>
            <a:lvl1pPr>
              <a:defRPr/>
            </a:lvl1pPr>
          </a:lstStyle>
          <a:p>
            <a:fld id="{7E10FB3C-3CB5-4885-968F-D51732FD2074}" type="slidenum">
              <a:rPr lang="en-US" altLang="zh-CN"/>
              <a:pPr/>
              <a:t>‹#›</a:t>
            </a:fld>
            <a:endParaRPr lang="en-US" altLang="zh-CN" dirty="0"/>
          </a:p>
        </p:txBody>
      </p:sp>
    </p:spTree>
    <p:extLst>
      <p:ext uri="{BB962C8B-B14F-4D97-AF65-F5344CB8AC3E}">
        <p14:creationId xmlns:p14="http://schemas.microsoft.com/office/powerpoint/2010/main" val="191093367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Slide Number Placeholder 5"/>
          <p:cNvSpPr>
            <a:spLocks noGrp="1"/>
          </p:cNvSpPr>
          <p:nvPr>
            <p:ph type="sldNum" sz="quarter" idx="4"/>
          </p:nvPr>
        </p:nvSpPr>
        <p:spPr>
          <a:xfrm>
            <a:off x="9259651" y="6375673"/>
            <a:ext cx="2743200" cy="365125"/>
          </a:xfrm>
          <a:prstGeom prst="rect">
            <a:avLst/>
          </a:prstGeom>
        </p:spPr>
        <p:txBody>
          <a:bodyPr vert="horz" lIns="91440" tIns="45720" rIns="91440" bIns="45720" rtlCol="0" anchor="ctr"/>
          <a:lstStyle>
            <a:lvl1pPr algn="r">
              <a:defRPr sz="1200">
                <a:solidFill>
                  <a:schemeClr val="bg1"/>
                </a:solidFill>
              </a:defRPr>
            </a:lvl1pPr>
          </a:lstStyle>
          <a:p>
            <a:fld id="{DE805E79-FAF7-4260-B3DD-385B67AB28CC}" type="slidenum">
              <a:rPr lang="en-US" smtClean="0"/>
              <a:pPr/>
              <a:t>‹#›</a:t>
            </a:fld>
            <a:endParaRPr lang="en-US" dirty="0"/>
          </a:p>
        </p:txBody>
      </p:sp>
    </p:spTree>
    <p:extLst>
      <p:ext uri="{BB962C8B-B14F-4D97-AF65-F5344CB8AC3E}">
        <p14:creationId xmlns:p14="http://schemas.microsoft.com/office/powerpoint/2010/main" val="38358408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1_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atin typeface="+mn-lt"/>
              </a:defRPr>
            </a:lvl1pPr>
          </a:lstStyle>
          <a:p>
            <a:r>
              <a:rPr lang="en-US" dirty="0"/>
              <a:t>Click to edit Master title style</a:t>
            </a:r>
          </a:p>
        </p:txBody>
      </p:sp>
      <p:sp>
        <p:nvSpPr>
          <p:cNvPr id="3" name="Text Placeholder 2"/>
          <p:cNvSpPr>
            <a:spLocks noGrp="1"/>
          </p:cNvSpPr>
          <p:nvPr>
            <p:ph type="body" idx="1"/>
          </p:nvPr>
        </p:nvSpPr>
        <p:spPr>
          <a:xfrm>
            <a:off x="831851" y="4589465"/>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0" name="Slide Number Placeholder 5"/>
          <p:cNvSpPr txBox="1">
            <a:spLocks/>
          </p:cNvSpPr>
          <p:nvPr userDrawn="1"/>
        </p:nvSpPr>
        <p:spPr>
          <a:xfrm>
            <a:off x="9199324" y="6444034"/>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E805E79-FAF7-4260-B3DD-385B67AB28CC}" type="slidenum">
              <a:rPr lang="en-US" sz="1200" smtClean="0"/>
              <a:pPr/>
              <a:t>‹#›</a:t>
            </a:fld>
            <a:endParaRPr lang="en-US" sz="1200" dirty="0"/>
          </a:p>
        </p:txBody>
      </p:sp>
      <p:sp>
        <p:nvSpPr>
          <p:cNvPr id="18" name="Text Box 8">
            <a:extLst>
              <a:ext uri="{FF2B5EF4-FFF2-40B4-BE49-F238E27FC236}">
                <a16:creationId xmlns:a16="http://schemas.microsoft.com/office/drawing/2014/main" id="{3880CDA5-F2F0-4FF7-A798-7A692961C4C3}"/>
              </a:ext>
            </a:extLst>
          </p:cNvPr>
          <p:cNvSpPr txBox="1">
            <a:spLocks noChangeArrowheads="1"/>
          </p:cNvSpPr>
          <p:nvPr userDrawn="1"/>
        </p:nvSpPr>
        <p:spPr bwMode="auto">
          <a:xfrm>
            <a:off x="11374438" y="6645275"/>
            <a:ext cx="800219" cy="215444"/>
          </a:xfrm>
          <a:prstGeom prst="rect">
            <a:avLst/>
          </a:prstGeom>
          <a:noFill/>
          <a:ln w="9525">
            <a:noFill/>
            <a:miter lim="800000"/>
            <a:headEnd/>
            <a:tailEnd/>
          </a:ln>
          <a:effectLst/>
        </p:spPr>
        <p:txBody>
          <a:bodyPr wrap="none">
            <a:spAutoFit/>
          </a:bodyPr>
          <a:lstStyle/>
          <a:p>
            <a:pPr>
              <a:defRPr/>
            </a:pPr>
            <a:r>
              <a:rPr lang="en-US" sz="800" b="0" dirty="0">
                <a:solidFill>
                  <a:schemeClr val="bg1"/>
                </a:solidFill>
                <a:cs typeface="+mn-cs"/>
              </a:rPr>
              <a:t>CONFIDENTIAL</a:t>
            </a:r>
          </a:p>
        </p:txBody>
      </p:sp>
      <p:pic>
        <p:nvPicPr>
          <p:cNvPr id="19" name="Picture 10" descr="Z:\Corp_Marketing\!Marketing Collateral for Sales\LTI Boyd Logo\White-Boyd-Logo.png">
            <a:extLst>
              <a:ext uri="{FF2B5EF4-FFF2-40B4-BE49-F238E27FC236}">
                <a16:creationId xmlns:a16="http://schemas.microsoft.com/office/drawing/2014/main" id="{7B5C2A39-AA79-4A19-B55B-DD4CDFFF0C55}"/>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42454" y="6457923"/>
            <a:ext cx="1339868" cy="369002"/>
          </a:xfrm>
          <a:prstGeom prst="rect">
            <a:avLst/>
          </a:prstGeom>
          <a:noFill/>
          <a:ln w="9525">
            <a:noFill/>
            <a:miter lim="800000"/>
            <a:headEnd/>
            <a:tailEnd/>
          </a:ln>
        </p:spPr>
      </p:pic>
      <p:pic>
        <p:nvPicPr>
          <p:cNvPr id="20" name="Graphic 19">
            <a:extLst>
              <a:ext uri="{FF2B5EF4-FFF2-40B4-BE49-F238E27FC236}">
                <a16:creationId xmlns:a16="http://schemas.microsoft.com/office/drawing/2014/main" id="{23608B20-FE49-431E-985D-609D721084B1}"/>
              </a:ext>
            </a:extLst>
          </p:cNvPr>
          <p:cNvPicPr>
            <a:picLocks noChangeAspect="1"/>
          </p:cNvPicPr>
          <p:nvPr userDrawn="1"/>
        </p:nvPicPr>
        <p:blipFill>
          <a:blip r:embed="rId3"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5701285" y="6527616"/>
            <a:ext cx="2321513" cy="236450"/>
          </a:xfrm>
          <a:prstGeom prst="rect">
            <a:avLst/>
          </a:prstGeom>
        </p:spPr>
      </p:pic>
      <p:pic>
        <p:nvPicPr>
          <p:cNvPr id="21" name="Graphic 20">
            <a:extLst>
              <a:ext uri="{FF2B5EF4-FFF2-40B4-BE49-F238E27FC236}">
                <a16:creationId xmlns:a16="http://schemas.microsoft.com/office/drawing/2014/main" id="{B418AB4B-0FDB-48DA-AA95-0B2A7B6C980D}"/>
              </a:ext>
            </a:extLst>
          </p:cNvPr>
          <p:cNvPicPr>
            <a:picLocks noChangeAspect="1"/>
          </p:cNvPicPr>
          <p:nvPr userDrawn="1"/>
        </p:nvPicPr>
        <p:blipFill>
          <a:blip r:embed="rId5" cstate="screen">
            <a:extLst>
              <a:ext uri="{28A0092B-C50C-407E-A947-70E740481C1C}">
                <a14:useLocalDpi xmlns:a14="http://schemas.microsoft.com/office/drawing/2010/main" val="0"/>
              </a:ext>
              <a:ext uri="{96DAC541-7B7A-43D3-8B79-37D633B846F1}">
                <asvg:svgBlip xmlns="" xmlns:asvg="http://schemas.microsoft.com/office/drawing/2016/SVG/main" r:embed="rId6"/>
              </a:ext>
            </a:extLst>
          </a:blip>
          <a:stretch>
            <a:fillRect/>
          </a:stretch>
        </p:blipFill>
        <p:spPr>
          <a:xfrm>
            <a:off x="9360521" y="6523074"/>
            <a:ext cx="1635027" cy="235175"/>
          </a:xfrm>
          <a:prstGeom prst="rect">
            <a:avLst/>
          </a:prstGeom>
        </p:spPr>
      </p:pic>
      <p:pic>
        <p:nvPicPr>
          <p:cNvPr id="22" name="Picture 21">
            <a:extLst>
              <a:ext uri="{FF2B5EF4-FFF2-40B4-BE49-F238E27FC236}">
                <a16:creationId xmlns:a16="http://schemas.microsoft.com/office/drawing/2014/main" id="{3654F0C7-123D-4EC3-95DF-832DF9BBE290}"/>
              </a:ext>
            </a:extLst>
          </p:cNvPr>
          <p:cNvPicPr>
            <a:picLocks noChangeAspect="1"/>
          </p:cNvPicPr>
          <p:nvPr userDrawn="1"/>
        </p:nvPicPr>
        <p:blipFill rotWithShape="1">
          <a:blip r:embed="rId7" cstate="screen">
            <a:extLst>
              <a:ext uri="{28A0092B-C50C-407E-A947-70E740481C1C}">
                <a14:useLocalDpi xmlns:a14="http://schemas.microsoft.com/office/drawing/2010/main" val="0"/>
              </a:ext>
            </a:extLst>
          </a:blip>
          <a:srcRect/>
          <a:stretch/>
        </p:blipFill>
        <p:spPr>
          <a:xfrm>
            <a:off x="2974266" y="6502194"/>
            <a:ext cx="1075681" cy="324733"/>
          </a:xfrm>
          <a:prstGeom prst="rect">
            <a:avLst/>
          </a:prstGeom>
        </p:spPr>
      </p:pic>
      <p:sp>
        <p:nvSpPr>
          <p:cNvPr id="11" name="Slide Number Placeholder 5"/>
          <p:cNvSpPr>
            <a:spLocks noGrp="1"/>
          </p:cNvSpPr>
          <p:nvPr>
            <p:ph type="sldNum" sz="quarter" idx="4"/>
          </p:nvPr>
        </p:nvSpPr>
        <p:spPr>
          <a:xfrm>
            <a:off x="9259651" y="6375673"/>
            <a:ext cx="2743200" cy="365125"/>
          </a:xfrm>
          <a:prstGeom prst="rect">
            <a:avLst/>
          </a:prstGeom>
        </p:spPr>
        <p:txBody>
          <a:bodyPr vert="horz" lIns="91440" tIns="45720" rIns="91440" bIns="45720" rtlCol="0" anchor="ctr"/>
          <a:lstStyle>
            <a:lvl1pPr algn="r">
              <a:defRPr sz="1200">
                <a:solidFill>
                  <a:schemeClr val="bg1"/>
                </a:solidFill>
              </a:defRPr>
            </a:lvl1pPr>
          </a:lstStyle>
          <a:p>
            <a:fld id="{DE805E79-FAF7-4260-B3DD-385B67AB28CC}" type="slidenum">
              <a:rPr lang="en-US" smtClean="0"/>
              <a:pPr/>
              <a:t>‹#›</a:t>
            </a:fld>
            <a:endParaRPr lang="en-US" dirty="0"/>
          </a:p>
        </p:txBody>
      </p:sp>
    </p:spTree>
    <p:extLst>
      <p:ext uri="{BB962C8B-B14F-4D97-AF65-F5344CB8AC3E}">
        <p14:creationId xmlns:p14="http://schemas.microsoft.com/office/powerpoint/2010/main" val="266407169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4865" y="78519"/>
            <a:ext cx="10515600" cy="674535"/>
          </a:xfrm>
        </p:spPr>
        <p:txBody>
          <a:bodyPr>
            <a:normAutofit/>
          </a:bodyPr>
          <a:lstStyle>
            <a:lvl1pPr>
              <a:defRPr sz="3200" i="1">
                <a:latin typeface="+mn-lt"/>
              </a:defRPr>
            </a:lvl1pPr>
          </a:lstStyle>
          <a:p>
            <a:r>
              <a:rPr lang="en-US" dirty="0"/>
              <a:t>Click to edit Master title style</a:t>
            </a:r>
          </a:p>
        </p:txBody>
      </p:sp>
      <p:sp>
        <p:nvSpPr>
          <p:cNvPr id="12" name="Text Box 8">
            <a:extLst>
              <a:ext uri="{FF2B5EF4-FFF2-40B4-BE49-F238E27FC236}">
                <a16:creationId xmlns:a16="http://schemas.microsoft.com/office/drawing/2014/main" id="{5C192E77-9CB5-4874-A1AB-86856B7D46F2}"/>
              </a:ext>
            </a:extLst>
          </p:cNvPr>
          <p:cNvSpPr txBox="1">
            <a:spLocks noChangeArrowheads="1"/>
          </p:cNvSpPr>
          <p:nvPr userDrawn="1"/>
        </p:nvSpPr>
        <p:spPr bwMode="auto">
          <a:xfrm>
            <a:off x="11374438" y="6645275"/>
            <a:ext cx="800219" cy="215444"/>
          </a:xfrm>
          <a:prstGeom prst="rect">
            <a:avLst/>
          </a:prstGeom>
          <a:noFill/>
          <a:ln w="9525">
            <a:noFill/>
            <a:miter lim="800000"/>
            <a:headEnd/>
            <a:tailEnd/>
          </a:ln>
          <a:effectLst/>
        </p:spPr>
        <p:txBody>
          <a:bodyPr wrap="none">
            <a:spAutoFit/>
          </a:bodyPr>
          <a:lstStyle/>
          <a:p>
            <a:pPr>
              <a:defRPr/>
            </a:pPr>
            <a:r>
              <a:rPr lang="en-US" sz="800" b="0" dirty="0">
                <a:solidFill>
                  <a:schemeClr val="bg1"/>
                </a:solidFill>
                <a:cs typeface="+mn-cs"/>
              </a:rPr>
              <a:t>CONFIDENTIAL</a:t>
            </a:r>
          </a:p>
        </p:txBody>
      </p:sp>
      <p:pic>
        <p:nvPicPr>
          <p:cNvPr id="13" name="Picture 10" descr="Z:\Corp_Marketing\!Marketing Collateral for Sales\LTI Boyd Logo\White-Boyd-Logo.png">
            <a:extLst>
              <a:ext uri="{FF2B5EF4-FFF2-40B4-BE49-F238E27FC236}">
                <a16:creationId xmlns:a16="http://schemas.microsoft.com/office/drawing/2014/main" id="{51D9D9FA-472A-4183-8374-575D69CC77F5}"/>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42454" y="6457923"/>
            <a:ext cx="1339868" cy="369002"/>
          </a:xfrm>
          <a:prstGeom prst="rect">
            <a:avLst/>
          </a:prstGeom>
          <a:noFill/>
          <a:ln w="9525">
            <a:noFill/>
            <a:miter lim="800000"/>
            <a:headEnd/>
            <a:tailEnd/>
          </a:ln>
        </p:spPr>
      </p:pic>
      <p:sp>
        <p:nvSpPr>
          <p:cNvPr id="11" name="Slide Number Placeholder 5"/>
          <p:cNvSpPr>
            <a:spLocks noGrp="1"/>
          </p:cNvSpPr>
          <p:nvPr>
            <p:ph type="sldNum" sz="quarter" idx="4"/>
          </p:nvPr>
        </p:nvSpPr>
        <p:spPr>
          <a:xfrm>
            <a:off x="9259651" y="6375673"/>
            <a:ext cx="2743200" cy="365125"/>
          </a:xfrm>
          <a:prstGeom prst="rect">
            <a:avLst/>
          </a:prstGeom>
        </p:spPr>
        <p:txBody>
          <a:bodyPr vert="horz" lIns="91440" tIns="45720" rIns="91440" bIns="45720" rtlCol="0" anchor="ctr"/>
          <a:lstStyle>
            <a:lvl1pPr algn="r">
              <a:defRPr sz="1200">
                <a:solidFill>
                  <a:schemeClr val="bg1"/>
                </a:solidFill>
              </a:defRPr>
            </a:lvl1pPr>
          </a:lstStyle>
          <a:p>
            <a:fld id="{DE805E79-FAF7-4260-B3DD-385B67AB28CC}" type="slidenum">
              <a:rPr lang="en-US" smtClean="0"/>
              <a:pPr/>
              <a:t>‹#›</a:t>
            </a:fld>
            <a:endParaRPr lang="en-US" dirty="0"/>
          </a:p>
        </p:txBody>
      </p:sp>
    </p:spTree>
    <p:extLst>
      <p:ext uri="{BB962C8B-B14F-4D97-AF65-F5344CB8AC3E}">
        <p14:creationId xmlns:p14="http://schemas.microsoft.com/office/powerpoint/2010/main" val="359224795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8" name="Slide Number Placeholder 5"/>
          <p:cNvSpPr txBox="1">
            <a:spLocks/>
          </p:cNvSpPr>
          <p:nvPr userDrawn="1"/>
        </p:nvSpPr>
        <p:spPr>
          <a:xfrm>
            <a:off x="9259651" y="6375673"/>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E805E79-FAF7-4260-B3DD-385B67AB28CC}" type="slidenum">
              <a:rPr lang="en-US" sz="1200" smtClean="0"/>
              <a:pPr/>
              <a:t>‹#›</a:t>
            </a:fld>
            <a:endParaRPr lang="en-US" sz="1200" dirty="0"/>
          </a:p>
        </p:txBody>
      </p:sp>
    </p:spTree>
    <p:extLst>
      <p:ext uri="{BB962C8B-B14F-4D97-AF65-F5344CB8AC3E}">
        <p14:creationId xmlns:p14="http://schemas.microsoft.com/office/powerpoint/2010/main" val="160086593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BBD6E-5E44-4697-B953-2265F49130BA}"/>
              </a:ext>
            </a:extLst>
          </p:cNvPr>
          <p:cNvSpPr>
            <a:spLocks noGrp="1"/>
          </p:cNvSpPr>
          <p:nvPr>
            <p:ph type="title"/>
          </p:nvPr>
        </p:nvSpPr>
        <p:spPr>
          <a:xfrm>
            <a:off x="626533" y="209550"/>
            <a:ext cx="10972800" cy="939800"/>
          </a:xfrm>
        </p:spPr>
        <p:txBody>
          <a:bodyPr/>
          <a:lstStyle/>
          <a:p>
            <a:r>
              <a:rPr lang="en-US"/>
              <a:t>Click to edit Master title style</a:t>
            </a:r>
          </a:p>
        </p:txBody>
      </p:sp>
      <p:sp>
        <p:nvSpPr>
          <p:cNvPr id="3" name="Text Placeholder 2">
            <a:extLst>
              <a:ext uri="{FF2B5EF4-FFF2-40B4-BE49-F238E27FC236}">
                <a16:creationId xmlns:a16="http://schemas.microsoft.com/office/drawing/2014/main" id="{1BCFF5ED-EC55-4BBA-9507-E057391B39B8}"/>
              </a:ext>
            </a:extLst>
          </p:cNvPr>
          <p:cNvSpPr>
            <a:spLocks noGrp="1"/>
          </p:cNvSpPr>
          <p:nvPr>
            <p:ph type="body" sz="half" idx="1"/>
          </p:nvPr>
        </p:nvSpPr>
        <p:spPr>
          <a:xfrm>
            <a:off x="626533" y="1330326"/>
            <a:ext cx="53848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BFCAD10-1AC4-4444-945F-0D956F5327CD}"/>
              </a:ext>
            </a:extLst>
          </p:cNvPr>
          <p:cNvSpPr>
            <a:spLocks noGrp="1"/>
          </p:cNvSpPr>
          <p:nvPr>
            <p:ph sz="half" idx="2"/>
          </p:nvPr>
        </p:nvSpPr>
        <p:spPr>
          <a:xfrm>
            <a:off x="6214533" y="1330326"/>
            <a:ext cx="53848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198506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4865" y="78519"/>
            <a:ext cx="10515600" cy="674535"/>
          </a:xfrm>
        </p:spPr>
        <p:txBody>
          <a:bodyPr>
            <a:normAutofit/>
          </a:bodyPr>
          <a:lstStyle>
            <a:lvl1pPr>
              <a:defRPr sz="3200" i="1">
                <a:latin typeface="+mn-lt"/>
              </a:defRPr>
            </a:lvl1pPr>
          </a:lstStyle>
          <a:p>
            <a:r>
              <a:rPr lang="en-US" dirty="0"/>
              <a:t>Click to edit Master title style</a:t>
            </a:r>
          </a:p>
        </p:txBody>
      </p:sp>
      <p:sp>
        <p:nvSpPr>
          <p:cNvPr id="10" name="Slide Number Placeholder 5"/>
          <p:cNvSpPr txBox="1">
            <a:spLocks/>
          </p:cNvSpPr>
          <p:nvPr userDrawn="1"/>
        </p:nvSpPr>
        <p:spPr>
          <a:xfrm>
            <a:off x="9199324" y="6444034"/>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E805E79-FAF7-4260-B3DD-385B67AB28CC}" type="slidenum">
              <a:rPr lang="en-US" sz="1200" smtClean="0"/>
              <a:pPr/>
              <a:t>‹#›</a:t>
            </a:fld>
            <a:endParaRPr lang="en-US" sz="1200" dirty="0"/>
          </a:p>
        </p:txBody>
      </p:sp>
      <p:sp>
        <p:nvSpPr>
          <p:cNvPr id="12" name="Text Box 8">
            <a:extLst>
              <a:ext uri="{FF2B5EF4-FFF2-40B4-BE49-F238E27FC236}">
                <a16:creationId xmlns:a16="http://schemas.microsoft.com/office/drawing/2014/main" id="{5C192E77-9CB5-4874-A1AB-86856B7D46F2}"/>
              </a:ext>
            </a:extLst>
          </p:cNvPr>
          <p:cNvSpPr txBox="1">
            <a:spLocks noChangeArrowheads="1"/>
          </p:cNvSpPr>
          <p:nvPr userDrawn="1"/>
        </p:nvSpPr>
        <p:spPr bwMode="auto">
          <a:xfrm>
            <a:off x="11374438" y="6645275"/>
            <a:ext cx="800219" cy="215444"/>
          </a:xfrm>
          <a:prstGeom prst="rect">
            <a:avLst/>
          </a:prstGeom>
          <a:noFill/>
          <a:ln w="9525">
            <a:noFill/>
            <a:miter lim="800000"/>
            <a:headEnd/>
            <a:tailEnd/>
          </a:ln>
          <a:effectLst/>
        </p:spPr>
        <p:txBody>
          <a:bodyPr wrap="none">
            <a:spAutoFit/>
          </a:bodyPr>
          <a:lstStyle/>
          <a:p>
            <a:pPr>
              <a:defRPr/>
            </a:pPr>
            <a:r>
              <a:rPr lang="en-US" sz="800" b="0" dirty="0">
                <a:solidFill>
                  <a:schemeClr val="bg1"/>
                </a:solidFill>
                <a:cs typeface="+mn-cs"/>
              </a:rPr>
              <a:t>CONFIDENTIAL</a:t>
            </a:r>
          </a:p>
        </p:txBody>
      </p:sp>
      <p:pic>
        <p:nvPicPr>
          <p:cNvPr id="13" name="Picture 10" descr="Z:\Corp_Marketing\!Marketing Collateral for Sales\LTI Boyd Logo\White-Boyd-Logo.png">
            <a:extLst>
              <a:ext uri="{FF2B5EF4-FFF2-40B4-BE49-F238E27FC236}">
                <a16:creationId xmlns:a16="http://schemas.microsoft.com/office/drawing/2014/main" id="{51D9D9FA-472A-4183-8374-575D69CC77F5}"/>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42454" y="6457923"/>
            <a:ext cx="1339868" cy="369002"/>
          </a:xfrm>
          <a:prstGeom prst="rect">
            <a:avLst/>
          </a:prstGeom>
          <a:noFill/>
          <a:ln w="9525">
            <a:noFill/>
            <a:miter lim="800000"/>
            <a:headEnd/>
            <a:tailEnd/>
          </a:ln>
        </p:spPr>
      </p:pic>
      <p:pic>
        <p:nvPicPr>
          <p:cNvPr id="14" name="Graphic 13">
            <a:extLst>
              <a:ext uri="{FF2B5EF4-FFF2-40B4-BE49-F238E27FC236}">
                <a16:creationId xmlns:a16="http://schemas.microsoft.com/office/drawing/2014/main" id="{FE104B01-D743-4B3F-88D3-CD3C7CC3E718}"/>
              </a:ext>
            </a:extLst>
          </p:cNvPr>
          <p:cNvPicPr>
            <a:picLocks noChangeAspect="1"/>
          </p:cNvPicPr>
          <p:nvPr userDrawn="1"/>
        </p:nvPicPr>
        <p:blipFill>
          <a:blip r:embed="rId3"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5701285" y="6527616"/>
            <a:ext cx="2321513" cy="236450"/>
          </a:xfrm>
          <a:prstGeom prst="rect">
            <a:avLst/>
          </a:prstGeom>
        </p:spPr>
      </p:pic>
      <p:pic>
        <p:nvPicPr>
          <p:cNvPr id="15" name="Graphic 14">
            <a:extLst>
              <a:ext uri="{FF2B5EF4-FFF2-40B4-BE49-F238E27FC236}">
                <a16:creationId xmlns:a16="http://schemas.microsoft.com/office/drawing/2014/main" id="{F5CD4A30-0DF7-4C5E-B24C-488C194C8B32}"/>
              </a:ext>
            </a:extLst>
          </p:cNvPr>
          <p:cNvPicPr>
            <a:picLocks noChangeAspect="1"/>
          </p:cNvPicPr>
          <p:nvPr userDrawn="1"/>
        </p:nvPicPr>
        <p:blipFill>
          <a:blip r:embed="rId5" cstate="screen">
            <a:extLst>
              <a:ext uri="{28A0092B-C50C-407E-A947-70E740481C1C}">
                <a14:useLocalDpi xmlns:a14="http://schemas.microsoft.com/office/drawing/2010/main" val="0"/>
              </a:ext>
              <a:ext uri="{96DAC541-7B7A-43D3-8B79-37D633B846F1}">
                <asvg:svgBlip xmlns="" xmlns:asvg="http://schemas.microsoft.com/office/drawing/2016/SVG/main" r:embed="rId6"/>
              </a:ext>
            </a:extLst>
          </a:blip>
          <a:stretch>
            <a:fillRect/>
          </a:stretch>
        </p:blipFill>
        <p:spPr>
          <a:xfrm>
            <a:off x="9360521" y="6523074"/>
            <a:ext cx="1635027" cy="235175"/>
          </a:xfrm>
          <a:prstGeom prst="rect">
            <a:avLst/>
          </a:prstGeom>
        </p:spPr>
      </p:pic>
      <p:pic>
        <p:nvPicPr>
          <p:cNvPr id="16" name="Picture 15">
            <a:extLst>
              <a:ext uri="{FF2B5EF4-FFF2-40B4-BE49-F238E27FC236}">
                <a16:creationId xmlns:a16="http://schemas.microsoft.com/office/drawing/2014/main" id="{3215C7A8-DD86-43B1-AACF-C5EE24DF573A}"/>
              </a:ext>
            </a:extLst>
          </p:cNvPr>
          <p:cNvPicPr>
            <a:picLocks noChangeAspect="1"/>
          </p:cNvPicPr>
          <p:nvPr userDrawn="1"/>
        </p:nvPicPr>
        <p:blipFill rotWithShape="1">
          <a:blip r:embed="rId7" cstate="screen">
            <a:extLst>
              <a:ext uri="{28A0092B-C50C-407E-A947-70E740481C1C}">
                <a14:useLocalDpi xmlns:a14="http://schemas.microsoft.com/office/drawing/2010/main" val="0"/>
              </a:ext>
            </a:extLst>
          </a:blip>
          <a:srcRect/>
          <a:stretch/>
        </p:blipFill>
        <p:spPr>
          <a:xfrm>
            <a:off x="2974266" y="6502194"/>
            <a:ext cx="1075681" cy="324733"/>
          </a:xfrm>
          <a:prstGeom prst="rect">
            <a:avLst/>
          </a:prstGeom>
        </p:spPr>
      </p:pic>
      <p:sp>
        <p:nvSpPr>
          <p:cNvPr id="11" name="Slide Number Placeholder 5"/>
          <p:cNvSpPr>
            <a:spLocks noGrp="1"/>
          </p:cNvSpPr>
          <p:nvPr>
            <p:ph type="sldNum" sz="quarter" idx="4"/>
          </p:nvPr>
        </p:nvSpPr>
        <p:spPr>
          <a:xfrm>
            <a:off x="9259651" y="6375673"/>
            <a:ext cx="2743200" cy="365125"/>
          </a:xfrm>
          <a:prstGeom prst="rect">
            <a:avLst/>
          </a:prstGeom>
        </p:spPr>
        <p:txBody>
          <a:bodyPr vert="horz" lIns="91440" tIns="45720" rIns="91440" bIns="45720" rtlCol="0" anchor="ctr"/>
          <a:lstStyle>
            <a:lvl1pPr algn="r">
              <a:defRPr sz="1200">
                <a:solidFill>
                  <a:schemeClr val="bg1"/>
                </a:solidFill>
              </a:defRPr>
            </a:lvl1pPr>
          </a:lstStyle>
          <a:p>
            <a:fld id="{DE805E79-FAF7-4260-B3DD-385B67AB28CC}" type="slidenum">
              <a:rPr lang="en-US" smtClean="0"/>
              <a:pPr/>
              <a:t>‹#›</a:t>
            </a:fld>
            <a:endParaRPr lang="en-US" dirty="0"/>
          </a:p>
        </p:txBody>
      </p:sp>
    </p:spTree>
    <p:extLst>
      <p:ext uri="{BB962C8B-B14F-4D97-AF65-F5344CB8AC3E}">
        <p14:creationId xmlns:p14="http://schemas.microsoft.com/office/powerpoint/2010/main" val="15911017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838200" y="6356352"/>
            <a:ext cx="2743200" cy="365125"/>
          </a:xfrm>
          <a:prstGeom prst="rect">
            <a:avLst/>
          </a:prstGeom>
        </p:spPr>
        <p:txBody>
          <a:bodyPr/>
          <a:lstStyle/>
          <a:p>
            <a:fld id="{C4F7E903-5ABC-46B7-BBE5-30D40BE51628}" type="datetime1">
              <a:rPr lang="en-US" smtClean="0"/>
              <a:pPr/>
              <a:t>1/14/2022</a:t>
            </a:fld>
            <a:endParaRPr lang="en-US" dirty="0"/>
          </a:p>
        </p:txBody>
      </p:sp>
      <p:sp>
        <p:nvSpPr>
          <p:cNvPr id="6" name="Footer Placeholder 5"/>
          <p:cNvSpPr>
            <a:spLocks noGrp="1"/>
          </p:cNvSpPr>
          <p:nvPr>
            <p:ph type="ftr" sz="quarter" idx="11"/>
          </p:nvPr>
        </p:nvSpPr>
        <p:spPr>
          <a:xfrm>
            <a:off x="4038600" y="6356352"/>
            <a:ext cx="4114800" cy="365125"/>
          </a:xfrm>
          <a:prstGeom prst="rect">
            <a:avLst/>
          </a:prstGeom>
        </p:spPr>
        <p:txBody>
          <a:bodyPr/>
          <a:lstStyle/>
          <a:p>
            <a:r>
              <a:rPr lang="en-US" dirty="0"/>
              <a:t>Aavid Confidential and Proprietary Information</a:t>
            </a:r>
          </a:p>
        </p:txBody>
      </p:sp>
      <p:sp>
        <p:nvSpPr>
          <p:cNvPr id="7" name="Slide Number Placeholder 6"/>
          <p:cNvSpPr>
            <a:spLocks noGrp="1"/>
          </p:cNvSpPr>
          <p:nvPr>
            <p:ph type="sldNum" sz="quarter" idx="12"/>
          </p:nvPr>
        </p:nvSpPr>
        <p:spPr/>
        <p:txBody>
          <a:bodyPr/>
          <a:lstStyle/>
          <a:p>
            <a:fld id="{9BAB0540-94BF-41A6-B4D4-076054BC54BB}" type="slidenum">
              <a:rPr lang="en-US" smtClean="0"/>
              <a:pPr/>
              <a:t>‹#›</a:t>
            </a:fld>
            <a:endParaRPr lang="en-US" dirty="0"/>
          </a:p>
        </p:txBody>
      </p:sp>
    </p:spTree>
    <p:extLst>
      <p:ext uri="{BB962C8B-B14F-4D97-AF65-F5344CB8AC3E}">
        <p14:creationId xmlns:p14="http://schemas.microsoft.com/office/powerpoint/2010/main" val="13424825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838200" y="6356352"/>
            <a:ext cx="2743200" cy="365125"/>
          </a:xfrm>
          <a:prstGeom prst="rect">
            <a:avLst/>
          </a:prstGeom>
        </p:spPr>
        <p:txBody>
          <a:bodyPr/>
          <a:lstStyle/>
          <a:p>
            <a:fld id="{AD4BBBB7-1DF9-4F11-9FAF-C314591A60C6}" type="datetime1">
              <a:rPr lang="en-US" smtClean="0"/>
              <a:pPr/>
              <a:t>1/14/2022</a:t>
            </a:fld>
            <a:endParaRPr lang="en-US" dirty="0"/>
          </a:p>
        </p:txBody>
      </p:sp>
      <p:sp>
        <p:nvSpPr>
          <p:cNvPr id="4" name="Footer Placeholder 3"/>
          <p:cNvSpPr>
            <a:spLocks noGrp="1"/>
          </p:cNvSpPr>
          <p:nvPr>
            <p:ph type="ftr" sz="quarter" idx="11"/>
          </p:nvPr>
        </p:nvSpPr>
        <p:spPr>
          <a:xfrm>
            <a:off x="4038600" y="6356352"/>
            <a:ext cx="4114800" cy="365125"/>
          </a:xfrm>
          <a:prstGeom prst="rect">
            <a:avLst/>
          </a:prstGeom>
        </p:spPr>
        <p:txBody>
          <a:bodyPr/>
          <a:lstStyle/>
          <a:p>
            <a:r>
              <a:rPr lang="en-US" dirty="0"/>
              <a:t>Aavid Confidential and Proprietary Information</a:t>
            </a:r>
          </a:p>
        </p:txBody>
      </p:sp>
      <p:sp>
        <p:nvSpPr>
          <p:cNvPr id="5" name="Slide Number Placeholder 4"/>
          <p:cNvSpPr>
            <a:spLocks noGrp="1"/>
          </p:cNvSpPr>
          <p:nvPr>
            <p:ph type="sldNum" sz="quarter" idx="12"/>
          </p:nvPr>
        </p:nvSpPr>
        <p:spPr/>
        <p:txBody>
          <a:bodyPr/>
          <a:lstStyle/>
          <a:p>
            <a:fld id="{9BAB0540-94BF-41A6-B4D4-076054BC54BB}" type="slidenum">
              <a:rPr lang="en-US" smtClean="0"/>
              <a:pPr/>
              <a:t>‹#›</a:t>
            </a:fld>
            <a:endParaRPr lang="en-US" dirty="0"/>
          </a:p>
        </p:txBody>
      </p:sp>
    </p:spTree>
    <p:extLst>
      <p:ext uri="{BB962C8B-B14F-4D97-AF65-F5344CB8AC3E}">
        <p14:creationId xmlns:p14="http://schemas.microsoft.com/office/powerpoint/2010/main" val="59469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2"/>
            <a:ext cx="2743200" cy="365125"/>
          </a:xfrm>
          <a:prstGeom prst="rect">
            <a:avLst/>
          </a:prstGeom>
        </p:spPr>
        <p:txBody>
          <a:bodyPr/>
          <a:lstStyle/>
          <a:p>
            <a:fld id="{6B8B148C-9651-4D86-8116-9F65B88E68E7}" type="datetime1">
              <a:rPr lang="en-US" smtClean="0"/>
              <a:pPr/>
              <a:t>1/14/2022</a:t>
            </a:fld>
            <a:endParaRPr lang="en-US" dirty="0"/>
          </a:p>
        </p:txBody>
      </p:sp>
      <p:sp>
        <p:nvSpPr>
          <p:cNvPr id="3" name="Footer Placeholder 2"/>
          <p:cNvSpPr>
            <a:spLocks noGrp="1"/>
          </p:cNvSpPr>
          <p:nvPr>
            <p:ph type="ftr" sz="quarter" idx="11"/>
          </p:nvPr>
        </p:nvSpPr>
        <p:spPr>
          <a:xfrm>
            <a:off x="4038600" y="6356352"/>
            <a:ext cx="4114800" cy="365125"/>
          </a:xfrm>
          <a:prstGeom prst="rect">
            <a:avLst/>
          </a:prstGeom>
        </p:spPr>
        <p:txBody>
          <a:bodyPr/>
          <a:lstStyle/>
          <a:p>
            <a:r>
              <a:rPr lang="en-US" dirty="0"/>
              <a:t>Aavid Confidential and Proprietary Information</a:t>
            </a:r>
          </a:p>
        </p:txBody>
      </p:sp>
      <p:sp>
        <p:nvSpPr>
          <p:cNvPr id="4" name="Slide Number Placeholder 3"/>
          <p:cNvSpPr>
            <a:spLocks noGrp="1"/>
          </p:cNvSpPr>
          <p:nvPr>
            <p:ph type="sldNum" sz="quarter" idx="12"/>
          </p:nvPr>
        </p:nvSpPr>
        <p:spPr/>
        <p:txBody>
          <a:bodyPr/>
          <a:lstStyle/>
          <a:p>
            <a:fld id="{9BAB0540-94BF-41A6-B4D4-076054BC54BB}" type="slidenum">
              <a:rPr lang="en-US" smtClean="0"/>
              <a:pPr/>
              <a:t>‹#›</a:t>
            </a:fld>
            <a:endParaRPr lang="en-US" dirty="0"/>
          </a:p>
        </p:txBody>
      </p:sp>
    </p:spTree>
    <p:extLst>
      <p:ext uri="{BB962C8B-B14F-4D97-AF65-F5344CB8AC3E}">
        <p14:creationId xmlns:p14="http://schemas.microsoft.com/office/powerpoint/2010/main" val="25873806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1EE6068-AB3C-41F7-96BA-FB607DF86669}" type="datetime1">
              <a:rPr lang="en-US" smtClean="0"/>
              <a:pPr/>
              <a:t>1/14/2022</a:t>
            </a:fld>
            <a:endParaRPr lang="en-US" dirty="0"/>
          </a:p>
        </p:txBody>
      </p:sp>
      <p:sp>
        <p:nvSpPr>
          <p:cNvPr id="5" name="Footer Placeholder 4"/>
          <p:cNvSpPr>
            <a:spLocks noGrp="1"/>
          </p:cNvSpPr>
          <p:nvPr>
            <p:ph type="ftr" sz="quarter" idx="11"/>
          </p:nvPr>
        </p:nvSpPr>
        <p:spPr/>
        <p:txBody>
          <a:bodyPr/>
          <a:lstStyle/>
          <a:p>
            <a:r>
              <a:rPr lang="en-US" dirty="0"/>
              <a:t>Aavid Confidential and Proprietary Information</a:t>
            </a:r>
          </a:p>
        </p:txBody>
      </p:sp>
      <p:sp>
        <p:nvSpPr>
          <p:cNvPr id="6" name="Slide Number Placeholder 5"/>
          <p:cNvSpPr>
            <a:spLocks noGrp="1"/>
          </p:cNvSpPr>
          <p:nvPr>
            <p:ph type="sldNum" sz="quarter" idx="12"/>
          </p:nvPr>
        </p:nvSpPr>
        <p:spPr/>
        <p:txBody>
          <a:bodyPr/>
          <a:lstStyle/>
          <a:p>
            <a:fld id="{DE805E79-FAF7-4260-B3DD-385B67AB28CC}" type="slidenum">
              <a:rPr lang="en-US" smtClean="0"/>
              <a:pPr/>
              <a:t>‹#›</a:t>
            </a:fld>
            <a:endParaRPr lang="en-US" dirty="0"/>
          </a:p>
        </p:txBody>
      </p:sp>
    </p:spTree>
    <p:extLst>
      <p:ext uri="{BB962C8B-B14F-4D97-AF65-F5344CB8AC3E}">
        <p14:creationId xmlns:p14="http://schemas.microsoft.com/office/powerpoint/2010/main" val="3546564620"/>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pPr/>
              <a:t>1/14/2022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E805E79-FAF7-4260-B3DD-385B67AB28CC}" type="slidenum">
              <a:rPr lang="en-US" smtClean="0"/>
              <a:pPr/>
              <a:t>‹#›</a:t>
            </a:fld>
            <a:endParaRPr lang="en-US" dirty="0"/>
          </a:p>
        </p:txBody>
      </p:sp>
      <p:sp>
        <p:nvSpPr>
          <p:cNvPr id="7" name="Text Box 8">
            <a:extLst>
              <a:ext uri="{FF2B5EF4-FFF2-40B4-BE49-F238E27FC236}">
                <a16:creationId xmlns:a16="http://schemas.microsoft.com/office/drawing/2014/main" id="{B58B2A97-3994-4659-A7A7-806A02BA212D}"/>
              </a:ext>
            </a:extLst>
          </p:cNvPr>
          <p:cNvSpPr txBox="1">
            <a:spLocks noChangeArrowheads="1"/>
          </p:cNvSpPr>
          <p:nvPr userDrawn="1"/>
        </p:nvSpPr>
        <p:spPr bwMode="auto">
          <a:xfrm>
            <a:off x="11374438" y="6645275"/>
            <a:ext cx="800219" cy="215444"/>
          </a:xfrm>
          <a:prstGeom prst="rect">
            <a:avLst/>
          </a:prstGeom>
          <a:noFill/>
          <a:ln w="9525">
            <a:noFill/>
            <a:miter lim="800000"/>
            <a:headEnd/>
            <a:tailEnd/>
          </a:ln>
          <a:effectLst/>
        </p:spPr>
        <p:txBody>
          <a:bodyPr wrap="none">
            <a:spAutoFit/>
          </a:bodyPr>
          <a:lstStyle/>
          <a:p>
            <a:pPr>
              <a:defRPr/>
            </a:pPr>
            <a:r>
              <a:rPr lang="en-US" sz="800" b="0" dirty="0">
                <a:solidFill>
                  <a:schemeClr val="bg1"/>
                </a:solidFill>
                <a:cs typeface="+mn-cs"/>
              </a:rPr>
              <a:t>CONFIDENTIAL</a:t>
            </a:r>
          </a:p>
        </p:txBody>
      </p:sp>
      <p:pic>
        <p:nvPicPr>
          <p:cNvPr id="8" name="Picture 10" descr="Z:\Corp_Marketing\!Marketing Collateral for Sales\LTI Boyd Logo\White-Boyd-Logo.png">
            <a:extLst>
              <a:ext uri="{FF2B5EF4-FFF2-40B4-BE49-F238E27FC236}">
                <a16:creationId xmlns:a16="http://schemas.microsoft.com/office/drawing/2014/main" id="{A21E536C-D957-4E41-968C-CDD1CF67FFEE}"/>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42454" y="6457923"/>
            <a:ext cx="1339868" cy="369002"/>
          </a:xfrm>
          <a:prstGeom prst="rect">
            <a:avLst/>
          </a:prstGeom>
          <a:noFill/>
          <a:ln w="9525">
            <a:noFill/>
            <a:miter lim="800000"/>
            <a:headEnd/>
            <a:tailEnd/>
          </a:ln>
        </p:spPr>
      </p:pic>
    </p:spTree>
    <p:extLst>
      <p:ext uri="{BB962C8B-B14F-4D97-AF65-F5344CB8AC3E}">
        <p14:creationId xmlns:p14="http://schemas.microsoft.com/office/powerpoint/2010/main" val="34307993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1EE6068-AB3C-41F7-96BA-FB607DF86669}" type="datetime1">
              <a:rPr lang="en-US" smtClean="0"/>
              <a:pPr/>
              <a:t>1/14/2022</a:t>
            </a:fld>
            <a:endParaRPr lang="en-US" dirty="0"/>
          </a:p>
        </p:txBody>
      </p:sp>
      <p:sp>
        <p:nvSpPr>
          <p:cNvPr id="5" name="Footer Placeholder 4"/>
          <p:cNvSpPr>
            <a:spLocks noGrp="1"/>
          </p:cNvSpPr>
          <p:nvPr>
            <p:ph type="ftr" sz="quarter" idx="11"/>
          </p:nvPr>
        </p:nvSpPr>
        <p:spPr/>
        <p:txBody>
          <a:bodyPr/>
          <a:lstStyle/>
          <a:p>
            <a:r>
              <a:rPr lang="en-US" dirty="0"/>
              <a:t>Aavid Confidential and Proprietary Information</a:t>
            </a:r>
          </a:p>
        </p:txBody>
      </p:sp>
      <p:sp>
        <p:nvSpPr>
          <p:cNvPr id="6" name="Slide Number Placeholder 5"/>
          <p:cNvSpPr>
            <a:spLocks noGrp="1"/>
          </p:cNvSpPr>
          <p:nvPr>
            <p:ph type="sldNum" sz="quarter" idx="12"/>
          </p:nvPr>
        </p:nvSpPr>
        <p:spPr/>
        <p:txBody>
          <a:bodyPr/>
          <a:lstStyle/>
          <a:p>
            <a:fld id="{DE805E79-FAF7-4260-B3DD-385B67AB28CC}" type="slidenum">
              <a:rPr lang="en-US" smtClean="0"/>
              <a:pPr/>
              <a:t>‹#›</a:t>
            </a:fld>
            <a:endParaRPr lang="en-US" dirty="0"/>
          </a:p>
        </p:txBody>
      </p:sp>
    </p:spTree>
    <p:extLst>
      <p:ext uri="{BB962C8B-B14F-4D97-AF65-F5344CB8AC3E}">
        <p14:creationId xmlns:p14="http://schemas.microsoft.com/office/powerpoint/2010/main" val="2573446479"/>
      </p:ext>
    </p:extLst>
  </p:cSld>
  <p:clrMapOvr>
    <a:masterClrMapping/>
  </p:clrMapOvr>
  <p:hf hdr="0" ftr="0" dt="0"/>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4.xml"/><Relationship Id="rId13" Type="http://schemas.openxmlformats.org/officeDocument/2006/relationships/slideLayout" Target="../slideLayouts/slideLayout19.xml"/><Relationship Id="rId18" Type="http://schemas.openxmlformats.org/officeDocument/2006/relationships/image" Target="../media/image5.jpeg"/><Relationship Id="rId3" Type="http://schemas.openxmlformats.org/officeDocument/2006/relationships/slideLayout" Target="../slideLayouts/slideLayout9.xml"/><Relationship Id="rId7" Type="http://schemas.openxmlformats.org/officeDocument/2006/relationships/slideLayout" Target="../slideLayouts/slideLayout13.xml"/><Relationship Id="rId12" Type="http://schemas.openxmlformats.org/officeDocument/2006/relationships/slideLayout" Target="../slideLayouts/slideLayout18.xml"/><Relationship Id="rId17" Type="http://schemas.openxmlformats.org/officeDocument/2006/relationships/theme" Target="../theme/theme2.xml"/><Relationship Id="rId2" Type="http://schemas.openxmlformats.org/officeDocument/2006/relationships/slideLayout" Target="../slideLayouts/slideLayout8.xml"/><Relationship Id="rId16" Type="http://schemas.openxmlformats.org/officeDocument/2006/relationships/slideLayout" Target="../slideLayouts/slideLayout22.xml"/><Relationship Id="rId1" Type="http://schemas.openxmlformats.org/officeDocument/2006/relationships/slideLayout" Target="../slideLayouts/slideLayout7.xml"/><Relationship Id="rId6" Type="http://schemas.openxmlformats.org/officeDocument/2006/relationships/slideLayout" Target="../slideLayouts/slideLayout12.xml"/><Relationship Id="rId11" Type="http://schemas.openxmlformats.org/officeDocument/2006/relationships/slideLayout" Target="../slideLayouts/slideLayout17.xml"/><Relationship Id="rId5" Type="http://schemas.openxmlformats.org/officeDocument/2006/relationships/slideLayout" Target="../slideLayouts/slideLayout11.xml"/><Relationship Id="rId15" Type="http://schemas.openxmlformats.org/officeDocument/2006/relationships/slideLayout" Target="../slideLayouts/slideLayout21.xml"/><Relationship Id="rId10" Type="http://schemas.openxmlformats.org/officeDocument/2006/relationships/slideLayout" Target="../slideLayouts/slideLayout16.xml"/><Relationship Id="rId19" Type="http://schemas.openxmlformats.org/officeDocument/2006/relationships/image" Target="../media/image1.png"/><Relationship Id="rId4" Type="http://schemas.openxmlformats.org/officeDocument/2006/relationships/slideLayout" Target="../slideLayouts/slideLayout10.xml"/><Relationship Id="rId9" Type="http://schemas.openxmlformats.org/officeDocument/2006/relationships/slideLayout" Target="../slideLayouts/slideLayout15.xml"/><Relationship Id="rId14"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bg1"/>
                </a:solidFill>
              </a:defRPr>
            </a:lvl1pPr>
          </a:lstStyle>
          <a:p>
            <a:fld id="{9BAB0540-94BF-41A6-B4D4-076054BC54BB}" type="slidenum">
              <a:rPr lang="en-US" smtClean="0"/>
              <a:pPr/>
              <a:t>‹#›</a:t>
            </a:fld>
            <a:endParaRPr lang="en-US" dirty="0"/>
          </a:p>
        </p:txBody>
      </p:sp>
    </p:spTree>
    <p:extLst>
      <p:ext uri="{BB962C8B-B14F-4D97-AF65-F5344CB8AC3E}">
        <p14:creationId xmlns:p14="http://schemas.microsoft.com/office/powerpoint/2010/main" val="2712718287"/>
      </p:ext>
    </p:extLst>
  </p:cSld>
  <p:clrMap bg1="lt1" tx1="dk1" bg2="lt2" tx2="dk2" accent1="accent1" accent2="accent2" accent3="accent3" accent4="accent4" accent5="accent5" accent6="accent6" hlink="hlink" folHlink="folHlink"/>
  <p:sldLayoutIdLst>
    <p:sldLayoutId id="2147483671" r:id="rId1"/>
    <p:sldLayoutId id="2147483651" r:id="rId2"/>
    <p:sldLayoutId id="2147483670" r:id="rId3"/>
    <p:sldLayoutId id="2147483662" r:id="rId4"/>
    <p:sldLayoutId id="2147483664" r:id="rId5"/>
    <p:sldLayoutId id="2147483665" r:id="rId6"/>
  </p:sldLayoutIdLst>
  <p:hf hdr="0" ftr="0" dt="0"/>
  <p:txStyles>
    <p:titleStyle>
      <a:lvl1pPr algn="l" defTabSz="914400" rtl="0" eaLnBrk="1" latinLnBrk="0" hangingPunct="1">
        <a:lnSpc>
          <a:spcPct val="90000"/>
        </a:lnSpc>
        <a:spcBef>
          <a:spcPct val="0"/>
        </a:spcBef>
        <a:buNone/>
        <a:defRPr sz="3200" i="1"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pPr/>
              <a:t>1/14/2022</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AB0540-94BF-41A6-B4D4-076054BC54BB}" type="slidenum">
              <a:rPr lang="en-US" smtClean="0"/>
              <a:pPr/>
              <a:t>‹#›</a:t>
            </a:fld>
            <a:endParaRPr lang="en-US" dirty="0"/>
          </a:p>
        </p:txBody>
      </p:sp>
      <p:pic>
        <p:nvPicPr>
          <p:cNvPr id="7" name="Picture 6">
            <a:extLst>
              <a:ext uri="{FF2B5EF4-FFF2-40B4-BE49-F238E27FC236}">
                <a16:creationId xmlns:a16="http://schemas.microsoft.com/office/drawing/2014/main" id="{090189DD-1713-4D6A-B6DB-0B2DA8E22431}"/>
              </a:ext>
            </a:extLst>
          </p:cNvPr>
          <p:cNvPicPr>
            <a:picLocks noChangeAspect="1"/>
          </p:cNvPicPr>
          <p:nvPr userDrawn="1"/>
        </p:nvPicPr>
        <p:blipFill rotWithShape="1">
          <a:blip r:embed="rId18" cstate="screen">
            <a:extLst>
              <a:ext uri="{28A0092B-C50C-407E-A947-70E740481C1C}">
                <a14:useLocalDpi xmlns:a14="http://schemas.microsoft.com/office/drawing/2010/main" val="0"/>
              </a:ext>
            </a:extLst>
          </a:blip>
          <a:srcRect/>
          <a:stretch/>
        </p:blipFill>
        <p:spPr>
          <a:xfrm>
            <a:off x="1" y="6420814"/>
            <a:ext cx="12192001" cy="439693"/>
          </a:xfrm>
          <a:prstGeom prst="rect">
            <a:avLst/>
          </a:prstGeom>
        </p:spPr>
      </p:pic>
      <p:sp>
        <p:nvSpPr>
          <p:cNvPr id="8" name="Slide Number Placeholder 5">
            <a:extLst>
              <a:ext uri="{FF2B5EF4-FFF2-40B4-BE49-F238E27FC236}">
                <a16:creationId xmlns:a16="http://schemas.microsoft.com/office/drawing/2014/main" id="{1B6E7BE0-59F4-41B0-8FCA-DD166CB50415}"/>
              </a:ext>
            </a:extLst>
          </p:cNvPr>
          <p:cNvSpPr txBox="1">
            <a:spLocks/>
          </p:cNvSpPr>
          <p:nvPr userDrawn="1"/>
        </p:nvSpPr>
        <p:spPr>
          <a:xfrm>
            <a:off x="9199325" y="6444034"/>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200" dirty="0"/>
          </a:p>
        </p:txBody>
      </p:sp>
      <p:sp>
        <p:nvSpPr>
          <p:cNvPr id="9" name="Text Box 8">
            <a:extLst>
              <a:ext uri="{FF2B5EF4-FFF2-40B4-BE49-F238E27FC236}">
                <a16:creationId xmlns:a16="http://schemas.microsoft.com/office/drawing/2014/main" id="{6247B543-C481-49A3-A742-5137EC37C41B}"/>
              </a:ext>
            </a:extLst>
          </p:cNvPr>
          <p:cNvSpPr txBox="1">
            <a:spLocks noChangeArrowheads="1"/>
          </p:cNvSpPr>
          <p:nvPr userDrawn="1"/>
        </p:nvSpPr>
        <p:spPr bwMode="auto">
          <a:xfrm>
            <a:off x="11374439" y="6645275"/>
            <a:ext cx="800219" cy="215444"/>
          </a:xfrm>
          <a:prstGeom prst="rect">
            <a:avLst/>
          </a:prstGeom>
          <a:noFill/>
          <a:ln w="9525">
            <a:noFill/>
            <a:miter lim="800000"/>
            <a:headEnd/>
            <a:tailEnd/>
          </a:ln>
          <a:effectLst/>
        </p:spPr>
        <p:txBody>
          <a:bodyPr wrap="none">
            <a:spAutoFit/>
          </a:bodyPr>
          <a:lstStyle/>
          <a:p>
            <a:pPr>
              <a:defRPr/>
            </a:pPr>
            <a:r>
              <a:rPr lang="en-US" sz="800" b="0" dirty="0">
                <a:solidFill>
                  <a:schemeClr val="bg1"/>
                </a:solidFill>
                <a:cs typeface="+mn-cs"/>
              </a:rPr>
              <a:t>CONFIDENTIAL</a:t>
            </a:r>
          </a:p>
        </p:txBody>
      </p:sp>
      <p:pic>
        <p:nvPicPr>
          <p:cNvPr id="10" name="Picture 9" descr="Z:\Corp_Marketing\!Marketing Collateral for Sales\LTI Boyd Logo\White-Boyd-Logo.png">
            <a:extLst>
              <a:ext uri="{FF2B5EF4-FFF2-40B4-BE49-F238E27FC236}">
                <a16:creationId xmlns:a16="http://schemas.microsoft.com/office/drawing/2014/main" id="{20058BF5-9893-4BAA-A2A4-AC8CE92CEFBD}"/>
              </a:ext>
            </a:extLst>
          </p:cNvPr>
          <p:cNvPicPr>
            <a:picLocks noChangeAspect="1" noChangeArrowheads="1"/>
          </p:cNvPicPr>
          <p:nvPr userDrawn="1"/>
        </p:nvPicPr>
        <p:blipFill>
          <a:blip r:embed="rId19" cstate="print">
            <a:extLst>
              <a:ext uri="{28A0092B-C50C-407E-A947-70E740481C1C}">
                <a14:useLocalDpi xmlns:a14="http://schemas.microsoft.com/office/drawing/2010/main" val="0"/>
              </a:ext>
            </a:extLst>
          </a:blip>
          <a:srcRect/>
          <a:stretch>
            <a:fillRect/>
          </a:stretch>
        </p:blipFill>
        <p:spPr bwMode="auto">
          <a:xfrm>
            <a:off x="342455" y="6457923"/>
            <a:ext cx="1339868" cy="369002"/>
          </a:xfrm>
          <a:prstGeom prst="rect">
            <a:avLst/>
          </a:prstGeom>
          <a:noFill/>
          <a:ln w="9525">
            <a:noFill/>
            <a:miter lim="800000"/>
            <a:headEnd/>
            <a:tailEnd/>
          </a:ln>
        </p:spPr>
      </p:pic>
    </p:spTree>
    <p:extLst>
      <p:ext uri="{BB962C8B-B14F-4D97-AF65-F5344CB8AC3E}">
        <p14:creationId xmlns:p14="http://schemas.microsoft.com/office/powerpoint/2010/main" val="2238060258"/>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 id="2147483704" r:id="rId12"/>
    <p:sldLayoutId id="2147483649" r:id="rId13"/>
    <p:sldLayoutId id="2147483656" r:id="rId14"/>
    <p:sldLayoutId id="2147483654" r:id="rId15"/>
    <p:sldLayoutId id="2147483705" r:id="rId16"/>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2.jpeg"/><Relationship Id="rId3" Type="http://schemas.openxmlformats.org/officeDocument/2006/relationships/image" Target="../media/image7.png"/><Relationship Id="rId7" Type="http://schemas.openxmlformats.org/officeDocument/2006/relationships/image" Target="../media/image11.jpeg"/><Relationship Id="rId2" Type="http://schemas.openxmlformats.org/officeDocument/2006/relationships/image" Target="../media/image6.jpeg"/><Relationship Id="rId1" Type="http://schemas.openxmlformats.org/officeDocument/2006/relationships/slideLayout" Target="../slideLayouts/slideLayout12.xml"/><Relationship Id="rId6" Type="http://schemas.openxmlformats.org/officeDocument/2006/relationships/image" Target="../media/image10.jpeg"/><Relationship Id="rId5" Type="http://schemas.openxmlformats.org/officeDocument/2006/relationships/image" Target="../media/image9.jpeg"/><Relationship Id="rId10" Type="http://schemas.openxmlformats.org/officeDocument/2006/relationships/image" Target="../media/image14.jpeg"/><Relationship Id="rId4" Type="http://schemas.openxmlformats.org/officeDocument/2006/relationships/image" Target="../media/image8.jpeg"/><Relationship Id="rId9" Type="http://schemas.openxmlformats.org/officeDocument/2006/relationships/image" Target="../media/image13.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9.jpg"/><Relationship Id="rId2" Type="http://schemas.openxmlformats.org/officeDocument/2006/relationships/notesSlide" Target="../notesSlides/notesSlide1.xml"/><Relationship Id="rId1" Type="http://schemas.openxmlformats.org/officeDocument/2006/relationships/slideLayout" Target="../slideLayouts/slideLayout22.xml"/><Relationship Id="rId6" Type="http://schemas.openxmlformats.org/officeDocument/2006/relationships/image" Target="../media/image18.jpg"/><Relationship Id="rId5" Type="http://schemas.openxmlformats.org/officeDocument/2006/relationships/image" Target="../media/image17.jpg"/><Relationship Id="rId4" Type="http://schemas.openxmlformats.org/officeDocument/2006/relationships/image" Target="../media/image16.png"/></Relationships>
</file>

<file path=ppt/slides/_rels/slide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22.xml"/><Relationship Id="rId4" Type="http://schemas.openxmlformats.org/officeDocument/2006/relationships/image" Target="../media/image16.png"/></Relationships>
</file>

<file path=ppt/slides/_rels/slide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22.xml"/><Relationship Id="rId5" Type="http://schemas.openxmlformats.org/officeDocument/2006/relationships/image" Target="../media/image20.png"/><Relationship Id="rId4" Type="http://schemas.openxmlformats.org/officeDocument/2006/relationships/image" Target="../media/image16.png"/></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22.xml"/><Relationship Id="rId5" Type="http://schemas.openxmlformats.org/officeDocument/2006/relationships/image" Target="../media/image21.png"/><Relationship Id="rId4" Type="http://schemas.openxmlformats.org/officeDocument/2006/relationships/image" Target="../media/image16.png"/></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22.xml"/><Relationship Id="rId5" Type="http://schemas.openxmlformats.org/officeDocument/2006/relationships/image" Target="../media/image22.png"/><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22.xml"/><Relationship Id="rId5" Type="http://schemas.openxmlformats.org/officeDocument/2006/relationships/image" Target="../media/image23.png"/><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22.xml"/><Relationship Id="rId5" Type="http://schemas.openxmlformats.org/officeDocument/2006/relationships/image" Target="../media/image24.png"/><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22.xml"/><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screen">
            <a:extLst>
              <a:ext uri="{28A0092B-C50C-407E-A947-70E740481C1C}">
                <a14:useLocalDpi xmlns:a14="http://schemas.microsoft.com/office/drawing/2010/main" val="0"/>
              </a:ext>
            </a:extLst>
          </a:blip>
          <a:stretch>
            <a:fillRect/>
          </a:stretch>
        </p:blipFill>
        <p:spPr>
          <a:xfrm>
            <a:off x="2228791" y="0"/>
            <a:ext cx="2666707" cy="1668998"/>
          </a:xfrm>
          <a:prstGeom prst="rect">
            <a:avLst/>
          </a:prstGeom>
        </p:spPr>
      </p:pic>
      <p:sp>
        <p:nvSpPr>
          <p:cNvPr id="12" name="Rectangle 11"/>
          <p:cNvSpPr/>
          <p:nvPr/>
        </p:nvSpPr>
        <p:spPr bwMode="auto">
          <a:xfrm>
            <a:off x="4899064" y="-36489"/>
            <a:ext cx="7292936" cy="6444049"/>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altLang="zh-CN" sz="3200" i="1" dirty="0">
                <a:solidFill>
                  <a:srgbClr val="0D223F"/>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a:r>
            <a:br>
              <a:rPr lang="en-US" altLang="zh-CN" sz="3200" i="1" dirty="0">
                <a:solidFill>
                  <a:srgbClr val="0D223F"/>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br>
            <a:r>
              <a:rPr lang="en-US" altLang="zh-CN" i="1" dirty="0">
                <a:solidFill>
                  <a:srgbClr val="0D223F"/>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endParaRPr lang="en-US" dirty="0"/>
          </a:p>
        </p:txBody>
      </p:sp>
      <p:sp>
        <p:nvSpPr>
          <p:cNvPr id="15" name="Rectangle 14"/>
          <p:cNvSpPr/>
          <p:nvPr/>
        </p:nvSpPr>
        <p:spPr>
          <a:xfrm>
            <a:off x="6087533" y="6394707"/>
            <a:ext cx="4419600" cy="338554"/>
          </a:xfrm>
          <a:prstGeom prst="rect">
            <a:avLst/>
          </a:prstGeom>
        </p:spPr>
        <p:txBody>
          <a:bodyPr wrap="square">
            <a:spAutoFit/>
          </a:bodyPr>
          <a:lstStyle/>
          <a:p>
            <a:pPr marL="342900" indent="-342900">
              <a:spcBef>
                <a:spcPct val="20000"/>
              </a:spcBef>
              <a:defRPr/>
            </a:pPr>
            <a:endParaRPr lang="en-US" sz="1600" i="1" kern="0" dirty="0">
              <a:solidFill>
                <a:srgbClr val="0D223F"/>
              </a:solidFill>
            </a:endParaRPr>
          </a:p>
        </p:txBody>
      </p:sp>
      <p:sp>
        <p:nvSpPr>
          <p:cNvPr id="23" name="Title 22"/>
          <p:cNvSpPr>
            <a:spLocks noGrp="1"/>
          </p:cNvSpPr>
          <p:nvPr>
            <p:ph type="title"/>
          </p:nvPr>
        </p:nvSpPr>
        <p:spPr>
          <a:xfrm>
            <a:off x="5373574" y="1674997"/>
            <a:ext cx="6368543" cy="2756327"/>
          </a:xfrm>
        </p:spPr>
        <p:txBody>
          <a:bodyPr>
            <a:noAutofit/>
          </a:bodyPr>
          <a:lstStyle/>
          <a:p>
            <a:pPr algn="ctr">
              <a:spcBef>
                <a:spcPts val="1200"/>
              </a:spcBef>
            </a:pPr>
            <a:r>
              <a:rPr lang="zh-CN" altLang="en-US" sz="3600" i="1" dirty="0">
                <a:solidFill>
                  <a:srgbClr val="0D223F"/>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产品关键尺寸和螺纹通止规检测方案</a:t>
            </a:r>
            <a:endParaRPr lang="en-US" sz="2000" i="1" dirty="0">
              <a:solidFill>
                <a:srgbClr val="0D223F"/>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pic>
        <p:nvPicPr>
          <p:cNvPr id="13" name="Picture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75017" y="5524411"/>
            <a:ext cx="2378813" cy="660781"/>
          </a:xfrm>
          <a:prstGeom prst="rect">
            <a:avLst/>
          </a:prstGeom>
        </p:spPr>
      </p:pic>
      <p:grpSp>
        <p:nvGrpSpPr>
          <p:cNvPr id="4" name="Group 3">
            <a:extLst>
              <a:ext uri="{FF2B5EF4-FFF2-40B4-BE49-F238E27FC236}">
                <a16:creationId xmlns:a16="http://schemas.microsoft.com/office/drawing/2014/main" id="{7D98A5EE-EE35-4692-A0B2-80760FE91A09}"/>
              </a:ext>
            </a:extLst>
          </p:cNvPr>
          <p:cNvGrpSpPr/>
          <p:nvPr/>
        </p:nvGrpSpPr>
        <p:grpSpPr>
          <a:xfrm>
            <a:off x="1" y="0"/>
            <a:ext cx="4916756" cy="6858000"/>
            <a:chOff x="-6671" y="0"/>
            <a:chExt cx="4902164" cy="6858147"/>
          </a:xfrm>
        </p:grpSpPr>
        <p:pic>
          <p:nvPicPr>
            <p:cNvPr id="8" name="Picture 7"/>
            <p:cNvPicPr>
              <a:picLocks noChangeAspect="1"/>
            </p:cNvPicPr>
            <p:nvPr/>
          </p:nvPicPr>
          <p:blipFill>
            <a:blip r:embed="rId4" cstate="screen">
              <a:extLst>
                <a:ext uri="{28A0092B-C50C-407E-A947-70E740481C1C}">
                  <a14:useLocalDpi xmlns:a14="http://schemas.microsoft.com/office/drawing/2010/main" val="0"/>
                </a:ext>
              </a:extLst>
            </a:blip>
            <a:stretch>
              <a:fillRect/>
            </a:stretch>
          </p:blipFill>
          <p:spPr>
            <a:xfrm>
              <a:off x="2385583" y="1662414"/>
              <a:ext cx="2509910" cy="1690391"/>
            </a:xfrm>
            <a:prstGeom prst="rect">
              <a:avLst/>
            </a:prstGeom>
          </p:spPr>
        </p:pic>
        <p:pic>
          <p:nvPicPr>
            <p:cNvPr id="2" name="Picture 1"/>
            <p:cNvPicPr>
              <a:picLocks noChangeAspect="1"/>
            </p:cNvPicPr>
            <p:nvPr/>
          </p:nvPicPr>
          <p:blipFill>
            <a:blip r:embed="rId5" cstate="screen">
              <a:extLst>
                <a:ext uri="{28A0092B-C50C-407E-A947-70E740481C1C}">
                  <a14:useLocalDpi xmlns:a14="http://schemas.microsoft.com/office/drawing/2010/main" val="0"/>
                </a:ext>
              </a:extLst>
            </a:blip>
            <a:stretch>
              <a:fillRect/>
            </a:stretch>
          </p:blipFill>
          <p:spPr>
            <a:xfrm>
              <a:off x="2373553" y="5096142"/>
              <a:ext cx="2521940" cy="1761858"/>
            </a:xfrm>
            <a:prstGeom prst="rect">
              <a:avLst/>
            </a:prstGeom>
          </p:spPr>
        </p:pic>
        <p:pic>
          <p:nvPicPr>
            <p:cNvPr id="3" name="Picture 2"/>
            <p:cNvPicPr>
              <a:picLocks noChangeAspect="1"/>
            </p:cNvPicPr>
            <p:nvPr/>
          </p:nvPicPr>
          <p:blipFill>
            <a:blip r:embed="rId6" cstate="screen">
              <a:extLst>
                <a:ext uri="{28A0092B-C50C-407E-A947-70E740481C1C}">
                  <a14:useLocalDpi xmlns:a14="http://schemas.microsoft.com/office/drawing/2010/main" val="0"/>
                </a:ext>
              </a:extLst>
            </a:blip>
            <a:stretch>
              <a:fillRect/>
            </a:stretch>
          </p:blipFill>
          <p:spPr>
            <a:xfrm>
              <a:off x="1" y="1658036"/>
              <a:ext cx="2517049" cy="1678032"/>
            </a:xfrm>
            <a:prstGeom prst="rect">
              <a:avLst/>
            </a:prstGeom>
          </p:spPr>
        </p:pic>
        <p:pic>
          <p:nvPicPr>
            <p:cNvPr id="7" name="Picture 6"/>
            <p:cNvPicPr>
              <a:picLocks noChangeAspect="1"/>
            </p:cNvPicPr>
            <p:nvPr/>
          </p:nvPicPr>
          <p:blipFill>
            <a:blip r:embed="rId7" cstate="screen">
              <a:extLst>
                <a:ext uri="{28A0092B-C50C-407E-A947-70E740481C1C}">
                  <a14:useLocalDpi xmlns:a14="http://schemas.microsoft.com/office/drawing/2010/main" val="0"/>
                </a:ext>
              </a:extLst>
            </a:blip>
            <a:stretch>
              <a:fillRect/>
            </a:stretch>
          </p:blipFill>
          <p:spPr>
            <a:xfrm>
              <a:off x="2449" y="3335502"/>
              <a:ext cx="2514600" cy="1760220"/>
            </a:xfrm>
            <a:prstGeom prst="rect">
              <a:avLst/>
            </a:prstGeom>
          </p:spPr>
        </p:pic>
        <p:pic>
          <p:nvPicPr>
            <p:cNvPr id="11" name="Picture 10"/>
            <p:cNvPicPr>
              <a:picLocks noChangeAspect="1"/>
            </p:cNvPicPr>
            <p:nvPr/>
          </p:nvPicPr>
          <p:blipFill>
            <a:blip r:embed="rId8" cstate="screen">
              <a:extLst>
                <a:ext uri="{28A0092B-C50C-407E-A947-70E740481C1C}">
                  <a14:useLocalDpi xmlns:a14="http://schemas.microsoft.com/office/drawing/2010/main" val="0"/>
                </a:ext>
              </a:extLst>
            </a:blip>
            <a:stretch>
              <a:fillRect/>
            </a:stretch>
          </p:blipFill>
          <p:spPr>
            <a:xfrm>
              <a:off x="2517049" y="3336870"/>
              <a:ext cx="2372428" cy="1761785"/>
            </a:xfrm>
            <a:prstGeom prst="rect">
              <a:avLst/>
            </a:prstGeom>
          </p:spPr>
        </p:pic>
        <p:pic>
          <p:nvPicPr>
            <p:cNvPr id="14" name="Picture 13">
              <a:extLst>
                <a:ext uri="{FF2B5EF4-FFF2-40B4-BE49-F238E27FC236}">
                  <a16:creationId xmlns:a16="http://schemas.microsoft.com/office/drawing/2014/main" id="{F12E24FE-9DC6-47D7-8A7F-4071E5927B24}"/>
                </a:ext>
              </a:extLst>
            </p:cNvPr>
            <p:cNvPicPr>
              <a:picLocks noChangeAspect="1"/>
            </p:cNvPicPr>
            <p:nvPr/>
          </p:nvPicPr>
          <p:blipFill rotWithShape="1">
            <a:blip r:embed="rId9" cstate="email">
              <a:extLst>
                <a:ext uri="{28A0092B-C50C-407E-A947-70E740481C1C}">
                  <a14:useLocalDpi xmlns:a14="http://schemas.microsoft.com/office/drawing/2010/main" val="0"/>
                </a:ext>
              </a:extLst>
            </a:blip>
            <a:srcRect/>
            <a:stretch/>
          </p:blipFill>
          <p:spPr>
            <a:xfrm>
              <a:off x="2449" y="5096289"/>
              <a:ext cx="2508584" cy="1761858"/>
            </a:xfrm>
            <a:prstGeom prst="rect">
              <a:avLst/>
            </a:prstGeom>
          </p:spPr>
        </p:pic>
        <p:pic>
          <p:nvPicPr>
            <p:cNvPr id="16" name="Picture 15">
              <a:extLst>
                <a:ext uri="{FF2B5EF4-FFF2-40B4-BE49-F238E27FC236}">
                  <a16:creationId xmlns:a16="http://schemas.microsoft.com/office/drawing/2014/main" id="{C084A7F4-D7A4-4FB4-ADBC-BC9CAD8684C8}"/>
                </a:ext>
              </a:extLst>
            </p:cNvPr>
            <p:cNvPicPr>
              <a:picLocks noChangeAspect="1"/>
            </p:cNvPicPr>
            <p:nvPr/>
          </p:nvPicPr>
          <p:blipFill>
            <a:blip r:embed="rId2" cstate="screen">
              <a:extLst>
                <a:ext uri="{28A0092B-C50C-407E-A947-70E740481C1C}">
                  <a14:useLocalDpi xmlns:a14="http://schemas.microsoft.com/office/drawing/2010/main" val="0"/>
                </a:ext>
              </a:extLst>
            </a:blip>
            <a:stretch>
              <a:fillRect/>
            </a:stretch>
          </p:blipFill>
          <p:spPr>
            <a:xfrm>
              <a:off x="2222770" y="6035"/>
              <a:ext cx="2666707" cy="1668998"/>
            </a:xfrm>
            <a:prstGeom prst="rect">
              <a:avLst/>
            </a:prstGeom>
          </p:spPr>
        </p:pic>
        <p:pic>
          <p:nvPicPr>
            <p:cNvPr id="17" name="Picture 16">
              <a:extLst>
                <a:ext uri="{FF2B5EF4-FFF2-40B4-BE49-F238E27FC236}">
                  <a16:creationId xmlns:a16="http://schemas.microsoft.com/office/drawing/2014/main" id="{837B71D4-78FC-498F-B8A3-51916FC72C85}"/>
                </a:ext>
              </a:extLst>
            </p:cNvPr>
            <p:cNvPicPr>
              <a:picLocks noChangeAspect="1"/>
            </p:cNvPicPr>
            <p:nvPr/>
          </p:nvPicPr>
          <p:blipFill>
            <a:blip r:embed="rId10" cstate="screen">
              <a:extLst>
                <a:ext uri="{28A0092B-C50C-407E-A947-70E740481C1C}">
                  <a14:useLocalDpi xmlns:a14="http://schemas.microsoft.com/office/drawing/2010/main" val="0"/>
                </a:ext>
              </a:extLst>
            </a:blip>
            <a:stretch>
              <a:fillRect/>
            </a:stretch>
          </p:blipFill>
          <p:spPr>
            <a:xfrm>
              <a:off x="-6671" y="0"/>
              <a:ext cx="2519029" cy="1668448"/>
            </a:xfrm>
            <a:prstGeom prst="rect">
              <a:avLst/>
            </a:prstGeom>
          </p:spPr>
        </p:pic>
      </p:grpSp>
    </p:spTree>
    <p:extLst>
      <p:ext uri="{BB962C8B-B14F-4D97-AF65-F5344CB8AC3E}">
        <p14:creationId xmlns:p14="http://schemas.microsoft.com/office/powerpoint/2010/main" val="26255841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3124200" y="1828800"/>
            <a:ext cx="6019800" cy="2057400"/>
          </a:xfrm>
        </p:spPr>
        <p:txBody>
          <a:bodyPr/>
          <a:lstStyle/>
          <a:p>
            <a:pPr algn="ctr">
              <a:lnSpc>
                <a:spcPts val="6400"/>
              </a:lnSpc>
            </a:pPr>
            <a:r>
              <a:rPr lang="en-US" sz="6600" dirty="0">
                <a:solidFill>
                  <a:schemeClr val="bg2">
                    <a:lumMod val="10000"/>
                  </a:schemeClr>
                </a:solidFill>
              </a:rPr>
              <a:t>One Company, Many Solutions</a:t>
            </a:r>
          </a:p>
        </p:txBody>
      </p:sp>
      <p:sp>
        <p:nvSpPr>
          <p:cNvPr id="3" name="Slide Number Placeholder 2"/>
          <p:cNvSpPr>
            <a:spLocks noGrp="1"/>
          </p:cNvSpPr>
          <p:nvPr>
            <p:ph type="sldNum" sz="quarter" idx="11"/>
          </p:nvPr>
        </p:nvSpPr>
        <p:spPr/>
        <p:txBody>
          <a:bodyPr/>
          <a:lstStyle/>
          <a:p>
            <a:fld id="{57D8D90E-8317-44CC-AB9E-B06A95BA0F29}" type="slidenum">
              <a:rPr lang="en-US" altLang="zh-CN" smtClean="0"/>
              <a:pPr/>
              <a:t>10</a:t>
            </a:fld>
            <a:endParaRPr lang="en-US" altLang="zh-CN" dirty="0"/>
          </a:p>
        </p:txBody>
      </p:sp>
      <p:sp>
        <p:nvSpPr>
          <p:cNvPr id="8" name="Title 6"/>
          <p:cNvSpPr txBox="1">
            <a:spLocks/>
          </p:cNvSpPr>
          <p:nvPr/>
        </p:nvSpPr>
        <p:spPr>
          <a:xfrm>
            <a:off x="3124200" y="3497815"/>
            <a:ext cx="6019800" cy="776773"/>
          </a:xfrm>
          <a:prstGeom prst="rect">
            <a:avLst/>
          </a:prstGeom>
        </p:spPr>
        <p:txBody>
          <a:bodyPr vert="horz" lIns="91440" tIns="45720" rIns="91440" bIns="45720" rtlCol="0" anchor="ctr">
            <a:noAutofit/>
          </a:bodyPr>
          <a:lstStyle>
            <a:lvl1pPr algn="l" rtl="0" eaLnBrk="0" fontAlgn="base" hangingPunct="0">
              <a:spcBef>
                <a:spcPct val="0"/>
              </a:spcBef>
              <a:spcAft>
                <a:spcPct val="0"/>
              </a:spcAft>
              <a:defRPr sz="3200" b="0" i="1">
                <a:solidFill>
                  <a:schemeClr val="accent2">
                    <a:lumMod val="50000"/>
                  </a:schemeClr>
                </a:solidFill>
                <a:effectLst/>
                <a:latin typeface="Calibri" panose="020F0502020204030204" pitchFamily="34" charset="0"/>
                <a:ea typeface="+mj-ea"/>
                <a:cs typeface="+mj-cs"/>
              </a:defRPr>
            </a:lvl1pPr>
            <a:lvl2pPr algn="ctr" rtl="0" eaLnBrk="0" fontAlgn="base" hangingPunct="0">
              <a:spcBef>
                <a:spcPct val="0"/>
              </a:spcBef>
              <a:spcAft>
                <a:spcPct val="0"/>
              </a:spcAft>
              <a:defRPr sz="4400" b="1" i="1">
                <a:solidFill>
                  <a:srgbClr val="19194D"/>
                </a:solidFill>
                <a:latin typeface="Arial" charset="0"/>
              </a:defRPr>
            </a:lvl2pPr>
            <a:lvl3pPr algn="ctr" rtl="0" eaLnBrk="0" fontAlgn="base" hangingPunct="0">
              <a:spcBef>
                <a:spcPct val="0"/>
              </a:spcBef>
              <a:spcAft>
                <a:spcPct val="0"/>
              </a:spcAft>
              <a:defRPr sz="4400" b="1" i="1">
                <a:solidFill>
                  <a:srgbClr val="19194D"/>
                </a:solidFill>
                <a:latin typeface="Arial" charset="0"/>
              </a:defRPr>
            </a:lvl3pPr>
            <a:lvl4pPr algn="ctr" rtl="0" eaLnBrk="0" fontAlgn="base" hangingPunct="0">
              <a:spcBef>
                <a:spcPct val="0"/>
              </a:spcBef>
              <a:spcAft>
                <a:spcPct val="0"/>
              </a:spcAft>
              <a:defRPr sz="4400" b="1" i="1">
                <a:solidFill>
                  <a:srgbClr val="19194D"/>
                </a:solidFill>
                <a:latin typeface="Arial" charset="0"/>
              </a:defRPr>
            </a:lvl4pPr>
            <a:lvl5pPr algn="ctr" rtl="0" eaLnBrk="0" fontAlgn="base" hangingPunct="0">
              <a:spcBef>
                <a:spcPct val="0"/>
              </a:spcBef>
              <a:spcAft>
                <a:spcPct val="0"/>
              </a:spcAft>
              <a:defRPr sz="4400" b="1" i="1">
                <a:solidFill>
                  <a:srgbClr val="19194D"/>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a:lstStyle>
          <a:p>
            <a:pPr algn="ctr">
              <a:lnSpc>
                <a:spcPts val="6400"/>
              </a:lnSpc>
            </a:pPr>
            <a:r>
              <a:rPr lang="en-US" sz="2400" kern="0" dirty="0">
                <a:solidFill>
                  <a:schemeClr val="bg2">
                    <a:lumMod val="10000"/>
                  </a:schemeClr>
                </a:solidFill>
              </a:rPr>
              <a:t>www.boydcorp.com</a:t>
            </a:r>
          </a:p>
        </p:txBody>
      </p:sp>
    </p:spTree>
    <p:extLst>
      <p:ext uri="{BB962C8B-B14F-4D97-AF65-F5344CB8AC3E}">
        <p14:creationId xmlns:p14="http://schemas.microsoft.com/office/powerpoint/2010/main" val="25279661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53063" y="245142"/>
            <a:ext cx="9061938" cy="523220"/>
          </a:xfrm>
          <a:prstGeom prst="rect">
            <a:avLst/>
          </a:prstGeom>
        </p:spPr>
        <p:txBody>
          <a:bodyPr wrap="square">
            <a:spAutoFit/>
          </a:bodyPr>
          <a:lstStyle/>
          <a:p>
            <a:r>
              <a:rPr lang="zh-CN" altLang="en-US" sz="2800" i="1" dirty="0" smtClean="0">
                <a:solidFill>
                  <a:srgbClr val="0D223F"/>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手动生产现状</a:t>
            </a:r>
            <a:endParaRPr lang="zh-CN" altLang="en-US" sz="2800" dirty="0"/>
          </a:p>
        </p:txBody>
      </p:sp>
      <p:pic>
        <p:nvPicPr>
          <p:cNvPr id="12290" name="Line 1"/>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575" y="38100"/>
            <a:ext cx="9525" cy="9525"/>
          </a:xfrm>
          <a:prstGeom prst="rect">
            <a:avLst/>
          </a:prstGeom>
          <a:noFill/>
          <a:extLst>
            <a:ext uri="{909E8E84-426E-40DD-AFC4-6F175D3DCCD1}">
              <a14:hiddenFill xmlns:a14="http://schemas.microsoft.com/office/drawing/2010/main">
                <a:solidFill>
                  <a:srgbClr val="FFFFFF"/>
                </a:solidFill>
              </a14:hiddenFill>
            </a:ext>
          </a:extLst>
        </p:spPr>
      </p:pic>
      <p:pic>
        <p:nvPicPr>
          <p:cNvPr id="12315" name="AutoShape 7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675" y="38100"/>
            <a:ext cx="228600" cy="238125"/>
          </a:xfrm>
          <a:prstGeom prst="rect">
            <a:avLst/>
          </a:prstGeom>
          <a:noFill/>
          <a:extLst>
            <a:ext uri="{909E8E84-426E-40DD-AFC4-6F175D3DCCD1}">
              <a14:hiddenFill xmlns:a14="http://schemas.microsoft.com/office/drawing/2010/main">
                <a:solidFill>
                  <a:srgbClr val="FFFFFF"/>
                </a:solidFill>
              </a14:hiddenFill>
            </a:ext>
          </a:extLst>
        </p:spPr>
      </p:pic>
      <p:pic>
        <p:nvPicPr>
          <p:cNvPr id="12329" name="AutoShape 67"/>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610450" y="121770775"/>
            <a:ext cx="3636963" cy="3670300"/>
          </a:xfrm>
          <a:prstGeom prst="rect">
            <a:avLst/>
          </a:prstGeom>
          <a:noFill/>
          <a:extLst>
            <a:ext uri="{909E8E84-426E-40DD-AFC4-6F175D3DCCD1}">
              <a14:hiddenFill xmlns:a14="http://schemas.microsoft.com/office/drawing/2010/main">
                <a:solidFill>
                  <a:srgbClr val="FFFFFF"/>
                </a:solidFill>
              </a14:hiddenFill>
            </a:ext>
          </a:extLst>
        </p:spPr>
      </p:pic>
      <p:pic>
        <p:nvPicPr>
          <p:cNvPr id="6" name="图片 5"/>
          <p:cNvPicPr>
            <a:picLocks noChangeAspect="1"/>
          </p:cNvPicPr>
          <p:nvPr/>
        </p:nvPicPr>
        <p:blipFill rotWithShape="1">
          <a:blip r:embed="rId5" cstate="print">
            <a:extLst>
              <a:ext uri="{28A0092B-C50C-407E-A947-70E740481C1C}">
                <a14:useLocalDpi xmlns:a14="http://schemas.microsoft.com/office/drawing/2010/main" val="0"/>
              </a:ext>
            </a:extLst>
          </a:blip>
          <a:srcRect t="14963" r="361"/>
          <a:stretch/>
        </p:blipFill>
        <p:spPr>
          <a:xfrm>
            <a:off x="8316250" y="1080338"/>
            <a:ext cx="3471318" cy="3950148"/>
          </a:xfrm>
          <a:prstGeom prst="rect">
            <a:avLst/>
          </a:prstGeom>
        </p:spPr>
      </p:pic>
      <p:sp>
        <p:nvSpPr>
          <p:cNvPr id="7" name="文本框 6"/>
          <p:cNvSpPr txBox="1"/>
          <p:nvPr/>
        </p:nvSpPr>
        <p:spPr>
          <a:xfrm>
            <a:off x="353063" y="5282008"/>
            <a:ext cx="7366119" cy="738664"/>
          </a:xfrm>
          <a:prstGeom prst="rect">
            <a:avLst/>
          </a:prstGeom>
          <a:noFill/>
        </p:spPr>
        <p:txBody>
          <a:bodyPr wrap="none" rtlCol="0">
            <a:spAutoFit/>
          </a:bodyPr>
          <a:lstStyle/>
          <a:p>
            <a:r>
              <a:rPr lang="en-US" altLang="zh-CN" sz="1400" dirty="0" smtClean="0">
                <a:latin typeface="宋体" panose="02010600030101010101" pitchFamily="2" charset="-122"/>
                <a:ea typeface="宋体" panose="02010600030101010101" pitchFamily="2" charset="-122"/>
              </a:rPr>
              <a:t>1</a:t>
            </a:r>
            <a:r>
              <a:rPr lang="zh-CN" altLang="en-US" sz="1400" dirty="0" smtClean="0">
                <a:latin typeface="宋体" panose="02010600030101010101" pitchFamily="2" charset="-122"/>
                <a:ea typeface="宋体" panose="02010600030101010101" pitchFamily="2" charset="-122"/>
              </a:rPr>
              <a:t>，</a:t>
            </a:r>
            <a:r>
              <a:rPr lang="en-US" altLang="zh-CN" sz="1400" dirty="0" smtClean="0">
                <a:latin typeface="宋体" panose="02010600030101010101" pitchFamily="2" charset="-122"/>
                <a:ea typeface="宋体" panose="02010600030101010101" pitchFamily="2" charset="-122"/>
              </a:rPr>
              <a:t>NPT</a:t>
            </a:r>
            <a:r>
              <a:rPr lang="zh-CN" altLang="en-US" sz="1400" dirty="0" smtClean="0">
                <a:latin typeface="宋体" panose="02010600030101010101" pitchFamily="2" charset="-122"/>
                <a:ea typeface="宋体" panose="02010600030101010101" pitchFamily="2" charset="-122"/>
              </a:rPr>
              <a:t>螺纹检测：螺纹规通端通，止规最多拧入</a:t>
            </a:r>
            <a:r>
              <a:rPr lang="en-US" altLang="zh-CN" sz="1400" dirty="0" smtClean="0">
                <a:latin typeface="宋体" panose="02010600030101010101" pitchFamily="2" charset="-122"/>
                <a:ea typeface="宋体" panose="02010600030101010101" pitchFamily="2" charset="-122"/>
              </a:rPr>
              <a:t>2.5</a:t>
            </a:r>
            <a:r>
              <a:rPr lang="zh-CN" altLang="en-US" sz="1400" dirty="0" smtClean="0">
                <a:latin typeface="宋体" panose="02010600030101010101" pitchFamily="2" charset="-122"/>
                <a:ea typeface="宋体" panose="02010600030101010101" pitchFamily="2" charset="-122"/>
              </a:rPr>
              <a:t>圈，螺纹同时满足上述两个条件为合格</a:t>
            </a:r>
            <a:endParaRPr lang="en-US" altLang="zh-CN" sz="1400" dirty="0" smtClean="0">
              <a:latin typeface="宋体" panose="02010600030101010101" pitchFamily="2" charset="-122"/>
              <a:ea typeface="宋体" panose="02010600030101010101" pitchFamily="2" charset="-122"/>
            </a:endParaRPr>
          </a:p>
          <a:p>
            <a:r>
              <a:rPr lang="en-US" altLang="zh-CN" sz="1400" dirty="0" smtClean="0">
                <a:latin typeface="宋体" panose="02010600030101010101" pitchFamily="2" charset="-122"/>
                <a:ea typeface="宋体" panose="02010600030101010101" pitchFamily="2" charset="-122"/>
              </a:rPr>
              <a:t>2</a:t>
            </a:r>
            <a:r>
              <a:rPr lang="zh-CN" altLang="en-US" sz="1400" dirty="0" smtClean="0">
                <a:latin typeface="宋体" panose="02010600030101010101" pitchFamily="2" charset="-122"/>
                <a:ea typeface="宋体" panose="02010600030101010101" pitchFamily="2" charset="-122"/>
              </a:rPr>
              <a:t>，螺纹通孔检测：把通规旋进螺纹孔，顺利通过判断</a:t>
            </a:r>
            <a:r>
              <a:rPr lang="en-US" altLang="zh-CN" sz="1400" dirty="0" smtClean="0">
                <a:latin typeface="宋体" panose="02010600030101010101" pitchFamily="2" charset="-122"/>
                <a:ea typeface="宋体" panose="02010600030101010101" pitchFamily="2" charset="-122"/>
              </a:rPr>
              <a:t>OK</a:t>
            </a:r>
            <a:r>
              <a:rPr lang="zh-CN" altLang="en-US" sz="1400" dirty="0" smtClean="0">
                <a:latin typeface="宋体" panose="02010600030101010101" pitchFamily="2" charset="-122"/>
                <a:ea typeface="宋体" panose="02010600030101010101" pitchFamily="2" charset="-122"/>
              </a:rPr>
              <a:t>，若感觉阻力，无法旋入判断</a:t>
            </a:r>
            <a:r>
              <a:rPr lang="en-US" altLang="zh-CN" sz="1400" dirty="0" smtClean="0">
                <a:latin typeface="宋体" panose="02010600030101010101" pitchFamily="2" charset="-122"/>
                <a:ea typeface="宋体" panose="02010600030101010101" pitchFamily="2" charset="-122"/>
              </a:rPr>
              <a:t>NG;</a:t>
            </a:r>
            <a:r>
              <a:rPr lang="zh-CN" altLang="en-US" sz="1400" dirty="0" smtClean="0">
                <a:latin typeface="宋体" panose="02010600030101010101" pitchFamily="2" charset="-122"/>
                <a:ea typeface="宋体" panose="02010600030101010101" pitchFamily="2" charset="-122"/>
              </a:rPr>
              <a:t>止</a:t>
            </a:r>
            <a:endParaRPr lang="en-US" altLang="zh-CN" sz="1400" dirty="0" smtClean="0">
              <a:latin typeface="宋体" panose="02010600030101010101" pitchFamily="2" charset="-122"/>
              <a:ea typeface="宋体" panose="02010600030101010101" pitchFamily="2" charset="-122"/>
            </a:endParaRPr>
          </a:p>
          <a:p>
            <a:r>
              <a:rPr lang="zh-CN" altLang="en-US" sz="1400" dirty="0" smtClean="0">
                <a:latin typeface="宋体" panose="02010600030101010101" pitchFamily="2" charset="-122"/>
                <a:ea typeface="宋体" panose="02010600030101010101" pitchFamily="2" charset="-122"/>
              </a:rPr>
              <a:t>规</a:t>
            </a:r>
            <a:r>
              <a:rPr lang="en-US" altLang="zh-CN" sz="1400" dirty="0" smtClean="0">
                <a:latin typeface="宋体" panose="02010600030101010101" pitchFamily="2" charset="-122"/>
                <a:ea typeface="宋体" panose="02010600030101010101" pitchFamily="2" charset="-122"/>
              </a:rPr>
              <a:t>M3/4/5</a:t>
            </a:r>
            <a:r>
              <a:rPr lang="zh-CN" altLang="en-US" sz="1400" dirty="0" smtClean="0">
                <a:latin typeface="宋体" panose="02010600030101010101" pitchFamily="2" charset="-122"/>
                <a:ea typeface="宋体" panose="02010600030101010101" pitchFamily="2" charset="-122"/>
              </a:rPr>
              <a:t>最多拧进</a:t>
            </a:r>
            <a:r>
              <a:rPr lang="en-US" altLang="zh-CN" sz="1400" dirty="0" smtClean="0">
                <a:latin typeface="宋体" panose="02010600030101010101" pitchFamily="2" charset="-122"/>
                <a:ea typeface="宋体" panose="02010600030101010101" pitchFamily="2" charset="-122"/>
              </a:rPr>
              <a:t>2.5</a:t>
            </a:r>
            <a:r>
              <a:rPr lang="zh-CN" altLang="en-US" sz="1400" dirty="0" smtClean="0">
                <a:latin typeface="宋体" panose="02010600030101010101" pitchFamily="2" charset="-122"/>
                <a:ea typeface="宋体" panose="02010600030101010101" pitchFamily="2" charset="-122"/>
              </a:rPr>
              <a:t>圈为合格，</a:t>
            </a:r>
            <a:r>
              <a:rPr lang="en-US" altLang="zh-CN" sz="1400" dirty="0" smtClean="0">
                <a:latin typeface="宋体" panose="02010600030101010101" pitchFamily="2" charset="-122"/>
                <a:ea typeface="宋体" panose="02010600030101010101" pitchFamily="2" charset="-122"/>
              </a:rPr>
              <a:t>M6</a:t>
            </a:r>
            <a:r>
              <a:rPr lang="zh-CN" altLang="en-US" sz="1400" dirty="0" smtClean="0">
                <a:latin typeface="宋体" panose="02010600030101010101" pitchFamily="2" charset="-122"/>
                <a:ea typeface="宋体" panose="02010600030101010101" pitchFamily="2" charset="-122"/>
              </a:rPr>
              <a:t>最多拧进</a:t>
            </a:r>
            <a:r>
              <a:rPr lang="en-US" altLang="zh-CN" sz="1400" dirty="0" smtClean="0">
                <a:latin typeface="宋体" panose="02010600030101010101" pitchFamily="2" charset="-122"/>
                <a:ea typeface="宋体" panose="02010600030101010101" pitchFamily="2" charset="-122"/>
              </a:rPr>
              <a:t>3</a:t>
            </a:r>
            <a:r>
              <a:rPr lang="zh-CN" altLang="en-US" sz="1400" dirty="0" smtClean="0">
                <a:latin typeface="宋体" panose="02010600030101010101" pitchFamily="2" charset="-122"/>
                <a:ea typeface="宋体" panose="02010600030101010101" pitchFamily="2" charset="-122"/>
              </a:rPr>
              <a:t>圈为合格</a:t>
            </a:r>
            <a:endParaRPr lang="zh-CN" altLang="en-US" sz="1400" dirty="0">
              <a:latin typeface="宋体" panose="02010600030101010101" pitchFamily="2" charset="-122"/>
              <a:ea typeface="宋体" panose="02010600030101010101" pitchFamily="2" charset="-122"/>
            </a:endParaRPr>
          </a:p>
        </p:txBody>
      </p:sp>
      <p:sp>
        <p:nvSpPr>
          <p:cNvPr id="11" name="文本框 10"/>
          <p:cNvSpPr txBox="1"/>
          <p:nvPr/>
        </p:nvSpPr>
        <p:spPr>
          <a:xfrm>
            <a:off x="8237071" y="5282008"/>
            <a:ext cx="4134465" cy="738664"/>
          </a:xfrm>
          <a:prstGeom prst="rect">
            <a:avLst/>
          </a:prstGeom>
          <a:noFill/>
        </p:spPr>
        <p:txBody>
          <a:bodyPr wrap="none" rtlCol="0">
            <a:spAutoFit/>
          </a:bodyPr>
          <a:lstStyle/>
          <a:p>
            <a:r>
              <a:rPr lang="zh-CN" altLang="en-US" sz="1400" dirty="0" smtClean="0">
                <a:latin typeface="宋体" panose="02010600030101010101" pitchFamily="2" charset="-122"/>
                <a:ea typeface="宋体" panose="02010600030101010101" pitchFamily="2" charset="-122"/>
              </a:rPr>
              <a:t>人工把菲林片贴合在产品表面，看特征是否吻合，</a:t>
            </a:r>
            <a:endParaRPr lang="en-US" altLang="zh-CN" sz="1400" dirty="0" smtClean="0">
              <a:latin typeface="宋体" panose="02010600030101010101" pitchFamily="2" charset="-122"/>
              <a:ea typeface="宋体" panose="02010600030101010101" pitchFamily="2" charset="-122"/>
            </a:endParaRPr>
          </a:p>
          <a:p>
            <a:r>
              <a:rPr lang="zh-CN" altLang="en-US" sz="1400" dirty="0" smtClean="0">
                <a:latin typeface="宋体" panose="02010600030101010101" pitchFamily="2" charset="-122"/>
                <a:ea typeface="宋体" panose="02010600030101010101" pitchFamily="2" charset="-122"/>
              </a:rPr>
              <a:t>若肉眼判定加工位置与菲林位置不符合，判断为</a:t>
            </a:r>
            <a:endParaRPr lang="en-US" altLang="zh-CN" sz="1400" dirty="0" smtClean="0">
              <a:latin typeface="宋体" panose="02010600030101010101" pitchFamily="2" charset="-122"/>
              <a:ea typeface="宋体" panose="02010600030101010101" pitchFamily="2" charset="-122"/>
            </a:endParaRPr>
          </a:p>
          <a:p>
            <a:r>
              <a:rPr lang="en-US" altLang="zh-CN" sz="1400" dirty="0" smtClean="0">
                <a:latin typeface="宋体" panose="02010600030101010101" pitchFamily="2" charset="-122"/>
                <a:ea typeface="宋体" panose="02010600030101010101" pitchFamily="2" charset="-122"/>
              </a:rPr>
              <a:t>NG</a:t>
            </a:r>
            <a:r>
              <a:rPr lang="zh-CN" altLang="en-US" sz="1400" dirty="0" smtClean="0">
                <a:latin typeface="宋体" panose="02010600030101010101" pitchFamily="2" charset="-122"/>
                <a:ea typeface="宋体" panose="02010600030101010101" pitchFamily="2" charset="-122"/>
              </a:rPr>
              <a:t>，符合则判定为</a:t>
            </a:r>
            <a:r>
              <a:rPr lang="en-US" altLang="zh-CN" sz="1400" dirty="0" smtClean="0">
                <a:latin typeface="宋体" panose="02010600030101010101" pitchFamily="2" charset="-122"/>
                <a:ea typeface="宋体" panose="02010600030101010101" pitchFamily="2" charset="-122"/>
              </a:rPr>
              <a:t>OK</a:t>
            </a:r>
            <a:endParaRPr lang="zh-CN" altLang="en-US" sz="1400" dirty="0">
              <a:latin typeface="宋体" panose="02010600030101010101" pitchFamily="2" charset="-122"/>
              <a:ea typeface="宋体" panose="02010600030101010101" pitchFamily="2" charset="-122"/>
            </a:endParaRPr>
          </a:p>
        </p:txBody>
      </p:sp>
      <p:pic>
        <p:nvPicPr>
          <p:cNvPr id="12" name="图片 1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50138" y="1080337"/>
            <a:ext cx="2962611" cy="3950148"/>
          </a:xfrm>
          <a:prstGeom prst="rect">
            <a:avLst/>
          </a:prstGeom>
        </p:spPr>
      </p:pic>
      <p:pic>
        <p:nvPicPr>
          <p:cNvPr id="13" name="图片 12"/>
          <p:cNvPicPr>
            <a:picLocks noChangeAspect="1"/>
          </p:cNvPicPr>
          <p:nvPr/>
        </p:nvPicPr>
        <p:blipFill rotWithShape="1">
          <a:blip r:embed="rId7" cstate="print">
            <a:extLst>
              <a:ext uri="{28A0092B-C50C-407E-A947-70E740481C1C}">
                <a14:useLocalDpi xmlns:a14="http://schemas.microsoft.com/office/drawing/2010/main" val="0"/>
              </a:ext>
            </a:extLst>
          </a:blip>
          <a:srcRect t="15968" b="7471"/>
          <a:stretch/>
        </p:blipFill>
        <p:spPr>
          <a:xfrm>
            <a:off x="3849553" y="1080338"/>
            <a:ext cx="3869629" cy="3950148"/>
          </a:xfrm>
          <a:prstGeom prst="rect">
            <a:avLst/>
          </a:prstGeom>
        </p:spPr>
      </p:pic>
    </p:spTree>
    <p:extLst>
      <p:ext uri="{BB962C8B-B14F-4D97-AF65-F5344CB8AC3E}">
        <p14:creationId xmlns:p14="http://schemas.microsoft.com/office/powerpoint/2010/main" val="3983204907"/>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53063" y="245142"/>
            <a:ext cx="9061938" cy="523220"/>
          </a:xfrm>
          <a:prstGeom prst="rect">
            <a:avLst/>
          </a:prstGeom>
        </p:spPr>
        <p:txBody>
          <a:bodyPr wrap="square">
            <a:spAutoFit/>
          </a:bodyPr>
          <a:lstStyle/>
          <a:p>
            <a:r>
              <a:rPr lang="zh-CN" altLang="en-US" sz="2800" i="1" dirty="0">
                <a:solidFill>
                  <a:srgbClr val="0D223F"/>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设备性能要求</a:t>
            </a:r>
            <a:endParaRPr lang="zh-CN" altLang="en-US" sz="2800" dirty="0"/>
          </a:p>
        </p:txBody>
      </p:sp>
      <p:sp>
        <p:nvSpPr>
          <p:cNvPr id="2" name="文本框 1"/>
          <p:cNvSpPr txBox="1"/>
          <p:nvPr/>
        </p:nvSpPr>
        <p:spPr>
          <a:xfrm>
            <a:off x="602673" y="1059873"/>
            <a:ext cx="10881115" cy="4801314"/>
          </a:xfrm>
          <a:prstGeom prst="rect">
            <a:avLst/>
          </a:prstGeom>
          <a:noFill/>
        </p:spPr>
        <p:txBody>
          <a:bodyPr wrap="square" rtlCol="0">
            <a:spAutoFit/>
          </a:bodyPr>
          <a:lstStyle/>
          <a:p>
            <a:r>
              <a:rPr lang="en-US" altLang="zh-CN" dirty="0"/>
              <a:t>1</a:t>
            </a:r>
            <a:r>
              <a:rPr lang="zh-CN" altLang="en-US" dirty="0"/>
              <a:t>，满足公司现有</a:t>
            </a:r>
            <a:r>
              <a:rPr lang="zh-CN" altLang="zh-CN" dirty="0"/>
              <a:t>产品</a:t>
            </a:r>
            <a:r>
              <a:rPr lang="zh-CN" altLang="en-US" dirty="0"/>
              <a:t>关键尺寸和螺纹通止规检测的</a:t>
            </a:r>
            <a:r>
              <a:rPr lang="zh-CN" altLang="zh-CN" dirty="0"/>
              <a:t>通用性需求</a:t>
            </a:r>
            <a:r>
              <a:rPr lang="zh-CN" altLang="en-US" dirty="0"/>
              <a:t>；适应范围：产品尺寸最大检测尺寸</a:t>
            </a:r>
            <a:r>
              <a:rPr lang="en-US" altLang="zh-CN" dirty="0">
                <a:solidFill>
                  <a:srgbClr val="FF0000"/>
                </a:solidFill>
              </a:rPr>
              <a:t>750*650</a:t>
            </a:r>
            <a:r>
              <a:rPr lang="zh-CN" altLang="en-US" dirty="0"/>
              <a:t>，最小尺寸</a:t>
            </a:r>
            <a:r>
              <a:rPr lang="en-US" altLang="zh-CN" dirty="0" smtClean="0">
                <a:solidFill>
                  <a:srgbClr val="FF0000"/>
                </a:solidFill>
              </a:rPr>
              <a:t>300*300</a:t>
            </a:r>
            <a:r>
              <a:rPr lang="zh-CN" altLang="en-US" dirty="0" smtClean="0">
                <a:solidFill>
                  <a:srgbClr val="FF0000"/>
                </a:solidFill>
              </a:rPr>
              <a:t>，</a:t>
            </a:r>
            <a:r>
              <a:rPr lang="zh-CN" altLang="en-US" dirty="0" smtClean="0"/>
              <a:t>重量范围：</a:t>
            </a:r>
            <a:r>
              <a:rPr lang="en-US" altLang="zh-CN" dirty="0" smtClean="0">
                <a:solidFill>
                  <a:srgbClr val="FF0000"/>
                </a:solidFill>
              </a:rPr>
              <a:t>5KG</a:t>
            </a:r>
            <a:r>
              <a:rPr lang="zh-CN" altLang="en-US" dirty="0" smtClean="0">
                <a:solidFill>
                  <a:srgbClr val="FF0000"/>
                </a:solidFill>
              </a:rPr>
              <a:t>至</a:t>
            </a:r>
            <a:r>
              <a:rPr lang="en-US" altLang="zh-CN" dirty="0" smtClean="0">
                <a:solidFill>
                  <a:srgbClr val="FF0000"/>
                </a:solidFill>
              </a:rPr>
              <a:t>35KG</a:t>
            </a:r>
            <a:r>
              <a:rPr lang="zh-CN" altLang="en-US" dirty="0" smtClean="0"/>
              <a:t>，材质：</a:t>
            </a:r>
            <a:r>
              <a:rPr lang="zh-CN" altLang="en-US" dirty="0" smtClean="0">
                <a:solidFill>
                  <a:srgbClr val="FF0000"/>
                </a:solidFill>
              </a:rPr>
              <a:t>铜</a:t>
            </a:r>
            <a:r>
              <a:rPr lang="en-US" altLang="zh-CN" dirty="0" smtClean="0">
                <a:solidFill>
                  <a:srgbClr val="FF0000"/>
                </a:solidFill>
              </a:rPr>
              <a:t>/</a:t>
            </a:r>
            <a:r>
              <a:rPr lang="zh-CN" altLang="en-US" dirty="0" smtClean="0">
                <a:solidFill>
                  <a:srgbClr val="FF0000"/>
                </a:solidFill>
              </a:rPr>
              <a:t>铝</a:t>
            </a:r>
            <a:r>
              <a:rPr lang="zh-CN" altLang="en-US" dirty="0" smtClean="0"/>
              <a:t>；</a:t>
            </a:r>
            <a:endParaRPr lang="en-US" altLang="zh-CN" dirty="0"/>
          </a:p>
          <a:p>
            <a:r>
              <a:rPr lang="en-US" altLang="zh-CN" dirty="0"/>
              <a:t>2</a:t>
            </a:r>
            <a:r>
              <a:rPr lang="zh-CN" altLang="en-US" dirty="0"/>
              <a:t>，</a:t>
            </a:r>
            <a:r>
              <a:rPr lang="en-US" altLang="zh-CN" dirty="0"/>
              <a:t>CCD</a:t>
            </a:r>
            <a:r>
              <a:rPr lang="zh-CN" altLang="en-US" dirty="0"/>
              <a:t>检测精度：</a:t>
            </a:r>
            <a:r>
              <a:rPr lang="en-US" altLang="zh-CN" dirty="0"/>
              <a:t>±0.02</a:t>
            </a:r>
            <a:r>
              <a:rPr lang="zh-CN" altLang="en-US" dirty="0"/>
              <a:t>，产品与通止规的重复定位精度</a:t>
            </a:r>
            <a:r>
              <a:rPr lang="en-US" altLang="zh-CN" dirty="0"/>
              <a:t>±0.02 </a:t>
            </a:r>
            <a:r>
              <a:rPr lang="zh-CN" altLang="en-US" dirty="0" smtClean="0"/>
              <a:t>，通</a:t>
            </a:r>
            <a:r>
              <a:rPr lang="zh-CN" altLang="en-US" dirty="0"/>
              <a:t>止</a:t>
            </a:r>
            <a:r>
              <a:rPr lang="zh-CN" altLang="en-US" dirty="0" smtClean="0"/>
              <a:t>规检测力度精度为</a:t>
            </a:r>
            <a:r>
              <a:rPr lang="en-US" altLang="zh-CN" dirty="0"/>
              <a:t>± </a:t>
            </a:r>
            <a:r>
              <a:rPr lang="en-US" altLang="zh-CN" dirty="0" smtClean="0"/>
              <a:t>0.2kgf</a:t>
            </a:r>
            <a:r>
              <a:rPr lang="zh-CN" altLang="en-US" dirty="0" smtClean="0"/>
              <a:t>；</a:t>
            </a:r>
            <a:endParaRPr lang="en-US" altLang="zh-CN" dirty="0"/>
          </a:p>
          <a:p>
            <a:r>
              <a:rPr lang="en-US" altLang="zh-CN" dirty="0"/>
              <a:t>3</a:t>
            </a:r>
            <a:r>
              <a:rPr lang="zh-CN" altLang="en-US" dirty="0"/>
              <a:t>，换款</a:t>
            </a:r>
            <a:r>
              <a:rPr lang="en-US" altLang="zh-CN" dirty="0"/>
              <a:t>1</a:t>
            </a:r>
            <a:r>
              <a:rPr lang="zh-CN" altLang="en-US" dirty="0"/>
              <a:t>小时内完成（生产过的产品）；</a:t>
            </a:r>
            <a:endParaRPr lang="en-US" altLang="zh-CN" dirty="0"/>
          </a:p>
          <a:p>
            <a:r>
              <a:rPr lang="en-US" altLang="zh-CN" dirty="0"/>
              <a:t>4</a:t>
            </a:r>
            <a:r>
              <a:rPr lang="zh-CN" altLang="en-US" dirty="0"/>
              <a:t>，模块化设计，每个模块可快速拆装定位</a:t>
            </a:r>
            <a:r>
              <a:rPr lang="en-US" altLang="zh-CN" dirty="0"/>
              <a:t>/</a:t>
            </a:r>
            <a:r>
              <a:rPr lang="zh-CN" altLang="en-US" dirty="0"/>
              <a:t>调整，程序用配方的形式储存，不同产品间灵活调用；</a:t>
            </a:r>
            <a:endParaRPr lang="en-US" altLang="zh-CN" dirty="0"/>
          </a:p>
          <a:p>
            <a:r>
              <a:rPr lang="en-US" altLang="zh-CN" dirty="0"/>
              <a:t>5</a:t>
            </a:r>
            <a:r>
              <a:rPr lang="zh-CN" altLang="en-US" dirty="0"/>
              <a:t>，判断准确良率≥</a:t>
            </a:r>
            <a:r>
              <a:rPr lang="en-US" altLang="zh-CN" dirty="0"/>
              <a:t>99%</a:t>
            </a:r>
            <a:r>
              <a:rPr lang="zh-CN" altLang="en-US" dirty="0"/>
              <a:t>，稼动率</a:t>
            </a:r>
            <a:r>
              <a:rPr lang="en-US" altLang="zh-CN" dirty="0"/>
              <a:t>≥95%</a:t>
            </a:r>
            <a:r>
              <a:rPr lang="zh-CN" altLang="en-US" dirty="0"/>
              <a:t>，故障率不超过</a:t>
            </a:r>
            <a:r>
              <a:rPr lang="en-US" altLang="zh-CN" dirty="0"/>
              <a:t>1%</a:t>
            </a:r>
            <a:r>
              <a:rPr lang="zh-CN" altLang="en-US" dirty="0"/>
              <a:t>（按</a:t>
            </a:r>
            <a:r>
              <a:rPr lang="en-US" altLang="zh-CN" dirty="0"/>
              <a:t>20</a:t>
            </a:r>
            <a:r>
              <a:rPr lang="zh-CN" altLang="en-US" dirty="0"/>
              <a:t>小时算）；</a:t>
            </a:r>
            <a:endParaRPr lang="en-US" altLang="zh-CN" dirty="0"/>
          </a:p>
          <a:p>
            <a:r>
              <a:rPr lang="en-US" altLang="zh-CN" dirty="0"/>
              <a:t>6</a:t>
            </a:r>
            <a:r>
              <a:rPr lang="zh-CN" altLang="en-US" dirty="0"/>
              <a:t>，具备半自动调试和自动运行功能，各部件故障需有报警、显示输出，设备异常时，屏幕需明确显示故障内容并且明确指向故障点位；</a:t>
            </a:r>
            <a:endParaRPr lang="en-US" altLang="zh-CN" dirty="0"/>
          </a:p>
          <a:p>
            <a:r>
              <a:rPr lang="en-US" altLang="zh-CN" dirty="0"/>
              <a:t>7</a:t>
            </a:r>
            <a:r>
              <a:rPr lang="zh-CN" altLang="en-US" dirty="0"/>
              <a:t>，编程方式：导入</a:t>
            </a:r>
            <a:r>
              <a:rPr lang="en-US" altLang="zh-CN" dirty="0"/>
              <a:t>CAD</a:t>
            </a:r>
            <a:r>
              <a:rPr lang="zh-CN" altLang="en-US" dirty="0"/>
              <a:t>图档与手动编程结合；</a:t>
            </a:r>
            <a:endParaRPr lang="en-US" altLang="zh-CN" dirty="0"/>
          </a:p>
          <a:p>
            <a:r>
              <a:rPr lang="en-US" altLang="zh-CN" dirty="0"/>
              <a:t>8</a:t>
            </a:r>
            <a:r>
              <a:rPr lang="zh-CN" altLang="en-US" dirty="0"/>
              <a:t>，设备运行噪音不大于</a:t>
            </a:r>
            <a:r>
              <a:rPr lang="en-US" altLang="zh-CN" dirty="0" smtClean="0"/>
              <a:t>70</a:t>
            </a:r>
            <a:r>
              <a:rPr lang="zh-CN" altLang="en-US" dirty="0" smtClean="0"/>
              <a:t>分贝</a:t>
            </a:r>
            <a:endParaRPr lang="en-US" altLang="zh-CN" dirty="0"/>
          </a:p>
          <a:p>
            <a:r>
              <a:rPr lang="en-US" altLang="zh-CN" dirty="0"/>
              <a:t>9</a:t>
            </a:r>
            <a:r>
              <a:rPr lang="zh-CN" altLang="en-US" dirty="0"/>
              <a:t>，效率要求：视觉定位拍照：</a:t>
            </a:r>
            <a:r>
              <a:rPr lang="en-US" altLang="zh-CN" dirty="0"/>
              <a:t>2</a:t>
            </a:r>
            <a:r>
              <a:rPr lang="zh-CN" altLang="en-US" dirty="0"/>
              <a:t>秒</a:t>
            </a:r>
            <a:r>
              <a:rPr lang="en-US" altLang="zh-CN" dirty="0"/>
              <a:t>/</a:t>
            </a:r>
            <a:r>
              <a:rPr lang="zh-CN" altLang="en-US" dirty="0"/>
              <a:t>位置，通规检测：</a:t>
            </a:r>
            <a:r>
              <a:rPr lang="en-US" altLang="zh-CN" dirty="0"/>
              <a:t>6</a:t>
            </a:r>
            <a:r>
              <a:rPr lang="zh-CN" altLang="en-US" dirty="0"/>
              <a:t>秒</a:t>
            </a:r>
            <a:r>
              <a:rPr lang="en-US" altLang="zh-CN" dirty="0"/>
              <a:t>/</a:t>
            </a:r>
            <a:r>
              <a:rPr lang="zh-CN" altLang="en-US" dirty="0"/>
              <a:t>位置，止规检测速度：</a:t>
            </a:r>
            <a:r>
              <a:rPr lang="en-US" altLang="zh-CN" dirty="0"/>
              <a:t>3</a:t>
            </a:r>
            <a:r>
              <a:rPr lang="zh-CN" altLang="en-US" dirty="0"/>
              <a:t>秒</a:t>
            </a:r>
            <a:r>
              <a:rPr lang="en-US" altLang="zh-CN" dirty="0"/>
              <a:t>/</a:t>
            </a:r>
            <a:r>
              <a:rPr lang="zh-CN" altLang="en-US" dirty="0"/>
              <a:t>位置；</a:t>
            </a:r>
            <a:endParaRPr lang="en-US" altLang="zh-CN" dirty="0"/>
          </a:p>
          <a:p>
            <a:r>
              <a:rPr lang="en-US" altLang="zh-CN" dirty="0"/>
              <a:t>10</a:t>
            </a:r>
            <a:r>
              <a:rPr lang="zh-CN" altLang="en-US" dirty="0"/>
              <a:t>，通规检测阻力超过</a:t>
            </a:r>
            <a:r>
              <a:rPr lang="en-US" altLang="zh-CN" dirty="0"/>
              <a:t>0.5+0.1kgf </a:t>
            </a:r>
            <a:r>
              <a:rPr lang="zh-CN" altLang="en-US" dirty="0"/>
              <a:t>标记为不良品，止规检测阻力超 过</a:t>
            </a:r>
            <a:r>
              <a:rPr lang="en-US" altLang="zh-CN" dirty="0"/>
              <a:t>0.4+0.1kgf</a:t>
            </a:r>
            <a:r>
              <a:rPr lang="zh-CN" altLang="en-US" dirty="0"/>
              <a:t>标记为良品，阻力检测精度为</a:t>
            </a:r>
            <a:r>
              <a:rPr lang="zh-CN" altLang="en-US" dirty="0" smtClean="0"/>
              <a:t>：</a:t>
            </a:r>
            <a:r>
              <a:rPr lang="en-US" altLang="zh-CN" dirty="0"/>
              <a:t> ± 0.2kgf</a:t>
            </a:r>
            <a:r>
              <a:rPr lang="zh-CN" altLang="en-US" dirty="0"/>
              <a:t>，设备屏幕需显示出不良位置和不良内容</a:t>
            </a:r>
            <a:r>
              <a:rPr lang="zh-CN" altLang="en-US" dirty="0" smtClean="0"/>
              <a:t>。</a:t>
            </a:r>
            <a:endParaRPr lang="en-US" altLang="zh-CN" dirty="0" smtClean="0"/>
          </a:p>
          <a:p>
            <a:r>
              <a:rPr lang="en-US" altLang="zh-CN" dirty="0" smtClean="0"/>
              <a:t>11,   </a:t>
            </a:r>
            <a:r>
              <a:rPr lang="zh-CN" altLang="en-US" dirty="0" smtClean="0"/>
              <a:t>检测内容：烂牙</a:t>
            </a:r>
            <a:r>
              <a:rPr lang="zh-CN" altLang="en-US" dirty="0"/>
              <a:t>，</a:t>
            </a:r>
            <a:r>
              <a:rPr lang="zh-CN" altLang="en-US" dirty="0" smtClean="0"/>
              <a:t>滑牙，未攻牙，螺纹底孔过大或者过小</a:t>
            </a:r>
            <a:endParaRPr lang="en-US" altLang="zh-CN" dirty="0"/>
          </a:p>
          <a:p>
            <a:r>
              <a:rPr lang="en-US" altLang="zh-CN" dirty="0" smtClean="0"/>
              <a:t>12</a:t>
            </a:r>
            <a:r>
              <a:rPr lang="zh-CN" altLang="en-US" dirty="0" smtClean="0"/>
              <a:t>，</a:t>
            </a:r>
            <a:r>
              <a:rPr lang="zh-CN" altLang="en-US" dirty="0"/>
              <a:t>设备需具备扫码和</a:t>
            </a:r>
            <a:r>
              <a:rPr lang="en-US" altLang="zh-CN" dirty="0"/>
              <a:t>MES</a:t>
            </a:r>
            <a:r>
              <a:rPr lang="zh-CN" altLang="en-US" dirty="0"/>
              <a:t>上传</a:t>
            </a:r>
            <a:r>
              <a:rPr lang="zh-CN" altLang="en-US" dirty="0" smtClean="0"/>
              <a:t>功能</a:t>
            </a:r>
            <a:endParaRPr lang="en-US" altLang="zh-CN" dirty="0" smtClean="0"/>
          </a:p>
          <a:p>
            <a:r>
              <a:rPr lang="en-US" altLang="zh-CN" dirty="0" smtClean="0"/>
              <a:t>13</a:t>
            </a:r>
            <a:r>
              <a:rPr lang="zh-CN" altLang="en-US" dirty="0" smtClean="0"/>
              <a:t>，使用环境：温度</a:t>
            </a:r>
            <a:r>
              <a:rPr lang="en-US" altLang="zh-CN" dirty="0"/>
              <a:t>:5~40</a:t>
            </a:r>
            <a:r>
              <a:rPr lang="zh-CN" altLang="en-US" dirty="0"/>
              <a:t>度</a:t>
            </a:r>
            <a:r>
              <a:rPr lang="en-US" altLang="zh-CN" dirty="0"/>
              <a:t>/</a:t>
            </a:r>
            <a:r>
              <a:rPr lang="zh-CN" altLang="en-US" dirty="0"/>
              <a:t>湿度</a:t>
            </a:r>
            <a:r>
              <a:rPr lang="en-US" altLang="zh-CN" dirty="0"/>
              <a:t>:20~90</a:t>
            </a:r>
            <a:r>
              <a:rPr lang="en-US" altLang="zh-CN" dirty="0" smtClean="0"/>
              <a:t>%</a:t>
            </a:r>
            <a:r>
              <a:rPr lang="zh-CN" altLang="en-US" dirty="0" smtClean="0"/>
              <a:t>，气压：</a:t>
            </a:r>
            <a:r>
              <a:rPr lang="en-US" altLang="zh-CN" dirty="0" smtClean="0"/>
              <a:t>0.4—0.6Mpa</a:t>
            </a:r>
            <a:r>
              <a:rPr lang="zh-CN" altLang="en-US" dirty="0" smtClean="0"/>
              <a:t>，用电：</a:t>
            </a:r>
            <a:r>
              <a:rPr lang="en-US" altLang="zh-CN" dirty="0" smtClean="0"/>
              <a:t>220V </a:t>
            </a:r>
            <a:r>
              <a:rPr lang="en-US" altLang="zh-CN" dirty="0"/>
              <a:t>50HZ</a:t>
            </a:r>
            <a:endParaRPr lang="en-US" altLang="zh-CN" dirty="0"/>
          </a:p>
          <a:p>
            <a:endParaRPr lang="zh-CN" altLang="en-US" dirty="0"/>
          </a:p>
        </p:txBody>
      </p:sp>
      <p:pic>
        <p:nvPicPr>
          <p:cNvPr id="12290" name="Line 1"/>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575" y="38100"/>
            <a:ext cx="9525" cy="9525"/>
          </a:xfrm>
          <a:prstGeom prst="rect">
            <a:avLst/>
          </a:prstGeom>
          <a:noFill/>
          <a:extLst>
            <a:ext uri="{909E8E84-426E-40DD-AFC4-6F175D3DCCD1}">
              <a14:hiddenFill xmlns:a14="http://schemas.microsoft.com/office/drawing/2010/main">
                <a:solidFill>
                  <a:srgbClr val="FFFFFF"/>
                </a:solidFill>
              </a14:hiddenFill>
            </a:ext>
          </a:extLst>
        </p:spPr>
      </p:pic>
      <p:pic>
        <p:nvPicPr>
          <p:cNvPr id="12315" name="AutoShape 7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675" y="38100"/>
            <a:ext cx="228600" cy="238125"/>
          </a:xfrm>
          <a:prstGeom prst="rect">
            <a:avLst/>
          </a:prstGeom>
          <a:noFill/>
          <a:extLst>
            <a:ext uri="{909E8E84-426E-40DD-AFC4-6F175D3DCCD1}">
              <a14:hiddenFill xmlns:a14="http://schemas.microsoft.com/office/drawing/2010/main">
                <a:solidFill>
                  <a:srgbClr val="FFFFFF"/>
                </a:solidFill>
              </a14:hiddenFill>
            </a:ext>
          </a:extLst>
        </p:spPr>
      </p:pic>
      <p:pic>
        <p:nvPicPr>
          <p:cNvPr id="12329" name="AutoShape 67"/>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610450" y="121770775"/>
            <a:ext cx="3636963" cy="3670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0162323"/>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53063" y="245142"/>
            <a:ext cx="9061938" cy="523220"/>
          </a:xfrm>
          <a:prstGeom prst="rect">
            <a:avLst/>
          </a:prstGeom>
        </p:spPr>
        <p:txBody>
          <a:bodyPr wrap="square">
            <a:spAutoFit/>
          </a:bodyPr>
          <a:lstStyle/>
          <a:p>
            <a:r>
              <a:rPr lang="zh-CN" altLang="en-US" sz="2800" i="1" dirty="0">
                <a:solidFill>
                  <a:srgbClr val="0D223F"/>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自动化工艺流程</a:t>
            </a:r>
            <a:endParaRPr lang="zh-CN" altLang="en-US" sz="2800" dirty="0"/>
          </a:p>
        </p:txBody>
      </p:sp>
      <p:pic>
        <p:nvPicPr>
          <p:cNvPr id="13314" name="Line 1"/>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575" y="38100"/>
            <a:ext cx="9525" cy="9525"/>
          </a:xfrm>
          <a:prstGeom prst="rect">
            <a:avLst/>
          </a:prstGeom>
          <a:noFill/>
          <a:extLst>
            <a:ext uri="{909E8E84-426E-40DD-AFC4-6F175D3DCCD1}">
              <a14:hiddenFill xmlns:a14="http://schemas.microsoft.com/office/drawing/2010/main">
                <a:solidFill>
                  <a:srgbClr val="FFFFFF"/>
                </a:solidFill>
              </a14:hiddenFill>
            </a:ext>
          </a:extLst>
        </p:spPr>
      </p:pic>
      <p:pic>
        <p:nvPicPr>
          <p:cNvPr id="13339" name="AutoShape 7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675" y="38100"/>
            <a:ext cx="228600" cy="238125"/>
          </a:xfrm>
          <a:prstGeom prst="rect">
            <a:avLst/>
          </a:prstGeom>
          <a:noFill/>
          <a:extLst>
            <a:ext uri="{909E8E84-426E-40DD-AFC4-6F175D3DCCD1}">
              <a14:hiddenFill xmlns:a14="http://schemas.microsoft.com/office/drawing/2010/main">
                <a:solidFill>
                  <a:srgbClr val="FFFFFF"/>
                </a:solidFill>
              </a14:hiddenFill>
            </a:ext>
          </a:extLst>
        </p:spPr>
      </p:pic>
      <p:pic>
        <p:nvPicPr>
          <p:cNvPr id="13353" name="AutoShape 67"/>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610450" y="121770775"/>
            <a:ext cx="3636963" cy="3670300"/>
          </a:xfrm>
          <a:prstGeom prst="rect">
            <a:avLst/>
          </a:prstGeom>
          <a:noFill/>
          <a:extLst>
            <a:ext uri="{909E8E84-426E-40DD-AFC4-6F175D3DCCD1}">
              <a14:hiddenFill xmlns:a14="http://schemas.microsoft.com/office/drawing/2010/main">
                <a:solidFill>
                  <a:srgbClr val="FFFFFF"/>
                </a:solidFill>
              </a14:hiddenFill>
            </a:ext>
          </a:extLst>
        </p:spPr>
      </p:pic>
      <p:pic>
        <p:nvPicPr>
          <p:cNvPr id="9" name="图片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83372" y="1275336"/>
            <a:ext cx="9263922" cy="3802274"/>
          </a:xfrm>
          <a:prstGeom prst="rect">
            <a:avLst/>
          </a:prstGeom>
        </p:spPr>
      </p:pic>
    </p:spTree>
    <p:extLst>
      <p:ext uri="{BB962C8B-B14F-4D97-AF65-F5344CB8AC3E}">
        <p14:creationId xmlns:p14="http://schemas.microsoft.com/office/powerpoint/2010/main" val="1762377237"/>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53063" y="245142"/>
            <a:ext cx="9061938" cy="523220"/>
          </a:xfrm>
          <a:prstGeom prst="rect">
            <a:avLst/>
          </a:prstGeom>
        </p:spPr>
        <p:txBody>
          <a:bodyPr wrap="square">
            <a:spAutoFit/>
          </a:bodyPr>
          <a:lstStyle/>
          <a:p>
            <a:r>
              <a:rPr lang="zh-CN" altLang="en-US" sz="2800" i="1" dirty="0">
                <a:solidFill>
                  <a:srgbClr val="0D223F"/>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设备外形尺寸</a:t>
            </a:r>
            <a:endParaRPr lang="zh-CN" altLang="en-US" sz="2800" dirty="0"/>
          </a:p>
        </p:txBody>
      </p:sp>
      <p:pic>
        <p:nvPicPr>
          <p:cNvPr id="13314" name="Line 1"/>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575" y="38100"/>
            <a:ext cx="9525" cy="9525"/>
          </a:xfrm>
          <a:prstGeom prst="rect">
            <a:avLst/>
          </a:prstGeom>
          <a:noFill/>
          <a:extLst>
            <a:ext uri="{909E8E84-426E-40DD-AFC4-6F175D3DCCD1}">
              <a14:hiddenFill xmlns:a14="http://schemas.microsoft.com/office/drawing/2010/main">
                <a:solidFill>
                  <a:srgbClr val="FFFFFF"/>
                </a:solidFill>
              </a14:hiddenFill>
            </a:ext>
          </a:extLst>
        </p:spPr>
      </p:pic>
      <p:pic>
        <p:nvPicPr>
          <p:cNvPr id="13339" name="AutoShape 7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675" y="38100"/>
            <a:ext cx="228600" cy="238125"/>
          </a:xfrm>
          <a:prstGeom prst="rect">
            <a:avLst/>
          </a:prstGeom>
          <a:noFill/>
          <a:extLst>
            <a:ext uri="{909E8E84-426E-40DD-AFC4-6F175D3DCCD1}">
              <a14:hiddenFill xmlns:a14="http://schemas.microsoft.com/office/drawing/2010/main">
                <a:solidFill>
                  <a:srgbClr val="FFFFFF"/>
                </a:solidFill>
              </a14:hiddenFill>
            </a:ext>
          </a:extLst>
        </p:spPr>
      </p:pic>
      <p:pic>
        <p:nvPicPr>
          <p:cNvPr id="13353" name="AutoShape 67"/>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610450" y="121770775"/>
            <a:ext cx="3636963" cy="3670300"/>
          </a:xfrm>
          <a:prstGeom prst="rect">
            <a:avLst/>
          </a:prstGeom>
          <a:noFill/>
          <a:extLst>
            <a:ext uri="{909E8E84-426E-40DD-AFC4-6F175D3DCCD1}">
              <a14:hiddenFill xmlns:a14="http://schemas.microsoft.com/office/drawing/2010/main">
                <a:solidFill>
                  <a:srgbClr val="FFFFFF"/>
                </a:solidFill>
              </a14:hiddenFill>
            </a:ext>
          </a:extLst>
        </p:spPr>
      </p:pic>
      <p:pic>
        <p:nvPicPr>
          <p:cNvPr id="2" name="图片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42337" y="1070747"/>
            <a:ext cx="5643017" cy="4992310"/>
          </a:xfrm>
          <a:prstGeom prst="rect">
            <a:avLst/>
          </a:prstGeom>
        </p:spPr>
      </p:pic>
    </p:spTree>
    <p:extLst>
      <p:ext uri="{BB962C8B-B14F-4D97-AF65-F5344CB8AC3E}">
        <p14:creationId xmlns:p14="http://schemas.microsoft.com/office/powerpoint/2010/main" val="1603372366"/>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53063" y="245142"/>
            <a:ext cx="9061938" cy="523220"/>
          </a:xfrm>
          <a:prstGeom prst="rect">
            <a:avLst/>
          </a:prstGeom>
        </p:spPr>
        <p:txBody>
          <a:bodyPr wrap="square">
            <a:spAutoFit/>
          </a:bodyPr>
          <a:lstStyle/>
          <a:p>
            <a:r>
              <a:rPr lang="zh-CN" altLang="en-US" sz="2800" i="1" dirty="0">
                <a:solidFill>
                  <a:srgbClr val="0D223F"/>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设备功能布局</a:t>
            </a:r>
            <a:endParaRPr lang="zh-CN" altLang="en-US" sz="2800" dirty="0"/>
          </a:p>
        </p:txBody>
      </p:sp>
      <p:pic>
        <p:nvPicPr>
          <p:cNvPr id="13314" name="Line 1"/>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575" y="38100"/>
            <a:ext cx="9525" cy="9525"/>
          </a:xfrm>
          <a:prstGeom prst="rect">
            <a:avLst/>
          </a:prstGeom>
          <a:noFill/>
          <a:extLst>
            <a:ext uri="{909E8E84-426E-40DD-AFC4-6F175D3DCCD1}">
              <a14:hiddenFill xmlns:a14="http://schemas.microsoft.com/office/drawing/2010/main">
                <a:solidFill>
                  <a:srgbClr val="FFFFFF"/>
                </a:solidFill>
              </a14:hiddenFill>
            </a:ext>
          </a:extLst>
        </p:spPr>
      </p:pic>
      <p:pic>
        <p:nvPicPr>
          <p:cNvPr id="13339" name="AutoShape 7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675" y="38100"/>
            <a:ext cx="228600" cy="238125"/>
          </a:xfrm>
          <a:prstGeom prst="rect">
            <a:avLst/>
          </a:prstGeom>
          <a:noFill/>
          <a:extLst>
            <a:ext uri="{909E8E84-426E-40DD-AFC4-6F175D3DCCD1}">
              <a14:hiddenFill xmlns:a14="http://schemas.microsoft.com/office/drawing/2010/main">
                <a:solidFill>
                  <a:srgbClr val="FFFFFF"/>
                </a:solidFill>
              </a14:hiddenFill>
            </a:ext>
          </a:extLst>
        </p:spPr>
      </p:pic>
      <p:pic>
        <p:nvPicPr>
          <p:cNvPr id="13353" name="AutoShape 67"/>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610450" y="121770775"/>
            <a:ext cx="3636963" cy="3670300"/>
          </a:xfrm>
          <a:prstGeom prst="rect">
            <a:avLst/>
          </a:prstGeom>
          <a:noFill/>
          <a:extLst>
            <a:ext uri="{909E8E84-426E-40DD-AFC4-6F175D3DCCD1}">
              <a14:hiddenFill xmlns:a14="http://schemas.microsoft.com/office/drawing/2010/main">
                <a:solidFill>
                  <a:srgbClr val="FFFFFF"/>
                </a:solidFill>
              </a14:hiddenFill>
            </a:ext>
          </a:extLst>
        </p:spPr>
      </p:pic>
      <p:pic>
        <p:nvPicPr>
          <p:cNvPr id="4" name="图片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02516" y="980571"/>
            <a:ext cx="8459381" cy="4810796"/>
          </a:xfrm>
          <a:prstGeom prst="rect">
            <a:avLst/>
          </a:prstGeom>
        </p:spPr>
      </p:pic>
    </p:spTree>
    <p:extLst>
      <p:ext uri="{BB962C8B-B14F-4D97-AF65-F5344CB8AC3E}">
        <p14:creationId xmlns:p14="http://schemas.microsoft.com/office/powerpoint/2010/main" val="1298588564"/>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53063" y="245142"/>
            <a:ext cx="9061938" cy="523220"/>
          </a:xfrm>
          <a:prstGeom prst="rect">
            <a:avLst/>
          </a:prstGeom>
        </p:spPr>
        <p:txBody>
          <a:bodyPr wrap="square">
            <a:spAutoFit/>
          </a:bodyPr>
          <a:lstStyle/>
          <a:p>
            <a:r>
              <a:rPr lang="zh-CN" altLang="en-US" sz="2800" i="1" dirty="0">
                <a:solidFill>
                  <a:srgbClr val="0D223F"/>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设备功能介绍</a:t>
            </a:r>
            <a:endParaRPr lang="zh-CN" altLang="en-US" sz="2800" dirty="0"/>
          </a:p>
        </p:txBody>
      </p:sp>
      <p:pic>
        <p:nvPicPr>
          <p:cNvPr id="13314" name="Line 1"/>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575" y="38100"/>
            <a:ext cx="9525" cy="9525"/>
          </a:xfrm>
          <a:prstGeom prst="rect">
            <a:avLst/>
          </a:prstGeom>
          <a:noFill/>
          <a:extLst>
            <a:ext uri="{909E8E84-426E-40DD-AFC4-6F175D3DCCD1}">
              <a14:hiddenFill xmlns:a14="http://schemas.microsoft.com/office/drawing/2010/main">
                <a:solidFill>
                  <a:srgbClr val="FFFFFF"/>
                </a:solidFill>
              </a14:hiddenFill>
            </a:ext>
          </a:extLst>
        </p:spPr>
      </p:pic>
      <p:pic>
        <p:nvPicPr>
          <p:cNvPr id="13339" name="AutoShape 7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675" y="38100"/>
            <a:ext cx="228600" cy="238125"/>
          </a:xfrm>
          <a:prstGeom prst="rect">
            <a:avLst/>
          </a:prstGeom>
          <a:noFill/>
          <a:extLst>
            <a:ext uri="{909E8E84-426E-40DD-AFC4-6F175D3DCCD1}">
              <a14:hiddenFill xmlns:a14="http://schemas.microsoft.com/office/drawing/2010/main">
                <a:solidFill>
                  <a:srgbClr val="FFFFFF"/>
                </a:solidFill>
              </a14:hiddenFill>
            </a:ext>
          </a:extLst>
        </p:spPr>
      </p:pic>
      <p:pic>
        <p:nvPicPr>
          <p:cNvPr id="13353" name="AutoShape 67"/>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610450" y="121770775"/>
            <a:ext cx="3636963" cy="3670300"/>
          </a:xfrm>
          <a:prstGeom prst="rect">
            <a:avLst/>
          </a:prstGeom>
          <a:noFill/>
          <a:extLst>
            <a:ext uri="{909E8E84-426E-40DD-AFC4-6F175D3DCCD1}">
              <a14:hiddenFill xmlns:a14="http://schemas.microsoft.com/office/drawing/2010/main">
                <a:solidFill>
                  <a:srgbClr val="FFFFFF"/>
                </a:solidFill>
              </a14:hiddenFill>
            </a:ext>
          </a:extLst>
        </p:spPr>
      </p:pic>
      <p:pic>
        <p:nvPicPr>
          <p:cNvPr id="2" name="图片 1"/>
          <p:cNvPicPr>
            <a:picLocks noChangeAspect="1"/>
          </p:cNvPicPr>
          <p:nvPr/>
        </p:nvPicPr>
        <p:blipFill rotWithShape="1">
          <a:blip r:embed="rId5">
            <a:extLst>
              <a:ext uri="{28A0092B-C50C-407E-A947-70E740481C1C}">
                <a14:useLocalDpi xmlns:a14="http://schemas.microsoft.com/office/drawing/2010/main" val="0"/>
              </a:ext>
            </a:extLst>
          </a:blip>
          <a:srcRect r="37813"/>
          <a:stretch/>
        </p:blipFill>
        <p:spPr>
          <a:xfrm>
            <a:off x="2672501" y="1122656"/>
            <a:ext cx="5148308" cy="4096322"/>
          </a:xfrm>
          <a:prstGeom prst="rect">
            <a:avLst/>
          </a:prstGeom>
        </p:spPr>
      </p:pic>
    </p:spTree>
    <p:extLst>
      <p:ext uri="{BB962C8B-B14F-4D97-AF65-F5344CB8AC3E}">
        <p14:creationId xmlns:p14="http://schemas.microsoft.com/office/powerpoint/2010/main" val="1316124758"/>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53063" y="245142"/>
            <a:ext cx="9061938" cy="523220"/>
          </a:xfrm>
          <a:prstGeom prst="rect">
            <a:avLst/>
          </a:prstGeom>
        </p:spPr>
        <p:txBody>
          <a:bodyPr wrap="square">
            <a:spAutoFit/>
          </a:bodyPr>
          <a:lstStyle/>
          <a:p>
            <a:r>
              <a:rPr lang="zh-CN" altLang="en-US" sz="2800" i="1" dirty="0">
                <a:solidFill>
                  <a:srgbClr val="0D223F"/>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设备功能介绍</a:t>
            </a:r>
            <a:endParaRPr lang="zh-CN" altLang="en-US" sz="2800" dirty="0"/>
          </a:p>
        </p:txBody>
      </p:sp>
      <p:pic>
        <p:nvPicPr>
          <p:cNvPr id="13314" name="Line 1"/>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575" y="38100"/>
            <a:ext cx="9525" cy="9525"/>
          </a:xfrm>
          <a:prstGeom prst="rect">
            <a:avLst/>
          </a:prstGeom>
          <a:noFill/>
          <a:extLst>
            <a:ext uri="{909E8E84-426E-40DD-AFC4-6F175D3DCCD1}">
              <a14:hiddenFill xmlns:a14="http://schemas.microsoft.com/office/drawing/2010/main">
                <a:solidFill>
                  <a:srgbClr val="FFFFFF"/>
                </a:solidFill>
              </a14:hiddenFill>
            </a:ext>
          </a:extLst>
        </p:spPr>
      </p:pic>
      <p:pic>
        <p:nvPicPr>
          <p:cNvPr id="13339" name="AutoShape 7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675" y="38100"/>
            <a:ext cx="228600" cy="238125"/>
          </a:xfrm>
          <a:prstGeom prst="rect">
            <a:avLst/>
          </a:prstGeom>
          <a:noFill/>
          <a:extLst>
            <a:ext uri="{909E8E84-426E-40DD-AFC4-6F175D3DCCD1}">
              <a14:hiddenFill xmlns:a14="http://schemas.microsoft.com/office/drawing/2010/main">
                <a:solidFill>
                  <a:srgbClr val="FFFFFF"/>
                </a:solidFill>
              </a14:hiddenFill>
            </a:ext>
          </a:extLst>
        </p:spPr>
      </p:pic>
      <p:pic>
        <p:nvPicPr>
          <p:cNvPr id="13353" name="AutoShape 67"/>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610450" y="121770775"/>
            <a:ext cx="3636963" cy="3670300"/>
          </a:xfrm>
          <a:prstGeom prst="rect">
            <a:avLst/>
          </a:prstGeom>
          <a:noFill/>
          <a:extLst>
            <a:ext uri="{909E8E84-426E-40DD-AFC4-6F175D3DCCD1}">
              <a14:hiddenFill xmlns:a14="http://schemas.microsoft.com/office/drawing/2010/main">
                <a:solidFill>
                  <a:srgbClr val="FFFFFF"/>
                </a:solidFill>
              </a14:hiddenFill>
            </a:ext>
          </a:extLst>
        </p:spPr>
      </p:pic>
      <p:pic>
        <p:nvPicPr>
          <p:cNvPr id="4" name="图片 3"/>
          <p:cNvPicPr>
            <a:picLocks noChangeAspect="1"/>
          </p:cNvPicPr>
          <p:nvPr/>
        </p:nvPicPr>
        <p:blipFill rotWithShape="1">
          <a:blip r:embed="rId5">
            <a:extLst>
              <a:ext uri="{28A0092B-C50C-407E-A947-70E740481C1C}">
                <a14:useLocalDpi xmlns:a14="http://schemas.microsoft.com/office/drawing/2010/main" val="0"/>
              </a:ext>
            </a:extLst>
          </a:blip>
          <a:srcRect r="40459"/>
          <a:stretch/>
        </p:blipFill>
        <p:spPr>
          <a:xfrm>
            <a:off x="2666880" y="1073697"/>
            <a:ext cx="5326052" cy="4753638"/>
          </a:xfrm>
          <a:prstGeom prst="rect">
            <a:avLst/>
          </a:prstGeom>
        </p:spPr>
      </p:pic>
    </p:spTree>
    <p:extLst>
      <p:ext uri="{BB962C8B-B14F-4D97-AF65-F5344CB8AC3E}">
        <p14:creationId xmlns:p14="http://schemas.microsoft.com/office/powerpoint/2010/main" val="2760818740"/>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53063" y="245142"/>
            <a:ext cx="9061938" cy="523220"/>
          </a:xfrm>
          <a:prstGeom prst="rect">
            <a:avLst/>
          </a:prstGeom>
        </p:spPr>
        <p:txBody>
          <a:bodyPr wrap="square">
            <a:spAutoFit/>
          </a:bodyPr>
          <a:lstStyle/>
          <a:p>
            <a:r>
              <a:rPr lang="zh-CN" altLang="en-US" sz="2800" i="1" dirty="0">
                <a:solidFill>
                  <a:srgbClr val="0D223F"/>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设备关键配置要求</a:t>
            </a:r>
            <a:endParaRPr lang="zh-CN" altLang="en-US" sz="2800" dirty="0"/>
          </a:p>
        </p:txBody>
      </p:sp>
      <p:pic>
        <p:nvPicPr>
          <p:cNvPr id="13314" name="Line 1"/>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575" y="38100"/>
            <a:ext cx="9525" cy="9525"/>
          </a:xfrm>
          <a:prstGeom prst="rect">
            <a:avLst/>
          </a:prstGeom>
          <a:noFill/>
          <a:extLst>
            <a:ext uri="{909E8E84-426E-40DD-AFC4-6F175D3DCCD1}">
              <a14:hiddenFill xmlns:a14="http://schemas.microsoft.com/office/drawing/2010/main">
                <a:solidFill>
                  <a:srgbClr val="FFFFFF"/>
                </a:solidFill>
              </a14:hiddenFill>
            </a:ext>
          </a:extLst>
        </p:spPr>
      </p:pic>
      <p:pic>
        <p:nvPicPr>
          <p:cNvPr id="13339" name="AutoShape 7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675" y="38100"/>
            <a:ext cx="228600" cy="238125"/>
          </a:xfrm>
          <a:prstGeom prst="rect">
            <a:avLst/>
          </a:prstGeom>
          <a:noFill/>
          <a:extLst>
            <a:ext uri="{909E8E84-426E-40DD-AFC4-6F175D3DCCD1}">
              <a14:hiddenFill xmlns:a14="http://schemas.microsoft.com/office/drawing/2010/main">
                <a:solidFill>
                  <a:srgbClr val="FFFFFF"/>
                </a:solidFill>
              </a14:hiddenFill>
            </a:ext>
          </a:extLst>
        </p:spPr>
      </p:pic>
      <p:pic>
        <p:nvPicPr>
          <p:cNvPr id="13353" name="AutoShape 67"/>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610450" y="121770775"/>
            <a:ext cx="3636963" cy="3670300"/>
          </a:xfrm>
          <a:prstGeom prst="rect">
            <a:avLst/>
          </a:prstGeom>
          <a:noFill/>
          <a:extLst>
            <a:ext uri="{909E8E84-426E-40DD-AFC4-6F175D3DCCD1}">
              <a14:hiddenFill xmlns:a14="http://schemas.microsoft.com/office/drawing/2010/main">
                <a:solidFill>
                  <a:srgbClr val="FFFFFF"/>
                </a:solidFill>
              </a14:hiddenFill>
            </a:ext>
          </a:extLst>
        </p:spPr>
      </p:pic>
      <p:sp>
        <p:nvSpPr>
          <p:cNvPr id="4" name="文本框 3"/>
          <p:cNvSpPr txBox="1"/>
          <p:nvPr/>
        </p:nvSpPr>
        <p:spPr>
          <a:xfrm>
            <a:off x="688489" y="768362"/>
            <a:ext cx="10972876" cy="5632311"/>
          </a:xfrm>
          <a:prstGeom prst="rect">
            <a:avLst/>
          </a:prstGeom>
          <a:noFill/>
        </p:spPr>
        <p:txBody>
          <a:bodyPr wrap="none" rtlCol="0">
            <a:spAutoFit/>
          </a:bodyPr>
          <a:lstStyle/>
          <a:p>
            <a:r>
              <a:rPr lang="en-US" altLang="zh-CN" dirty="0"/>
              <a:t>1 </a:t>
            </a:r>
            <a:r>
              <a:rPr lang="zh-CN" altLang="en-US" dirty="0"/>
              <a:t>，输入电源： </a:t>
            </a:r>
            <a:r>
              <a:rPr lang="en-US" altLang="zh-CN" dirty="0"/>
              <a:t>220VAC±5% 50Hz</a:t>
            </a:r>
            <a:r>
              <a:rPr lang="zh-CN" altLang="en-US" dirty="0"/>
              <a:t>；</a:t>
            </a:r>
          </a:p>
          <a:p>
            <a:r>
              <a:rPr lang="en-US" altLang="zh-CN" dirty="0"/>
              <a:t>2</a:t>
            </a:r>
            <a:r>
              <a:rPr lang="zh-CN" altLang="en-US" dirty="0"/>
              <a:t>，</a:t>
            </a:r>
            <a:r>
              <a:rPr lang="en-US" altLang="zh-CN" dirty="0"/>
              <a:t> </a:t>
            </a:r>
            <a:r>
              <a:rPr lang="zh-CN" altLang="en-US" dirty="0"/>
              <a:t>气压</a:t>
            </a:r>
            <a:r>
              <a:rPr lang="en-US" altLang="zh-CN" dirty="0"/>
              <a:t>5~6KG</a:t>
            </a:r>
            <a:r>
              <a:rPr lang="zh-CN" altLang="en-US" dirty="0"/>
              <a:t>；</a:t>
            </a:r>
          </a:p>
          <a:p>
            <a:r>
              <a:rPr lang="en-US" altLang="zh-CN" dirty="0"/>
              <a:t>3 </a:t>
            </a:r>
            <a:r>
              <a:rPr lang="zh-CN" altLang="en-US" dirty="0"/>
              <a:t>，</a:t>
            </a:r>
            <a:r>
              <a:rPr lang="en-US" altLang="zh-CN" dirty="0"/>
              <a:t>PLC</a:t>
            </a:r>
            <a:r>
              <a:rPr lang="zh-CN" altLang="en-US" dirty="0"/>
              <a:t>：三菱、欧姆龙、松下</a:t>
            </a:r>
            <a:endParaRPr lang="en-US" altLang="zh-CN" dirty="0"/>
          </a:p>
          <a:p>
            <a:r>
              <a:rPr lang="en-US" altLang="zh-CN" dirty="0"/>
              <a:t>4</a:t>
            </a:r>
            <a:r>
              <a:rPr lang="zh-CN" altLang="en-US" dirty="0"/>
              <a:t>，步进电机：台达</a:t>
            </a:r>
            <a:r>
              <a:rPr lang="en-US" altLang="zh-CN" dirty="0"/>
              <a:t>/</a:t>
            </a:r>
            <a:r>
              <a:rPr lang="zh-CN" altLang="en-US" dirty="0"/>
              <a:t>三菱</a:t>
            </a:r>
            <a:r>
              <a:rPr lang="en-US" altLang="zh-CN" dirty="0"/>
              <a:t>/</a:t>
            </a:r>
            <a:r>
              <a:rPr lang="zh-CN" altLang="en-US" dirty="0"/>
              <a:t>安川</a:t>
            </a:r>
          </a:p>
          <a:p>
            <a:r>
              <a:rPr lang="en-US" altLang="zh-CN" dirty="0"/>
              <a:t>5</a:t>
            </a:r>
            <a:r>
              <a:rPr lang="zh-CN" altLang="en-US" dirty="0"/>
              <a:t>，</a:t>
            </a:r>
            <a:r>
              <a:rPr lang="en-US" altLang="zh-CN" dirty="0"/>
              <a:t> </a:t>
            </a:r>
            <a:r>
              <a:rPr lang="zh-CN" altLang="en-US" dirty="0"/>
              <a:t>伺服电机：松下</a:t>
            </a:r>
            <a:r>
              <a:rPr lang="en-US" altLang="zh-CN" dirty="0"/>
              <a:t>/</a:t>
            </a:r>
            <a:r>
              <a:rPr lang="zh-CN" altLang="en-US" dirty="0"/>
              <a:t>三菱</a:t>
            </a:r>
            <a:r>
              <a:rPr lang="en-US" altLang="zh-CN" dirty="0"/>
              <a:t>/</a:t>
            </a:r>
            <a:r>
              <a:rPr lang="zh-CN" altLang="en-US" dirty="0"/>
              <a:t>安川</a:t>
            </a:r>
          </a:p>
          <a:p>
            <a:r>
              <a:rPr lang="en-US" altLang="zh-CN" dirty="0"/>
              <a:t>6 </a:t>
            </a:r>
            <a:r>
              <a:rPr lang="zh-CN" altLang="en-US" dirty="0"/>
              <a:t>，气动元件：</a:t>
            </a:r>
            <a:r>
              <a:rPr lang="en-US" altLang="zh-CN" dirty="0"/>
              <a:t>SMC/ATC</a:t>
            </a:r>
          </a:p>
          <a:p>
            <a:r>
              <a:rPr lang="en-US" altLang="zh-CN" dirty="0"/>
              <a:t>7</a:t>
            </a:r>
            <a:r>
              <a:rPr lang="zh-CN" altLang="en-US" dirty="0"/>
              <a:t>，标准配件如联轴器</a:t>
            </a:r>
            <a:r>
              <a:rPr lang="en-US" altLang="zh-CN" dirty="0"/>
              <a:t>/</a:t>
            </a:r>
            <a:r>
              <a:rPr lang="zh-CN" altLang="en-US" dirty="0"/>
              <a:t>同步带</a:t>
            </a:r>
            <a:r>
              <a:rPr lang="en-US" altLang="zh-CN" dirty="0"/>
              <a:t>/</a:t>
            </a:r>
            <a:r>
              <a:rPr lang="zh-CN" altLang="en-US" dirty="0"/>
              <a:t>齿轮齿条，微调工作台等：怡合达</a:t>
            </a:r>
            <a:r>
              <a:rPr lang="en-US" altLang="zh-CN" dirty="0"/>
              <a:t>/</a:t>
            </a:r>
            <a:r>
              <a:rPr lang="zh-CN" altLang="en-US" dirty="0"/>
              <a:t>米思米</a:t>
            </a:r>
          </a:p>
          <a:p>
            <a:r>
              <a:rPr lang="en-US" altLang="zh-CN" dirty="0"/>
              <a:t>8</a:t>
            </a:r>
            <a:r>
              <a:rPr lang="zh-CN" altLang="en-US" dirty="0"/>
              <a:t>，</a:t>
            </a:r>
            <a:r>
              <a:rPr lang="en-US" altLang="zh-CN" dirty="0"/>
              <a:t> </a:t>
            </a:r>
            <a:r>
              <a:rPr lang="zh-CN" altLang="en-US" dirty="0"/>
              <a:t>丝杆</a:t>
            </a:r>
            <a:r>
              <a:rPr lang="en-US" altLang="zh-CN" dirty="0"/>
              <a:t>/</a:t>
            </a:r>
            <a:r>
              <a:rPr lang="zh-CN" altLang="en-US" dirty="0"/>
              <a:t>导轨</a:t>
            </a:r>
            <a:r>
              <a:rPr lang="en-US" altLang="zh-CN" dirty="0"/>
              <a:t>/</a:t>
            </a:r>
            <a:r>
              <a:rPr lang="zh-CN" altLang="en-US" dirty="0"/>
              <a:t>模组：上银</a:t>
            </a:r>
            <a:r>
              <a:rPr lang="en-US" altLang="zh-CN" dirty="0"/>
              <a:t>/NSK</a:t>
            </a:r>
            <a:endParaRPr lang="zh-CN" altLang="en-US" dirty="0"/>
          </a:p>
          <a:p>
            <a:r>
              <a:rPr lang="en-US" altLang="zh-CN" dirty="0"/>
              <a:t>9 </a:t>
            </a:r>
            <a:r>
              <a:rPr lang="zh-CN" altLang="en-US" dirty="0"/>
              <a:t>，压力传感器：富士</a:t>
            </a:r>
          </a:p>
          <a:p>
            <a:r>
              <a:rPr lang="en-US" altLang="zh-CN" dirty="0"/>
              <a:t>10</a:t>
            </a:r>
            <a:r>
              <a:rPr lang="zh-CN" altLang="en-US" dirty="0"/>
              <a:t>，</a:t>
            </a:r>
            <a:r>
              <a:rPr lang="en-US" altLang="zh-CN" dirty="0"/>
              <a:t> </a:t>
            </a:r>
            <a:r>
              <a:rPr lang="zh-CN" altLang="en-US" dirty="0"/>
              <a:t>光纤</a:t>
            </a:r>
            <a:r>
              <a:rPr lang="en-US" altLang="zh-CN" dirty="0"/>
              <a:t>/</a:t>
            </a:r>
            <a:r>
              <a:rPr lang="zh-CN" altLang="en-US" dirty="0"/>
              <a:t>光电</a:t>
            </a:r>
            <a:r>
              <a:rPr lang="en-US" altLang="zh-CN" dirty="0"/>
              <a:t>/</a:t>
            </a:r>
            <a:r>
              <a:rPr lang="zh-CN" altLang="en-US" dirty="0"/>
              <a:t>接近</a:t>
            </a:r>
            <a:r>
              <a:rPr lang="en-US" altLang="zh-CN" dirty="0"/>
              <a:t>/</a:t>
            </a:r>
            <a:r>
              <a:rPr lang="zh-CN" altLang="en-US" dirty="0"/>
              <a:t>位移</a:t>
            </a:r>
            <a:r>
              <a:rPr lang="en-US" altLang="zh-CN" dirty="0"/>
              <a:t>/</a:t>
            </a:r>
            <a:r>
              <a:rPr lang="zh-CN" altLang="en-US" dirty="0"/>
              <a:t>激光传感器：基恩士</a:t>
            </a:r>
            <a:r>
              <a:rPr lang="en-US" altLang="zh-CN" dirty="0"/>
              <a:t>/</a:t>
            </a:r>
            <a:r>
              <a:rPr lang="zh-CN" altLang="en-US" dirty="0"/>
              <a:t>欧姆龙</a:t>
            </a:r>
          </a:p>
          <a:p>
            <a:r>
              <a:rPr lang="en-US" altLang="zh-CN" dirty="0"/>
              <a:t>11</a:t>
            </a:r>
            <a:r>
              <a:rPr lang="zh-CN" altLang="en-US" dirty="0"/>
              <a:t>，减速</a:t>
            </a:r>
            <a:r>
              <a:rPr lang="en-US" altLang="zh-CN" dirty="0"/>
              <a:t>/</a:t>
            </a:r>
            <a:r>
              <a:rPr lang="zh-CN" altLang="en-US" dirty="0"/>
              <a:t>调速电机：晟邦；    </a:t>
            </a:r>
            <a:endParaRPr lang="en-US" altLang="zh-CN" dirty="0"/>
          </a:p>
          <a:p>
            <a:r>
              <a:rPr lang="en-US" altLang="zh-CN" dirty="0"/>
              <a:t>12</a:t>
            </a:r>
            <a:r>
              <a:rPr lang="zh-CN" altLang="en-US" dirty="0"/>
              <a:t>，触摸屏：威纶；</a:t>
            </a:r>
            <a:endParaRPr lang="en-US" altLang="zh-CN" dirty="0"/>
          </a:p>
          <a:p>
            <a:r>
              <a:rPr lang="en-US" altLang="zh-CN" dirty="0"/>
              <a:t>13</a:t>
            </a:r>
            <a:r>
              <a:rPr lang="zh-CN" altLang="en-US" dirty="0"/>
              <a:t>，轴承：</a:t>
            </a:r>
            <a:r>
              <a:rPr lang="en-US" altLang="zh-CN" dirty="0"/>
              <a:t>NSK</a:t>
            </a:r>
            <a:r>
              <a:rPr lang="zh-CN" altLang="en-US" dirty="0"/>
              <a:t>；</a:t>
            </a:r>
            <a:endParaRPr lang="en-US" altLang="zh-CN" dirty="0"/>
          </a:p>
          <a:p>
            <a:r>
              <a:rPr lang="en-US" altLang="zh-CN" dirty="0"/>
              <a:t>14</a:t>
            </a:r>
            <a:r>
              <a:rPr lang="zh-CN" altLang="en-US" dirty="0"/>
              <a:t>，四轴机械手：雅马哈或爱普生，</a:t>
            </a:r>
            <a:endParaRPr lang="en-US" altLang="zh-CN" dirty="0"/>
          </a:p>
          <a:p>
            <a:r>
              <a:rPr lang="en-US" altLang="zh-CN" dirty="0"/>
              <a:t>15</a:t>
            </a:r>
            <a:r>
              <a:rPr lang="zh-CN" altLang="en-US" dirty="0"/>
              <a:t>，六轴机械手：发那科或</a:t>
            </a:r>
            <a:r>
              <a:rPr lang="en-US" altLang="zh-CN" dirty="0"/>
              <a:t>ABB</a:t>
            </a:r>
            <a:r>
              <a:rPr lang="zh-CN" altLang="en-US" dirty="0"/>
              <a:t>，</a:t>
            </a:r>
            <a:endParaRPr lang="en-US" altLang="zh-CN" dirty="0"/>
          </a:p>
          <a:p>
            <a:r>
              <a:rPr lang="en-US" altLang="zh-CN" dirty="0"/>
              <a:t>16</a:t>
            </a:r>
            <a:r>
              <a:rPr lang="zh-CN" altLang="en-US" dirty="0"/>
              <a:t>，</a:t>
            </a:r>
            <a:r>
              <a:rPr lang="zh-CN" altLang="zh-CN" dirty="0"/>
              <a:t>电气配件：施耐德</a:t>
            </a:r>
            <a:r>
              <a:rPr lang="en-US" altLang="zh-CN" dirty="0"/>
              <a:t>/</a:t>
            </a:r>
            <a:r>
              <a:rPr lang="zh-CN" altLang="zh-CN" dirty="0"/>
              <a:t>欧姆龙</a:t>
            </a:r>
            <a:r>
              <a:rPr lang="en-US" altLang="zh-CN" dirty="0"/>
              <a:t>/</a:t>
            </a:r>
            <a:r>
              <a:rPr lang="zh-CN" altLang="zh-CN" dirty="0"/>
              <a:t>基恩士</a:t>
            </a:r>
            <a:r>
              <a:rPr lang="en-US" altLang="zh-CN" dirty="0"/>
              <a:t>/</a:t>
            </a:r>
            <a:r>
              <a:rPr lang="zh-CN" altLang="en-US" dirty="0"/>
              <a:t>明纬</a:t>
            </a:r>
            <a:r>
              <a:rPr lang="zh-CN" altLang="zh-CN" dirty="0"/>
              <a:t>，部分小配件可选正泰</a:t>
            </a:r>
            <a:r>
              <a:rPr lang="zh-CN" altLang="en-US" dirty="0"/>
              <a:t>等国内一线品牌</a:t>
            </a:r>
            <a:endParaRPr lang="en-US" altLang="zh-CN" dirty="0"/>
          </a:p>
          <a:p>
            <a:r>
              <a:rPr lang="en-US" altLang="zh-CN" dirty="0"/>
              <a:t>17</a:t>
            </a:r>
            <a:r>
              <a:rPr lang="zh-CN" altLang="en-US" dirty="0"/>
              <a:t>，</a:t>
            </a:r>
            <a:r>
              <a:rPr lang="zh-CN" altLang="zh-CN" dirty="0"/>
              <a:t>凸轮分割器：德士</a:t>
            </a:r>
            <a:r>
              <a:rPr lang="en-US" altLang="zh-CN" dirty="0"/>
              <a:t>/</a:t>
            </a:r>
            <a:r>
              <a:rPr lang="zh-CN" altLang="zh-CN" dirty="0"/>
              <a:t>潭子</a:t>
            </a:r>
            <a:endParaRPr lang="en-US" altLang="zh-CN" dirty="0"/>
          </a:p>
          <a:p>
            <a:r>
              <a:rPr lang="en-US" altLang="zh-CN" dirty="0"/>
              <a:t>18</a:t>
            </a:r>
            <a:r>
              <a:rPr lang="zh-CN" altLang="en-US" dirty="0"/>
              <a:t>，相机：</a:t>
            </a:r>
            <a:r>
              <a:rPr lang="en-US" altLang="zh-CN" dirty="0"/>
              <a:t>BASLER</a:t>
            </a:r>
            <a:r>
              <a:rPr lang="zh-CN" altLang="en-US" dirty="0"/>
              <a:t>，镜头：富士</a:t>
            </a:r>
            <a:endParaRPr lang="en-US" altLang="zh-CN" dirty="0"/>
          </a:p>
          <a:p>
            <a:r>
              <a:rPr lang="zh-CN" altLang="en-US" b="1" dirty="0"/>
              <a:t>设备按电工标准布线，所有线均有线码，且和</a:t>
            </a:r>
            <a:r>
              <a:rPr lang="en-US" altLang="zh-CN" b="1" dirty="0"/>
              <a:t>IO</a:t>
            </a:r>
            <a:r>
              <a:rPr lang="zh-CN" altLang="en-US" b="1" dirty="0"/>
              <a:t>分配表一致；配备整线及各工站操作说明书</a:t>
            </a:r>
            <a:r>
              <a:rPr lang="en-US" altLang="zh-CN" b="1" dirty="0"/>
              <a:t>/</a:t>
            </a:r>
            <a:r>
              <a:rPr lang="zh-CN" altLang="en-US" b="1" dirty="0"/>
              <a:t>电路图</a:t>
            </a:r>
            <a:r>
              <a:rPr lang="en-US" altLang="zh-CN" b="1" dirty="0"/>
              <a:t>/IO</a:t>
            </a:r>
            <a:r>
              <a:rPr lang="zh-CN" altLang="en-US" b="1" dirty="0"/>
              <a:t>分配</a:t>
            </a:r>
            <a:endParaRPr lang="en-US" altLang="zh-CN" b="1" dirty="0"/>
          </a:p>
          <a:p>
            <a:r>
              <a:rPr lang="zh-CN" altLang="en-US" b="1" dirty="0"/>
              <a:t>表</a:t>
            </a:r>
            <a:r>
              <a:rPr lang="en-US" altLang="zh-CN" b="1" dirty="0"/>
              <a:t>/</a:t>
            </a:r>
            <a:r>
              <a:rPr lang="zh-CN" altLang="en-US" b="1" dirty="0"/>
              <a:t>易损件清单的纸档、电子档各一份，</a:t>
            </a:r>
            <a:r>
              <a:rPr lang="zh-CN" altLang="zh-CN" b="1" dirty="0">
                <a:solidFill>
                  <a:srgbClr val="FF0000"/>
                </a:solidFill>
              </a:rPr>
              <a:t>非客观原因并得到同意的情况下，优先第一品牌</a:t>
            </a:r>
            <a:endParaRPr lang="en-US" altLang="zh-CN" b="1" dirty="0"/>
          </a:p>
        </p:txBody>
      </p:sp>
    </p:spTree>
    <p:extLst>
      <p:ext uri="{BB962C8B-B14F-4D97-AF65-F5344CB8AC3E}">
        <p14:creationId xmlns:p14="http://schemas.microsoft.com/office/powerpoint/2010/main" val="3449444052"/>
      </p:ext>
    </p:extLst>
  </p:cSld>
  <p:clrMapOvr>
    <a:masterClrMapping/>
  </p:clrMapOvr>
  <p:transition/>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C14A5E926C7F34FB84B53F25FBFBD3C" ma:contentTypeVersion="0" ma:contentTypeDescription="Create a new document." ma:contentTypeScope="" ma:versionID="ab417521776433463ded6fb4374f4921">
  <xsd:schema xmlns:xsd="http://www.w3.org/2001/XMLSchema" xmlns:xs="http://www.w3.org/2001/XMLSchema" xmlns:p="http://schemas.microsoft.com/office/2006/metadata/properties" targetNamespace="http://schemas.microsoft.com/office/2006/metadata/properties" ma:root="true" ma:fieldsID="d413257cd9829394d17656a545d5fa4e">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C99F65C-F9F8-4DA5-A2C9-2FEDE286256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E92A81A6-5B4B-4A91-99C9-FB1C5B2963E3}">
  <ds:schemaRefs>
    <ds:schemaRef ds:uri="http://schemas.microsoft.com/office/2006/documentManagement/types"/>
    <ds:schemaRef ds:uri="http://www.w3.org/XML/1998/namespace"/>
    <ds:schemaRef ds:uri="http://purl.org/dc/elements/1.1/"/>
    <ds:schemaRef ds:uri="http://purl.org/dc/terms/"/>
    <ds:schemaRef ds:uri="http://schemas.microsoft.com/office/infopath/2007/PartnerControls"/>
    <ds:schemaRef ds:uri="http://schemas.openxmlformats.org/package/2006/metadata/core-properties"/>
    <ds:schemaRef ds:uri="http://schemas.microsoft.com/office/2006/metadata/properties"/>
    <ds:schemaRef ds:uri="http://purl.org/dc/dcmitype/"/>
  </ds:schemaRefs>
</ds:datastoreItem>
</file>

<file path=customXml/itemProps3.xml><?xml version="1.0" encoding="utf-8"?>
<ds:datastoreItem xmlns:ds="http://schemas.openxmlformats.org/officeDocument/2006/customXml" ds:itemID="{548A7C60-2BC1-41A0-8B78-F9F8BA681EE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48574</TotalTime>
  <Words>1518</Words>
  <Application>Microsoft Office PowerPoint</Application>
  <PresentationFormat>宽屏</PresentationFormat>
  <Paragraphs>124</Paragraphs>
  <Slides>10</Slides>
  <Notes>8</Notes>
  <HiddenSlides>0</HiddenSlides>
  <MMClips>0</MMClips>
  <ScaleCrop>false</ScaleCrop>
  <HeadingPairs>
    <vt:vector size="6" baseType="variant">
      <vt:variant>
        <vt:lpstr>已用的字体</vt:lpstr>
      </vt:variant>
      <vt:variant>
        <vt:i4>6</vt:i4>
      </vt:variant>
      <vt:variant>
        <vt:lpstr>主题</vt:lpstr>
      </vt:variant>
      <vt:variant>
        <vt:i4>2</vt:i4>
      </vt:variant>
      <vt:variant>
        <vt:lpstr>幻灯片标题</vt:lpstr>
      </vt:variant>
      <vt:variant>
        <vt:i4>10</vt:i4>
      </vt:variant>
    </vt:vector>
  </HeadingPairs>
  <TitlesOfParts>
    <vt:vector size="18" baseType="lpstr">
      <vt:lpstr>等线</vt:lpstr>
      <vt:lpstr>等线 Light</vt:lpstr>
      <vt:lpstr>宋体</vt:lpstr>
      <vt:lpstr>Arial</vt:lpstr>
      <vt:lpstr>Calibri</vt:lpstr>
      <vt:lpstr>Calibri Light</vt:lpstr>
      <vt:lpstr>Custom Design</vt:lpstr>
      <vt:lpstr>Office Theme</vt:lpstr>
      <vt:lpstr>产品关键尺寸和螺纹通止规检测方案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One Company, Many Solutions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Alyson.Rodgers@boydcorp.com</dc:creator>
  <cp:lastModifiedBy>Peter Cheng</cp:lastModifiedBy>
  <cp:revision>1837</cp:revision>
  <cp:lastPrinted>2020-08-31T01:02:05Z</cp:lastPrinted>
  <dcterms:created xsi:type="dcterms:W3CDTF">2017-06-08T13:51:57Z</dcterms:created>
  <dcterms:modified xsi:type="dcterms:W3CDTF">2022-01-14T05:48:11Z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0x010100AC14A5E926C7F34FB84B53F25FBFBD3C</vt:lpwstr>
  </property>
</Properties>
</file>