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11089232" r:id="rId2"/>
    <p:sldId id="11088930" r:id="rId3"/>
    <p:sldId id="11089257" r:id="rId4"/>
    <p:sldId id="11088935" r:id="rId5"/>
    <p:sldId id="11089252" r:id="rId6"/>
    <p:sldId id="11089253" r:id="rId7"/>
    <p:sldId id="11089258" r:id="rId8"/>
    <p:sldId id="11089259" r:id="rId9"/>
    <p:sldId id="11089254" r:id="rId10"/>
    <p:sldId id="1108895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gliu(刘刚)" initials="a" lastIdx="4" clrIdx="0"/>
  <p:cmAuthor id="2" name="LI RUIYU" initials="LR" lastIdx="1" clrIdx="1"/>
  <p:cmAuthor id="3" name="Troy Chen" initials="TC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15" autoAdjust="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C2F70-D2B0-4AA4-A0C2-7BA2997BBF3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6280-EC59-41E3-9A2D-5CC04DE63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7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6280-EC59-41E3-9A2D-5CC04DE63C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9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 panose="02000503000000020004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25916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l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 panose="02000503000000020004"/>
              </a:rPr>
              <a:t>© 2020 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 panose="02000503000000020004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74619" y="6299533"/>
            <a:ext cx="296555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+mn-lt"/>
                <a:ea typeface="黑体" panose="02010609060101010101" pitchFamily="49" charset="-122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2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lt"/>
                <a:ea typeface="黑体" panose="02010609060101010101" pitchFamily="49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lt"/>
                <a:ea typeface="黑体" panose="02010609060101010101" pitchFamily="49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lt"/>
                <a:ea typeface="黑体" panose="02010609060101010101" pitchFamily="49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lt"/>
                <a:ea typeface="黑体" panose="02010609060101010101" pitchFamily="49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8393-C34A-4F9A-9819-2D63B711C28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smartmore.com" TargetMode="External"/><Relationship Id="rId2" Type="http://schemas.openxmlformats.org/officeDocument/2006/relationships/hyperlink" Target="http://www.smartmore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"/>
          <p:cNvSpPr txBox="1">
            <a:spLocks noGrp="1"/>
          </p:cNvSpPr>
          <p:nvPr>
            <p:ph type="body" sz="quarter" idx="1"/>
          </p:nvPr>
        </p:nvSpPr>
        <p:spPr>
          <a:xfrm>
            <a:off x="0" y="3658486"/>
            <a:ext cx="12192000" cy="793889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手机中框抛光后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PVD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前清洗检测方案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986" y="2553935"/>
            <a:ext cx="4696143" cy="5661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14943" y="3051714"/>
            <a:ext cx="1325238" cy="3160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highlight>
                  <a:srgbClr val="006EB3"/>
                </a:highlight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思当下，谋未来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9756" y="2001327"/>
            <a:ext cx="5389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2555" algn="l" defTabSz="1219200">
              <a:buSzPct val="80000"/>
              <a:defRPr/>
            </a:pPr>
            <a:r>
              <a:rPr kumimoji="1" lang="zh-CN" altLang="en-US" sz="5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谢谢！</a:t>
            </a:r>
            <a:endParaRPr kumimoji="1" lang="en-US" altLang="zh-CN" sz="5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755" y="3405192"/>
            <a:ext cx="9674370" cy="31085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indent="122555" algn="l" defTabSz="1219200">
              <a:buSzPct val="80000"/>
              <a:defRPr/>
            </a:pPr>
            <a:r>
              <a:rPr kumimoji="1" lang="zh-CN" altLang="en-US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深圳</a:t>
            </a: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深圳市南山区高新南九道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45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号三航科技大厦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22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上海</a:t>
            </a: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上海市徐汇区龙兰路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277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号西岸东航滨江中心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T2 - 11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苏州</a:t>
            </a: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苏州市工业园区钟园路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788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号丰隆生活城市广场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幢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8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香港</a:t>
            </a: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香港科学园科技大道西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19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10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网站：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hlinkClick r:id="rId2"/>
              </a:rPr>
              <a:t>www.smartmore.com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商务：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  <a:hlinkClick r:id="rId3"/>
              </a:rPr>
              <a:t>sales@smartmore.com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8" name="图片 7" descr="图层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036" y="6335927"/>
            <a:ext cx="1475011" cy="1778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1034" y="4714875"/>
            <a:ext cx="1475012" cy="1475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室内, 建筑物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-159" r="40628" b="100000"/>
          <a:stretch>
            <a:fillRect/>
          </a:stretch>
        </p:blipFill>
        <p:spPr>
          <a:xfrm>
            <a:off x="6093240" y="-10884"/>
            <a:ext cx="2760" cy="10885"/>
          </a:xfrm>
          <a:custGeom>
            <a:avLst/>
            <a:gdLst>
              <a:gd name="connsiteX0" fmla="*/ 2760 w 2760"/>
              <a:gd name="connsiteY0" fmla="*/ 0 h 10885"/>
              <a:gd name="connsiteX1" fmla="*/ 2760 w 2760"/>
              <a:gd name="connsiteY1" fmla="*/ 10885 h 10885"/>
              <a:gd name="connsiteX2" fmla="*/ 0 w 2760"/>
              <a:gd name="connsiteY2" fmla="*/ 10885 h 10885"/>
              <a:gd name="connsiteX3" fmla="*/ 2760 w 2760"/>
              <a:gd name="connsiteY3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" h="10885">
                <a:moveTo>
                  <a:pt x="2760" y="0"/>
                </a:moveTo>
                <a:lnTo>
                  <a:pt x="2760" y="10885"/>
                </a:lnTo>
                <a:lnTo>
                  <a:pt x="0" y="10885"/>
                </a:lnTo>
                <a:lnTo>
                  <a:pt x="2760" y="0"/>
                </a:lnTo>
                <a:close/>
              </a:path>
            </a:pathLst>
          </a:custGeom>
        </p:spPr>
      </p:pic>
      <p:sp>
        <p:nvSpPr>
          <p:cNvPr id="2" name="流程图: 手动输入 1"/>
          <p:cNvSpPr/>
          <p:nvPr/>
        </p:nvSpPr>
        <p:spPr>
          <a:xfrm rot="5400000" flipH="1">
            <a:off x="-347333" y="347332"/>
            <a:ext cx="6858002" cy="6163336"/>
          </a:xfrm>
          <a:prstGeom prst="flowChartManualInput">
            <a:avLst/>
          </a:prstGeom>
          <a:blipFill dpi="0" rotWithShape="0">
            <a:blip r:embed="rId2"/>
            <a:srcRect/>
            <a:stretch>
              <a:fillRect l="-26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"/>
          <p:cNvSpPr/>
          <p:nvPr/>
        </p:nvSpPr>
        <p:spPr>
          <a:xfrm rot="16200000">
            <a:off x="-961712" y="950828"/>
            <a:ext cx="6868884" cy="4945460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74466">
                <a:srgbClr val="7F7D80">
                  <a:alpha val="36066"/>
                </a:srgbClr>
              </a:gs>
              <a:gs pos="99294">
                <a:srgbClr val="FDFB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082" y="1990164"/>
            <a:ext cx="2581835" cy="2877671"/>
            <a:chOff x="1757082" y="1990164"/>
            <a:chExt cx="2581835" cy="2877671"/>
          </a:xfrm>
        </p:grpSpPr>
        <p:sp>
          <p:nvSpPr>
            <p:cNvPr id="37" name="矩形 36"/>
            <p:cNvSpPr/>
            <p:nvPr/>
          </p:nvSpPr>
          <p:spPr bwMode="auto">
            <a:xfrm>
              <a:off x="1757082" y="1990164"/>
              <a:ext cx="2581835" cy="2877671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8" name="直角三角形 37"/>
            <p:cNvSpPr/>
            <p:nvPr/>
          </p:nvSpPr>
          <p:spPr bwMode="auto">
            <a:xfrm flipV="1">
              <a:off x="1869141" y="2084294"/>
              <a:ext cx="162000" cy="1620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34877" y="274279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目 录</a:t>
              </a:r>
              <a:endParaRPr kumimoji="1" lang="zh-CN" altLang="en-US" sz="28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1141" y="3527620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CONTENTS</a:t>
              </a:r>
              <a:endParaRPr kumimoji="1" lang="zh-CN" altLang="en-US" sz="24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36209" y="2262581"/>
            <a:ext cx="4637777" cy="578225"/>
            <a:chOff x="6774603" y="1439556"/>
            <a:chExt cx="4637777" cy="578225"/>
          </a:xfrm>
        </p:grpSpPr>
        <p:sp>
          <p:nvSpPr>
            <p:cNvPr id="41" name="矩形 40"/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4400" b="1" kern="0" dirty="0">
                  <a:solidFill>
                    <a:schemeClr val="bg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kumimoji="0" lang="zh-CN" altLang="en-US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42" name="直线连接符 10"/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文本框 42"/>
            <p:cNvSpPr txBox="1"/>
            <p:nvPr/>
          </p:nvSpPr>
          <p:spPr>
            <a:xfrm>
              <a:off x="7696061" y="1482447"/>
              <a:ext cx="371631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概念整机设计方案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536209" y="1411987"/>
            <a:ext cx="4637777" cy="578225"/>
            <a:chOff x="6774603" y="1439556"/>
            <a:chExt cx="4637777" cy="578225"/>
          </a:xfrm>
        </p:grpSpPr>
        <p:sp>
          <p:nvSpPr>
            <p:cNvPr id="61" name="矩形 60"/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4400" b="1" u="none" strike="noStrike" kern="0" cap="none" spc="0" normalizeH="0" baseline="0" noProof="0" dirty="0">
                  <a:ln>
                    <a:noFill/>
                  </a:ln>
                  <a:solidFill>
                    <a:srgbClr val="006DB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zh-CN" altLang="en-US" sz="4400" b="1" u="none" strike="noStrike" kern="0" cap="none" spc="0" normalizeH="0" baseline="0" noProof="0" dirty="0">
                <a:ln>
                  <a:noFill/>
                </a:ln>
                <a:solidFill>
                  <a:srgbClr val="006DB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2" name="直线连接符 10"/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文本框 62"/>
            <p:cNvSpPr txBox="1"/>
            <p:nvPr/>
          </p:nvSpPr>
          <p:spPr>
            <a:xfrm>
              <a:off x="7696061" y="1483072"/>
              <a:ext cx="3716319" cy="521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项目背景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36209" y="3157296"/>
            <a:ext cx="4637777" cy="578225"/>
            <a:chOff x="6774603" y="1439556"/>
            <a:chExt cx="4637777" cy="578225"/>
          </a:xfrm>
        </p:grpSpPr>
        <p:sp>
          <p:nvSpPr>
            <p:cNvPr id="12" name="矩形 11"/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4400" b="1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cxnSp>
          <p:nvCxnSpPr>
            <p:cNvPr id="14" name="直线连接符 10"/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文本框 14"/>
            <p:cNvSpPr txBox="1"/>
            <p:nvPr/>
          </p:nvSpPr>
          <p:spPr>
            <a:xfrm>
              <a:off x="7696061" y="1483072"/>
              <a:ext cx="3716319" cy="521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设备外观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B9036A3-1104-46BA-8D1E-D6CDF731C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47" y="856846"/>
            <a:ext cx="4901979" cy="50049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抛光后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/PVD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前清洗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|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项目需求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0D673B8-1266-43C9-B22D-85F3B86312FA}"/>
              </a:ext>
            </a:extLst>
          </p:cNvPr>
          <p:cNvSpPr txBox="1"/>
          <p:nvPr/>
        </p:nvSpPr>
        <p:spPr>
          <a:xfrm>
            <a:off x="171674" y="996246"/>
            <a:ext cx="7343018" cy="263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项目需求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针对外观全检工站，需开发自动外观外观检测设备，替代人工作业，并按不良类别、程度及位置分类，对应不同重工流 程与方案。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产品材质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不锈钢。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产品规格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长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(131.5mm)*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宽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(64.2mm)*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高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(7.65mm)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、长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(146.7mm)*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宽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(71.5mm)*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高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(7.65mm)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、长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(160.8mm)*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宽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(78.1mm)*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高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(7.65mm)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检测面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:CG/BG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侧面、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3D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面、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RT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面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检测缺陷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抛光不足、碰刮伤、打磨纹、刀纹、条纹等。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0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2064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622" y="571947"/>
            <a:ext cx="5029962" cy="454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23" y="581703"/>
            <a:ext cx="3449216" cy="444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455" y="289779"/>
            <a:ext cx="9058943" cy="41063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solidFill>
                  <a:srgbClr val="006DB2"/>
                </a:solidFill>
              </a:rPr>
              <a:t>整机设计方案</a:t>
            </a:r>
            <a:r>
              <a:rPr lang="en-US" altLang="zh-CN" dirty="0">
                <a:solidFill>
                  <a:srgbClr val="006DB2"/>
                </a:solidFill>
              </a:rPr>
              <a:t>-</a:t>
            </a:r>
            <a:r>
              <a:rPr lang="zh-CN" altLang="en-US" dirty="0">
                <a:solidFill>
                  <a:srgbClr val="006DB2"/>
                </a:solidFill>
              </a:rPr>
              <a:t>机台尺寸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879596" y="4998769"/>
            <a:ext cx="20071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421823" y="470941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1020mm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624122" y="1386840"/>
            <a:ext cx="0" cy="17580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16200000">
            <a:off x="856622" y="2037251"/>
            <a:ext cx="116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870mm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4886766" y="4253230"/>
            <a:ext cx="0" cy="749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907538" y="4155313"/>
            <a:ext cx="0" cy="8724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1494909" y="1399540"/>
            <a:ext cx="57130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1459784" y="3144901"/>
            <a:ext cx="6064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4910264" y="1386840"/>
            <a:ext cx="45275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4893975" y="5003165"/>
            <a:ext cx="45275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46730" y="1399286"/>
            <a:ext cx="0" cy="36285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16200000">
            <a:off x="4606163" y="2703639"/>
            <a:ext cx="1149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1700mm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968912" y="1059124"/>
            <a:ext cx="0" cy="4362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886766" y="1053612"/>
            <a:ext cx="0" cy="5854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949671" y="1161288"/>
            <a:ext cx="29443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92878" y="78680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1500mm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616192" y="4279108"/>
            <a:ext cx="0" cy="8724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171303" y="4231659"/>
            <a:ext cx="0" cy="847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629703" y="5076914"/>
            <a:ext cx="3541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870550" y="471535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1800mm</a:t>
            </a:r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6609080" y="1053612"/>
            <a:ext cx="0" cy="6598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0878312" y="1059124"/>
            <a:ext cx="0" cy="7357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609080" y="1156136"/>
            <a:ext cx="4269232" cy="5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043114" y="79195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2200mm</a:t>
            </a:r>
          </a:p>
        </p:txBody>
      </p:sp>
      <p:sp>
        <p:nvSpPr>
          <p:cNvPr id="44" name="文本框 20"/>
          <p:cNvSpPr txBox="1"/>
          <p:nvPr/>
        </p:nvSpPr>
        <p:spPr>
          <a:xfrm>
            <a:off x="760941" y="5197427"/>
            <a:ext cx="8972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zh-CN" sz="1600" dirty="0">
                <a:latin typeface="+mn-ea"/>
                <a:cs typeface="+mn-ea"/>
              </a:rPr>
              <a:t>工作电压：</a:t>
            </a:r>
            <a:r>
              <a:rPr lang="en-US" altLang="zh-CN" sz="1600" dirty="0">
                <a:latin typeface="+mn-ea"/>
                <a:cs typeface="+mn-ea"/>
              </a:rPr>
              <a:t>AC 220V</a:t>
            </a:r>
            <a:r>
              <a:rPr lang="zh-CN" altLang="en-US" sz="1600" dirty="0">
                <a:latin typeface="+mn-ea"/>
                <a:cs typeface="+mn-ea"/>
              </a:rPr>
              <a:t>，工作气压：</a:t>
            </a:r>
            <a:r>
              <a:rPr lang="en-US" altLang="zh-CN" sz="1600" dirty="0">
                <a:latin typeface="+mn-ea"/>
                <a:cs typeface="+mn-ea"/>
              </a:rPr>
              <a:t>0.5~0.7 </a:t>
            </a:r>
            <a:r>
              <a:rPr lang="en-US" altLang="zh-CN" sz="1600" dirty="0" err="1">
                <a:latin typeface="+mn-ea"/>
                <a:cs typeface="+mn-ea"/>
              </a:rPr>
              <a:t>Mpa</a:t>
            </a:r>
            <a:endParaRPr lang="en-US" altLang="zh-CN" sz="1600" dirty="0">
              <a:latin typeface="+mn-ea"/>
              <a:cs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+mn-ea"/>
                <a:cs typeface="+mn-ea"/>
              </a:rPr>
              <a:t>设备尺寸：参照上图</a:t>
            </a:r>
            <a:endParaRPr lang="en-US" altLang="zh-CN" sz="1600" dirty="0">
              <a:latin typeface="+mn-ea"/>
              <a:cs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dirty="0">
                <a:latin typeface="+mn-ea"/>
                <a:cs typeface="+mn-ea"/>
              </a:rPr>
              <a:t>(</a:t>
            </a:r>
            <a:r>
              <a:rPr lang="zh-CN" altLang="en-US" sz="1600" dirty="0">
                <a:latin typeface="+mn-ea"/>
                <a:cs typeface="+mn-ea"/>
              </a:rPr>
              <a:t>目前设备尺寸为预估尺寸</a:t>
            </a:r>
            <a:r>
              <a:rPr lang="en-US" altLang="zh-CN" sz="1600" dirty="0">
                <a:latin typeface="+mn-ea"/>
                <a:cs typeface="+mn-ea"/>
              </a:rPr>
              <a:t>,</a:t>
            </a:r>
            <a:r>
              <a:rPr lang="zh-CN" altLang="en-US" sz="1600" dirty="0">
                <a:latin typeface="+mn-ea"/>
                <a:cs typeface="+mn-ea"/>
              </a:rPr>
              <a:t>不含</a:t>
            </a:r>
            <a:r>
              <a:rPr lang="en-US" altLang="zh-CN" sz="1600" dirty="0">
                <a:latin typeface="+mn-ea"/>
                <a:cs typeface="+mn-ea"/>
              </a:rPr>
              <a:t>3</a:t>
            </a:r>
            <a:r>
              <a:rPr lang="zh-CN" altLang="en-US" sz="1600" dirty="0">
                <a:latin typeface="+mn-ea"/>
                <a:cs typeface="+mn-ea"/>
              </a:rPr>
              <a:t>色灯高度，实际尺寸已最终</a:t>
            </a:r>
            <a:r>
              <a:rPr lang="en-US" altLang="zh-CN" sz="1600" dirty="0">
                <a:latin typeface="+mn-ea"/>
                <a:cs typeface="+mn-ea"/>
              </a:rPr>
              <a:t>Layout</a:t>
            </a:r>
            <a:r>
              <a:rPr lang="zh-CN" altLang="en-US" sz="1600" dirty="0">
                <a:latin typeface="+mn-ea"/>
                <a:cs typeface="+mn-ea"/>
              </a:rPr>
              <a:t>图为准）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503" y="5197427"/>
            <a:ext cx="1696974" cy="146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494" y="669727"/>
            <a:ext cx="6180201" cy="565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整机设计方案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结构示意图</a:t>
            </a:r>
          </a:p>
        </p:txBody>
      </p:sp>
      <p:sp>
        <p:nvSpPr>
          <p:cNvPr id="23" name="线形标注 2 22"/>
          <p:cNvSpPr/>
          <p:nvPr/>
        </p:nvSpPr>
        <p:spPr>
          <a:xfrm>
            <a:off x="9235440" y="1515984"/>
            <a:ext cx="1527048" cy="330144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366414"/>
              <a:gd name="adj6" fmla="val -15025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检测载具工位</a:t>
            </a:r>
          </a:p>
        </p:txBody>
      </p:sp>
      <p:sp>
        <p:nvSpPr>
          <p:cNvPr id="43" name="线形标注 2 42"/>
          <p:cNvSpPr/>
          <p:nvPr/>
        </p:nvSpPr>
        <p:spPr>
          <a:xfrm>
            <a:off x="1689852" y="1515984"/>
            <a:ext cx="1452053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216820"/>
              <a:gd name="adj6" fmla="val 20969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CCD</a:t>
            </a:r>
            <a:r>
              <a:rPr lang="zh-CN" altLang="en-US" sz="1600" dirty="0">
                <a:solidFill>
                  <a:schemeClr val="tx1"/>
                </a:solidFill>
              </a:rPr>
              <a:t>检测模组</a:t>
            </a:r>
          </a:p>
        </p:txBody>
      </p:sp>
      <p:sp>
        <p:nvSpPr>
          <p:cNvPr id="15" name="线形标注 2 14"/>
          <p:cNvSpPr/>
          <p:nvPr/>
        </p:nvSpPr>
        <p:spPr>
          <a:xfrm>
            <a:off x="1689852" y="3258117"/>
            <a:ext cx="1452053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179979"/>
              <a:gd name="adj6" fmla="val 23110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上料搬运模组</a:t>
            </a:r>
          </a:p>
        </p:txBody>
      </p:sp>
      <p:sp>
        <p:nvSpPr>
          <p:cNvPr id="16" name="线形标注 2 15"/>
          <p:cNvSpPr/>
          <p:nvPr/>
        </p:nvSpPr>
        <p:spPr>
          <a:xfrm>
            <a:off x="1689852" y="4428550"/>
            <a:ext cx="1452053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108926"/>
              <a:gd name="adj6" fmla="val 21788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上料模组</a:t>
            </a:r>
          </a:p>
        </p:txBody>
      </p:sp>
      <p:sp>
        <p:nvSpPr>
          <p:cNvPr id="17" name="线形标注 2 16"/>
          <p:cNvSpPr/>
          <p:nvPr/>
        </p:nvSpPr>
        <p:spPr>
          <a:xfrm>
            <a:off x="9235440" y="4181658"/>
            <a:ext cx="1555630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254013"/>
              <a:gd name="adj6" fmla="val -126471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龙门搬运模组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071" y="4863955"/>
            <a:ext cx="1696974" cy="146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7641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84DAF8F-2DA4-4280-8251-20FA872D7B75}"/>
              </a:ext>
            </a:extLst>
          </p:cNvPr>
          <p:cNvGrpSpPr/>
          <p:nvPr/>
        </p:nvGrpSpPr>
        <p:grpSpPr>
          <a:xfrm>
            <a:off x="338328" y="438919"/>
            <a:ext cx="11685237" cy="6272776"/>
            <a:chOff x="338328" y="438919"/>
            <a:chExt cx="11685237" cy="627277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114" y="438919"/>
              <a:ext cx="6210984" cy="4514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圆角矩形 5"/>
            <p:cNvSpPr/>
            <p:nvPr/>
          </p:nvSpPr>
          <p:spPr>
            <a:xfrm>
              <a:off x="338328" y="5020056"/>
              <a:ext cx="1600200" cy="475488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龙门（</a:t>
              </a:r>
              <a:r>
                <a:rPr lang="en-US" altLang="zh-CN" sz="1600" dirty="0">
                  <a:solidFill>
                    <a:schemeClr val="tx1"/>
                  </a:solidFill>
                </a:rPr>
                <a:t>P1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）上料到（</a:t>
              </a:r>
              <a:r>
                <a:rPr lang="en-US" altLang="zh-CN" sz="1600" dirty="0">
                  <a:solidFill>
                    <a:schemeClr val="tx1"/>
                  </a:solidFill>
                </a:rPr>
                <a:t>P2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21" name="右箭头 20"/>
            <p:cNvSpPr/>
            <p:nvPr/>
          </p:nvSpPr>
          <p:spPr>
            <a:xfrm>
              <a:off x="1938528" y="5161008"/>
              <a:ext cx="417640" cy="210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967341" y="3899945"/>
              <a:ext cx="333756" cy="173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P1</a:t>
              </a:r>
              <a:endParaRPr lang="zh-CN" altLang="en-US" sz="1050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9999509" y="4958334"/>
              <a:ext cx="1997420" cy="53721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（</a:t>
              </a:r>
              <a:r>
                <a:rPr lang="en-US" altLang="zh-CN" sz="1600" dirty="0">
                  <a:solidFill>
                    <a:schemeClr val="tx1"/>
                  </a:solidFill>
                </a:rPr>
                <a:t>P2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）经过</a:t>
              </a:r>
              <a:r>
                <a:rPr lang="en-US" altLang="zh-CN" sz="1600" dirty="0">
                  <a:solidFill>
                    <a:schemeClr val="tx1"/>
                  </a:solidFill>
                </a:rPr>
                <a:t>DD</a:t>
              </a:r>
              <a:r>
                <a:rPr lang="zh-CN" altLang="en-US" sz="1600" dirty="0">
                  <a:solidFill>
                    <a:schemeClr val="tx1"/>
                  </a:solidFill>
                </a:rPr>
                <a:t>马达旋转</a:t>
              </a:r>
              <a:r>
                <a:rPr lang="en-US" altLang="zh-CN" sz="1600" dirty="0">
                  <a:solidFill>
                    <a:schemeClr val="tx1"/>
                  </a:solidFill>
                </a:rPr>
                <a:t>180°</a:t>
              </a:r>
              <a:r>
                <a:rPr lang="zh-CN" altLang="en-US" sz="1600" dirty="0">
                  <a:solidFill>
                    <a:schemeClr val="tx1"/>
                  </a:solidFill>
                </a:rPr>
                <a:t>到（</a:t>
              </a:r>
              <a:r>
                <a:rPr lang="en-US" altLang="zh-CN" sz="1600" dirty="0">
                  <a:solidFill>
                    <a:schemeClr val="tx1"/>
                  </a:solidFill>
                </a:rPr>
                <a:t>P3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72" name="右箭头 71"/>
            <p:cNvSpPr/>
            <p:nvPr/>
          </p:nvSpPr>
          <p:spPr>
            <a:xfrm>
              <a:off x="9558446" y="5124432"/>
              <a:ext cx="417640" cy="210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2347800" y="4952985"/>
              <a:ext cx="1919266" cy="626357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（</a:t>
              </a:r>
              <a:r>
                <a:rPr lang="en-US" altLang="zh-CN" sz="1600" dirty="0">
                  <a:solidFill>
                    <a:schemeClr val="tx1"/>
                  </a:solidFill>
                </a:rPr>
                <a:t>P2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）经</a:t>
              </a:r>
              <a:r>
                <a:rPr lang="en-US" altLang="zh-CN" sz="1600" dirty="0">
                  <a:solidFill>
                    <a:schemeClr val="tx1"/>
                  </a:solidFill>
                </a:rPr>
                <a:t>DD</a:t>
              </a:r>
              <a:r>
                <a:rPr lang="zh-CN" altLang="en-US" sz="1600" dirty="0">
                  <a:solidFill>
                    <a:schemeClr val="tx1"/>
                  </a:solidFill>
                </a:rPr>
                <a:t>马达旋转</a:t>
              </a:r>
              <a:r>
                <a:rPr lang="en-US" altLang="zh-CN" sz="1600" dirty="0">
                  <a:solidFill>
                    <a:schemeClr val="tx1"/>
                  </a:solidFill>
                </a:rPr>
                <a:t>180°</a:t>
              </a:r>
              <a:r>
                <a:rPr lang="zh-CN" altLang="en-US" sz="1600" dirty="0">
                  <a:solidFill>
                    <a:schemeClr val="tx1"/>
                  </a:solidFill>
                </a:rPr>
                <a:t>到（</a:t>
              </a:r>
              <a:r>
                <a:rPr lang="en-US" altLang="zh-CN" sz="1600" dirty="0">
                  <a:solidFill>
                    <a:schemeClr val="tx1"/>
                  </a:solidFill>
                </a:rPr>
                <a:t>P3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74" name="右箭头 73"/>
            <p:cNvSpPr/>
            <p:nvPr/>
          </p:nvSpPr>
          <p:spPr>
            <a:xfrm>
              <a:off x="4267066" y="5150166"/>
              <a:ext cx="417640" cy="210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4684706" y="4991844"/>
              <a:ext cx="2045278" cy="475488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CCD</a:t>
              </a:r>
              <a:r>
                <a:rPr lang="zh-CN" altLang="en-US" sz="1600" dirty="0">
                  <a:solidFill>
                    <a:schemeClr val="tx1"/>
                  </a:solidFill>
                </a:rPr>
                <a:t>模组（</a:t>
              </a:r>
              <a:r>
                <a:rPr lang="en-US" altLang="zh-CN" sz="1600" dirty="0">
                  <a:solidFill>
                    <a:schemeClr val="tx1"/>
                  </a:solidFill>
                </a:rPr>
                <a:t>P4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）检测手机中框第一面</a:t>
              </a:r>
            </a:p>
          </p:txBody>
        </p:sp>
        <p:sp>
          <p:nvSpPr>
            <p:cNvPr id="77" name="右箭头 76"/>
            <p:cNvSpPr/>
            <p:nvPr/>
          </p:nvSpPr>
          <p:spPr>
            <a:xfrm>
              <a:off x="6729984" y="5140242"/>
              <a:ext cx="417640" cy="210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6783496" y="6041513"/>
              <a:ext cx="2527352" cy="475488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检测完成（</a:t>
              </a:r>
              <a:r>
                <a:rPr lang="en-US" altLang="zh-CN" sz="1600" dirty="0">
                  <a:solidFill>
                    <a:schemeClr val="tx1"/>
                  </a:solidFill>
                </a:rPr>
                <a:t>P3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）经过</a:t>
              </a:r>
              <a:r>
                <a:rPr lang="en-US" altLang="zh-CN" sz="1600" dirty="0">
                  <a:solidFill>
                    <a:schemeClr val="tx1"/>
                  </a:solidFill>
                </a:rPr>
                <a:t>DD</a:t>
              </a:r>
              <a:r>
                <a:rPr lang="zh-CN" altLang="en-US" sz="1600" dirty="0">
                  <a:solidFill>
                    <a:schemeClr val="tx1"/>
                  </a:solidFill>
                </a:rPr>
                <a:t>马达旋转</a:t>
              </a:r>
              <a:r>
                <a:rPr lang="en-US" altLang="zh-CN" sz="1600" dirty="0">
                  <a:solidFill>
                    <a:schemeClr val="tx1"/>
                  </a:solidFill>
                </a:rPr>
                <a:t>180°</a:t>
              </a:r>
              <a:r>
                <a:rPr lang="zh-CN" altLang="en-US" sz="1600" dirty="0">
                  <a:solidFill>
                    <a:schemeClr val="tx1"/>
                  </a:solidFill>
                </a:rPr>
                <a:t>到（</a:t>
              </a:r>
              <a:r>
                <a:rPr lang="en-US" altLang="zh-CN" sz="1600" dirty="0">
                  <a:solidFill>
                    <a:schemeClr val="tx1"/>
                  </a:solidFill>
                </a:rPr>
                <a:t>P2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45" name="下箭头 44"/>
            <p:cNvSpPr/>
            <p:nvPr/>
          </p:nvSpPr>
          <p:spPr>
            <a:xfrm>
              <a:off x="10914383" y="5498555"/>
              <a:ext cx="167672" cy="375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4386772" y="6041513"/>
              <a:ext cx="1957713" cy="475488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龙门将检测完成的物料，下料</a:t>
              </a:r>
            </a:p>
          </p:txBody>
        </p:sp>
        <p:sp>
          <p:nvSpPr>
            <p:cNvPr id="80" name="右箭头 79"/>
            <p:cNvSpPr/>
            <p:nvPr/>
          </p:nvSpPr>
          <p:spPr>
            <a:xfrm rot="10800000">
              <a:off x="6332657" y="6174101"/>
              <a:ext cx="456418" cy="210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7147624" y="5007654"/>
              <a:ext cx="2417000" cy="475488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（</a:t>
              </a:r>
              <a:r>
                <a:rPr lang="en-US" altLang="zh-CN" sz="1600" dirty="0">
                  <a:solidFill>
                    <a:schemeClr val="tx1"/>
                  </a:solidFill>
                </a:rPr>
                <a:t>P3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）旋转</a:t>
              </a:r>
              <a:r>
                <a:rPr lang="en-US" altLang="zh-CN" sz="1600" dirty="0">
                  <a:solidFill>
                    <a:schemeClr val="tx1"/>
                  </a:solidFill>
                </a:rPr>
                <a:t>90°</a:t>
              </a:r>
              <a:r>
                <a:rPr lang="zh-CN" altLang="en-US" sz="1600" dirty="0">
                  <a:solidFill>
                    <a:schemeClr val="tx1"/>
                  </a:solidFill>
                </a:rPr>
                <a:t>将料送给（</a:t>
              </a:r>
              <a:r>
                <a:rPr lang="en-US" altLang="zh-CN" sz="1600" dirty="0">
                  <a:solidFill>
                    <a:schemeClr val="tx1"/>
                  </a:solidFill>
                </a:rPr>
                <a:t>P2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）同时旋转</a:t>
              </a:r>
              <a:r>
                <a:rPr lang="en-US" altLang="zh-CN" sz="1600" dirty="0">
                  <a:solidFill>
                    <a:schemeClr val="tx1"/>
                  </a:solidFill>
                </a:rPr>
                <a:t>90°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9767266" y="5846820"/>
              <a:ext cx="2256299" cy="864875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CCD</a:t>
              </a:r>
              <a:r>
                <a:rPr lang="zh-CN" altLang="en-US" sz="1600" dirty="0">
                  <a:solidFill>
                    <a:schemeClr val="tx1"/>
                  </a:solidFill>
                </a:rPr>
                <a:t>模组（</a:t>
              </a:r>
              <a:r>
                <a:rPr lang="en-US" altLang="zh-CN" sz="1600" dirty="0">
                  <a:solidFill>
                    <a:schemeClr val="tx1"/>
                  </a:solidFill>
                </a:rPr>
                <a:t>P4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）检测手机中框反面，同时龙门上料到（</a:t>
              </a:r>
              <a:r>
                <a:rPr lang="en-US" altLang="zh-CN" sz="1600" dirty="0">
                  <a:solidFill>
                    <a:schemeClr val="tx1"/>
                  </a:solidFill>
                </a:rPr>
                <a:t>P2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9310848" y="6188187"/>
              <a:ext cx="456418" cy="210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227110" y="2872080"/>
              <a:ext cx="333756" cy="173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P2</a:t>
              </a:r>
              <a:endParaRPr lang="zh-CN" altLang="en-US" sz="105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6307556" y="2032282"/>
              <a:ext cx="333756" cy="173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P3</a:t>
              </a:r>
              <a:endParaRPr lang="zh-CN" altLang="en-US" sz="105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5365628" y="1234764"/>
              <a:ext cx="333756" cy="173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P4</a:t>
              </a:r>
              <a:endParaRPr lang="zh-CN" altLang="en-US" sz="1050" dirty="0"/>
            </a:p>
          </p:txBody>
        </p:sp>
        <p:sp>
          <p:nvSpPr>
            <p:cNvPr id="24" name="线形标注 2 23"/>
            <p:cNvSpPr/>
            <p:nvPr/>
          </p:nvSpPr>
          <p:spPr>
            <a:xfrm>
              <a:off x="1501591" y="1721925"/>
              <a:ext cx="1452053" cy="347472"/>
            </a:xfrm>
            <a:prstGeom prst="borderCallout2">
              <a:avLst>
                <a:gd name="adj1" fmla="val 52371"/>
                <a:gd name="adj2" fmla="val 100625"/>
                <a:gd name="adj3" fmla="val 52372"/>
                <a:gd name="adj4" fmla="val 123059"/>
                <a:gd name="adj5" fmla="val 164189"/>
                <a:gd name="adj6" fmla="val 194580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上料搬运模组</a:t>
              </a:r>
            </a:p>
          </p:txBody>
        </p:sp>
        <p:sp>
          <p:nvSpPr>
            <p:cNvPr id="25" name="线形标注 2 24"/>
            <p:cNvSpPr/>
            <p:nvPr/>
          </p:nvSpPr>
          <p:spPr>
            <a:xfrm>
              <a:off x="1501591" y="2884078"/>
              <a:ext cx="1452053" cy="347472"/>
            </a:xfrm>
            <a:prstGeom prst="borderCallout2">
              <a:avLst>
                <a:gd name="adj1" fmla="val 52371"/>
                <a:gd name="adj2" fmla="val 100625"/>
                <a:gd name="adj3" fmla="val 52372"/>
                <a:gd name="adj4" fmla="val 123059"/>
                <a:gd name="adj5" fmla="val 137873"/>
                <a:gd name="adj6" fmla="val 225437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上料模组</a:t>
              </a:r>
            </a:p>
          </p:txBody>
        </p:sp>
        <p:sp>
          <p:nvSpPr>
            <p:cNvPr id="26" name="线形标注 2 25"/>
            <p:cNvSpPr/>
            <p:nvPr/>
          </p:nvSpPr>
          <p:spPr>
            <a:xfrm>
              <a:off x="9212562" y="2402508"/>
              <a:ext cx="1527048" cy="330144"/>
            </a:xfrm>
            <a:prstGeom prst="borderCallout2">
              <a:avLst>
                <a:gd name="adj1" fmla="val 47108"/>
                <a:gd name="adj2" fmla="val -333"/>
                <a:gd name="adj3" fmla="val 47109"/>
                <a:gd name="adj4" fmla="val -27667"/>
                <a:gd name="adj5" fmla="val 25741"/>
                <a:gd name="adj6" fmla="val -16222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检测载具工位</a:t>
              </a:r>
            </a:p>
          </p:txBody>
        </p:sp>
        <p:sp>
          <p:nvSpPr>
            <p:cNvPr id="27" name="线形标注 2 26"/>
            <p:cNvSpPr/>
            <p:nvPr/>
          </p:nvSpPr>
          <p:spPr>
            <a:xfrm>
              <a:off x="9235440" y="3825071"/>
              <a:ext cx="1555630" cy="347472"/>
            </a:xfrm>
            <a:prstGeom prst="borderCallout2">
              <a:avLst>
                <a:gd name="adj1" fmla="val 47108"/>
                <a:gd name="adj2" fmla="val -333"/>
                <a:gd name="adj3" fmla="val 47109"/>
                <a:gd name="adj4" fmla="val -27667"/>
                <a:gd name="adj5" fmla="val -4013"/>
                <a:gd name="adj6" fmla="val -107074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龙门搬运模组</a:t>
              </a:r>
            </a:p>
          </p:txBody>
        </p:sp>
        <p:sp>
          <p:nvSpPr>
            <p:cNvPr id="28" name="线形标注 2 27"/>
            <p:cNvSpPr/>
            <p:nvPr/>
          </p:nvSpPr>
          <p:spPr>
            <a:xfrm>
              <a:off x="9212562" y="1425924"/>
              <a:ext cx="1527048" cy="330144"/>
            </a:xfrm>
            <a:prstGeom prst="borderCallout2">
              <a:avLst>
                <a:gd name="adj1" fmla="val 47108"/>
                <a:gd name="adj2" fmla="val -333"/>
                <a:gd name="adj3" fmla="val 47109"/>
                <a:gd name="adj4" fmla="val -27667"/>
                <a:gd name="adj5" fmla="val -65659"/>
                <a:gd name="adj6" fmla="val -141268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CCD</a:t>
              </a:r>
              <a:r>
                <a:rPr lang="zh-CN" altLang="en-US" sz="1600" dirty="0">
                  <a:solidFill>
                    <a:schemeClr val="tx1"/>
                  </a:solidFill>
                </a:rPr>
                <a:t>检测模组</a:t>
              </a:r>
            </a:p>
          </p:txBody>
        </p:sp>
        <p:sp>
          <p:nvSpPr>
            <p:cNvPr id="3" name="左弧形箭头 2"/>
            <p:cNvSpPr/>
            <p:nvPr/>
          </p:nvSpPr>
          <p:spPr>
            <a:xfrm>
              <a:off x="5337837" y="2238675"/>
              <a:ext cx="795528" cy="526634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上弧形箭头 3"/>
            <p:cNvSpPr/>
            <p:nvPr/>
          </p:nvSpPr>
          <p:spPr>
            <a:xfrm>
              <a:off x="7200900" y="1907984"/>
              <a:ext cx="228600" cy="29803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上弧形箭头 30"/>
            <p:cNvSpPr/>
            <p:nvPr/>
          </p:nvSpPr>
          <p:spPr>
            <a:xfrm rot="10630990">
              <a:off x="7216576" y="2809932"/>
              <a:ext cx="228600" cy="29803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整机设计方案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结构布局</a:t>
            </a:r>
          </a:p>
        </p:txBody>
      </p:sp>
    </p:spTree>
    <p:extLst>
      <p:ext uri="{BB962C8B-B14F-4D97-AF65-F5344CB8AC3E}">
        <p14:creationId xmlns:p14="http://schemas.microsoft.com/office/powerpoint/2010/main" val="31364002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692" y="1118591"/>
            <a:ext cx="7588948" cy="486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整机设计方案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上料搬运模组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58538" y="868080"/>
            <a:ext cx="7636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功能：</a:t>
            </a:r>
          </a:p>
          <a:p>
            <a:pPr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上料模组采用吸盘结构吸取物料及龙门结构搬运</a:t>
            </a:r>
            <a:r>
              <a:rPr lang="en-US" altLang="zh-CN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.</a:t>
            </a:r>
            <a:endParaRPr lang="zh-CN" altLang="en-US" sz="1600" dirty="0">
              <a:solidFill>
                <a:srgbClr val="002060"/>
              </a:solidFill>
              <a:latin typeface="+mn-ea"/>
              <a:cs typeface="+mn-ea"/>
            </a:endParaRPr>
          </a:p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6" name="线形标注 2 15"/>
          <p:cNvSpPr/>
          <p:nvPr/>
        </p:nvSpPr>
        <p:spPr>
          <a:xfrm>
            <a:off x="8757166" y="1488098"/>
            <a:ext cx="1484114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367594"/>
              <a:gd name="adj6" fmla="val -14852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Z</a:t>
            </a:r>
            <a:r>
              <a:rPr lang="zh-CN" altLang="en-US" sz="1600" dirty="0">
                <a:solidFill>
                  <a:schemeClr val="tx1"/>
                </a:solidFill>
              </a:rPr>
              <a:t>轴取料模组</a:t>
            </a:r>
          </a:p>
        </p:txBody>
      </p:sp>
      <p:sp>
        <p:nvSpPr>
          <p:cNvPr id="10" name="线形标注 2 9"/>
          <p:cNvSpPr/>
          <p:nvPr/>
        </p:nvSpPr>
        <p:spPr>
          <a:xfrm>
            <a:off x="7567762" y="5236365"/>
            <a:ext cx="1265342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421879"/>
              <a:gd name="adj6" fmla="val -8970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吸盘</a:t>
            </a:r>
          </a:p>
        </p:txBody>
      </p:sp>
      <p:sp>
        <p:nvSpPr>
          <p:cNvPr id="12" name="线形标注 2 11"/>
          <p:cNvSpPr/>
          <p:nvPr/>
        </p:nvSpPr>
        <p:spPr>
          <a:xfrm>
            <a:off x="9930384" y="4632861"/>
            <a:ext cx="1627632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174510"/>
              <a:gd name="adj6" fmla="val -6401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龙门搬运模组</a:t>
            </a:r>
          </a:p>
        </p:txBody>
      </p:sp>
      <p:sp>
        <p:nvSpPr>
          <p:cNvPr id="14" name="线形标注 2 13"/>
          <p:cNvSpPr/>
          <p:nvPr/>
        </p:nvSpPr>
        <p:spPr>
          <a:xfrm>
            <a:off x="1038150" y="5327805"/>
            <a:ext cx="172641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125285"/>
              <a:gd name="adj6" fmla="val 217758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取料搬运</a:t>
            </a:r>
            <a:r>
              <a:rPr lang="en-US" altLang="zh-CN" sz="1600" dirty="0">
                <a:solidFill>
                  <a:schemeClr val="tx1"/>
                </a:solidFill>
              </a:rPr>
              <a:t>Z</a:t>
            </a:r>
            <a:r>
              <a:rPr lang="zh-CN" altLang="en-US" sz="1600" dirty="0">
                <a:solidFill>
                  <a:schemeClr val="tx1"/>
                </a:solidFill>
              </a:rPr>
              <a:t>轴模组</a:t>
            </a:r>
          </a:p>
        </p:txBody>
      </p:sp>
      <p:sp>
        <p:nvSpPr>
          <p:cNvPr id="17" name="线形标注 2 16"/>
          <p:cNvSpPr/>
          <p:nvPr/>
        </p:nvSpPr>
        <p:spPr>
          <a:xfrm>
            <a:off x="2888912" y="6228649"/>
            <a:ext cx="1452053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225284"/>
              <a:gd name="adj6" fmla="val 13475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X</a:t>
            </a:r>
            <a:r>
              <a:rPr lang="zh-CN" altLang="en-US" sz="1600" dirty="0">
                <a:solidFill>
                  <a:schemeClr val="tx1"/>
                </a:solidFill>
              </a:rPr>
              <a:t>轴搬运模组</a:t>
            </a:r>
          </a:p>
        </p:txBody>
      </p:sp>
    </p:spTree>
    <p:extLst>
      <p:ext uri="{BB962C8B-B14F-4D97-AF65-F5344CB8AC3E}">
        <p14:creationId xmlns:p14="http://schemas.microsoft.com/office/powerpoint/2010/main" val="9459407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24" y="1261224"/>
            <a:ext cx="5873496" cy="521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整机设计方案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相机检测工位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58538" y="868080"/>
            <a:ext cx="7636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功能：</a:t>
            </a:r>
          </a:p>
          <a:p>
            <a:pPr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XZ</a:t>
            </a:r>
            <a:r>
              <a:rPr lang="zh-CN" altLang="en-US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轴方向移动，相机单独可调，检测物料缺陷；</a:t>
            </a:r>
            <a:endParaRPr lang="zh-CN" altLang="en-US" sz="1600" dirty="0">
              <a:solidFill>
                <a:srgbClr val="002060"/>
              </a:solidFill>
              <a:latin typeface="+mn-ea"/>
              <a:cs typeface="+mn-ea"/>
            </a:endParaRPr>
          </a:p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6" name="线形标注 2 15"/>
          <p:cNvSpPr/>
          <p:nvPr/>
        </p:nvSpPr>
        <p:spPr>
          <a:xfrm>
            <a:off x="8941902" y="4961748"/>
            <a:ext cx="1055227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263984"/>
              <a:gd name="adj6" fmla="val -196153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CCD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8941902" y="6035040"/>
            <a:ext cx="1055227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371880"/>
              <a:gd name="adj6" fmla="val -19875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光源</a:t>
            </a:r>
          </a:p>
        </p:txBody>
      </p:sp>
      <p:sp>
        <p:nvSpPr>
          <p:cNvPr id="12" name="线形标注 2 11"/>
          <p:cNvSpPr/>
          <p:nvPr/>
        </p:nvSpPr>
        <p:spPr>
          <a:xfrm>
            <a:off x="9063513" y="3867588"/>
            <a:ext cx="1055227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124510"/>
              <a:gd name="adj6" fmla="val -31833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丝杆模组</a:t>
            </a:r>
          </a:p>
        </p:txBody>
      </p:sp>
      <p:sp>
        <p:nvSpPr>
          <p:cNvPr id="13" name="线形标注 2 12"/>
          <p:cNvSpPr/>
          <p:nvPr/>
        </p:nvSpPr>
        <p:spPr>
          <a:xfrm>
            <a:off x="8850463" y="2199428"/>
            <a:ext cx="1055227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391280"/>
              <a:gd name="adj6" fmla="val -17015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X</a:t>
            </a:r>
            <a:r>
              <a:rPr lang="zh-CN" altLang="en-US" sz="1600" dirty="0">
                <a:solidFill>
                  <a:schemeClr val="tx1"/>
                </a:solidFill>
              </a:rPr>
              <a:t>轴模组</a:t>
            </a:r>
          </a:p>
        </p:txBody>
      </p:sp>
    </p:spTree>
    <p:extLst>
      <p:ext uri="{BB962C8B-B14F-4D97-AF65-F5344CB8AC3E}">
        <p14:creationId xmlns:p14="http://schemas.microsoft.com/office/powerpoint/2010/main" val="37494843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整机设计方案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检测载具工位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71543" y="788705"/>
            <a:ext cx="7636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功能：</a:t>
            </a:r>
          </a:p>
          <a:p>
            <a:pPr marL="285750" indent="-285750" algn="l" fontAlgn="auto">
              <a:lnSpc>
                <a:spcPct val="100000"/>
              </a:lnSpc>
              <a:buClrTx/>
              <a:buSzTx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吸盘同时吸取</a:t>
            </a:r>
            <a:r>
              <a:rPr lang="en-US" altLang="zh-CN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个产品，通过</a:t>
            </a:r>
            <a:r>
              <a:rPr lang="en-US" altLang="zh-CN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Y</a:t>
            </a:r>
            <a:r>
              <a:rPr lang="zh-CN" altLang="en-US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轴模组动作，使产品位于相机的正下方，通过一维、二维两个方向的旋转，实现全方位检测产品；</a:t>
            </a:r>
            <a:endParaRPr lang="en-US" altLang="zh-CN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  <a:p>
            <a:pPr marL="285750" indent="-285750" algn="l" fontAlgn="auto">
              <a:lnSpc>
                <a:spcPct val="100000"/>
              </a:lnSpc>
              <a:buClrTx/>
              <a:buSzTx/>
              <a:buFont typeface="Wingdings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R1</a:t>
            </a:r>
            <a:r>
              <a:rPr lang="zh-CN" altLang="en-US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轴与</a:t>
            </a:r>
            <a:r>
              <a:rPr lang="en-US" altLang="zh-CN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R2</a:t>
            </a:r>
            <a:r>
              <a:rPr lang="zh-CN" altLang="en-US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轴旋转</a:t>
            </a:r>
            <a:r>
              <a:rPr lang="en-US" altLang="zh-CN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90°</a:t>
            </a:r>
            <a:r>
              <a:rPr lang="zh-CN" altLang="en-US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使物料反面，检测物料；</a:t>
            </a:r>
            <a:endParaRPr lang="en-US" altLang="zh-CN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  <a:p>
            <a:pPr marL="285750" indent="-285750" algn="l" fontAlgn="auto">
              <a:lnSpc>
                <a:spcPct val="100000"/>
              </a:lnSpc>
              <a:buClrTx/>
              <a:buSzTx/>
              <a:buFont typeface="Wingdings" pitchFamily="2" charset="2"/>
              <a:buChar char="Ø"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0D5A0FE-96FC-43C9-8BDD-F4CF2AFD1600}"/>
              </a:ext>
            </a:extLst>
          </p:cNvPr>
          <p:cNvGrpSpPr/>
          <p:nvPr/>
        </p:nvGrpSpPr>
        <p:grpSpPr>
          <a:xfrm>
            <a:off x="2010298" y="1865030"/>
            <a:ext cx="8693897" cy="4487932"/>
            <a:chOff x="2010298" y="1865030"/>
            <a:chExt cx="8693897" cy="44879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298" y="1865030"/>
              <a:ext cx="6144387" cy="4487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组合 3"/>
            <p:cNvGrpSpPr/>
            <p:nvPr/>
          </p:nvGrpSpPr>
          <p:grpSpPr>
            <a:xfrm>
              <a:off x="8573135" y="3328009"/>
              <a:ext cx="2131060" cy="1905635"/>
              <a:chOff x="13236" y="5018"/>
              <a:chExt cx="3356" cy="3001"/>
            </a:xfrm>
          </p:grpSpPr>
          <p:sp>
            <p:nvSpPr>
              <p:cNvPr id="24" name="线形标注 2 23"/>
              <p:cNvSpPr/>
              <p:nvPr/>
            </p:nvSpPr>
            <p:spPr>
              <a:xfrm>
                <a:off x="13236" y="7472"/>
                <a:ext cx="2450" cy="547"/>
              </a:xfrm>
              <a:prstGeom prst="borderCallout2">
                <a:avLst>
                  <a:gd name="adj1" fmla="val 47108"/>
                  <a:gd name="adj2" fmla="val -333"/>
                  <a:gd name="adj3" fmla="val 47109"/>
                  <a:gd name="adj4" fmla="val -27667"/>
                  <a:gd name="adj5" fmla="val 8473"/>
                  <a:gd name="adj6" fmla="val -159052"/>
                </a:avLst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Y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轴模组</a:t>
                </a:r>
              </a:p>
            </p:txBody>
          </p:sp>
          <p:sp>
            <p:nvSpPr>
              <p:cNvPr id="18" name="线形标注 2 17"/>
              <p:cNvSpPr/>
              <p:nvPr/>
            </p:nvSpPr>
            <p:spPr>
              <a:xfrm>
                <a:off x="13236" y="5018"/>
                <a:ext cx="3356" cy="547"/>
              </a:xfrm>
              <a:prstGeom prst="borderCallout2">
                <a:avLst>
                  <a:gd name="adj1" fmla="val 47108"/>
                  <a:gd name="adj2" fmla="val -333"/>
                  <a:gd name="adj3" fmla="val 47166"/>
                  <a:gd name="adj4" fmla="val -22437"/>
                  <a:gd name="adj5" fmla="val 77733"/>
                  <a:gd name="adj6" fmla="val -54559"/>
                </a:avLst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带吸盘一维旋转工位</a:t>
                </a:r>
              </a:p>
            </p:txBody>
          </p:sp>
          <p:sp>
            <p:nvSpPr>
              <p:cNvPr id="16" name="线形标注 2 15"/>
              <p:cNvSpPr/>
              <p:nvPr/>
            </p:nvSpPr>
            <p:spPr>
              <a:xfrm>
                <a:off x="13236" y="6245"/>
                <a:ext cx="2640" cy="547"/>
              </a:xfrm>
              <a:prstGeom prst="borderCallout2">
                <a:avLst>
                  <a:gd name="adj1" fmla="val 47108"/>
                  <a:gd name="adj2" fmla="val -333"/>
                  <a:gd name="adj3" fmla="val 47109"/>
                  <a:gd name="adj4" fmla="val -27667"/>
                  <a:gd name="adj5" fmla="val 18940"/>
                  <a:gd name="adj6" fmla="val -73401"/>
                </a:avLst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二维翻转机构</a:t>
                </a:r>
              </a:p>
            </p:txBody>
          </p:sp>
        </p:grpSp>
        <p:sp>
          <p:nvSpPr>
            <p:cNvPr id="11" name="左弧形箭头 10"/>
            <p:cNvSpPr/>
            <p:nvPr/>
          </p:nvSpPr>
          <p:spPr>
            <a:xfrm>
              <a:off x="4316708" y="3412037"/>
              <a:ext cx="795528" cy="526634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上弧形箭头 11"/>
            <p:cNvSpPr/>
            <p:nvPr/>
          </p:nvSpPr>
          <p:spPr>
            <a:xfrm rot="869326">
              <a:off x="6510528" y="2124328"/>
              <a:ext cx="342900" cy="38716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上弧形箭头 12"/>
            <p:cNvSpPr/>
            <p:nvPr/>
          </p:nvSpPr>
          <p:spPr>
            <a:xfrm rot="11602247">
              <a:off x="7448442" y="3716107"/>
              <a:ext cx="314509" cy="36142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96408" y="2782090"/>
              <a:ext cx="333756" cy="173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R1</a:t>
              </a:r>
              <a:endParaRPr lang="zh-CN" altLang="en-US" sz="105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674625" y="4020286"/>
              <a:ext cx="333756" cy="173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R2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76706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600</Words>
  <Application>Microsoft Office PowerPoint</Application>
  <PresentationFormat>宽屏</PresentationFormat>
  <Paragraphs>90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黑体</vt:lpstr>
      <vt:lpstr>微软雅黑</vt:lpstr>
      <vt:lpstr>Arial</vt:lpstr>
      <vt:lpstr>Verdana</vt:lpstr>
      <vt:lpstr>Wingdings</vt:lpstr>
      <vt:lpstr>Office 主题​​</vt:lpstr>
      <vt:lpstr>PowerPoint 演示文稿</vt:lpstr>
      <vt:lpstr>PowerPoint 演示文稿</vt:lpstr>
      <vt:lpstr>抛光后/PVD前清洗|项目需求</vt:lpstr>
      <vt:lpstr>整机设计方案-机台尺寸</vt:lpstr>
      <vt:lpstr>整机设计方案-结构示意图</vt:lpstr>
      <vt:lpstr>整机设计方案-结构布局</vt:lpstr>
      <vt:lpstr>整机设计方案-上料搬运模组</vt:lpstr>
      <vt:lpstr>整机设计方案-相机检测工位</vt:lpstr>
      <vt:lpstr>整机设计方案-检测载具工位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Troy Chen</dc:creator>
  <cp:lastModifiedBy>wang lv</cp:lastModifiedBy>
  <cp:revision>1149</cp:revision>
  <dcterms:created xsi:type="dcterms:W3CDTF">2021-06-10T13:35:00Z</dcterms:created>
  <dcterms:modified xsi:type="dcterms:W3CDTF">2021-11-11T08:44:53Z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715698123C8C4C6FAACB67F18D92BFC1</vt:lpwstr>
  </property>
</Properties>
</file>