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11089291" r:id="rId3"/>
    <p:sldId id="11089332" r:id="rId5"/>
    <p:sldId id="11089319" r:id="rId6"/>
    <p:sldId id="11089324" r:id="rId7"/>
    <p:sldId id="11089351" r:id="rId8"/>
    <p:sldId id="11089338" r:id="rId9"/>
    <p:sldId id="11089346" r:id="rId10"/>
    <p:sldId id="11089349" r:id="rId11"/>
    <p:sldId id="11088950" r:id="rId12"/>
  </p:sldIdLst>
  <p:sldSz cx="12192000" cy="6858000"/>
  <p:notesSz cx="6858000" cy="9144000"/>
  <p:defaultTextStyle>
    <a:defPPr marL="0" marR="0" indent="0" algn="l" defTabSz="1219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100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 panose="02000503000000020004"/>
        <a:ea typeface="Helvetica Neue Medium" panose="02000503000000020004"/>
        <a:cs typeface="Helvetica Neue Medium" panose="02000503000000020004"/>
        <a:sym typeface="Helvetica Neue Medium" panose="02000503000000020004"/>
      </a:defRPr>
    </a:lvl1pPr>
    <a:lvl2pPr marL="0" marR="0" indent="0" algn="ctr" defTabSz="1100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 panose="02000503000000020004"/>
        <a:ea typeface="Helvetica Neue Medium" panose="02000503000000020004"/>
        <a:cs typeface="Helvetica Neue Medium" panose="02000503000000020004"/>
        <a:sym typeface="Helvetica Neue Medium" panose="02000503000000020004"/>
      </a:defRPr>
    </a:lvl2pPr>
    <a:lvl3pPr marL="0" marR="0" indent="0" algn="ctr" defTabSz="1100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 panose="02000503000000020004"/>
        <a:ea typeface="Helvetica Neue Medium" panose="02000503000000020004"/>
        <a:cs typeface="Helvetica Neue Medium" panose="02000503000000020004"/>
        <a:sym typeface="Helvetica Neue Medium" panose="02000503000000020004"/>
      </a:defRPr>
    </a:lvl3pPr>
    <a:lvl4pPr marL="0" marR="0" indent="0" algn="ctr" defTabSz="1100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 panose="02000503000000020004"/>
        <a:ea typeface="Helvetica Neue Medium" panose="02000503000000020004"/>
        <a:cs typeface="Helvetica Neue Medium" panose="02000503000000020004"/>
        <a:sym typeface="Helvetica Neue Medium" panose="02000503000000020004"/>
      </a:defRPr>
    </a:lvl4pPr>
    <a:lvl5pPr marL="0" marR="0" indent="0" algn="ctr" defTabSz="1100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 panose="02000503000000020004"/>
        <a:ea typeface="Helvetica Neue Medium" panose="02000503000000020004"/>
        <a:cs typeface="Helvetica Neue Medium" panose="02000503000000020004"/>
        <a:sym typeface="Helvetica Neue Medium" panose="02000503000000020004"/>
      </a:defRPr>
    </a:lvl5pPr>
    <a:lvl6pPr marL="0" marR="0" indent="0" algn="ctr" defTabSz="1100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 panose="02000503000000020004"/>
        <a:ea typeface="Helvetica Neue Medium" panose="02000503000000020004"/>
        <a:cs typeface="Helvetica Neue Medium" panose="02000503000000020004"/>
        <a:sym typeface="Helvetica Neue Medium" panose="02000503000000020004"/>
      </a:defRPr>
    </a:lvl6pPr>
    <a:lvl7pPr marL="0" marR="0" indent="0" algn="ctr" defTabSz="1100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 panose="02000503000000020004"/>
        <a:ea typeface="Helvetica Neue Medium" panose="02000503000000020004"/>
        <a:cs typeface="Helvetica Neue Medium" panose="02000503000000020004"/>
        <a:sym typeface="Helvetica Neue Medium" panose="02000503000000020004"/>
      </a:defRPr>
    </a:lvl7pPr>
    <a:lvl8pPr marL="0" marR="0" indent="0" algn="ctr" defTabSz="1100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 panose="02000503000000020004"/>
        <a:ea typeface="Helvetica Neue Medium" panose="02000503000000020004"/>
        <a:cs typeface="Helvetica Neue Medium" panose="02000503000000020004"/>
        <a:sym typeface="Helvetica Neue Medium" panose="02000503000000020004"/>
      </a:defRPr>
    </a:lvl8pPr>
    <a:lvl9pPr marL="0" marR="0" indent="0" algn="ctr" defTabSz="1100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 panose="02000503000000020004"/>
        <a:ea typeface="Helvetica Neue Medium" panose="02000503000000020004"/>
        <a:cs typeface="Helvetica Neue Medium" panose="02000503000000020004"/>
        <a:sym typeface="Helvetica Neue Medium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88C8"/>
    <a:srgbClr val="006EB3"/>
    <a:srgbClr val="BCDFE2"/>
    <a:srgbClr val="40C9D8"/>
    <a:srgbClr val="2EBBEE"/>
    <a:srgbClr val="006DB2"/>
    <a:srgbClr val="A1C3DB"/>
    <a:srgbClr val="B8DBE8"/>
    <a:srgbClr val="CDE0B9"/>
    <a:srgbClr val="A3D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89260" autoAdjust="0"/>
  </p:normalViewPr>
  <p:slideViewPr>
    <p:cSldViewPr snapToGrid="0" showGuides="1">
      <p:cViewPr varScale="1">
        <p:scale>
          <a:sx n="86" d="100"/>
          <a:sy n="86" d="100"/>
        </p:scale>
        <p:origin x="691" y="62"/>
      </p:cViewPr>
      <p:guideLst>
        <p:guide pos="7432"/>
        <p:guide orient="horz" pos="296"/>
        <p:guide pos="279"/>
        <p:guide orient="horz" pos="3944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4076" y="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ECB10-462E-4259-A32E-1D105FCB2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07CED-BD54-4726-81E3-7FAECBC912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4" name="Shape 10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09600" latinLnBrk="0">
      <a:lnSpc>
        <a:spcPct val="118000"/>
      </a:lnSpc>
      <a:defRPr sz="2935">
        <a:latin typeface="+mn-lt"/>
        <a:ea typeface="+mn-ea"/>
        <a:cs typeface="+mn-cs"/>
        <a:sym typeface="Helvetica Neue" panose="02000503000000020004"/>
      </a:defRPr>
    </a:lvl1pPr>
    <a:lvl2pPr indent="304800" defTabSz="609600" latinLnBrk="0">
      <a:lnSpc>
        <a:spcPct val="118000"/>
      </a:lnSpc>
      <a:defRPr sz="2935">
        <a:latin typeface="+mn-lt"/>
        <a:ea typeface="+mn-ea"/>
        <a:cs typeface="+mn-cs"/>
        <a:sym typeface="Helvetica Neue" panose="02000503000000020004"/>
      </a:defRPr>
    </a:lvl2pPr>
    <a:lvl3pPr indent="609600" defTabSz="609600" latinLnBrk="0">
      <a:lnSpc>
        <a:spcPct val="118000"/>
      </a:lnSpc>
      <a:defRPr sz="2935">
        <a:latin typeface="+mn-lt"/>
        <a:ea typeface="+mn-ea"/>
        <a:cs typeface="+mn-cs"/>
        <a:sym typeface="Helvetica Neue" panose="02000503000000020004"/>
      </a:defRPr>
    </a:lvl3pPr>
    <a:lvl4pPr indent="914400" defTabSz="609600" latinLnBrk="0">
      <a:lnSpc>
        <a:spcPct val="118000"/>
      </a:lnSpc>
      <a:defRPr sz="2935">
        <a:latin typeface="+mn-lt"/>
        <a:ea typeface="+mn-ea"/>
        <a:cs typeface="+mn-cs"/>
        <a:sym typeface="Helvetica Neue" panose="02000503000000020004"/>
      </a:defRPr>
    </a:lvl4pPr>
    <a:lvl5pPr indent="1219200" defTabSz="609600" latinLnBrk="0">
      <a:lnSpc>
        <a:spcPct val="118000"/>
      </a:lnSpc>
      <a:defRPr sz="2935">
        <a:latin typeface="+mn-lt"/>
        <a:ea typeface="+mn-ea"/>
        <a:cs typeface="+mn-cs"/>
        <a:sym typeface="Helvetica Neue" panose="02000503000000020004"/>
      </a:defRPr>
    </a:lvl5pPr>
    <a:lvl6pPr indent="1524000" defTabSz="609600" latinLnBrk="0">
      <a:lnSpc>
        <a:spcPct val="118000"/>
      </a:lnSpc>
      <a:defRPr sz="2935">
        <a:latin typeface="+mn-lt"/>
        <a:ea typeface="+mn-ea"/>
        <a:cs typeface="+mn-cs"/>
        <a:sym typeface="Helvetica Neue" panose="02000503000000020004"/>
      </a:defRPr>
    </a:lvl6pPr>
    <a:lvl7pPr indent="1828800" defTabSz="609600" latinLnBrk="0">
      <a:lnSpc>
        <a:spcPct val="118000"/>
      </a:lnSpc>
      <a:defRPr sz="2935">
        <a:latin typeface="+mn-lt"/>
        <a:ea typeface="+mn-ea"/>
        <a:cs typeface="+mn-cs"/>
        <a:sym typeface="Helvetica Neue" panose="02000503000000020004"/>
      </a:defRPr>
    </a:lvl7pPr>
    <a:lvl8pPr indent="2133600" defTabSz="609600" latinLnBrk="0">
      <a:lnSpc>
        <a:spcPct val="118000"/>
      </a:lnSpc>
      <a:defRPr sz="2935">
        <a:latin typeface="+mn-lt"/>
        <a:ea typeface="+mn-ea"/>
        <a:cs typeface="+mn-cs"/>
        <a:sym typeface="Helvetica Neue" panose="02000503000000020004"/>
      </a:defRPr>
    </a:lvl8pPr>
    <a:lvl9pPr indent="2438400" defTabSz="609600" latinLnBrk="0">
      <a:lnSpc>
        <a:spcPct val="118000"/>
      </a:lnSpc>
      <a:defRPr sz="2935">
        <a:latin typeface="+mn-lt"/>
        <a:ea typeface="+mn-ea"/>
        <a:cs typeface="+mn-cs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F8FBD4-60F1-4B42-9248-9999FEC48D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F8FBD4-60F1-4B42-9248-9999FEC48D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F8FBD4-60F1-4B42-9248-9999FEC48D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90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ctr">
              <a:defRPr sz="3400">
                <a:solidFill>
                  <a:srgbClr val="FFFFFF"/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 panose="02000503000000020004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9000" y="3245470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2pPr>
            <a:lvl3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3pPr>
            <a:lvl4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4pPr>
            <a:lvl5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  <p:sp>
        <p:nvSpPr>
          <p:cNvPr id="4" name="TextBox 23"/>
          <p:cNvSpPr txBox="1"/>
          <p:nvPr userDrawn="1"/>
        </p:nvSpPr>
        <p:spPr>
          <a:xfrm rot="20680684">
            <a:off x="3817255" y="2583542"/>
            <a:ext cx="4572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tx1">
                    <a:alpha val="19000"/>
                  </a:schemeClr>
                </a:solidFill>
              </a:rPr>
              <a:t>机    密</a:t>
            </a:r>
            <a:endParaRPr lang="zh-CN" altLang="en-US" sz="9600" b="1" dirty="0">
              <a:solidFill>
                <a:schemeClr val="tx1">
                  <a:alpha val="19000"/>
                </a:scheme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- 居中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87891" y="496813"/>
            <a:ext cx="9239463" cy="41063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5E5E5E"/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 panose="02000503000000020004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6" name="矩形 5"/>
          <p:cNvSpPr/>
          <p:nvPr userDrawn="1"/>
        </p:nvSpPr>
        <p:spPr>
          <a:xfrm>
            <a:off x="372533" y="586712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1602347" y="6373606"/>
            <a:ext cx="348385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594282" y="6409855"/>
            <a:ext cx="2422672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@2020 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SmartMore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Helvetica Neue Medium" panose="02000503000000020004"/>
              <a:sym typeface="Helvetica Neue Medium" panose="02000503000000020004"/>
            </a:endParaR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574619" y="6299533"/>
            <a:ext cx="296555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90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ctr">
              <a:defRPr sz="3400">
                <a:solidFill>
                  <a:srgbClr val="FFFFFF"/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 panose="02000503000000020004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9000" y="3245472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2pPr>
            <a:lvl3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3pPr>
            <a:lvl4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4pPr>
            <a:lvl5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1" y="159"/>
            <a:ext cx="12196233" cy="6859200"/>
          </a:xfrm>
          <a:prstGeom prst="rect">
            <a:avLst/>
          </a:prstGeom>
        </p:spPr>
      </p:pic>
      <p:pic>
        <p:nvPicPr>
          <p:cNvPr id="3" name="图片 2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6" y="366785"/>
            <a:ext cx="2092113" cy="252307"/>
          </a:xfrm>
          <a:prstGeom prst="rect">
            <a:avLst/>
          </a:prstGeom>
        </p:spPr>
      </p:pic>
      <p:sp>
        <p:nvSpPr>
          <p:cNvPr id="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22241" y="287623"/>
            <a:ext cx="7556540" cy="41063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5E5E5E"/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 panose="02000503000000020004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1" name="矩形 10"/>
          <p:cNvSpPr/>
          <p:nvPr userDrawn="1"/>
        </p:nvSpPr>
        <p:spPr>
          <a:xfrm>
            <a:off x="406883" y="377522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项目符号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4.pngppt封面2-0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4126" y="-159"/>
            <a:ext cx="12193588" cy="6859200"/>
          </a:xfrm>
          <a:prstGeom prst="rect">
            <a:avLst/>
          </a:prstGeom>
        </p:spPr>
      </p:pic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589046" y="6299533"/>
            <a:ext cx="267701" cy="2872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4" name="图片 3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6" y="575976"/>
            <a:ext cx="2092113" cy="252307"/>
          </a:xfrm>
          <a:prstGeom prst="rect">
            <a:avLst/>
          </a:prstGeom>
        </p:spPr>
      </p:pic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22241" y="496814"/>
            <a:ext cx="7556540" cy="41063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5E5E5E"/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 panose="02000503000000020004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2" name="矩形 11"/>
          <p:cNvSpPr/>
          <p:nvPr userDrawn="1"/>
        </p:nvSpPr>
        <p:spPr>
          <a:xfrm>
            <a:off x="406883" y="586713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、项目符号与照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589046" y="6299533"/>
            <a:ext cx="267701" cy="2872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22241" y="496814"/>
            <a:ext cx="7556540" cy="41063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5E5E5E"/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 panose="02000503000000020004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9" name="矩形 8"/>
          <p:cNvSpPr/>
          <p:nvPr userDrawn="1"/>
        </p:nvSpPr>
        <p:spPr>
          <a:xfrm>
            <a:off x="406883" y="586713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0" name="图片 9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4" y="305032"/>
            <a:ext cx="2092113" cy="252307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283370" y="6409855"/>
            <a:ext cx="287311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l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 SmartMore Technology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Arial" panose="020B0604020202020204" pitchFamily="34" charset="0"/>
              <a:ea typeface="Helvetica Neue Medium" panose="02000503000000020004"/>
              <a:cs typeface="Arial" panose="020B0604020202020204" pitchFamily="34" charset="0"/>
              <a:sym typeface="Helvetica Neue Medium" panose="02000503000000020004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682716" y="6413007"/>
            <a:ext cx="309700" cy="23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800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lt"/>
              </a:rPr>
            </a:fld>
            <a:endParaRPr lang="zh-CN" altLang="en-US" sz="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1645627" y="6404383"/>
            <a:ext cx="261823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800" smtClean="0">
                <a:solidFill>
                  <a:srgbClr val="006EB3"/>
                </a:solidFill>
              </a:rPr>
            </a:fld>
            <a:endParaRPr lang="zh-CN" altLang="en-US" sz="800" kern="1200" dirty="0">
              <a:solidFill>
                <a:srgbClr val="006EB3"/>
              </a:solidFill>
              <a:latin typeface="+mn-lt"/>
              <a:ea typeface="+mn-ea"/>
              <a:cs typeface="+mn-cs"/>
              <a:sym typeface="Helvetica Neue Medium" panose="02000503000000020004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69060" y="6409855"/>
            <a:ext cx="287311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+mn-lt"/>
                <a:sym typeface="Helvetica Neue Medium" panose="02000503000000020004"/>
              </a:rPr>
              <a:t>© 2020 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SmartMore Technology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+mn-lt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71109" y="325746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黑体" panose="02010609060101010101" pitchFamily="49" charset="-122"/>
              <a:cs typeface="Arial" panose="020B0604020202020204" pitchFamily="34" charset="0"/>
              <a:sym typeface="Helvetica Neue Medium" panose="02000503000000020004"/>
            </a:endParaRPr>
          </a:p>
        </p:txBody>
      </p:sp>
      <p:sp>
        <p:nvSpPr>
          <p:cNvPr id="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1132" y="235846"/>
            <a:ext cx="8446867" cy="410633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Helvetica Neue Medium" panose="02000503000000020004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68000" y="301016"/>
            <a:ext cx="2108386" cy="25556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与副标题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1" y="159"/>
            <a:ext cx="12196233" cy="685920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1645628" y="6404383"/>
            <a:ext cx="261823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800" smtClean="0">
                <a:solidFill>
                  <a:srgbClr val="006EB3"/>
                </a:solidFill>
              </a:rPr>
            </a:fld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01060" y="6409855"/>
            <a:ext cx="2358551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©2020 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SmartMore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479505" y="1275683"/>
            <a:ext cx="11146085" cy="480885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2000"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  <a:lvl2pPr>
              <a:lnSpc>
                <a:spcPct val="100000"/>
              </a:lnSpc>
              <a:spcBef>
                <a:spcPts val="1200"/>
              </a:spcBef>
              <a:defRPr sz="1800">
                <a:latin typeface="苹方 常规" panose="020B0300000000000000" pitchFamily="34" charset="-122"/>
                <a:ea typeface="苹方 常规" panose="020B0300000000000000" pitchFamily="34" charset="-122"/>
              </a:defRPr>
            </a:lvl2pPr>
            <a:lvl3pPr>
              <a:lnSpc>
                <a:spcPct val="100000"/>
              </a:lnSpc>
              <a:spcBef>
                <a:spcPts val="1200"/>
              </a:spcBef>
              <a:defRPr sz="1800">
                <a:latin typeface="苹方 常规" panose="020B0300000000000000" pitchFamily="34" charset="-122"/>
                <a:ea typeface="苹方 常规" panose="020B0300000000000000" pitchFamily="34" charset="-122"/>
              </a:defRPr>
            </a:lvl3pPr>
            <a:lvl4pPr>
              <a:lnSpc>
                <a:spcPct val="100000"/>
              </a:lnSpc>
              <a:spcBef>
                <a:spcPts val="1200"/>
              </a:spcBef>
              <a:defRPr sz="1800">
                <a:latin typeface="苹方 常规" panose="020B0300000000000000" pitchFamily="34" charset="-122"/>
                <a:ea typeface="苹方 常规" panose="020B0300000000000000" pitchFamily="34" charset="-122"/>
              </a:defRPr>
            </a:lvl4pPr>
            <a:lvl5pPr>
              <a:lnSpc>
                <a:spcPct val="100000"/>
              </a:lnSpc>
              <a:spcBef>
                <a:spcPts val="1200"/>
              </a:spcBef>
              <a:defRPr sz="1800">
                <a:latin typeface="苹方 常规" panose="020B0300000000000000" pitchFamily="34" charset="-122"/>
                <a:ea typeface="苹方 常规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0" name="图片 9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69423" y="365982"/>
            <a:ext cx="2003083" cy="24157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479505" y="365982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1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94864" y="265345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 panose="02000503000000020004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d7e46812f16b0a79955120196f1d0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479505" y="365982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d7e46812f16b0a79955120196f1d0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1429060" y="1876425"/>
            <a:ext cx="4438650" cy="36576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buClr>
                <a:srgbClr val="006DB2"/>
              </a:buClr>
              <a:buSzPct val="100000"/>
              <a:defRPr sz="1800"/>
            </a:lvl2pPr>
            <a:lvl3pPr>
              <a:lnSpc>
                <a:spcPct val="120000"/>
              </a:lnSpc>
              <a:buClr>
                <a:srgbClr val="006DB2"/>
              </a:buClr>
              <a:buSzPct val="100000"/>
              <a:defRPr sz="1600"/>
            </a:lvl3pPr>
            <a:lvl4pPr>
              <a:lnSpc>
                <a:spcPct val="120000"/>
              </a:lnSpc>
              <a:buClr>
                <a:srgbClr val="006DB2"/>
              </a:buClr>
              <a:buSzPct val="100000"/>
              <a:defRPr sz="1400"/>
            </a:lvl4pPr>
            <a:lvl5pPr>
              <a:lnSpc>
                <a:spcPct val="120000"/>
              </a:lnSpc>
              <a:buClr>
                <a:srgbClr val="006DB2"/>
              </a:buClr>
              <a:buSzPct val="100000"/>
              <a:defRPr sz="1200"/>
            </a:lvl5pPr>
          </a:lstStyle>
          <a:p>
            <a:pPr lvl="0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  <a:endParaRPr lang="zh-CN" altLang="en-US" dirty="0"/>
          </a:p>
          <a:p>
            <a:pPr lvl="1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  <a:endParaRPr lang="zh-CN" altLang="en-US" dirty="0"/>
          </a:p>
          <a:p>
            <a:pPr lvl="2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  <a:endParaRPr lang="zh-CN" altLang="en-US" dirty="0"/>
          </a:p>
          <a:p>
            <a:pPr lvl="3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  <a:endParaRPr lang="zh-CN" altLang="en-US" dirty="0"/>
          </a:p>
          <a:p>
            <a:pPr lvl="4"/>
            <a:r>
              <a:rPr lang="zh-CN" altLang="en-US" dirty="0"/>
              <a:t>注释部分</a:t>
            </a:r>
            <a:r>
              <a:rPr lang="en-US" altLang="zh-CN" dirty="0"/>
              <a:t>12-14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1429060" y="594247"/>
            <a:ext cx="8642646" cy="535531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algn="l">
              <a:defRPr sz="3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点击添加页面大标题 </a:t>
            </a:r>
            <a:r>
              <a:rPr lang="en-US" altLang="zh-CN" dirty="0"/>
              <a:t>30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4" hasCustomPrompt="1"/>
          </p:nvPr>
        </p:nvSpPr>
        <p:spPr>
          <a:xfrm>
            <a:off x="6324600" y="1876425"/>
            <a:ext cx="4438650" cy="3657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800"/>
            </a:lvl1pPr>
          </a:lstStyle>
          <a:p>
            <a:r>
              <a:rPr lang="zh-CN" altLang="en-US" dirty="0"/>
              <a:t>点击插入图片</a:t>
            </a:r>
            <a:endParaRPr lang="zh-CN" altLang="en-US" dirty="0"/>
          </a:p>
        </p:txBody>
      </p:sp>
      <p:pic>
        <p:nvPicPr>
          <p:cNvPr id="7" name="图片 6" descr="7d7e46812f16b0a79955120196f1d0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322757" y="1876425"/>
            <a:ext cx="4438650" cy="365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429060" y="1876425"/>
            <a:ext cx="4438650" cy="365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429060" y="594247"/>
            <a:ext cx="8642646" cy="535531"/>
          </a:xfrm>
        </p:spPr>
        <p:txBody>
          <a:bodyPr/>
          <a:lstStyle>
            <a:lvl1pPr algn="l">
              <a:defRPr sz="2800"/>
            </a:lvl1pPr>
          </a:lstStyle>
          <a:p>
            <a:endParaRPr lang="zh-CN" altLang="en-US" dirty="0"/>
          </a:p>
        </p:txBody>
      </p:sp>
      <p:pic>
        <p:nvPicPr>
          <p:cNvPr id="6" name="图片 5" descr="7d7e46812f16b0a79955120196f1d0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6322757" y="1876425"/>
            <a:ext cx="4438650" cy="36576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buClr>
                <a:srgbClr val="006DB2"/>
              </a:buClr>
              <a:buSzPct val="100000"/>
              <a:defRPr sz="1800"/>
            </a:lvl2pPr>
            <a:lvl3pPr>
              <a:lnSpc>
                <a:spcPct val="120000"/>
              </a:lnSpc>
              <a:buClr>
                <a:srgbClr val="006DB2"/>
              </a:buClr>
              <a:buSzPct val="100000"/>
              <a:defRPr sz="1600"/>
            </a:lvl3pPr>
            <a:lvl4pPr>
              <a:lnSpc>
                <a:spcPct val="120000"/>
              </a:lnSpc>
              <a:buClr>
                <a:srgbClr val="006DB2"/>
              </a:buClr>
              <a:buSzPct val="100000"/>
              <a:defRPr sz="1400"/>
            </a:lvl4pPr>
            <a:lvl5pPr>
              <a:lnSpc>
                <a:spcPct val="120000"/>
              </a:lnSpc>
              <a:buClr>
                <a:srgbClr val="006DB2"/>
              </a:buClr>
              <a:buSzPct val="100000"/>
              <a:defRPr sz="1200"/>
            </a:lvl5pPr>
          </a:lstStyle>
          <a:p>
            <a:pPr lvl="0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  <a:endParaRPr lang="zh-CN" altLang="en-US" dirty="0"/>
          </a:p>
          <a:p>
            <a:pPr lvl="1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  <a:endParaRPr lang="zh-CN" altLang="en-US" dirty="0"/>
          </a:p>
          <a:p>
            <a:pPr lvl="2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  <a:endParaRPr lang="zh-CN" altLang="en-US" dirty="0"/>
          </a:p>
          <a:p>
            <a:pPr lvl="3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  <a:endParaRPr lang="zh-CN" altLang="en-US" dirty="0"/>
          </a:p>
          <a:p>
            <a:pPr lvl="4"/>
            <a:r>
              <a:rPr lang="zh-CN" altLang="en-US" dirty="0"/>
              <a:t>注释部分</a:t>
            </a:r>
            <a:r>
              <a:rPr lang="en-US" altLang="zh-CN" dirty="0"/>
              <a:t>12-14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1429060" y="1876425"/>
            <a:ext cx="4438650" cy="36576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buClr>
                <a:srgbClr val="006DB2"/>
              </a:buClr>
              <a:buSzPct val="100000"/>
              <a:defRPr sz="1800"/>
            </a:lvl2pPr>
            <a:lvl3pPr>
              <a:lnSpc>
                <a:spcPct val="120000"/>
              </a:lnSpc>
              <a:buClr>
                <a:srgbClr val="006DB2"/>
              </a:buClr>
              <a:buSzPct val="100000"/>
              <a:defRPr sz="1600"/>
            </a:lvl3pPr>
            <a:lvl4pPr>
              <a:lnSpc>
                <a:spcPct val="120000"/>
              </a:lnSpc>
              <a:buClr>
                <a:srgbClr val="006DB2"/>
              </a:buClr>
              <a:buSzPct val="100000"/>
              <a:defRPr sz="1400"/>
            </a:lvl4pPr>
            <a:lvl5pPr>
              <a:lnSpc>
                <a:spcPct val="120000"/>
              </a:lnSpc>
              <a:buClr>
                <a:srgbClr val="006DB2"/>
              </a:buClr>
              <a:buSzPct val="100000"/>
              <a:defRPr sz="1200"/>
            </a:lvl5pPr>
          </a:lstStyle>
          <a:p>
            <a:pPr lvl="0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  <a:endParaRPr lang="zh-CN" altLang="en-US" dirty="0"/>
          </a:p>
          <a:p>
            <a:pPr lvl="1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  <a:endParaRPr lang="zh-CN" altLang="en-US" dirty="0"/>
          </a:p>
          <a:p>
            <a:pPr lvl="2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  <a:endParaRPr lang="zh-CN" altLang="en-US" dirty="0"/>
          </a:p>
          <a:p>
            <a:pPr lvl="3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  <a:endParaRPr lang="zh-CN" altLang="en-US" dirty="0"/>
          </a:p>
          <a:p>
            <a:pPr lvl="4"/>
            <a:r>
              <a:rPr lang="zh-CN" altLang="en-US" dirty="0"/>
              <a:t>注释部分</a:t>
            </a:r>
            <a:r>
              <a:rPr lang="en-US" altLang="zh-CN" dirty="0"/>
              <a:t>12-14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1429060" y="594247"/>
            <a:ext cx="8642646" cy="535531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algn="l">
              <a:defRPr sz="30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r>
              <a:rPr lang="zh-CN" altLang="en-US" dirty="0"/>
              <a:t>点击添加页面大标题 </a:t>
            </a:r>
            <a:r>
              <a:rPr lang="en-US" altLang="zh-CN" dirty="0"/>
              <a:t>30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pic>
        <p:nvPicPr>
          <p:cNvPr id="6" name="图片 5" descr="7d7e46812f16b0a79955120196f1d0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6324600" y="4143374"/>
            <a:ext cx="4438650" cy="1781176"/>
          </a:xfrm>
          <a:prstGeom prst="rect">
            <a:avLst/>
          </a:prstGeom>
        </p:spPr>
        <p:txBody>
          <a:bodyPr/>
          <a:lstStyle>
            <a:lvl1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2000"/>
            </a:lvl1pPr>
            <a:lvl2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1800"/>
            </a:lvl2pPr>
            <a:lvl3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1600"/>
            </a:lvl3pPr>
            <a:lvl4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1400"/>
            </a:lvl4pPr>
            <a:lvl5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1200"/>
            </a:lvl5pPr>
          </a:lstStyle>
          <a:p>
            <a:pPr lvl="0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  <a:endParaRPr lang="zh-CN" altLang="en-US" dirty="0"/>
          </a:p>
          <a:p>
            <a:pPr lvl="1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  <a:endParaRPr lang="zh-CN" altLang="en-US" dirty="0"/>
          </a:p>
          <a:p>
            <a:pPr lvl="2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  <a:endParaRPr lang="zh-CN" altLang="en-US" dirty="0"/>
          </a:p>
          <a:p>
            <a:pPr lvl="3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  <a:endParaRPr lang="zh-CN" altLang="en-US" dirty="0"/>
          </a:p>
          <a:p>
            <a:pPr lvl="4"/>
            <a:r>
              <a:rPr lang="zh-CN" altLang="en-US" dirty="0"/>
              <a:t>注释部分</a:t>
            </a:r>
            <a:r>
              <a:rPr lang="en-US" altLang="zh-CN" dirty="0"/>
              <a:t>12-14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1428751" y="594247"/>
            <a:ext cx="8642646" cy="535531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algn="l">
              <a:defRPr sz="30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r>
              <a:rPr lang="zh-CN" altLang="en-US" dirty="0"/>
              <a:t>点击添加页面大标题 </a:t>
            </a:r>
            <a:r>
              <a:rPr lang="en-US" altLang="zh-CN" dirty="0"/>
              <a:t>30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4" hasCustomPrompt="1"/>
          </p:nvPr>
        </p:nvSpPr>
        <p:spPr>
          <a:xfrm>
            <a:off x="6324600" y="1543050"/>
            <a:ext cx="4438650" cy="23526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800"/>
            </a:lvl1pPr>
          </a:lstStyle>
          <a:p>
            <a:r>
              <a:rPr lang="zh-CN" altLang="en-US" dirty="0"/>
              <a:t>点击插入图片</a:t>
            </a:r>
            <a:endParaRPr lang="zh-CN" altLang="en-US" dirty="0"/>
          </a:p>
        </p:txBody>
      </p:sp>
      <p:sp>
        <p:nvSpPr>
          <p:cNvPr id="6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1428751" y="4143374"/>
            <a:ext cx="4438650" cy="1781176"/>
          </a:xfrm>
          <a:prstGeom prst="rect">
            <a:avLst/>
          </a:prstGeom>
        </p:spPr>
        <p:txBody>
          <a:bodyPr/>
          <a:lstStyle>
            <a:lvl1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defRPr sz="2000"/>
            </a:lvl1pPr>
            <a:lvl2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1800"/>
            </a:lvl2pPr>
            <a:lvl3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1600"/>
            </a:lvl3pPr>
            <a:lvl4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1400"/>
            </a:lvl4pPr>
            <a:lvl5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1200"/>
            </a:lvl5pPr>
          </a:lstStyle>
          <a:p>
            <a:pPr lvl="0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  <a:endParaRPr lang="zh-CN" altLang="en-US" dirty="0"/>
          </a:p>
          <a:p>
            <a:pPr lvl="1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  <a:endParaRPr lang="zh-CN" altLang="en-US" dirty="0"/>
          </a:p>
          <a:p>
            <a:pPr lvl="2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  <a:endParaRPr lang="zh-CN" altLang="en-US" dirty="0"/>
          </a:p>
          <a:p>
            <a:pPr lvl="3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  <a:endParaRPr lang="zh-CN" altLang="en-US" dirty="0"/>
          </a:p>
          <a:p>
            <a:pPr lvl="4"/>
            <a:r>
              <a:rPr lang="zh-CN" altLang="en-US" dirty="0"/>
              <a:t>注释部分</a:t>
            </a:r>
            <a:r>
              <a:rPr lang="en-US" altLang="zh-CN" dirty="0"/>
              <a:t>12-14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6" hasCustomPrompt="1"/>
          </p:nvPr>
        </p:nvSpPr>
        <p:spPr>
          <a:xfrm>
            <a:off x="1428751" y="1543050"/>
            <a:ext cx="4438650" cy="23526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800"/>
            </a:lvl1pPr>
          </a:lstStyle>
          <a:p>
            <a:r>
              <a:rPr lang="zh-CN" altLang="en-US" dirty="0"/>
              <a:t>点击插入图片</a:t>
            </a:r>
            <a:endParaRPr lang="zh-CN" altLang="en-US" dirty="0"/>
          </a:p>
        </p:txBody>
      </p:sp>
      <p:pic>
        <p:nvPicPr>
          <p:cNvPr id="8" name="图片 7" descr="7d7e46812f16b0a79955120196f1d0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与项目符号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4.pngppt封面2-0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" y="0"/>
            <a:ext cx="12193588" cy="6859200"/>
          </a:xfrm>
          <a:prstGeom prst="rect">
            <a:avLst/>
          </a:prstGeom>
        </p:spPr>
      </p:pic>
      <p:pic>
        <p:nvPicPr>
          <p:cNvPr id="4" name="图片 3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  <p:sp>
        <p:nvSpPr>
          <p:cNvPr id="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87892" y="496813"/>
            <a:ext cx="9239461" cy="41063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5E5E5E"/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 panose="02000503000000020004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6" name="矩形 5"/>
          <p:cNvSpPr/>
          <p:nvPr userDrawn="1"/>
        </p:nvSpPr>
        <p:spPr>
          <a:xfrm>
            <a:off x="372533" y="586712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1625590" y="6373606"/>
            <a:ext cx="301899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</a:rPr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635960" y="6409855"/>
            <a:ext cx="233931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@2020 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SmartMore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+mn-lt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844975" y="2120055"/>
            <a:ext cx="10502900" cy="39649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844973" y="1371841"/>
            <a:ext cx="9753600" cy="46521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hf hdr="0" ftr="0" dt="0"/>
  <p:txStyles>
    <p:titleStyle>
      <a:lvl1pPr marL="0" marR="0" indent="0" algn="l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chemeClr val="tx1">
              <a:lumMod val="65000"/>
              <a:lumOff val="35000"/>
            </a:schemeClr>
          </a:solidFill>
          <a:uFillTx/>
          <a:latin typeface="苹方 粗体" panose="020B0600000000000000" pitchFamily="34" charset="-122"/>
          <a:ea typeface="苹方 粗体" panose="020B0600000000000000" pitchFamily="34" charset="-122"/>
          <a:cs typeface="苹方 粗体" panose="020B0600000000000000" pitchFamily="34" charset="-122"/>
          <a:sym typeface="Helvetica Light"/>
        </a:defRPr>
      </a:lvl1pPr>
      <a:lvl2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3175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苹方 中等" panose="020B0400000000000000" pitchFamily="34" charset="-122"/>
          <a:ea typeface="苹方 中等" panose="020B0400000000000000" pitchFamily="34" charset="-122"/>
          <a:cs typeface="苹方 中等" panose="020B0400000000000000" pitchFamily="34" charset="-122"/>
          <a:sym typeface="Helvetica Neue" panose="02000503000000020004"/>
        </a:defRPr>
      </a:lvl1pPr>
      <a:lvl2pPr marL="6350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苹方 中等" panose="020B0400000000000000" pitchFamily="34" charset="-122"/>
          <a:ea typeface="苹方 中等" panose="020B0400000000000000" pitchFamily="34" charset="-122"/>
          <a:cs typeface="苹方 中等" panose="020B0400000000000000" pitchFamily="34" charset="-122"/>
          <a:sym typeface="Helvetica Neue" panose="02000503000000020004"/>
        </a:defRPr>
      </a:lvl2pPr>
      <a:lvl3pPr marL="9525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苹方 中等" panose="020B0400000000000000" pitchFamily="34" charset="-122"/>
          <a:ea typeface="苹方 中等" panose="020B0400000000000000" pitchFamily="34" charset="-122"/>
          <a:cs typeface="苹方 中等" panose="020B0400000000000000" pitchFamily="34" charset="-122"/>
          <a:sym typeface="Helvetica Neue" panose="02000503000000020004"/>
        </a:defRPr>
      </a:lvl3pPr>
      <a:lvl4pPr marL="12700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苹方 中等" panose="020B0400000000000000" pitchFamily="34" charset="-122"/>
          <a:ea typeface="苹方 中等" panose="020B0400000000000000" pitchFamily="34" charset="-122"/>
          <a:cs typeface="苹方 中等" panose="020B0400000000000000" pitchFamily="34" charset="-122"/>
          <a:sym typeface="Helvetica Neue" panose="02000503000000020004"/>
        </a:defRPr>
      </a:lvl4pPr>
      <a:lvl5pPr marL="15875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苹方 中等" panose="020B0400000000000000" pitchFamily="34" charset="-122"/>
          <a:ea typeface="苹方 中等" panose="020B0400000000000000" pitchFamily="34" charset="-122"/>
          <a:cs typeface="苹方 中等" panose="020B0400000000000000" pitchFamily="34" charset="-122"/>
          <a:sym typeface="Helvetica Neue" panose="02000503000000020004"/>
        </a:defRPr>
      </a:lvl5pPr>
      <a:lvl6pPr marL="1905000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2222500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2540635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2858135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bodyStyle>
    <p:otherStyle>
      <a:lvl1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3.svg"/><Relationship Id="rId3" Type="http://schemas.openxmlformats.org/officeDocument/2006/relationships/image" Target="../media/image11.png"/><Relationship Id="rId2" Type="http://schemas.openxmlformats.org/officeDocument/2006/relationships/image" Target="../media/image2.sv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8.png"/><Relationship Id="rId11" Type="http://schemas.openxmlformats.org/officeDocument/2006/relationships/image" Target="../media/image17.jpeg"/><Relationship Id="rId10" Type="http://schemas.openxmlformats.org/officeDocument/2006/relationships/image" Target="../media/image16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image" Target="../media/image5.svg"/><Relationship Id="rId5" Type="http://schemas.openxmlformats.org/officeDocument/2006/relationships/image" Target="../media/image27.png"/><Relationship Id="rId4" Type="http://schemas.microsoft.com/office/2007/relationships/hdphoto" Target="../media/image26.wdp"/><Relationship Id="rId3" Type="http://schemas.openxmlformats.org/officeDocument/2006/relationships/image" Target="../media/image25.png"/><Relationship Id="rId2" Type="http://schemas.openxmlformats.org/officeDocument/2006/relationships/hyperlink" Target="mailto:sales@smartmore.com" TargetMode="External"/><Relationship Id="rId1" Type="http://schemas.openxmlformats.org/officeDocument/2006/relationships/hyperlink" Target="http://www.smartmor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层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6268" y="6322424"/>
            <a:ext cx="2269202" cy="273544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177" y="618715"/>
            <a:ext cx="10885805" cy="2989084"/>
            <a:chOff x="177" y="894940"/>
            <a:chExt cx="10885805" cy="2989084"/>
          </a:xfrm>
        </p:grpSpPr>
        <p:grpSp>
          <p:nvGrpSpPr>
            <p:cNvPr id="18" name="Group 34"/>
            <p:cNvGrpSpPr/>
            <p:nvPr/>
          </p:nvGrpSpPr>
          <p:grpSpPr>
            <a:xfrm>
              <a:off x="177" y="894940"/>
              <a:ext cx="935973" cy="2988440"/>
              <a:chOff x="0" y="1368000"/>
              <a:chExt cx="936000" cy="3600000"/>
            </a:xfrm>
          </p:grpSpPr>
          <p:sp>
            <p:nvSpPr>
              <p:cNvPr id="19" name="Rectangle 35"/>
              <p:cNvSpPr/>
              <p:nvPr userDrawn="1"/>
            </p:nvSpPr>
            <p:spPr bwMode="gray">
              <a:xfrm>
                <a:off x="0" y="1368000"/>
                <a:ext cx="234000" cy="3600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 w="6350" algn="ctr">
                <a:noFill/>
                <a:miter lim="800000"/>
              </a:ln>
            </p:spPr>
            <p:txBody>
              <a:bodyPr lIns="89998" tIns="71998" rIns="89998" bIns="71998" rtlCol="0" anchor="ctr"/>
              <a:lstStyle/>
              <a:p>
                <a:pPr algn="ctr" defTabSz="1089025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defRPr/>
                </a:pPr>
                <a:endParaRPr lang="en-US" sz="2000" kern="0" dirty="0" err="1">
                  <a:solidFill>
                    <a:srgbClr val="000000"/>
                  </a:solidFill>
                  <a:ea typeface="微软雅黑" panose="020B0503020204020204" charset="-122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20" name="Rectangle 36"/>
              <p:cNvSpPr/>
              <p:nvPr userDrawn="1"/>
            </p:nvSpPr>
            <p:spPr bwMode="gray">
              <a:xfrm>
                <a:off x="234000" y="1368000"/>
                <a:ext cx="234000" cy="3600000"/>
              </a:xfrm>
              <a:prstGeom prst="rect">
                <a:avLst/>
              </a:prstGeom>
              <a:solidFill>
                <a:schemeClr val="accent2">
                  <a:alpha val="70000"/>
                </a:schemeClr>
              </a:solidFill>
              <a:ln w="6350" algn="ctr">
                <a:noFill/>
                <a:miter lim="800000"/>
              </a:ln>
            </p:spPr>
            <p:txBody>
              <a:bodyPr lIns="89998" tIns="71998" rIns="89998" bIns="71998" rtlCol="0" anchor="ctr"/>
              <a:lstStyle/>
              <a:p>
                <a:pPr algn="ctr" defTabSz="1089025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defRPr/>
                </a:pPr>
                <a:endParaRPr lang="en-US" sz="2000" kern="0" dirty="0" err="1">
                  <a:solidFill>
                    <a:srgbClr val="000000"/>
                  </a:solidFill>
                  <a:ea typeface="微软雅黑" panose="020B0503020204020204" charset="-122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21" name="Rectangle 37"/>
              <p:cNvSpPr/>
              <p:nvPr userDrawn="1"/>
            </p:nvSpPr>
            <p:spPr bwMode="gray">
              <a:xfrm>
                <a:off x="468000" y="1368000"/>
                <a:ext cx="234000" cy="3600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  <a:ln w="6350" algn="ctr">
                <a:noFill/>
                <a:miter lim="800000"/>
              </a:ln>
            </p:spPr>
            <p:txBody>
              <a:bodyPr lIns="89998" tIns="71998" rIns="89998" bIns="71998" rtlCol="0" anchor="ctr"/>
              <a:lstStyle/>
              <a:p>
                <a:pPr algn="ctr" defTabSz="1089025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defRPr/>
                </a:pPr>
                <a:endParaRPr lang="en-US" sz="2000" kern="0" dirty="0" err="1">
                  <a:solidFill>
                    <a:srgbClr val="000000"/>
                  </a:solidFill>
                  <a:ea typeface="微软雅黑" panose="020B0503020204020204" charset="-122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22" name="Rectangle 38"/>
              <p:cNvSpPr/>
              <p:nvPr userDrawn="1"/>
            </p:nvSpPr>
            <p:spPr bwMode="gray">
              <a:xfrm>
                <a:off x="702000" y="1368000"/>
                <a:ext cx="234000" cy="3600000"/>
              </a:xfrm>
              <a:prstGeom prst="rect">
                <a:avLst/>
              </a:prstGeom>
              <a:solidFill>
                <a:schemeClr val="accent2"/>
              </a:solidFill>
              <a:ln w="6350" algn="ctr">
                <a:noFill/>
                <a:miter lim="800000"/>
              </a:ln>
            </p:spPr>
            <p:txBody>
              <a:bodyPr lIns="89998" tIns="71998" rIns="89998" bIns="71998" rtlCol="0" anchor="ctr"/>
              <a:lstStyle/>
              <a:p>
                <a:pPr algn="ctr" defTabSz="1089025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defRPr/>
                </a:pPr>
                <a:endParaRPr lang="en-US" sz="2000" kern="0" dirty="0" err="1">
                  <a:solidFill>
                    <a:srgbClr val="000000"/>
                  </a:solidFill>
                  <a:ea typeface="微软雅黑" panose="020B0503020204020204" charset="-122"/>
                  <a:cs typeface="Arial Unicode MS" panose="020B0604020202020204" pitchFamily="34" charset="-128"/>
                </a:endParaRPr>
              </a:p>
            </p:txBody>
          </p:sp>
        </p:grpSp>
        <p:sp>
          <p:nvSpPr>
            <p:cNvPr id="23" name="Rectangle 15"/>
            <p:cNvSpPr/>
            <p:nvPr/>
          </p:nvSpPr>
          <p:spPr bwMode="gray">
            <a:xfrm>
              <a:off x="936150" y="895584"/>
              <a:ext cx="9949564" cy="2988440"/>
            </a:xfrm>
            <a:prstGeom prst="rect">
              <a:avLst/>
            </a:prstGeom>
            <a:solidFill>
              <a:schemeClr val="accent1">
                <a:lumMod val="75000"/>
                <a:alpha val="67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883370" y="2172387"/>
              <a:ext cx="2485748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Arial Nova Light" panose="020B03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  </a:t>
              </a:r>
              <a:r>
                <a:rPr lang="en-US" altLang="zh-CN" sz="2000" dirty="0">
                  <a:solidFill>
                    <a:schemeClr val="bg1"/>
                  </a:solidFill>
                  <a:latin typeface="Arial Nova Light" panose="020B03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2022/01/25	</a:t>
              </a:r>
              <a:endParaRPr lang="en-US" altLang="zh-CN" sz="2000" dirty="0">
                <a:solidFill>
                  <a:schemeClr val="bg1"/>
                </a:solidFill>
                <a:latin typeface="Arial Nova Light" panose="020B03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1525949" y="3048000"/>
              <a:ext cx="72687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1419293" y="3123639"/>
              <a:ext cx="7793014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rPr>
                <a:t>助力中国智造，加速企业智能转型</a:t>
              </a:r>
              <a:endParaRPr lang="zh-CN" altLang="en-US" sz="2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419402" y="1267050"/>
              <a:ext cx="9466580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48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rPr>
                <a:t>散热板尺寸测量光学方案报告</a:t>
              </a:r>
              <a:endParaRPr lang="zh-CN" altLang="en-US" sz="48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8230" y="2486359"/>
            <a:ext cx="1087220" cy="19492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 panose="02000503000000020004"/>
              </a:rPr>
              <a:t>目</a:t>
            </a:r>
            <a:endParaRPr kumimoji="0" lang="en-US" altLang="zh-CN" sz="60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 Medium" panose="02000503000000020004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 panose="02000503000000020004"/>
              </a:rPr>
              <a:t>录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 Medium" panose="020005030000000200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2455" y="1269000"/>
            <a:ext cx="1498770" cy="4320000"/>
          </a:xfrm>
          <a:prstGeom prst="rect">
            <a:avLst/>
          </a:prstGeom>
          <a:noFill/>
          <a:ln w="9525" cap="flat">
            <a:solidFill>
              <a:srgbClr val="006EB3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ea typeface="等线" panose="02010600030101010101" pitchFamily="2" charset="-122"/>
              <a:sym typeface="Helvetica Neue Medium" panose="020005030000000200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24994" y="1414249"/>
            <a:ext cx="2614499" cy="29458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 anchorCtr="0"/>
          <a:lstStyle/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关于思谋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953995" y="1286604"/>
            <a:ext cx="468000" cy="432792"/>
          </a:xfrm>
          <a:prstGeom prst="ellipse">
            <a:avLst/>
          </a:prstGeom>
          <a:solidFill>
            <a:srgbClr val="006DB2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ea typeface="等线" panose="02010600030101010101" pitchFamily="2" charset="-122"/>
              <a:sym typeface="Helvetica Neue Medium" panose="020005030000000200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30194" y="1423210"/>
            <a:ext cx="134652" cy="2609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等线" panose="02010600030101010101" pitchFamily="2" charset="-122"/>
                <a:ea typeface="苹方 粗体" panose="020B0600000000000000" pitchFamily="34" charset="-122"/>
              </a:rPr>
              <a:t>1</a:t>
            </a:r>
            <a:endParaRPr lang="zh-CN" altLang="zh-CN" sz="2000" dirty="0">
              <a:solidFill>
                <a:schemeClr val="bg1"/>
              </a:solidFill>
              <a:latin typeface="等线" panose="02010600030101010101" pitchFamily="2" charset="-122"/>
              <a:ea typeface="苹方 粗体" panose="020B0600000000000000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24994" y="2375216"/>
            <a:ext cx="2614499" cy="29458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 anchorCtr="0"/>
          <a:lstStyle/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光学方案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953995" y="2247571"/>
            <a:ext cx="468000" cy="432792"/>
          </a:xfrm>
          <a:prstGeom prst="ellipse">
            <a:avLst/>
          </a:prstGeom>
          <a:solidFill>
            <a:srgbClr val="006DB2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ea typeface="等线" panose="02010600030101010101" pitchFamily="2" charset="-122"/>
              <a:sym typeface="Helvetica Neue Medium" panose="02000503000000020004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30194" y="2396548"/>
            <a:ext cx="134652" cy="2609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等线" panose="02010600030101010101" pitchFamily="2" charset="-122"/>
                <a:ea typeface="苹方 粗体" panose="020B0600000000000000" pitchFamily="34" charset="-122"/>
              </a:rPr>
              <a:t>2</a:t>
            </a:r>
            <a:endParaRPr lang="zh-CN" altLang="zh-CN" sz="2000" dirty="0">
              <a:solidFill>
                <a:schemeClr val="bg1"/>
              </a:solidFill>
              <a:latin typeface="等线" panose="02010600030101010101" pitchFamily="2" charset="-122"/>
              <a:ea typeface="苹方 粗体" panose="020B06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24994" y="3336183"/>
            <a:ext cx="3647854" cy="29458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 anchorCtr="0"/>
          <a:lstStyle/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图像效果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953995" y="3208538"/>
            <a:ext cx="468000" cy="432792"/>
          </a:xfrm>
          <a:prstGeom prst="ellipse">
            <a:avLst/>
          </a:prstGeom>
          <a:solidFill>
            <a:srgbClr val="006DB2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ea typeface="等线" panose="02010600030101010101" pitchFamily="2" charset="-122"/>
              <a:sym typeface="Helvetica Neue Medium" panose="02000503000000020004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30194" y="3357515"/>
            <a:ext cx="134652" cy="2609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等线" panose="02010600030101010101" pitchFamily="2" charset="-122"/>
                <a:ea typeface="苹方 粗体" panose="020B0600000000000000" pitchFamily="34" charset="-122"/>
              </a:rPr>
              <a:t>3</a:t>
            </a:r>
            <a:endParaRPr lang="zh-CN" altLang="zh-CN" sz="2000" dirty="0">
              <a:solidFill>
                <a:schemeClr val="bg1"/>
              </a:solidFill>
              <a:latin typeface="等线" panose="02010600030101010101" pitchFamily="2" charset="-122"/>
              <a:ea typeface="苹方 粗体" panose="020B0600000000000000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953995" y="4110964"/>
            <a:ext cx="468000" cy="432792"/>
          </a:xfrm>
          <a:prstGeom prst="ellipse">
            <a:avLst/>
          </a:prstGeom>
          <a:solidFill>
            <a:srgbClr val="006DB2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ea typeface="等线" panose="02010600030101010101" pitchFamily="2" charset="-122"/>
              <a:sym typeface="Helvetica Neue Medium" panose="020005030000000200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30194" y="4247539"/>
            <a:ext cx="134652" cy="2609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等线" panose="02010600030101010101" pitchFamily="2" charset="-122"/>
                <a:ea typeface="苹方 粗体" panose="020B0600000000000000" pitchFamily="34" charset="-122"/>
              </a:rPr>
              <a:t>4</a:t>
            </a:r>
            <a:endParaRPr lang="en-US" altLang="zh-CN" sz="2000" dirty="0">
              <a:solidFill>
                <a:schemeClr val="bg1"/>
              </a:solidFill>
              <a:latin typeface="等线" panose="02010600030101010101" pitchFamily="2" charset="-122"/>
              <a:ea typeface="苹方 粗体" panose="020B0600000000000000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24994" y="4179916"/>
            <a:ext cx="3753839" cy="29458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 anchorCtr="0"/>
          <a:lstStyle/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分析总结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30194" y="5119756"/>
            <a:ext cx="134652" cy="2609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等线" panose="02010600030101010101" pitchFamily="2" charset="-122"/>
                <a:ea typeface="苹方 粗体" panose="020B0600000000000000" pitchFamily="34" charset="-122"/>
              </a:rPr>
              <a:t>5</a:t>
            </a:r>
            <a:endParaRPr lang="en-US" altLang="zh-CN" sz="2000" dirty="0">
              <a:solidFill>
                <a:schemeClr val="bg1"/>
              </a:solidFill>
              <a:latin typeface="等线" panose="02010600030101010101" pitchFamily="2" charset="-122"/>
              <a:ea typeface="苹方 粗体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关于思谋科技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2" name="直接连接符 27"/>
          <p:cNvCxnSpPr/>
          <p:nvPr/>
        </p:nvCxnSpPr>
        <p:spPr>
          <a:xfrm>
            <a:off x="6238749" y="1615473"/>
            <a:ext cx="0" cy="3894039"/>
          </a:xfrm>
          <a:prstGeom prst="line">
            <a:avLst/>
          </a:prstGeom>
          <a:noFill/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grpSp>
        <p:nvGrpSpPr>
          <p:cNvPr id="33" name="组合 32"/>
          <p:cNvGrpSpPr/>
          <p:nvPr/>
        </p:nvGrpSpPr>
        <p:grpSpPr>
          <a:xfrm>
            <a:off x="7315791" y="1944412"/>
            <a:ext cx="4244252" cy="661461"/>
            <a:chOff x="5655122" y="1263745"/>
            <a:chExt cx="3183189" cy="496096"/>
          </a:xfrm>
        </p:grpSpPr>
        <p:sp>
          <p:nvSpPr>
            <p:cNvPr id="34" name="矩形 33"/>
            <p:cNvSpPr/>
            <p:nvPr/>
          </p:nvSpPr>
          <p:spPr>
            <a:xfrm>
              <a:off x="5658765" y="1263745"/>
              <a:ext cx="1585717" cy="2847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  <a:sym typeface="Helvetica Neue Medium" panose="02000503000000020004"/>
                </a:rPr>
                <a:t>我们的使命</a:t>
              </a:r>
              <a:endParaRPr kumimoji="0" lang="en-US" altLang="zh-CN" sz="1865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Helvetica Neue Medium" panose="02000503000000020004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655122" y="1536750"/>
              <a:ext cx="3183189" cy="2230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3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  <a:sym typeface="Helvetica Neue Medium" panose="02000503000000020004"/>
                </a:rPr>
                <a:t>致力持续创新，创造卓越价值</a:t>
              </a:r>
              <a:endPara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Helvetica Neue Medium" panose="02000503000000020004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320638" y="3143905"/>
            <a:ext cx="4366264" cy="1080369"/>
            <a:chOff x="5658758" y="2304039"/>
            <a:chExt cx="2984903" cy="810277"/>
          </a:xfrm>
        </p:grpSpPr>
        <p:sp>
          <p:nvSpPr>
            <p:cNvPr id="37" name="矩形 36"/>
            <p:cNvSpPr/>
            <p:nvPr/>
          </p:nvSpPr>
          <p:spPr>
            <a:xfrm>
              <a:off x="5658758" y="2304039"/>
              <a:ext cx="1899335" cy="2847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  <a:sym typeface="Helvetica Neue Medium" panose="02000503000000020004"/>
                </a:rPr>
                <a:t>我们的解决方案</a:t>
              </a:r>
              <a:endParaRPr kumimoji="0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Helvetica Neue Medium" panose="02000503000000020004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658759" y="2575322"/>
              <a:ext cx="2984902" cy="5389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3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  <a:sym typeface="Helvetica Neue Medium" panose="02000503000000020004"/>
                </a:rPr>
                <a:t>智能制造：</a:t>
              </a:r>
              <a:r>
                <a:rPr kumimoji="0" lang="en-US" altLang="zh-CN" sz="133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  <a:sym typeface="Helvetica Neue Medium" panose="02000503000000020004"/>
                </a:rPr>
                <a:t>	</a:t>
              </a:r>
              <a:r>
                <a:rPr kumimoji="0" lang="en-US" altLang="zh-CN" sz="133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  <a:sym typeface="Helvetica Neue Medium" panose="02000503000000020004"/>
                </a:rPr>
                <a:t>End-to-End </a:t>
              </a:r>
              <a:r>
                <a:rPr kumimoji="0" lang="zh-CN" altLang="en-US" sz="133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  <a:sym typeface="Helvetica Neue Medium" panose="02000503000000020004"/>
                </a:rPr>
                <a:t>智能系统解决方案</a:t>
              </a:r>
              <a:endParaRPr kumimoji="0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Helvetica Neue Medium" panose="02000503000000020004"/>
              </a:endParaRPr>
            </a:p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3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  <a:sym typeface="Helvetica Neue Medium" panose="02000503000000020004"/>
                </a:rPr>
                <a:t>高清视频：</a:t>
              </a:r>
              <a:r>
                <a:rPr kumimoji="0" lang="en-US" altLang="zh-CN" sz="133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  <a:sym typeface="Helvetica Neue Medium" panose="02000503000000020004"/>
                </a:rPr>
                <a:t>	All-in-One </a:t>
              </a:r>
              <a:r>
                <a:rPr kumimoji="0" lang="zh-CN" altLang="en-US" sz="133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  <a:sym typeface="Helvetica Neue Medium" panose="02000503000000020004"/>
                </a:rPr>
                <a:t>智能专业工具集</a:t>
              </a:r>
              <a:endPara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Helvetica Neue Medium" panose="02000503000000020004"/>
              </a:endParaRPr>
            </a:p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Helvetica Neue Medium" panose="02000503000000020004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883" y="4436827"/>
            <a:ext cx="4244253" cy="622424"/>
            <a:chOff x="5649941" y="3643418"/>
            <a:chExt cx="3183190" cy="466818"/>
          </a:xfrm>
        </p:grpSpPr>
        <p:sp>
          <p:nvSpPr>
            <p:cNvPr id="41" name="矩形 40"/>
            <p:cNvSpPr/>
            <p:nvPr/>
          </p:nvSpPr>
          <p:spPr>
            <a:xfrm>
              <a:off x="5649941" y="3643418"/>
              <a:ext cx="1504549" cy="2847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  <a:sym typeface="Helvetica Neue Medium" panose="02000503000000020004"/>
                </a:rPr>
                <a:t>我们的投资机构</a:t>
              </a:r>
              <a:endParaRPr kumimoji="0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Helvetica Neue Medium" panose="02000503000000020004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649942" y="3879403"/>
              <a:ext cx="3183189" cy="230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Helvetica Neue Medium" panose="02000503000000020004"/>
              </a:endParaRPr>
            </a:p>
          </p:txBody>
        </p:sp>
      </p:grpSp>
      <p:pic>
        <p:nvPicPr>
          <p:cNvPr id="44" name="图形 43" descr="靶心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652999" y="1946818"/>
            <a:ext cx="407964" cy="407964"/>
          </a:xfrm>
          <a:prstGeom prst="rect">
            <a:avLst/>
          </a:prstGeom>
        </p:spPr>
      </p:pic>
      <p:pic>
        <p:nvPicPr>
          <p:cNvPr id="45" name="图形 44" descr="男人群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9733" y="3143907"/>
            <a:ext cx="354495" cy="354495"/>
          </a:xfrm>
          <a:prstGeom prst="rect">
            <a:avLst/>
          </a:prstGeom>
        </p:spPr>
      </p:pic>
      <p:pic>
        <p:nvPicPr>
          <p:cNvPr id="46" name="图形 45" descr="公文包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9306" y="4463193"/>
            <a:ext cx="358796" cy="358796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638864" y="1615474"/>
            <a:ext cx="5361735" cy="38940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l" defTabSz="1219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 panose="02000503000000020004"/>
              </a:rPr>
              <a:t>思谋科技于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 panose="02000503000000020004"/>
              </a:rPr>
              <a:t>2019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 panose="02000503000000020004"/>
              </a:rPr>
              <a:t>年成立，是一家全球化的人工智能前沿技术公司，致力于新一代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 panose="02000503000000020004"/>
              </a:rPr>
              <a:t>AI 2.0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 panose="02000503000000020004"/>
              </a:rPr>
              <a:t>体系架构的研发和商业规模化落地。目前在深圳、香港、上海、苏州设有办公地点。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Helvetica Neue Medium" panose="02000503000000020004"/>
            </a:endParaRPr>
          </a:p>
          <a:p>
            <a:pPr marL="0" marR="0" lvl="0" indent="0" algn="l" defTabSz="1219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Helvetica Neue Medium" panose="02000503000000020004"/>
            </a:endParaRPr>
          </a:p>
          <a:p>
            <a:pPr marL="0" marR="0" lvl="0" indent="0" algn="l" defTabSz="1219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 panose="02000503000000020004"/>
              </a:rPr>
              <a:t>公司创始人为世界知名的计算机视觉、机器学习、计算影像领域的权威专家，核心团队由来自腾讯、微软、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 panose="02000503000000020004"/>
              </a:rPr>
              <a:t>Google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 panose="02000503000000020004"/>
              </a:rPr>
              <a:t>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 panose="02000503000000020004"/>
              </a:rPr>
              <a:t>Facebook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 panose="02000503000000020004"/>
              </a:rPr>
              <a:t>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 panose="02000503000000020004"/>
              </a:rPr>
              <a:t>SAP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 panose="02000503000000020004"/>
              </a:rPr>
              <a:t>、康耐视、基恩士等国内外知名企业，以及国内外顶尖大学的人工智能专家、行业专家和资深工程师构成。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Helvetica Neue Medium" panose="02000503000000020004"/>
            </a:endParaRPr>
          </a:p>
        </p:txBody>
      </p:sp>
      <p:pic>
        <p:nvPicPr>
          <p:cNvPr id="17" name="图片 16" descr="图片包含 游戏机, 桌子&#10;&#10;描述已自动生成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029" y="4958258"/>
            <a:ext cx="1152798" cy="409184"/>
          </a:xfrm>
          <a:prstGeom prst="rect">
            <a:avLst/>
          </a:prstGeom>
        </p:spPr>
      </p:pic>
      <p:pic>
        <p:nvPicPr>
          <p:cNvPr id="18" name="图片 17" descr="图片包含 游戏机&#10;&#10;描述已自动生成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972" y="4958800"/>
            <a:ext cx="1044902" cy="415098"/>
          </a:xfrm>
          <a:prstGeom prst="rect">
            <a:avLst/>
          </a:prstGeom>
        </p:spPr>
      </p:pic>
      <p:pic>
        <p:nvPicPr>
          <p:cNvPr id="19" name="图片 18" descr="图片包含 游戏机, 画&#10;&#10;描述已自动生成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14" y="5509217"/>
            <a:ext cx="482581" cy="487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12019" y="4958258"/>
            <a:ext cx="1045162" cy="413593"/>
          </a:xfrm>
          <a:prstGeom prst="rect">
            <a:avLst/>
          </a:prstGeom>
        </p:spPr>
      </p:pic>
      <p:pic>
        <p:nvPicPr>
          <p:cNvPr id="1030" name="Picture 6" descr="松禾资本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403" y="5509217"/>
            <a:ext cx="482580" cy="48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46749" y="5510155"/>
            <a:ext cx="441174" cy="4895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光学方案</a:t>
            </a:r>
            <a:r>
              <a:rPr lang="en-US" altLang="zh-CN" dirty="0"/>
              <a:t>-</a:t>
            </a:r>
            <a:r>
              <a:rPr lang="zh-CN" altLang="en-US" dirty="0"/>
              <a:t>示意图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872605" y="637243"/>
            <a:ext cx="95075" cy="5624154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7" name="矩形: 圆角 6"/>
          <p:cNvSpPr/>
          <p:nvPr/>
        </p:nvSpPr>
        <p:spPr>
          <a:xfrm flipV="1">
            <a:off x="1008380" y="4394835"/>
            <a:ext cx="3841750" cy="1333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8710" y="1221740"/>
            <a:ext cx="929640" cy="21564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820" y="5133340"/>
            <a:ext cx="1963420" cy="525145"/>
          </a:xfrm>
          <a:prstGeom prst="rect">
            <a:avLst/>
          </a:prstGeom>
        </p:spPr>
      </p:pic>
      <p:graphicFrame>
        <p:nvGraphicFramePr>
          <p:cNvPr id="17" name="表格 16"/>
          <p:cNvGraphicFramePr/>
          <p:nvPr>
            <p:custDataLst>
              <p:tags r:id="rId3"/>
            </p:custDataLst>
          </p:nvPr>
        </p:nvGraphicFramePr>
        <p:xfrm>
          <a:off x="7927975" y="2002790"/>
          <a:ext cx="3183255" cy="373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695"/>
                <a:gridCol w="353695"/>
                <a:gridCol w="353695"/>
                <a:gridCol w="353695"/>
                <a:gridCol w="353695"/>
                <a:gridCol w="353695"/>
                <a:gridCol w="353695"/>
                <a:gridCol w="353695"/>
                <a:gridCol w="353695"/>
              </a:tblGrid>
              <a:tr h="37344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>
          <a:xfrm flipH="1">
            <a:off x="2240915" y="3443605"/>
            <a:ext cx="19685" cy="85280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19" name="直接箭头连接符 18"/>
          <p:cNvCxnSpPr/>
          <p:nvPr/>
        </p:nvCxnSpPr>
        <p:spPr>
          <a:xfrm>
            <a:off x="1861820" y="4528185"/>
            <a:ext cx="0" cy="57531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21" name="文本框 20"/>
          <p:cNvSpPr txBox="1"/>
          <p:nvPr/>
        </p:nvSpPr>
        <p:spPr>
          <a:xfrm>
            <a:off x="1280160" y="3655695"/>
            <a:ext cx="736600" cy="4089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rPr>
              <a:t>180mm</a:t>
            </a:r>
            <a:endParaRPr kumimoji="0" lang="en-US" altLang="zh-CN" sz="2000" b="0" i="0" u="none" strike="noStrike" cap="none" spc="0" normalizeH="0" baseline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1220" y="4626610"/>
            <a:ext cx="990600" cy="4089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rPr>
              <a:t>20-50mm</a:t>
            </a:r>
            <a:endParaRPr kumimoji="0" lang="en-US" altLang="zh-CN" sz="20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80160" y="2251710"/>
            <a:ext cx="736600" cy="4089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rPr>
              <a:t>520mm</a:t>
            </a:r>
            <a:endParaRPr kumimoji="0" lang="en-US" altLang="zh-CN" sz="20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2240915" y="1243965"/>
            <a:ext cx="0" cy="20701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25" name="直接连接符 24"/>
          <p:cNvCxnSpPr/>
          <p:nvPr/>
        </p:nvCxnSpPr>
        <p:spPr>
          <a:xfrm flipV="1">
            <a:off x="2125980" y="3352800"/>
            <a:ext cx="459740" cy="952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26" name="直接连接符 25"/>
          <p:cNvCxnSpPr/>
          <p:nvPr/>
        </p:nvCxnSpPr>
        <p:spPr>
          <a:xfrm flipH="1">
            <a:off x="2183130" y="1243965"/>
            <a:ext cx="46990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27" name="直接箭头连接符 26"/>
          <p:cNvCxnSpPr/>
          <p:nvPr/>
        </p:nvCxnSpPr>
        <p:spPr>
          <a:xfrm flipH="1">
            <a:off x="8126095" y="3046095"/>
            <a:ext cx="9525" cy="145669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28" name="直接箭头连接符 27"/>
          <p:cNvCxnSpPr/>
          <p:nvPr/>
        </p:nvCxnSpPr>
        <p:spPr>
          <a:xfrm flipH="1">
            <a:off x="8469630" y="3046095"/>
            <a:ext cx="9525" cy="145669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29" name="直接箭头连接符 28"/>
          <p:cNvCxnSpPr/>
          <p:nvPr/>
        </p:nvCxnSpPr>
        <p:spPr>
          <a:xfrm flipH="1">
            <a:off x="8804275" y="3046095"/>
            <a:ext cx="9525" cy="145669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0" name="直接箭头连接符 29"/>
          <p:cNvCxnSpPr/>
          <p:nvPr/>
        </p:nvCxnSpPr>
        <p:spPr>
          <a:xfrm flipH="1">
            <a:off x="9160510" y="3046095"/>
            <a:ext cx="9525" cy="145669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1" name="直接箭头连接符 30"/>
          <p:cNvCxnSpPr/>
          <p:nvPr/>
        </p:nvCxnSpPr>
        <p:spPr>
          <a:xfrm flipH="1">
            <a:off x="9516745" y="3046095"/>
            <a:ext cx="9525" cy="145669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2" name="直接箭头连接符 31"/>
          <p:cNvCxnSpPr/>
          <p:nvPr/>
        </p:nvCxnSpPr>
        <p:spPr>
          <a:xfrm flipH="1">
            <a:off x="9872980" y="3046095"/>
            <a:ext cx="9525" cy="145669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3" name="直接箭头连接符 32"/>
          <p:cNvCxnSpPr/>
          <p:nvPr/>
        </p:nvCxnSpPr>
        <p:spPr>
          <a:xfrm flipH="1">
            <a:off x="10249535" y="3046095"/>
            <a:ext cx="9525" cy="145669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4" name="直接箭头连接符 33"/>
          <p:cNvCxnSpPr/>
          <p:nvPr/>
        </p:nvCxnSpPr>
        <p:spPr>
          <a:xfrm flipH="1">
            <a:off x="10563860" y="3046095"/>
            <a:ext cx="9525" cy="145669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5" name="直接箭头连接符 34"/>
          <p:cNvCxnSpPr/>
          <p:nvPr/>
        </p:nvCxnSpPr>
        <p:spPr>
          <a:xfrm flipH="1">
            <a:off x="10941685" y="3046095"/>
            <a:ext cx="9525" cy="145669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36" name="文本框 35"/>
          <p:cNvSpPr txBox="1"/>
          <p:nvPr/>
        </p:nvSpPr>
        <p:spPr>
          <a:xfrm>
            <a:off x="7714615" y="1470343"/>
            <a:ext cx="361378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rPr>
              <a:t>1 2 3 4 5 6 7 8 9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352030" y="5918518"/>
            <a:ext cx="3860800" cy="5937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rPr>
              <a:t>线扫速度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rPr>
              <a:t>200mm/s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rPr>
              <a:t>，线扫宽度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rPr>
              <a:t>77.3mm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accent2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rPr>
              <a:t>最大规格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rPr>
              <a:t>750mm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rPr>
              <a:t>×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rPr>
              <a:t>650mm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rPr>
              <a:t>需扫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rPr>
              <a:t>9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rPr>
              <a:t>张图进行拼接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2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857375" y="5959475"/>
            <a:ext cx="193611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40" name="直接连接符 39"/>
          <p:cNvCxnSpPr/>
          <p:nvPr/>
        </p:nvCxnSpPr>
        <p:spPr>
          <a:xfrm flipV="1">
            <a:off x="1866900" y="5614670"/>
            <a:ext cx="0" cy="38354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41" name="直接连接符 40"/>
          <p:cNvCxnSpPr/>
          <p:nvPr/>
        </p:nvCxnSpPr>
        <p:spPr>
          <a:xfrm flipH="1" flipV="1">
            <a:off x="3803015" y="5633720"/>
            <a:ext cx="9525" cy="34544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42" name="文本框 41"/>
          <p:cNvSpPr txBox="1"/>
          <p:nvPr/>
        </p:nvSpPr>
        <p:spPr>
          <a:xfrm>
            <a:off x="2475230" y="5992495"/>
            <a:ext cx="736600" cy="4089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rPr>
              <a:t>166mm</a:t>
            </a:r>
            <a:endParaRPr kumimoji="0" lang="en-US" altLang="zh-CN" sz="20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1643380" y="5140325"/>
            <a:ext cx="9525" cy="48831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44" name="直接连接符 43"/>
          <p:cNvCxnSpPr/>
          <p:nvPr/>
        </p:nvCxnSpPr>
        <p:spPr>
          <a:xfrm flipH="1">
            <a:off x="1550670" y="5125720"/>
            <a:ext cx="248920" cy="952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45" name="直接连接符 44"/>
          <p:cNvCxnSpPr/>
          <p:nvPr/>
        </p:nvCxnSpPr>
        <p:spPr>
          <a:xfrm flipH="1">
            <a:off x="1560195" y="5633720"/>
            <a:ext cx="25908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46" name="文本框 45"/>
          <p:cNvSpPr txBox="1"/>
          <p:nvPr/>
        </p:nvSpPr>
        <p:spPr>
          <a:xfrm>
            <a:off x="941070" y="5182870"/>
            <a:ext cx="609600" cy="4089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rPr>
              <a:t>96mm</a:t>
            </a:r>
            <a:endParaRPr kumimoji="0" lang="en-US" altLang="zh-CN" sz="20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光学方案</a:t>
            </a:r>
            <a:r>
              <a:rPr lang="en-US" altLang="zh-CN" dirty="0"/>
              <a:t>-</a:t>
            </a:r>
            <a:r>
              <a:rPr lang="zh-CN" altLang="en-US" dirty="0"/>
              <a:t>硬件配置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041015" y="1748155"/>
          <a:ext cx="5958840" cy="3709670"/>
        </p:xfrm>
        <a:graphic>
          <a:graphicData uri="http://schemas.openxmlformats.org/drawingml/2006/table">
            <a:tbl>
              <a:tblPr/>
              <a:tblGrid>
                <a:gridCol w="1183005"/>
                <a:gridCol w="1561465"/>
                <a:gridCol w="3214370"/>
              </a:tblGrid>
              <a:tr h="541655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硬件说明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575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名称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规格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型号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参数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E9"/>
                    </a:solidFill>
                  </a:tcPr>
                </a:tc>
              </a:tr>
              <a:tr h="392140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相机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>
                      <a:lvl1pPr marL="133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13335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线阵相机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VL-8K7C-M80F-2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</a:tr>
              <a:tr h="392140">
                <a:tc vMerge="1">
                  <a:tcPr/>
                </a:tc>
                <a:tc>
                  <a:txBody>
                    <a:bodyPr/>
                    <a:lstStyle>
                      <a:lvl1pPr marL="133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13335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分辨率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8192*2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E9"/>
                    </a:solidFill>
                  </a:tcPr>
                </a:tc>
              </a:tr>
              <a:tr h="392140">
                <a:tc vMerge="1"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133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13335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输出接口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1435" marR="51435" marT="0" marB="0" anchor="ctr" horzOverflow="overflow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Camera Link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E9"/>
                    </a:solidFill>
                  </a:tcPr>
                </a:tc>
              </a:tr>
              <a:tr h="408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视野（宽度）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77.3mm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</a:tr>
              <a:tr h="408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成像精度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9.4μ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</a:tr>
              <a:tr h="408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镜头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双远心镜头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XF-PTL08057-M72-11.48-VI</a:t>
                      </a:r>
                      <a:endParaRPr kumimoji="0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</a:tr>
              <a:tr h="408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光源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高亮线光源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DSE-LL150-W(乳白色漫射板）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619205" y="283064"/>
            <a:ext cx="9058943" cy="41063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marL="0" marR="0" indent="0" algn="l" defTabSz="413385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 panose="02000503000000020004"/>
              </a:defRPr>
            </a:lvl1pPr>
            <a:lvl2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图像效果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铜板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 descr="企业微信截图_164310106739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3900" y="1617345"/>
            <a:ext cx="5734050" cy="4600575"/>
          </a:xfrm>
          <a:prstGeom prst="rect">
            <a:avLst/>
          </a:prstGeom>
        </p:spPr>
      </p:pic>
      <p:pic>
        <p:nvPicPr>
          <p:cNvPr id="3" name="图片 2" descr="企业微信截图_164310109736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95" y="759460"/>
            <a:ext cx="4390390" cy="56292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619205" y="283064"/>
            <a:ext cx="9058943" cy="41063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marL="0" marR="0" indent="0" algn="l" defTabSz="413385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 panose="02000503000000020004"/>
              </a:defRPr>
            </a:lvl1pPr>
            <a:lvl2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图像效果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铝板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 descr="企业微信截图_164310124620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945" y="1316355"/>
            <a:ext cx="5061585" cy="4888230"/>
          </a:xfrm>
          <a:prstGeom prst="rect">
            <a:avLst/>
          </a:prstGeom>
        </p:spPr>
      </p:pic>
      <p:pic>
        <p:nvPicPr>
          <p:cNvPr id="5" name="图片 4" descr="企业微信截图_164310129067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5" y="1144270"/>
            <a:ext cx="5368290" cy="49618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619205" y="283064"/>
            <a:ext cx="9058943" cy="41063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marL="0" marR="0" indent="0" algn="l" defTabSz="413385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 panose="02000503000000020004"/>
              </a:defRPr>
            </a:lvl1pPr>
            <a:lvl2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图像效果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86485" y="1596708"/>
            <a:ext cx="9819005" cy="25634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rPr>
              <a:t>一、孔内若有大量毛刺堵塞影响检测效果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rPr>
              <a:t>二、背光方案需要机械配合：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rPr>
              <a:t>   1.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rPr>
              <a:t>由于样品尺寸多样化和孔位随机性，避免机构遮挡检测目标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rPr>
              <a:t>   2.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rPr>
              <a:t>保持机台稳定性，避免抖动产生影响图像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rPr>
              <a:t>三、保证稳定性前提下，目前光学硬件配置能满足继续提高推荐的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rPr>
              <a:t>200mm/s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rPr>
              <a:t>线扫速度值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69756" y="2001327"/>
            <a:ext cx="5389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2555" algn="l" defTabSz="1219200">
              <a:buSzPct val="80000"/>
              <a:defRPr/>
            </a:pPr>
            <a:r>
              <a:rPr kumimoji="1" lang="zh-CN" altLang="en-US" sz="5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谢谢！</a:t>
            </a:r>
            <a:endParaRPr kumimoji="1" lang="en-US" altLang="zh-CN" sz="5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9755" y="3836079"/>
            <a:ext cx="9674370" cy="267765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indent="122555" algn="l" defTabSz="1219200">
              <a:buSzPct val="80000"/>
              <a:defRPr/>
            </a:pPr>
            <a:r>
              <a:rPr kumimoji="1" lang="zh-CN" alt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深圳</a:t>
            </a:r>
            <a:endParaRPr kumimoji="1" lang="en-US" altLang="zh-CN" sz="12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  <a:sym typeface="+mn-lt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深圳市南山区高新南九道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45</a:t>
            </a: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号三航科技大厦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22</a:t>
            </a: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楼</a:t>
            </a:r>
            <a:endParaRPr kumimoji="1" lang="en-US" altLang="zh-CN" sz="1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endParaRPr kumimoji="1" lang="en-US" altLang="zh-CN" sz="12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上海</a:t>
            </a:r>
            <a:endParaRPr kumimoji="1" lang="en-US" altLang="zh-CN" sz="12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上海市徐汇区龙兰路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277</a:t>
            </a: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号西岸东航滨江中心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T2 - 11</a:t>
            </a: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楼</a:t>
            </a:r>
            <a:endParaRPr kumimoji="1" lang="en-US" altLang="zh-CN" sz="1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endParaRPr kumimoji="1" lang="en-US" altLang="zh-CN" sz="1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苏州</a:t>
            </a:r>
            <a:endParaRPr kumimoji="1" lang="en-US" altLang="zh-CN" sz="12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苏州市工业园区钟园路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788</a:t>
            </a: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号丰隆生活城市广场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4</a:t>
            </a: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幢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8</a:t>
            </a: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楼</a:t>
            </a:r>
            <a:endParaRPr kumimoji="1" lang="en-US" altLang="zh-CN" sz="1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endParaRPr kumimoji="1" lang="en-US" altLang="zh-CN" sz="12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香港</a:t>
            </a:r>
            <a:endParaRPr kumimoji="1" lang="en-US" altLang="zh-CN" sz="12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香港科学园科技大道西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19</a:t>
            </a: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号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10</a:t>
            </a: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楼</a:t>
            </a:r>
            <a:b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</a:br>
            <a:endParaRPr kumimoji="1" lang="en-US" altLang="zh-CN" sz="1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网站：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hlinkClick r:id="rId1"/>
              </a:rPr>
              <a:t>www.smartmore.com</a:t>
            </a:r>
            <a:endParaRPr kumimoji="1" lang="en-US" altLang="zh-CN" sz="1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商务：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  <a:hlinkClick r:id="rId2"/>
              </a:rPr>
              <a:t>sales@smartmore.com</a:t>
            </a:r>
            <a:endParaRPr kumimoji="1" lang="en-US" altLang="zh-CN" sz="1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680000" y="1773000"/>
            <a:ext cx="3878402" cy="7778352"/>
            <a:chOff x="7822444" y="1557000"/>
            <a:chExt cx="3015958" cy="6048672"/>
          </a:xfrm>
        </p:grpSpPr>
        <p:sp>
          <p:nvSpPr>
            <p:cNvPr id="10" name="矩形 9"/>
            <p:cNvSpPr/>
            <p:nvPr/>
          </p:nvSpPr>
          <p:spPr>
            <a:xfrm>
              <a:off x="7910531" y="1701000"/>
              <a:ext cx="2771414" cy="5760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>
                <a:defRPr/>
              </a:pPr>
              <a:endParaRPr lang="zh-CN" altLang="en-US" sz="1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444" y="1557000"/>
              <a:ext cx="3015958" cy="6048672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8677991" y="4568464"/>
              <a:ext cx="1304864" cy="575466"/>
              <a:chOff x="8750581" y="4665405"/>
              <a:chExt cx="1304864" cy="575466"/>
            </a:xfrm>
          </p:grpSpPr>
          <p:sp>
            <p:nvSpPr>
              <p:cNvPr id="14" name="矩形: 圆角 13"/>
              <p:cNvSpPr/>
              <p:nvPr/>
            </p:nvSpPr>
            <p:spPr>
              <a:xfrm>
                <a:off x="8750581" y="4665405"/>
                <a:ext cx="1304864" cy="5745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sz="1800">
                  <a:solidFill>
                    <a:prstClr val="white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8877979" y="4690398"/>
                <a:ext cx="1129358" cy="550473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913765">
                  <a:defRPr/>
                </a:pPr>
                <a:r>
                  <a:rPr lang="zh-CN" altLang="en-US" sz="20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扫码关注</a:t>
                </a:r>
                <a:endParaRPr lang="en-US" altLang="zh-CN" sz="2000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 defTabSz="913765">
                  <a:defRPr/>
                </a:pPr>
                <a:r>
                  <a:rPr lang="zh-CN" altLang="en-US" sz="20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思谋科技</a:t>
                </a:r>
                <a:endPara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382337" y="2356477"/>
              <a:ext cx="1905908" cy="190590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TABLE_ENDDRAG_ORIGIN_RECT" val="250*294"/>
  <p:tag name="TABLE_ENDDRAG_RECT" val="624*157*250*294"/>
</p:tagLst>
</file>

<file path=ppt/tags/tag2.xml><?xml version="1.0" encoding="utf-8"?>
<p:tagLst xmlns:p="http://schemas.openxmlformats.org/presentationml/2006/main">
  <p:tag name="KSO_WM_UNIT_TABLE_BEAUTIFY" val="smartTable{09cd0578-f5d0-4a18-9b7a-e890830f8b2d}"/>
  <p:tag name="TABLE_ENDDRAG_ORIGIN_RECT" val="354*292"/>
  <p:tag name="TABLE_ENDDRAG_RECT" val="545*125*354*292"/>
</p:tagLst>
</file>

<file path=ppt/theme/theme1.xml><?xml version="1.0" encoding="utf-8"?>
<a:theme xmlns:a="http://schemas.openxmlformats.org/drawingml/2006/main" name="1_White">
  <a:themeElements>
    <a:clrScheme name="自定义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思谋">
      <a:majorFont>
        <a:latin typeface="Arial"/>
        <a:ea typeface="微软雅黑"/>
        <a:cs typeface="Helvetica"/>
      </a:majorFont>
      <a:minorFont>
        <a:latin typeface="Arial"/>
        <a:ea typeface="微软雅黑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901</Words>
  <Application>WPS 演示</Application>
  <PresentationFormat>宽屏</PresentationFormat>
  <Paragraphs>148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8" baseType="lpstr">
      <vt:lpstr>Arial</vt:lpstr>
      <vt:lpstr>宋体</vt:lpstr>
      <vt:lpstr>Wingdings</vt:lpstr>
      <vt:lpstr>Helvetica Neue Medium</vt:lpstr>
      <vt:lpstr>苹方 粗体</vt:lpstr>
      <vt:lpstr>Helvetica Light</vt:lpstr>
      <vt:lpstr>苹方 中等</vt:lpstr>
      <vt:lpstr>Helvetica Neue</vt:lpstr>
      <vt:lpstr>Helvetica Neue Light</vt:lpstr>
      <vt:lpstr>苹方 常规</vt:lpstr>
      <vt:lpstr>黑体</vt:lpstr>
      <vt:lpstr>等线</vt:lpstr>
      <vt:lpstr>微软雅黑</vt:lpstr>
      <vt:lpstr>Arial Unicode MS</vt:lpstr>
      <vt:lpstr>Arial Nova Light</vt:lpstr>
      <vt:lpstr>华文细黑</vt:lpstr>
      <vt:lpstr>Calibri</vt:lpstr>
      <vt:lpstr>Arial Unicode MS</vt:lpstr>
      <vt:lpstr>1_White</vt:lpstr>
      <vt:lpstr>PowerPoint 演示文稿</vt:lpstr>
      <vt:lpstr>PowerPoint 演示文稿</vt:lpstr>
      <vt:lpstr>关于思谋科技</vt:lpstr>
      <vt:lpstr>光学方案-结构示意</vt:lpstr>
      <vt:lpstr>光学方案-结构示意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Jiaya</dc:creator>
  <cp:lastModifiedBy>黄永</cp:lastModifiedBy>
  <cp:revision>1423</cp:revision>
  <dcterms:created xsi:type="dcterms:W3CDTF">2021-06-05T10:29:00Z</dcterms:created>
  <dcterms:modified xsi:type="dcterms:W3CDTF">2022-01-25T09:28:52Z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A9ADFC43E2F1427DB2AD7F8048E232D8</vt:lpwstr>
  </property>
</Properties>
</file>