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8" r:id="rId3"/>
  </p:sldMasterIdLst>
  <p:notesMasterIdLst>
    <p:notesMasterId r:id="rId15"/>
  </p:notesMasterIdLst>
  <p:handoutMasterIdLst>
    <p:handoutMasterId r:id="rId16"/>
  </p:handoutMasterIdLst>
  <p:sldIdLst>
    <p:sldId id="11088909" r:id="rId4"/>
    <p:sldId id="11089017" r:id="rId5"/>
    <p:sldId id="11089016" r:id="rId6"/>
    <p:sldId id="11089018" r:id="rId7"/>
    <p:sldId id="11089000" r:id="rId8"/>
    <p:sldId id="11089015" r:id="rId9"/>
    <p:sldId id="11089026" r:id="rId10"/>
    <p:sldId id="11089019" r:id="rId11"/>
    <p:sldId id="11089027" r:id="rId12"/>
    <p:sldId id="11089028" r:id="rId13"/>
    <p:sldId id="1108895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11088909"/>
            <p14:sldId id="11089017"/>
            <p14:sldId id="11089016"/>
            <p14:sldId id="11089018"/>
            <p14:sldId id="11089000"/>
            <p14:sldId id="11089015"/>
            <p14:sldId id="11089026"/>
            <p14:sldId id="11089019"/>
            <p14:sldId id="11089027"/>
            <p14:sldId id="11089028"/>
            <p14:sldId id="110889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2C2"/>
    <a:srgbClr val="F1EBA1"/>
    <a:srgbClr val="F0AB00"/>
    <a:srgbClr val="FD943C"/>
    <a:srgbClr val="B3DDF2"/>
    <a:srgbClr val="ECDD00"/>
    <a:srgbClr val="5D82B5"/>
    <a:srgbClr val="A6B9D8"/>
    <a:srgbClr val="8DA6CD"/>
    <a:srgbClr val="5C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24"/>
        <p:guide pos="38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65138" y="381287"/>
            <a:ext cx="2003083" cy="24157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aker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8000" y="5130489"/>
            <a:ext cx="10900800" cy="43088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日期</a:t>
            </a:r>
            <a:endParaRPr lang="en-US" dirty="0"/>
          </a:p>
        </p:txBody>
      </p:sp>
      <p:sp>
        <p:nvSpPr>
          <p:cNvPr id="5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4024430"/>
            <a:ext cx="1089917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  <a:br>
              <a:rPr lang="en-US" dirty="0"/>
            </a:br>
            <a:r>
              <a:rPr lang="zh-CN" altLang="en-US" dirty="0"/>
              <a:t>子标题</a:t>
            </a:r>
            <a:r>
              <a:rPr lang="en-US" altLang="zh-CN" dirty="0"/>
              <a:t>…</a:t>
            </a:r>
            <a:r>
              <a:rPr lang="en-US" dirty="0"/>
              <a:t>.</a:t>
            </a:r>
          </a:p>
        </p:txBody>
      </p:sp>
      <p:sp>
        <p:nvSpPr>
          <p:cNvPr id="6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2000" cy="343000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71" y="6305212"/>
            <a:ext cx="2509836" cy="302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99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17350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21318"/>
            <a:ext cx="12192000" cy="2879757"/>
          </a:xfrm>
          <a:prstGeom prst="rect">
            <a:avLst/>
          </a:prstGeom>
          <a:solidFill>
            <a:srgbClr val="D9D9D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9" name="图片 8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822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，插入本地图片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联机映像占位符 12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12191823" cy="6858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，插入联机图片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martmore.com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://www.smartmor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8" y="6322424"/>
            <a:ext cx="2269202" cy="27354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77" y="618715"/>
            <a:ext cx="10885805" cy="2989084"/>
            <a:chOff x="177" y="894940"/>
            <a:chExt cx="10885805" cy="2989084"/>
          </a:xfrm>
        </p:grpSpPr>
        <p:grpSp>
          <p:nvGrpSpPr>
            <p:cNvPr id="18" name="Group 34"/>
            <p:cNvGrpSpPr/>
            <p:nvPr/>
          </p:nvGrpSpPr>
          <p:grpSpPr>
            <a:xfrm>
              <a:off x="177" y="894940"/>
              <a:ext cx="935973" cy="2988440"/>
              <a:chOff x="0" y="1368000"/>
              <a:chExt cx="936000" cy="3600000"/>
            </a:xfrm>
          </p:grpSpPr>
          <p:sp>
            <p:nvSpPr>
              <p:cNvPr id="19" name="Rectangle 35"/>
              <p:cNvSpPr/>
              <p:nvPr userDrawn="1"/>
            </p:nvSpPr>
            <p:spPr bwMode="gray">
              <a:xfrm>
                <a:off x="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36"/>
              <p:cNvSpPr/>
              <p:nvPr userDrawn="1"/>
            </p:nvSpPr>
            <p:spPr bwMode="gray">
              <a:xfrm>
                <a:off x="234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37"/>
              <p:cNvSpPr/>
              <p:nvPr userDrawn="1"/>
            </p:nvSpPr>
            <p:spPr bwMode="gray">
              <a:xfrm>
                <a:off x="468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2" name="Rectangle 38"/>
              <p:cNvSpPr/>
              <p:nvPr userDrawn="1"/>
            </p:nvSpPr>
            <p:spPr bwMode="gray">
              <a:xfrm>
                <a:off x="702000" y="1368000"/>
                <a:ext cx="234000" cy="3600000"/>
              </a:xfrm>
              <a:prstGeom prst="rect">
                <a:avLst/>
              </a:prstGeom>
              <a:solidFill>
                <a:schemeClr val="accent2"/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3" name="Rectangle 15"/>
            <p:cNvSpPr/>
            <p:nvPr/>
          </p:nvSpPr>
          <p:spPr bwMode="gray">
            <a:xfrm>
              <a:off x="936150" y="895584"/>
              <a:ext cx="9949564" cy="2988440"/>
            </a:xfrm>
            <a:prstGeom prst="rect">
              <a:avLst/>
            </a:prstGeom>
            <a:solidFill>
              <a:schemeClr val="accent1">
                <a:lumMod val="75000"/>
                <a:alpha val="67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25949" y="3048000"/>
              <a:ext cx="7268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19293" y="3123639"/>
              <a:ext cx="779301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助力中国智造，加速企业智能转型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9402" y="1267050"/>
              <a:ext cx="946658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广州国际驿站无人送餐项目方案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搬运流程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2CC634-3382-4F3F-9113-DD07A4A9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0" y="1153456"/>
            <a:ext cx="10885660" cy="47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44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756" y="2001327"/>
            <a:ext cx="538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5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谢谢！</a:t>
            </a:r>
            <a:endParaRPr kumimoji="1" lang="en-US" altLang="zh-CN" sz="5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755" y="3836079"/>
            <a:ext cx="9674370" cy="2677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深圳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深圳市南山区高新南九道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45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号三航科技大厦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22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上海市徐汇区龙兰路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277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号西岸东航滨江中心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T2 - 11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苏州市工业园区钟园路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788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号丰隆生活城市广场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幢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香港科学园科技大道西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19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b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网站：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www.smartmore.com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商务：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  <a:hlinkClick r:id="rId3"/>
              </a:rPr>
              <a:t>sales@smartmore.com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80000" y="1773000"/>
            <a:ext cx="3878402" cy="7778352"/>
            <a:chOff x="7822444" y="1557000"/>
            <a:chExt cx="3015958" cy="6048672"/>
          </a:xfrm>
        </p:grpSpPr>
        <p:sp>
          <p:nvSpPr>
            <p:cNvPr id="10" name="矩形 9"/>
            <p:cNvSpPr/>
            <p:nvPr/>
          </p:nvSpPr>
          <p:spPr>
            <a:xfrm>
              <a:off x="7910531" y="1701000"/>
              <a:ext cx="2771414" cy="57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444" y="1557000"/>
              <a:ext cx="3015958" cy="6048672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677991" y="4568464"/>
              <a:ext cx="1304864" cy="575466"/>
              <a:chOff x="8750581" y="4665405"/>
              <a:chExt cx="1304864" cy="575466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750581" y="4665405"/>
                <a:ext cx="1304864" cy="5745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877979" y="4690398"/>
                <a:ext cx="1129358" cy="55047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扫码关注</a:t>
                </a:r>
                <a:endParaRPr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 defTabSz="914400">
                  <a:defRPr/>
                </a:pPr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思谋科技</a:t>
                </a:r>
              </a:p>
            </p:txBody>
          </p:sp>
        </p:grp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82337" y="2356477"/>
              <a:ext cx="1905908" cy="19059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2841112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2262887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451317" y="2305778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项目需求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373552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组合 20"/>
          <p:cNvGrpSpPr/>
          <p:nvPr/>
        </p:nvGrpSpPr>
        <p:grpSpPr>
          <a:xfrm>
            <a:off x="6536209" y="3157296"/>
            <a:ext cx="4637777" cy="578225"/>
            <a:chOff x="6536209" y="3157296"/>
            <a:chExt cx="4637777" cy="578225"/>
          </a:xfrm>
        </p:grpSpPr>
        <p:sp>
          <p:nvSpPr>
            <p:cNvPr id="4" name="矩形 3"/>
            <p:cNvSpPr/>
            <p:nvPr/>
          </p:nvSpPr>
          <p:spPr bwMode="auto">
            <a:xfrm>
              <a:off x="6536209" y="315729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57667" y="3200187"/>
              <a:ext cx="37163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设计方案</a:t>
              </a: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6523509" y="141231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99054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1455832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关于思谋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179B179-DA09-4BC3-9D32-91E26CCE9456}"/>
              </a:ext>
            </a:extLst>
          </p:cNvPr>
          <p:cNvGrpSpPr/>
          <p:nvPr/>
        </p:nvGrpSpPr>
        <p:grpSpPr>
          <a:xfrm>
            <a:off x="6536209" y="4052011"/>
            <a:ext cx="4637777" cy="578225"/>
            <a:chOff x="6774603" y="1439556"/>
            <a:chExt cx="4637777" cy="57822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D2BE71D-221D-4443-9AAE-492440D98771}"/>
                </a:ext>
              </a:extLst>
            </p:cNvPr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3" name="直线连接符 10">
              <a:extLst>
                <a:ext uri="{FF2B5EF4-FFF2-40B4-BE49-F238E27FC236}">
                  <a16:creationId xmlns:a16="http://schemas.microsoft.com/office/drawing/2014/main" id="{E4D8A65F-DC22-44F6-AA33-E7AA1AEF044C}"/>
                </a:ext>
              </a:extLst>
            </p:cNvPr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E27B41-CA32-40CE-84D2-3C6E02A0BB53}"/>
                </a:ext>
              </a:extLst>
            </p:cNvPr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搬运流程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关于思谋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6185483" y="1278121"/>
            <a:ext cx="0" cy="3894039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7262525" y="1607060"/>
            <a:ext cx="4244252" cy="661461"/>
            <a:chOff x="5655122" y="1263745"/>
            <a:chExt cx="3183189" cy="496096"/>
          </a:xfrm>
        </p:grpSpPr>
        <p:sp>
          <p:nvSpPr>
            <p:cNvPr id="30" name="矩形 29"/>
            <p:cNvSpPr/>
            <p:nvPr/>
          </p:nvSpPr>
          <p:spPr>
            <a:xfrm>
              <a:off x="5658765" y="1263745"/>
              <a:ext cx="1585717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我们的使命</a:t>
              </a:r>
              <a:endPara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655122" y="1536750"/>
              <a:ext cx="3183189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致力持续创新，创造卓越价值</a:t>
              </a:r>
              <a:endPara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267372" y="2806553"/>
            <a:ext cx="4366264" cy="1080369"/>
            <a:chOff x="5658758" y="2304039"/>
            <a:chExt cx="2984903" cy="810277"/>
          </a:xfrm>
        </p:grpSpPr>
        <p:sp>
          <p:nvSpPr>
            <p:cNvPr id="33" name="矩形 32"/>
            <p:cNvSpPr/>
            <p:nvPr/>
          </p:nvSpPr>
          <p:spPr>
            <a:xfrm>
              <a:off x="5658758" y="2304039"/>
              <a:ext cx="1899335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我们的解决方案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658759" y="2575322"/>
              <a:ext cx="2984902" cy="538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智能制造：</a:t>
              </a: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	</a:t>
              </a:r>
              <a:r>
                <a:rPr kumimoji="0" lang="en-US" altLang="zh-CN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End-to-End 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智能系统解决方案</a:t>
              </a:r>
              <a:endPara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/>
              </a:endParaRPr>
            </a:p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高清视频：</a:t>
              </a:r>
              <a:r>
                <a:rPr kumimoji="0" lang="en-US" altLang="zh-CN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	All-in-One </a:t>
              </a: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智能专业工具集</a:t>
              </a:r>
              <a:endPara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/>
              </a:endParaRPr>
            </a:p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55617" y="4099475"/>
            <a:ext cx="4244253" cy="622424"/>
            <a:chOff x="5649941" y="3643418"/>
            <a:chExt cx="3183190" cy="466818"/>
          </a:xfrm>
        </p:grpSpPr>
        <p:sp>
          <p:nvSpPr>
            <p:cNvPr id="36" name="矩形 35"/>
            <p:cNvSpPr/>
            <p:nvPr/>
          </p:nvSpPr>
          <p:spPr>
            <a:xfrm>
              <a:off x="5649941" y="3643418"/>
              <a:ext cx="1504549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/>
                </a:rPr>
                <a:t>我们的投资机构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649942" y="3879403"/>
              <a:ext cx="3183189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/>
              </a:endParaRPr>
            </a:p>
          </p:txBody>
        </p:sp>
      </p:grpSp>
      <p:pic>
        <p:nvPicPr>
          <p:cNvPr id="38" name="图形 37" descr="靶心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733" y="1609466"/>
            <a:ext cx="407964" cy="407964"/>
          </a:xfrm>
          <a:prstGeom prst="rect">
            <a:avLst/>
          </a:prstGeom>
        </p:spPr>
      </p:pic>
      <p:pic>
        <p:nvPicPr>
          <p:cNvPr id="39" name="图形 38" descr="男人群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6467" y="2806555"/>
            <a:ext cx="354495" cy="354495"/>
          </a:xfrm>
          <a:prstGeom prst="rect">
            <a:avLst/>
          </a:prstGeom>
        </p:spPr>
      </p:pic>
      <p:pic>
        <p:nvPicPr>
          <p:cNvPr id="40" name="图形 39" descr="公文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6040" y="4125841"/>
            <a:ext cx="358796" cy="35879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585598" y="1278122"/>
            <a:ext cx="5361735" cy="38940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思谋科技于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2019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年成立，是一家全球化的人工智能前沿技术公司，致力于新一代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AI 2.0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体系架构的研发和商业规模化落地。目前在深圳、香港、上海、苏州设有办公地点。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Helvetica Neue Medium"/>
            </a:endParaRPr>
          </a:p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Helvetica Neue Medium"/>
            </a:endParaRPr>
          </a:p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公司创始人为世界知名的计算机视觉、机器学习、计算影像领域的权威专家，核心团队由来自腾讯、微软、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Google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Facebook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SAP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rPr>
              <a:t>、康耐视、基恩士等国内外知名企业，以及国内外顶尖大学的人工智能专家、行业专家和资深工程师构成。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Helvetica Neue Medium"/>
            </a:endParaRPr>
          </a:p>
        </p:txBody>
      </p:sp>
      <p:pic>
        <p:nvPicPr>
          <p:cNvPr id="42" name="图片 41" descr="图片包含 游戏机, 桌子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63" y="4620906"/>
            <a:ext cx="1152798" cy="409184"/>
          </a:xfrm>
          <a:prstGeom prst="rect">
            <a:avLst/>
          </a:prstGeom>
        </p:spPr>
      </p:pic>
      <p:pic>
        <p:nvPicPr>
          <p:cNvPr id="43" name="图片 42" descr="图片包含 游戏机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6" y="4621448"/>
            <a:ext cx="1044902" cy="415098"/>
          </a:xfrm>
          <a:prstGeom prst="rect">
            <a:avLst/>
          </a:prstGeom>
        </p:spPr>
      </p:pic>
      <p:pic>
        <p:nvPicPr>
          <p:cNvPr id="44" name="图片 43" descr="图片包含 游戏机, 画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48" y="5171865"/>
            <a:ext cx="482581" cy="4870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8753" y="4620906"/>
            <a:ext cx="1045162" cy="413593"/>
          </a:xfrm>
          <a:prstGeom prst="rect">
            <a:avLst/>
          </a:prstGeom>
        </p:spPr>
      </p:pic>
      <p:pic>
        <p:nvPicPr>
          <p:cNvPr id="46" name="Picture 6" descr="松禾资本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137" y="5171865"/>
            <a:ext cx="482580" cy="4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3483" y="5172803"/>
            <a:ext cx="441174" cy="4895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2841112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2262887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2305778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项目需求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373552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315729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3200187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设计方案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141231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99054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1455832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公司介绍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E4F6F5-624B-47D2-8ED7-3BE2D24B97EB}"/>
              </a:ext>
            </a:extLst>
          </p:cNvPr>
          <p:cNvGrpSpPr/>
          <p:nvPr/>
        </p:nvGrpSpPr>
        <p:grpSpPr>
          <a:xfrm>
            <a:off x="6536209" y="4052011"/>
            <a:ext cx="4637777" cy="578225"/>
            <a:chOff x="6774603" y="1439556"/>
            <a:chExt cx="4637777" cy="57822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856733F-67F8-4EC4-A308-01388C6CE6F4}"/>
                </a:ext>
              </a:extLst>
            </p:cNvPr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3" name="直线连接符 10">
              <a:extLst>
                <a:ext uri="{FF2B5EF4-FFF2-40B4-BE49-F238E27FC236}">
                  <a16:creationId xmlns:a16="http://schemas.microsoft.com/office/drawing/2014/main" id="{FF74DFEC-947C-4B3F-8FC3-B564AFC3EA01}"/>
                </a:ext>
              </a:extLst>
            </p:cNvPr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5C4F0A-DD33-4D2C-8CC0-50ED53B6C888}"/>
                </a:ext>
              </a:extLst>
            </p:cNvPr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搬运流程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6DB2"/>
                </a:solidFill>
                <a:latin typeface="+mn-ea"/>
                <a:ea typeface="+mn-ea"/>
                <a:cs typeface="+mn-ea"/>
              </a:rPr>
              <a:t>项目需求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505" y="870979"/>
            <a:ext cx="10653075" cy="435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: 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目前国际驿站采用单台餐车装载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份餐食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第一层存放饭食，第二层存放汤食，第三层存放水果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，该模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式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需要人工投送，这种投送方式不仅效率低下同时也增加了交叉感染的风险。因此，急需设计一套无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人送餐的解决方案。本方案采用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AGV+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机器人来替代人工送餐，实现无人送餐需求；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送餐类型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:  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四件套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盒饭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(25cm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23cm*4.2cm)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、汤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直径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8.2cm*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7.2cm)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、水果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圆形，如苹果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每间房间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、餐具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普 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                         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普通一次性餐具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))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送餐节拍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:   20s/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份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从车体放到窗口平台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送餐重量</a:t>
            </a: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:   2.5Kg~3Kg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送餐数量</a:t>
            </a:r>
            <a:r>
              <a:rPr lang="zh-CN" altLang="zh-CN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：</a:t>
            </a:r>
            <a:r>
              <a:rPr 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份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台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单台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AGV+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机器人可以装载帮运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份餐食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</a:rPr>
              <a:t>   送餐精度：平稳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放到指定平台窗口即可；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上料方式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  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外部餐车在指定无接触区域投送给送餐机器人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下料方式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  AGV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搬运至目的地平台窗口附近，机器人开始抓取投送；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2841112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2262887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2305778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项目需求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373552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315729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3200187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设计方案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141231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99054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1455832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公司介绍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124A5F-7B5F-4D3A-9E03-2B691D0C8CB1}"/>
              </a:ext>
            </a:extLst>
          </p:cNvPr>
          <p:cNvGrpSpPr/>
          <p:nvPr/>
        </p:nvGrpSpPr>
        <p:grpSpPr>
          <a:xfrm>
            <a:off x="6536209" y="4052011"/>
            <a:ext cx="4637777" cy="578225"/>
            <a:chOff x="6774603" y="1439556"/>
            <a:chExt cx="4637777" cy="57822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2E5D8AD-055F-49D1-A451-8C314DDF9133}"/>
                </a:ext>
              </a:extLst>
            </p:cNvPr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2" name="直线连接符 10">
              <a:extLst>
                <a:ext uri="{FF2B5EF4-FFF2-40B4-BE49-F238E27FC236}">
                  <a16:creationId xmlns:a16="http://schemas.microsoft.com/office/drawing/2014/main" id="{B301A20C-423F-48FB-A0D9-826CB3BAD190}"/>
                </a:ext>
              </a:extLst>
            </p:cNvPr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EB53ECF-849E-4F6B-A435-BF778BAC8419}"/>
                </a:ext>
              </a:extLst>
            </p:cNvPr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搬运流程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餐盒设计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6D0944-F6CE-4381-AA0F-B8CEA0F95DBF}"/>
              </a:ext>
            </a:extLst>
          </p:cNvPr>
          <p:cNvSpPr txBox="1"/>
          <p:nvPr/>
        </p:nvSpPr>
        <p:spPr>
          <a:xfrm>
            <a:off x="6241002" y="1056443"/>
            <a:ext cx="4363695" cy="1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餐盒组成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饭盒、汤盒、水果盒、一次餐具盒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饭盒尺寸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:L*W*H(250mm*230mm*42mm)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汤盒尺寸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:D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H(80mm*74mm)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水果盒尺寸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:D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H(80mm*74mm)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总体尺寸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:L*W*H(435mm*290mm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75mm)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7437D-1A66-40A8-B848-F0C5CD1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" y="985422"/>
            <a:ext cx="5309054" cy="46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2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6D0944-F6CE-4381-AA0F-B8CEA0F95DBF}"/>
              </a:ext>
            </a:extLst>
          </p:cNvPr>
          <p:cNvSpPr txBox="1"/>
          <p:nvPr/>
        </p:nvSpPr>
        <p:spPr>
          <a:xfrm>
            <a:off x="6241002" y="1056443"/>
            <a:ext cx="5883342" cy="157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车体信息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:L*W*H(800mm*650mm*700mm)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餐盒放置区信息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单层高度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100mm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承载餐盒数量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:20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(2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*10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机器人信息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型号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艾利特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EC612,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负载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-12KG, 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臂展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-1304mm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9C5E7-EDBE-410B-8540-A6A67222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" y="700412"/>
            <a:ext cx="4864852" cy="57487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2841112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2262887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2305778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项目需求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373552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315729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3200187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设计方案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141231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99054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1455832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公司介绍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124A5F-7B5F-4D3A-9E03-2B691D0C8CB1}"/>
              </a:ext>
            </a:extLst>
          </p:cNvPr>
          <p:cNvGrpSpPr/>
          <p:nvPr/>
        </p:nvGrpSpPr>
        <p:grpSpPr>
          <a:xfrm>
            <a:off x="6536209" y="4052011"/>
            <a:ext cx="4637777" cy="578225"/>
            <a:chOff x="6774603" y="1439556"/>
            <a:chExt cx="4637777" cy="57822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2E5D8AD-055F-49D1-A451-8C314DDF9133}"/>
                </a:ext>
              </a:extLst>
            </p:cNvPr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indent="-167005"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4400" b="1" kern="0" dirty="0">
                  <a:solidFill>
                    <a:srgbClr val="006DB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2" name="直线连接符 10">
              <a:extLst>
                <a:ext uri="{FF2B5EF4-FFF2-40B4-BE49-F238E27FC236}">
                  <a16:creationId xmlns:a16="http://schemas.microsoft.com/office/drawing/2014/main" id="{B301A20C-423F-48FB-A0D9-826CB3BAD190}"/>
                </a:ext>
              </a:extLst>
            </p:cNvPr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EB53ECF-849E-4F6B-A435-BF778BAC8419}"/>
                </a:ext>
              </a:extLst>
            </p:cNvPr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搬运流程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671</Words>
  <Application>Microsoft Office PowerPoint</Application>
  <PresentationFormat>宽屏</PresentationFormat>
  <Paragraphs>92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Helvetica Light</vt:lpstr>
      <vt:lpstr>Helvetica Neue Medium</vt:lpstr>
      <vt:lpstr>Noto Sans S Chinese Light</vt:lpstr>
      <vt:lpstr>Noto Sans S Chinese Medium</vt:lpstr>
      <vt:lpstr>Noto Sans S Chinese Regular</vt:lpstr>
      <vt:lpstr>等线</vt:lpstr>
      <vt:lpstr>黑体</vt:lpstr>
      <vt:lpstr>微软雅黑</vt:lpstr>
      <vt:lpstr>Arial</vt:lpstr>
      <vt:lpstr>Arial Narrow</vt:lpstr>
      <vt:lpstr>Calibri</vt:lpstr>
      <vt:lpstr>Calibri Light</vt:lpstr>
      <vt:lpstr>Verdana</vt:lpstr>
      <vt:lpstr>Wingdings</vt:lpstr>
      <vt:lpstr>3_Office 主题</vt:lpstr>
      <vt:lpstr>4_Office 主题</vt:lpstr>
      <vt:lpstr>2_White</vt:lpstr>
      <vt:lpstr>PowerPoint 演示文稿</vt:lpstr>
      <vt:lpstr>PowerPoint 演示文稿</vt:lpstr>
      <vt:lpstr>关于思谋</vt:lpstr>
      <vt:lpstr>PowerPoint 演示文稿</vt:lpstr>
      <vt:lpstr>项目需求</vt:lpstr>
      <vt:lpstr>PowerPoint 演示文稿</vt:lpstr>
      <vt:lpstr>设计方案|餐盒设计</vt:lpstr>
      <vt:lpstr>设计方案|整机设计</vt:lpstr>
      <vt:lpstr>PowerPoint 演示文稿</vt:lpstr>
      <vt:lpstr>搬运流程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王 律</cp:lastModifiedBy>
  <cp:revision>7291</cp:revision>
  <cp:lastPrinted>2019-01-19T16:23:00Z</cp:lastPrinted>
  <dcterms:created xsi:type="dcterms:W3CDTF">2018-03-16T13:53:00Z</dcterms:created>
  <dcterms:modified xsi:type="dcterms:W3CDTF">2021-10-20T00:49:21Z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1A957F1CB72043AE970E5C0E0527E383</vt:lpwstr>
  </property>
</Properties>
</file>