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2"/>
  </p:sldMasterIdLst>
  <p:notesMasterIdLst>
    <p:notesMasterId r:id="rId16"/>
  </p:notesMasterIdLst>
  <p:handoutMasterIdLst>
    <p:handoutMasterId r:id="rId17"/>
  </p:handoutMasterIdLst>
  <p:sldIdLst>
    <p:sldId id="256" r:id="rId3"/>
    <p:sldId id="4118" r:id="rId4"/>
    <p:sldId id="4119" r:id="rId5"/>
    <p:sldId id="4137" r:id="rId6"/>
    <p:sldId id="4147" r:id="rId7"/>
    <p:sldId id="4102" r:id="rId8"/>
    <p:sldId id="4148" r:id="rId9"/>
    <p:sldId id="4103" r:id="rId10"/>
    <p:sldId id="4149" r:id="rId11"/>
    <p:sldId id="4138" r:id="rId12"/>
    <p:sldId id="4150" r:id="rId13"/>
    <p:sldId id="4120" r:id="rId14"/>
    <p:sldId id="40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256"/>
            <p14:sldId id="4118"/>
            <p14:sldId id="4119"/>
            <p14:sldId id="4137"/>
            <p14:sldId id="4147"/>
            <p14:sldId id="4102"/>
            <p14:sldId id="4148"/>
            <p14:sldId id="4103"/>
            <p14:sldId id="4149"/>
            <p14:sldId id="4138"/>
            <p14:sldId id="4150"/>
            <p14:sldId id="4120"/>
            <p14:sldId id="40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2">
          <p15:clr>
            <a:srgbClr val="A4A3A4"/>
          </p15:clr>
        </p15:guide>
        <p15:guide id="2" pos="37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C80C2"/>
    <a:srgbClr val="DAFBF7"/>
    <a:srgbClr val="569FCD"/>
    <a:srgbClr val="B6252D"/>
    <a:srgbClr val="9C9C9C"/>
    <a:srgbClr val="B6B6B6"/>
    <a:srgbClr val="7E7E7E"/>
    <a:srgbClr val="909090"/>
    <a:srgbClr val="23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75" autoAdjust="0"/>
  </p:normalViewPr>
  <p:slideViewPr>
    <p:cSldViewPr>
      <p:cViewPr varScale="1">
        <p:scale>
          <a:sx n="81" d="100"/>
          <a:sy n="81" d="100"/>
        </p:scale>
        <p:origin x="1051" y="53"/>
      </p:cViewPr>
      <p:guideLst>
        <p:guide orient="horz" pos="2022"/>
        <p:guide pos="37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974" y="1219201"/>
            <a:ext cx="10502477" cy="500488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6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13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8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 b="0" i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59"/>
            <a:ext cx="12193588" cy="6859200"/>
          </a:xfrm>
          <a:prstGeom prst="rect">
            <a:avLst/>
          </a:prstGeom>
        </p:spPr>
      </p:pic>
      <p:sp>
        <p:nvSpPr>
          <p:cNvPr id="39" name="未来已来.jpg"/>
          <p:cNvSpPr>
            <a:spLocks noGrp="1"/>
          </p:cNvSpPr>
          <p:nvPr>
            <p:ph type="pic" sz="half" idx="13"/>
          </p:nvPr>
        </p:nvSpPr>
        <p:spPr>
          <a:xfrm>
            <a:off x="6582834" y="1058333"/>
            <a:ext cx="4762500" cy="5069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501" y="1057956"/>
            <a:ext cx="5111751" cy="2193813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25501" y="3264471"/>
            <a:ext cx="5111751" cy="28643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" name="图片 2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127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551" y="2460758"/>
            <a:ext cx="10502900" cy="3763332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未来已来.jpg"/>
          <p:cNvSpPr>
            <a:spLocks noGrp="1"/>
          </p:cNvSpPr>
          <p:nvPr>
            <p:ph type="pic" sz="half" idx="13"/>
          </p:nvPr>
        </p:nvSpPr>
        <p:spPr>
          <a:xfrm>
            <a:off x="6584951" y="1575076"/>
            <a:ext cx="4762500" cy="46490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551" y="1575076"/>
            <a:ext cx="5751811" cy="1143200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4551" y="3005664"/>
            <a:ext cx="5111751" cy="3218425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5588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8382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11176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3970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Nipic_7125099_20160605034710184000.jpg"/>
          <p:cNvSpPr>
            <a:spLocks noGrp="1"/>
          </p:cNvSpPr>
          <p:nvPr>
            <p:ph type="pic" sz="quarter" idx="13"/>
          </p:nvPr>
        </p:nvSpPr>
        <p:spPr>
          <a:xfrm>
            <a:off x="7880351" y="3866834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77" name="未来已来.jpg"/>
          <p:cNvSpPr>
            <a:spLocks noGrp="1"/>
          </p:cNvSpPr>
          <p:nvPr>
            <p:ph type="pic" idx="14"/>
          </p:nvPr>
        </p:nvSpPr>
        <p:spPr>
          <a:xfrm>
            <a:off x="603251" y="1273498"/>
            <a:ext cx="7086600" cy="50268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78" name="reid-po-0011.psd"/>
          <p:cNvSpPr>
            <a:spLocks noGrp="1"/>
          </p:cNvSpPr>
          <p:nvPr>
            <p:ph type="pic" sz="quarter" idx="15"/>
          </p:nvPr>
        </p:nvSpPr>
        <p:spPr>
          <a:xfrm>
            <a:off x="7880351" y="1273498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未来已来.jp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9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93801" y="4477534"/>
            <a:ext cx="9810751" cy="29281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317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635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952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270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1" y="3007251"/>
            <a:ext cx="9810751" cy="476333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charset="-122"/>
                <a:ea typeface="Noto Sans S Chinese Light" panose="020B0300000000000000" charset="-122"/>
              </a:defRPr>
            </a:lvl1pPr>
          </a:lstStyle>
          <a:p>
            <a:pPr marL="0" lv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j-ea"/>
                <a:ea typeface="+mj-ea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4" y="2120054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0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1645"/>
            <a:ext cx="267702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 spd="med"/>
  <p:hf hdr="0" ftr="0" dt="0"/>
  <p:txStyles>
    <p:titleStyle>
      <a:lvl1pPr marL="0" marR="0" indent="0" algn="l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1743710" y="3273425"/>
            <a:ext cx="9464290" cy="836930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捷普-XRay计数项目方案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60" y="1443355"/>
            <a:ext cx="3959860" cy="4668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1196975"/>
            <a:ext cx="3702685" cy="470598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sz="1500" b="1" kern="1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上料机</a:t>
            </a:r>
            <a:endParaRPr lang="zh-CN" altLang="en-US" sz="25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1560512" y="5228780"/>
            <a:ext cx="1318260" cy="230504"/>
          </a:xfrm>
          <a:prstGeom prst="callout1">
            <a:avLst>
              <a:gd name="adj1" fmla="val 61350"/>
              <a:gd name="adj2" fmla="val 98434"/>
              <a:gd name="adj3" fmla="val -156005"/>
              <a:gd name="adj4" fmla="val 14747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上料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-1</a:t>
            </a:r>
          </a:p>
        </p:txBody>
      </p:sp>
      <p:sp>
        <p:nvSpPr>
          <p:cNvPr id="7" name="线形标注 1(无边框) 6"/>
          <p:cNvSpPr/>
          <p:nvPr/>
        </p:nvSpPr>
        <p:spPr>
          <a:xfrm>
            <a:off x="5376191" y="6021072"/>
            <a:ext cx="1816735" cy="230504"/>
          </a:xfrm>
          <a:prstGeom prst="callout1">
            <a:avLst>
              <a:gd name="adj1" fmla="val -11295"/>
              <a:gd name="adj2" fmla="val 51609"/>
              <a:gd name="adj3" fmla="val -680169"/>
              <a:gd name="adj4" fmla="val 4371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MSD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暂存工位</a:t>
            </a:r>
          </a:p>
        </p:txBody>
      </p:sp>
      <p:sp>
        <p:nvSpPr>
          <p:cNvPr id="10" name="线形标注 1(无边框) 9"/>
          <p:cNvSpPr/>
          <p:nvPr/>
        </p:nvSpPr>
        <p:spPr>
          <a:xfrm>
            <a:off x="4872355" y="1124370"/>
            <a:ext cx="1790700" cy="230504"/>
          </a:xfrm>
          <a:prstGeom prst="callout1">
            <a:avLst>
              <a:gd name="adj1" fmla="val 108909"/>
              <a:gd name="adj2" fmla="val 47624"/>
              <a:gd name="adj3" fmla="val 719380"/>
              <a:gd name="adj4" fmla="val 5624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机械手下料</a:t>
            </a:r>
          </a:p>
        </p:txBody>
      </p:sp>
      <p:sp>
        <p:nvSpPr>
          <p:cNvPr id="9" name="线形标注 1(无边框) 8"/>
          <p:cNvSpPr/>
          <p:nvPr/>
        </p:nvSpPr>
        <p:spPr>
          <a:xfrm>
            <a:off x="2567940" y="1212851"/>
            <a:ext cx="1318260" cy="230504"/>
          </a:xfrm>
          <a:prstGeom prst="callout1">
            <a:avLst>
              <a:gd name="adj1" fmla="val 90633"/>
              <a:gd name="adj2" fmla="val 49036"/>
              <a:gd name="adj3" fmla="val 381543"/>
              <a:gd name="adj4" fmla="val 15197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扫描GRN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191770" y="1212850"/>
            <a:ext cx="2496820" cy="2618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AGV</a:t>
            </a: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上料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扫描GRN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机械手取料机构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流水线送料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MSD</a:t>
            </a: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暂存工位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sz="1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线形标注 1(无边框) 4"/>
          <p:cNvSpPr/>
          <p:nvPr/>
        </p:nvSpPr>
        <p:spPr>
          <a:xfrm>
            <a:off x="2064702" y="5903785"/>
            <a:ext cx="1318260" cy="230504"/>
          </a:xfrm>
          <a:prstGeom prst="callout1">
            <a:avLst>
              <a:gd name="adj1" fmla="val 61350"/>
              <a:gd name="adj2" fmla="val 98434"/>
              <a:gd name="adj3" fmla="val -222672"/>
              <a:gd name="adj4" fmla="val 15614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上料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-2</a:t>
            </a:r>
          </a:p>
        </p:txBody>
      </p:sp>
      <p:sp>
        <p:nvSpPr>
          <p:cNvPr id="8" name="线形标注 1(无边框) 7"/>
          <p:cNvSpPr/>
          <p:nvPr/>
        </p:nvSpPr>
        <p:spPr>
          <a:xfrm>
            <a:off x="7897141" y="6092827"/>
            <a:ext cx="1816735" cy="230504"/>
          </a:xfrm>
          <a:prstGeom prst="callout1">
            <a:avLst>
              <a:gd name="adj1" fmla="val -11295"/>
              <a:gd name="adj2" fmla="val 51609"/>
              <a:gd name="adj3" fmla="val -680169"/>
              <a:gd name="adj4" fmla="val 4371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MSD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暂存工位</a:t>
            </a:r>
          </a:p>
        </p:txBody>
      </p:sp>
      <p:sp>
        <p:nvSpPr>
          <p:cNvPr id="12" name="线形标注 1(无边框) 11"/>
          <p:cNvSpPr/>
          <p:nvPr/>
        </p:nvSpPr>
        <p:spPr>
          <a:xfrm>
            <a:off x="7163435" y="1124370"/>
            <a:ext cx="1790700" cy="230504"/>
          </a:xfrm>
          <a:prstGeom prst="callout1">
            <a:avLst>
              <a:gd name="adj1" fmla="val 108909"/>
              <a:gd name="adj2" fmla="val 47624"/>
              <a:gd name="adj3" fmla="val 719380"/>
              <a:gd name="adj4" fmla="val 5624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机械手下料</a:t>
            </a:r>
          </a:p>
        </p:txBody>
      </p:sp>
      <p:sp>
        <p:nvSpPr>
          <p:cNvPr id="19" name="线形标注 1(无边框) 18"/>
          <p:cNvSpPr/>
          <p:nvPr/>
        </p:nvSpPr>
        <p:spPr>
          <a:xfrm>
            <a:off x="9624341" y="6111877"/>
            <a:ext cx="1816735" cy="230504"/>
          </a:xfrm>
          <a:prstGeom prst="callout1">
            <a:avLst>
              <a:gd name="adj1" fmla="val -11295"/>
              <a:gd name="adj2" fmla="val 51609"/>
              <a:gd name="adj3" fmla="val -904687"/>
              <a:gd name="adj4" fmla="val 3843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流水线送料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1628775"/>
            <a:ext cx="4602480" cy="4628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1355090"/>
            <a:ext cx="4138295" cy="461073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Labeling machine</a:t>
            </a:r>
            <a:endParaRPr lang="zh-CN" altLang="en-US" sz="25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696277" y="4436935"/>
            <a:ext cx="1318260" cy="230504"/>
          </a:xfrm>
          <a:prstGeom prst="callout1">
            <a:avLst>
              <a:gd name="adj1" fmla="val 61350"/>
              <a:gd name="adj2" fmla="val 98434"/>
              <a:gd name="adj3" fmla="val -255730"/>
              <a:gd name="adj4" fmla="val 19178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传送流水线</a:t>
            </a:r>
          </a:p>
        </p:txBody>
      </p:sp>
      <p:sp>
        <p:nvSpPr>
          <p:cNvPr id="7" name="线形标注 1(无边框) 6"/>
          <p:cNvSpPr/>
          <p:nvPr/>
        </p:nvSpPr>
        <p:spPr>
          <a:xfrm>
            <a:off x="5562600" y="6107431"/>
            <a:ext cx="1173480" cy="230504"/>
          </a:xfrm>
          <a:prstGeom prst="callout1">
            <a:avLst>
              <a:gd name="adj1" fmla="val -11295"/>
              <a:gd name="adj2" fmla="val 51609"/>
              <a:gd name="adj3" fmla="val -717634"/>
              <a:gd name="adj4" fmla="val 6534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暂存工位</a:t>
            </a:r>
          </a:p>
        </p:txBody>
      </p:sp>
      <p:sp>
        <p:nvSpPr>
          <p:cNvPr id="10" name="线形标注 1(无边框) 9"/>
          <p:cNvSpPr/>
          <p:nvPr/>
        </p:nvSpPr>
        <p:spPr>
          <a:xfrm>
            <a:off x="5304155" y="1196760"/>
            <a:ext cx="1790700" cy="230504"/>
          </a:xfrm>
          <a:prstGeom prst="callout1">
            <a:avLst>
              <a:gd name="adj1" fmla="val 108909"/>
              <a:gd name="adj2" fmla="val 47624"/>
              <a:gd name="adj3" fmla="val 549131"/>
              <a:gd name="adj4" fmla="val 3751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料盘下料机械手</a:t>
            </a:r>
          </a:p>
        </p:txBody>
      </p:sp>
      <p:sp>
        <p:nvSpPr>
          <p:cNvPr id="9" name="线形标注 1(无边框) 8"/>
          <p:cNvSpPr/>
          <p:nvPr/>
        </p:nvSpPr>
        <p:spPr>
          <a:xfrm>
            <a:off x="2496185" y="1268731"/>
            <a:ext cx="1318260" cy="230504"/>
          </a:xfrm>
          <a:prstGeom prst="callout1">
            <a:avLst>
              <a:gd name="adj1" fmla="val 90633"/>
              <a:gd name="adj2" fmla="val 49036"/>
              <a:gd name="adj3" fmla="val 689534"/>
              <a:gd name="adj4" fmla="val 7707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打印机组件</a:t>
            </a: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191770" y="1212850"/>
            <a:ext cx="2496820" cy="2618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打印机组件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相机拍照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料盘阻挡定位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机械手取料贴合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NG</a:t>
            </a: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料盘下料机械手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NG</a:t>
            </a: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下料暂存工位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传送流水线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sz="1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线形标注 1(无边框) 4"/>
          <p:cNvSpPr/>
          <p:nvPr/>
        </p:nvSpPr>
        <p:spPr>
          <a:xfrm>
            <a:off x="10271760" y="1196975"/>
            <a:ext cx="1584325" cy="230505"/>
          </a:xfrm>
          <a:prstGeom prst="callout1">
            <a:avLst>
              <a:gd name="adj1" fmla="val 99173"/>
              <a:gd name="adj2" fmla="val 51262"/>
              <a:gd name="adj3" fmla="val 447107"/>
              <a:gd name="adj4" fmla="val -1519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机械手取标、贴标</a:t>
            </a:r>
          </a:p>
        </p:txBody>
      </p:sp>
      <p:sp>
        <p:nvSpPr>
          <p:cNvPr id="8" name="线形标注 1(无边框) 7"/>
          <p:cNvSpPr/>
          <p:nvPr/>
        </p:nvSpPr>
        <p:spPr>
          <a:xfrm>
            <a:off x="8112125" y="6257291"/>
            <a:ext cx="1162050" cy="230504"/>
          </a:xfrm>
          <a:prstGeom prst="callout1">
            <a:avLst>
              <a:gd name="adj1" fmla="val -11295"/>
              <a:gd name="adj2" fmla="val 51609"/>
              <a:gd name="adj3" fmla="val -663639"/>
              <a:gd name="adj4" fmla="val 7601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暂存工位</a:t>
            </a:r>
          </a:p>
        </p:txBody>
      </p:sp>
      <p:sp>
        <p:nvSpPr>
          <p:cNvPr id="19" name="线形标注 1(无边框) 18"/>
          <p:cNvSpPr/>
          <p:nvPr/>
        </p:nvSpPr>
        <p:spPr>
          <a:xfrm>
            <a:off x="10415905" y="5876926"/>
            <a:ext cx="1621790" cy="230504"/>
          </a:xfrm>
          <a:prstGeom prst="callout1">
            <a:avLst>
              <a:gd name="adj1" fmla="val -11295"/>
              <a:gd name="adj2" fmla="val 51609"/>
              <a:gd name="adj3" fmla="val -975211"/>
              <a:gd name="adj4" fmla="val 2427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流水线送料</a:t>
            </a:r>
          </a:p>
        </p:txBody>
      </p:sp>
      <p:sp>
        <p:nvSpPr>
          <p:cNvPr id="13" name="线形标注 1(无边框) 12"/>
          <p:cNvSpPr/>
          <p:nvPr/>
        </p:nvSpPr>
        <p:spPr>
          <a:xfrm>
            <a:off x="3935730" y="1213486"/>
            <a:ext cx="1318260" cy="230504"/>
          </a:xfrm>
          <a:prstGeom prst="callout1">
            <a:avLst>
              <a:gd name="adj1" fmla="val 90633"/>
              <a:gd name="adj2" fmla="val 49036"/>
              <a:gd name="adj3" fmla="val 481544"/>
              <a:gd name="adj4" fmla="val 4219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相机拍照工位</a:t>
            </a:r>
          </a:p>
        </p:txBody>
      </p:sp>
      <p:sp>
        <p:nvSpPr>
          <p:cNvPr id="15" name="线形标注 1(无边框) 14"/>
          <p:cNvSpPr/>
          <p:nvPr/>
        </p:nvSpPr>
        <p:spPr>
          <a:xfrm>
            <a:off x="8809990" y="1052831"/>
            <a:ext cx="1318260" cy="230504"/>
          </a:xfrm>
          <a:prstGeom prst="callout1">
            <a:avLst>
              <a:gd name="adj1" fmla="val 90633"/>
              <a:gd name="adj2" fmla="val 49036"/>
              <a:gd name="adj3" fmla="val 631407"/>
              <a:gd name="adj4" fmla="val 5236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打印机组件</a:t>
            </a:r>
          </a:p>
        </p:txBody>
      </p:sp>
      <p:sp>
        <p:nvSpPr>
          <p:cNvPr id="17" name="线形标注 1(无边框) 16"/>
          <p:cNvSpPr/>
          <p:nvPr/>
        </p:nvSpPr>
        <p:spPr>
          <a:xfrm>
            <a:off x="7268210" y="1052831"/>
            <a:ext cx="1318260" cy="230504"/>
          </a:xfrm>
          <a:prstGeom prst="callout1">
            <a:avLst>
              <a:gd name="adj1" fmla="val 90633"/>
              <a:gd name="adj2" fmla="val 49036"/>
              <a:gd name="adj3" fmla="val 506613"/>
              <a:gd name="adj4" fmla="val 8073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相机拍照工位</a:t>
            </a:r>
          </a:p>
        </p:txBody>
      </p:sp>
      <p:sp>
        <p:nvSpPr>
          <p:cNvPr id="18" name="线形标注 1(无边框) 17"/>
          <p:cNvSpPr/>
          <p:nvPr/>
        </p:nvSpPr>
        <p:spPr>
          <a:xfrm>
            <a:off x="8904251" y="6051552"/>
            <a:ext cx="1816735" cy="230504"/>
          </a:xfrm>
          <a:prstGeom prst="callout1">
            <a:avLst>
              <a:gd name="adj1" fmla="val -11295"/>
              <a:gd name="adj2" fmla="val 51609"/>
              <a:gd name="adj3" fmla="val -1087608"/>
              <a:gd name="adj4" fmla="val 6901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料盘阻挡定位</a:t>
            </a:r>
          </a:p>
        </p:txBody>
      </p:sp>
      <p:sp>
        <p:nvSpPr>
          <p:cNvPr id="20" name="线形标注 1(无边框) 19"/>
          <p:cNvSpPr/>
          <p:nvPr/>
        </p:nvSpPr>
        <p:spPr>
          <a:xfrm>
            <a:off x="6816090" y="5821045"/>
            <a:ext cx="1316990" cy="230505"/>
          </a:xfrm>
          <a:prstGeom prst="callout1">
            <a:avLst>
              <a:gd name="adj1" fmla="val -11295"/>
              <a:gd name="adj2" fmla="val 51609"/>
              <a:gd name="adj3" fmla="val -1125068"/>
              <a:gd name="adj4" fmla="val 17005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料盘阻挡定位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工艺和设备效率</a:t>
            </a:r>
          </a:p>
        </p:txBody>
      </p:sp>
      <p:sp>
        <p:nvSpPr>
          <p:cNvPr id="9" name="右箭头 8"/>
          <p:cNvSpPr/>
          <p:nvPr/>
        </p:nvSpPr>
        <p:spPr>
          <a:xfrm>
            <a:off x="5952196" y="221208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305" y="1698208"/>
            <a:ext cx="1108710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上料</a:t>
            </a:r>
          </a:p>
        </p:txBody>
      </p:sp>
      <p:sp>
        <p:nvSpPr>
          <p:cNvPr id="2" name="右箭头 1"/>
          <p:cNvSpPr/>
          <p:nvPr/>
        </p:nvSpPr>
        <p:spPr>
          <a:xfrm>
            <a:off x="1637030" y="1628378"/>
            <a:ext cx="97917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863975" y="1666478"/>
            <a:ext cx="97917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7005" y="1698843"/>
            <a:ext cx="110045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扫描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GRN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44745" y="1289268"/>
            <a:ext cx="68770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44745" y="2236053"/>
            <a:ext cx="687070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OK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71945" y="2282408"/>
            <a:ext cx="208851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下料到流水线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952196" y="121894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72580" y="1299746"/>
            <a:ext cx="208724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下料到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MSD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暂存位</a:t>
            </a:r>
          </a:p>
        </p:txBody>
      </p:sp>
      <p:sp>
        <p:nvSpPr>
          <p:cNvPr id="18" name="右箭头 17"/>
          <p:cNvSpPr/>
          <p:nvPr/>
        </p:nvSpPr>
        <p:spPr>
          <a:xfrm>
            <a:off x="8903676" y="2212722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52305" y="2281773"/>
            <a:ext cx="208851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Online X-ray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10432756" y="2967102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52305" y="3820378"/>
            <a:ext cx="208851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流至下料流水线</a:t>
            </a:r>
          </a:p>
        </p:txBody>
      </p:sp>
      <p:sp>
        <p:nvSpPr>
          <p:cNvPr id="22" name="右箭头 21"/>
          <p:cNvSpPr/>
          <p:nvPr/>
        </p:nvSpPr>
        <p:spPr>
          <a:xfrm flipH="1">
            <a:off x="8832215" y="3782933"/>
            <a:ext cx="49403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36180" y="3730288"/>
            <a:ext cx="110045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料盘阻挡定位</a:t>
            </a:r>
          </a:p>
        </p:txBody>
      </p:sp>
      <p:sp>
        <p:nvSpPr>
          <p:cNvPr id="25" name="右箭头 24"/>
          <p:cNvSpPr/>
          <p:nvPr/>
        </p:nvSpPr>
        <p:spPr>
          <a:xfrm flipH="1">
            <a:off x="6887845" y="3783568"/>
            <a:ext cx="49403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93765" y="3753465"/>
            <a:ext cx="73977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相机拍照</a:t>
            </a:r>
          </a:p>
        </p:txBody>
      </p:sp>
      <p:sp>
        <p:nvSpPr>
          <p:cNvPr id="28" name="右箭头 27"/>
          <p:cNvSpPr/>
          <p:nvPr/>
        </p:nvSpPr>
        <p:spPr>
          <a:xfrm flipH="1">
            <a:off x="5375910" y="3829923"/>
            <a:ext cx="49403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79875" y="3778548"/>
            <a:ext cx="110045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打印机打印标签</a:t>
            </a:r>
          </a:p>
        </p:txBody>
      </p:sp>
      <p:sp>
        <p:nvSpPr>
          <p:cNvPr id="30" name="右箭头 29"/>
          <p:cNvSpPr/>
          <p:nvPr/>
        </p:nvSpPr>
        <p:spPr>
          <a:xfrm flipH="1">
            <a:off x="3449320" y="3783568"/>
            <a:ext cx="49403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7895" y="3697903"/>
            <a:ext cx="110045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机械手取标贴合</a:t>
            </a:r>
          </a:p>
        </p:txBody>
      </p:sp>
      <p:sp>
        <p:nvSpPr>
          <p:cNvPr id="32" name="右箭头 31"/>
          <p:cNvSpPr/>
          <p:nvPr/>
        </p:nvSpPr>
        <p:spPr>
          <a:xfrm flipH="1">
            <a:off x="1487805" y="3760073"/>
            <a:ext cx="494030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8450" y="3697903"/>
            <a:ext cx="110045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产品流入下工位</a:t>
            </a:r>
          </a:p>
        </p:txBody>
      </p:sp>
      <p:sp>
        <p:nvSpPr>
          <p:cNvPr id="34" name="右箭头 33"/>
          <p:cNvSpPr/>
          <p:nvPr/>
        </p:nvSpPr>
        <p:spPr>
          <a:xfrm rot="5400000">
            <a:off x="641056" y="476732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450" y="5576234"/>
            <a:ext cx="1100455" cy="595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产品阻挡定位</a:t>
            </a:r>
          </a:p>
        </p:txBody>
      </p:sp>
      <p:sp>
        <p:nvSpPr>
          <p:cNvPr id="36" name="右箭头 35"/>
          <p:cNvSpPr/>
          <p:nvPr/>
        </p:nvSpPr>
        <p:spPr>
          <a:xfrm>
            <a:off x="1516721" y="562965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67940" y="6122888"/>
            <a:ext cx="687070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OK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567940" y="5186898"/>
            <a:ext cx="68770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</a:p>
        </p:txBody>
      </p:sp>
      <p:sp>
        <p:nvSpPr>
          <p:cNvPr id="39" name="右箭头 38"/>
          <p:cNvSpPr/>
          <p:nvPr/>
        </p:nvSpPr>
        <p:spPr>
          <a:xfrm>
            <a:off x="3431881" y="5105782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52265" y="5186581"/>
            <a:ext cx="281749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机械手下料到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暂存位</a:t>
            </a:r>
          </a:p>
        </p:txBody>
      </p:sp>
      <p:sp>
        <p:nvSpPr>
          <p:cNvPr id="41" name="右箭头 40"/>
          <p:cNvSpPr/>
          <p:nvPr/>
        </p:nvSpPr>
        <p:spPr>
          <a:xfrm>
            <a:off x="3449026" y="600684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79875" y="6068596"/>
            <a:ext cx="281749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流入流水线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031696" y="6006847"/>
            <a:ext cx="571149" cy="48910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23835" y="6051133"/>
            <a:ext cx="2201545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+mn-ea"/>
              </a:rPr>
              <a:t>流入E-drawer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3635226" y="3273711"/>
            <a:ext cx="4921548" cy="836959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zh-CN" alt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谢谢</a:t>
            </a: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2"/>
          <p:cNvCxnSpPr/>
          <p:nvPr/>
        </p:nvCxnSpPr>
        <p:spPr>
          <a:xfrm>
            <a:off x="1242060" y="975995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14339" name="矩形 3"/>
          <p:cNvSpPr/>
          <p:nvPr/>
        </p:nvSpPr>
        <p:spPr>
          <a:xfrm>
            <a:off x="1205548" y="1353820"/>
            <a:ext cx="8313737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Customer Requirements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（客户需求）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3-5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Appearance of machine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（设备外观）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6-7</a:t>
            </a:r>
            <a:endParaRPr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Action introduction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（动作介绍）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8-11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Process and equipment efficiency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（工艺和设备效率）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12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1205548" y="287020"/>
            <a:ext cx="8507412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Contents(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目录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客户需求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580" y="907415"/>
            <a:ext cx="11205210" cy="41027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highlight>
                  <a:srgbClr val="FFFF00"/>
                </a:highlight>
                <a:sym typeface="+mn-ea"/>
              </a:rPr>
              <a:t>主要技术要求：</a:t>
            </a:r>
            <a:endParaRPr lang="en-US" altLang="zh-CN" sz="1000" b="1" baseline="0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适用物料：</a:t>
            </a:r>
            <a:r>
              <a:rPr lang="en-US" altLang="zh-CN" sz="1000" dirty="0">
                <a:sym typeface="+mn-ea"/>
              </a:rPr>
              <a:t>7'</a:t>
            </a:r>
            <a:r>
              <a:rPr lang="zh-CN" altLang="en-US" sz="1000" dirty="0">
                <a:sym typeface="+mn-ea"/>
              </a:rPr>
              <a:t>、</a:t>
            </a:r>
            <a:r>
              <a:rPr lang="en-US" altLang="zh-CN" sz="1000" dirty="0">
                <a:sym typeface="+mn-ea"/>
              </a:rPr>
              <a:t>13'</a:t>
            </a:r>
            <a:endParaRPr lang="en-US" altLang="zh-CN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ym typeface="+mn-ea"/>
              </a:rPr>
              <a:t>X</a:t>
            </a:r>
            <a:r>
              <a:rPr lang="en-US" altLang="zh-CN" sz="1000" dirty="0">
                <a:sym typeface="+mn-ea"/>
              </a:rPr>
              <a:t>-ray</a:t>
            </a:r>
            <a:r>
              <a:rPr lang="zh-CN" altLang="en-US" sz="1000" dirty="0">
                <a:sym typeface="+mn-ea"/>
              </a:rPr>
              <a:t>上料仓</a:t>
            </a:r>
            <a:r>
              <a:rPr lang="en-US" altLang="zh-CN" sz="1000" dirty="0">
                <a:sym typeface="+mn-ea"/>
              </a:rPr>
              <a:t>capacity</a:t>
            </a:r>
            <a:r>
              <a:rPr lang="zh-CN" altLang="en-US" sz="1000" dirty="0">
                <a:sym typeface="+mn-ea"/>
              </a:rPr>
              <a:t>：≥</a:t>
            </a:r>
            <a:r>
              <a:rPr lang="en-US" altLang="zh-CN" sz="1000" dirty="0">
                <a:sym typeface="+mn-ea"/>
              </a:rPr>
              <a:t>150 reels</a:t>
            </a:r>
            <a:r>
              <a:rPr lang="zh-CN" altLang="en-US" sz="1000" dirty="0">
                <a:sym typeface="+mn-ea"/>
              </a:rPr>
              <a:t>（采用料车的方式，</a:t>
            </a:r>
            <a:r>
              <a:rPr lang="en-US" altLang="zh-CN" sz="1000" dirty="0">
                <a:sym typeface="+mn-ea"/>
              </a:rPr>
              <a:t>13’</a:t>
            </a:r>
            <a:r>
              <a:rPr lang="zh-CN" altLang="en-US" sz="1000" dirty="0">
                <a:sym typeface="+mn-ea"/>
              </a:rPr>
              <a:t>及以上容量＞</a:t>
            </a:r>
            <a:r>
              <a:rPr lang="en-US" altLang="zh-CN" sz="1000" dirty="0">
                <a:sym typeface="+mn-ea"/>
              </a:rPr>
              <a:t>100reels, 7’</a:t>
            </a:r>
            <a:r>
              <a:rPr lang="zh-CN" altLang="en-US" sz="1000" dirty="0">
                <a:sym typeface="+mn-ea"/>
              </a:rPr>
              <a:t>容量＞</a:t>
            </a:r>
            <a:r>
              <a:rPr lang="en-US" altLang="zh-CN" sz="1000" dirty="0">
                <a:sym typeface="+mn-ea"/>
              </a:rPr>
              <a:t>200reels</a:t>
            </a:r>
            <a:r>
              <a:rPr lang="zh-CN" altLang="en-US" sz="1000" dirty="0">
                <a:sym typeface="+mn-ea"/>
              </a:rPr>
              <a:t>）</a:t>
            </a:r>
            <a:endParaRPr lang="en-US" altLang="zh-CN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ym typeface="+mn-ea"/>
              </a:rPr>
              <a:t>Couting</a:t>
            </a:r>
            <a:r>
              <a:rPr lang="zh-CN" altLang="en-US" sz="1000" dirty="0">
                <a:sym typeface="+mn-ea"/>
              </a:rPr>
              <a:t>准确率：＞</a:t>
            </a:r>
            <a:r>
              <a:rPr lang="en-US" altLang="zh-CN" sz="1000" dirty="0">
                <a:sym typeface="+mn-ea"/>
              </a:rPr>
              <a:t>99.9%</a:t>
            </a:r>
            <a:endParaRPr lang="en-US" altLang="zh-CN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Downtime: </a:t>
            </a:r>
            <a:r>
              <a:rPr lang="zh-CN" altLang="en-US" sz="1000" dirty="0">
                <a:sym typeface="+mn-ea"/>
              </a:rPr>
              <a:t>＜</a:t>
            </a:r>
            <a:r>
              <a:rPr lang="en-US" altLang="zh-CN" sz="1000" dirty="0">
                <a:sym typeface="+mn-ea"/>
              </a:rPr>
              <a:t>30min/</a:t>
            </a:r>
            <a:r>
              <a:rPr lang="zh-CN" altLang="en-US" sz="1000" dirty="0">
                <a:sym typeface="+mn-ea"/>
              </a:rPr>
              <a:t>天（以</a:t>
            </a:r>
            <a:r>
              <a:rPr lang="en-US" altLang="zh-CN" sz="1000" dirty="0">
                <a:sym typeface="+mn-ea"/>
              </a:rPr>
              <a:t>20h/</a:t>
            </a:r>
            <a:r>
              <a:rPr lang="zh-CN" altLang="en-US" sz="1000" dirty="0">
                <a:sym typeface="+mn-ea"/>
              </a:rPr>
              <a:t>天计算）</a:t>
            </a:r>
            <a:endParaRPr lang="en-US" altLang="zh-CN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分拣</a:t>
            </a:r>
            <a:r>
              <a:rPr lang="en-US" altLang="zh-CN" sz="1000" dirty="0">
                <a:sym typeface="+mn-ea"/>
              </a:rPr>
              <a:t>C/T: </a:t>
            </a:r>
            <a:r>
              <a:rPr lang="en-US" sz="1000" dirty="0">
                <a:sym typeface="+mn-ea"/>
              </a:rPr>
              <a:t> </a:t>
            </a:r>
            <a:r>
              <a:rPr lang="zh-CN" altLang="en-US" sz="1000" dirty="0">
                <a:sym typeface="+mn-ea"/>
              </a:rPr>
              <a:t>≤</a:t>
            </a:r>
            <a:r>
              <a:rPr lang="en-US" sz="1000" dirty="0">
                <a:sym typeface="+mn-ea"/>
              </a:rPr>
              <a:t>5 s/reel </a:t>
            </a:r>
            <a:r>
              <a:rPr lang="zh-CN" altLang="en-US" sz="1000" dirty="0">
                <a:sym typeface="+mn-ea"/>
              </a:rPr>
              <a:t>（以</a:t>
            </a:r>
            <a:r>
              <a:rPr lang="en-US" altLang="zh-CN" sz="1000" dirty="0">
                <a:sym typeface="+mn-ea"/>
              </a:rPr>
              <a:t>20h/</a:t>
            </a:r>
            <a:r>
              <a:rPr lang="zh-CN" altLang="en-US" sz="1000" dirty="0">
                <a:sym typeface="+mn-ea"/>
              </a:rPr>
              <a:t>天计算，此处识别哪些需要</a:t>
            </a:r>
            <a:r>
              <a:rPr lang="en-US" altLang="zh-CN" sz="1000" dirty="0" err="1">
                <a:sym typeface="+mn-ea"/>
              </a:rPr>
              <a:t>counting+labeling</a:t>
            </a:r>
            <a:r>
              <a:rPr lang="en-US" altLang="zh-CN" sz="1000" dirty="0">
                <a:sym typeface="+mn-ea"/>
              </a:rPr>
              <a:t>,</a:t>
            </a:r>
            <a:r>
              <a:rPr lang="zh-CN" altLang="en-US" sz="1000" dirty="0">
                <a:sym typeface="+mn-ea"/>
              </a:rPr>
              <a:t>哪些只需要</a:t>
            </a:r>
            <a:r>
              <a:rPr lang="en-US" altLang="zh-CN" sz="1000" dirty="0">
                <a:sym typeface="+mn-ea"/>
              </a:rPr>
              <a:t>labeling</a:t>
            </a:r>
            <a:r>
              <a:rPr lang="zh-CN" altLang="en-US" sz="1000" dirty="0">
                <a:sym typeface="+mn-ea"/>
              </a:rPr>
              <a:t>）</a:t>
            </a:r>
            <a:endParaRPr lang="en-US" altLang="zh-CN" sz="100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ym typeface="+mn-ea"/>
              </a:rPr>
              <a:t>X</a:t>
            </a:r>
            <a:r>
              <a:rPr lang="en-US" altLang="zh-CN" sz="1000" dirty="0">
                <a:sym typeface="+mn-ea"/>
              </a:rPr>
              <a:t>-ray </a:t>
            </a:r>
            <a:r>
              <a:rPr lang="en-US" sz="1000" dirty="0">
                <a:sym typeface="+mn-ea"/>
              </a:rPr>
              <a:t>C/T: </a:t>
            </a:r>
            <a:r>
              <a:rPr lang="zh-CN" altLang="en-US" sz="1000" dirty="0">
                <a:sym typeface="+mn-ea"/>
              </a:rPr>
              <a:t>≤</a:t>
            </a:r>
            <a:r>
              <a:rPr lang="en-US" sz="1000" dirty="0">
                <a:sym typeface="+mn-ea"/>
              </a:rPr>
              <a:t>12 s/reel</a:t>
            </a:r>
            <a:r>
              <a:rPr lang="zh-CN" altLang="en-US" sz="1000" dirty="0">
                <a:sym typeface="+mn-ea"/>
              </a:rPr>
              <a:t>（以</a:t>
            </a:r>
            <a:r>
              <a:rPr lang="en-US" altLang="zh-CN" sz="1000" dirty="0">
                <a:sym typeface="+mn-ea"/>
              </a:rPr>
              <a:t>20h/</a:t>
            </a:r>
            <a:r>
              <a:rPr lang="zh-CN" altLang="en-US" sz="1000" dirty="0">
                <a:sym typeface="+mn-ea"/>
              </a:rPr>
              <a:t>天计算，</a:t>
            </a:r>
            <a:r>
              <a:rPr lang="en-US" altLang="zh-CN" sz="1000" dirty="0">
                <a:sym typeface="+mn-ea"/>
              </a:rPr>
              <a:t>UPH</a:t>
            </a:r>
            <a:r>
              <a:rPr lang="zh-CN" altLang="en-US" sz="1000" dirty="0">
                <a:sym typeface="+mn-ea"/>
              </a:rPr>
              <a:t>：＞</a:t>
            </a:r>
            <a:r>
              <a:rPr lang="en-US" altLang="zh-CN" sz="1000" dirty="0">
                <a:sym typeface="+mn-ea"/>
              </a:rPr>
              <a:t>6000 reels/</a:t>
            </a:r>
            <a:r>
              <a:rPr lang="zh-CN" altLang="en-US" sz="1000" dirty="0">
                <a:sym typeface="+mn-ea"/>
              </a:rPr>
              <a:t>天）</a:t>
            </a:r>
            <a:endParaRPr lang="en-US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ym typeface="+mn-ea"/>
              </a:rPr>
              <a:t>L</a:t>
            </a:r>
            <a:r>
              <a:rPr lang="en-US" altLang="zh-CN" sz="1000" dirty="0">
                <a:sym typeface="+mn-ea"/>
              </a:rPr>
              <a:t>abeling </a:t>
            </a:r>
            <a:r>
              <a:rPr lang="en-US" sz="1000" dirty="0">
                <a:sym typeface="+mn-ea"/>
              </a:rPr>
              <a:t>C/T:  </a:t>
            </a:r>
            <a:r>
              <a:rPr lang="zh-CN" altLang="en-US" sz="1000" dirty="0">
                <a:sym typeface="+mn-ea"/>
              </a:rPr>
              <a:t>≤</a:t>
            </a:r>
            <a:r>
              <a:rPr lang="en-US" sz="1000" dirty="0">
                <a:sym typeface="+mn-ea"/>
              </a:rPr>
              <a:t>5 s/reel</a:t>
            </a:r>
            <a:r>
              <a:rPr lang="zh-CN" altLang="en-US" sz="1000" dirty="0">
                <a:sym typeface="+mn-ea"/>
              </a:rPr>
              <a:t>（以</a:t>
            </a:r>
            <a:r>
              <a:rPr lang="en-US" altLang="zh-CN" sz="1000" dirty="0">
                <a:sym typeface="+mn-ea"/>
              </a:rPr>
              <a:t>20h/</a:t>
            </a:r>
            <a:r>
              <a:rPr lang="zh-CN" altLang="en-US" sz="1000" dirty="0">
                <a:sym typeface="+mn-ea"/>
              </a:rPr>
              <a:t>天计算，</a:t>
            </a:r>
            <a:r>
              <a:rPr lang="en-US" altLang="zh-CN" sz="1000" dirty="0">
                <a:sym typeface="+mn-ea"/>
              </a:rPr>
              <a:t>UPH</a:t>
            </a:r>
            <a:r>
              <a:rPr lang="zh-CN" altLang="en-US" sz="1000" dirty="0">
                <a:sym typeface="+mn-ea"/>
              </a:rPr>
              <a:t>：＞</a:t>
            </a:r>
            <a:r>
              <a:rPr lang="en-US" altLang="zh-CN" sz="1000" dirty="0">
                <a:sym typeface="+mn-ea"/>
              </a:rPr>
              <a:t>14400 reels/</a:t>
            </a:r>
            <a:r>
              <a:rPr lang="zh-CN" altLang="en-US" sz="1000" dirty="0">
                <a:sym typeface="+mn-ea"/>
              </a:rPr>
              <a:t>天，贴</a:t>
            </a:r>
            <a:r>
              <a:rPr lang="en-US" altLang="zh-CN" sz="1000" dirty="0">
                <a:sym typeface="+mn-ea"/>
              </a:rPr>
              <a:t>QTY label</a:t>
            </a:r>
            <a:r>
              <a:rPr lang="zh-CN" altLang="en-US" sz="1000" dirty="0">
                <a:sym typeface="+mn-ea"/>
              </a:rPr>
              <a:t>）</a:t>
            </a:r>
            <a:endParaRPr lang="en-US" altLang="zh-CN" sz="10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highlight>
                  <a:srgbClr val="FFFF00"/>
                </a:highlight>
                <a:sym typeface="+mn-ea"/>
              </a:rPr>
              <a:t>其他要求：</a:t>
            </a:r>
            <a:endParaRPr lang="en-US" altLang="zh-CN" sz="1000" b="1" baseline="0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1. PASS </a:t>
            </a:r>
            <a:r>
              <a:rPr lang="zh-CN" altLang="en-US" sz="1000" dirty="0">
                <a:sym typeface="+mn-ea"/>
              </a:rPr>
              <a:t>物料出口保留输送带传送选项；</a:t>
            </a:r>
            <a:endParaRPr lang="en-US" altLang="zh-CN" sz="100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2. </a:t>
            </a:r>
            <a:r>
              <a:rPr lang="zh-CN" altLang="en-US" sz="1000" dirty="0">
                <a:sym typeface="+mn-ea"/>
              </a:rPr>
              <a:t>不同</a:t>
            </a:r>
            <a:r>
              <a:rPr lang="en-US" altLang="zh-CN" sz="1000" dirty="0">
                <a:sym typeface="+mn-ea"/>
              </a:rPr>
              <a:t>PASS </a:t>
            </a:r>
            <a:r>
              <a:rPr lang="zh-CN" altLang="en-US" sz="1000" dirty="0">
                <a:sym typeface="+mn-ea"/>
              </a:rPr>
              <a:t>及 </a:t>
            </a:r>
            <a:r>
              <a:rPr lang="en-US" altLang="zh-CN" sz="1000" dirty="0">
                <a:sym typeface="+mn-ea"/>
              </a:rPr>
              <a:t>NG</a:t>
            </a:r>
            <a:r>
              <a:rPr lang="zh-CN" altLang="en-US" sz="1000" dirty="0">
                <a:sym typeface="+mn-ea"/>
              </a:rPr>
              <a:t>料盘出口要有</a:t>
            </a:r>
            <a:r>
              <a:rPr lang="zh-CN" altLang="en-US" sz="1000" dirty="0">
                <a:solidFill>
                  <a:schemeClr val="dk1"/>
                </a:solidFill>
                <a:effectLst/>
                <a:sym typeface="+mn-ea"/>
              </a:rPr>
              <a:t>报警提醒</a:t>
            </a:r>
            <a:r>
              <a:rPr lang="en-US" altLang="zh-CN" sz="1000" dirty="0">
                <a:solidFill>
                  <a:schemeClr val="dk1"/>
                </a:solidFill>
                <a:effectLst/>
                <a:sym typeface="+mn-ea"/>
              </a:rPr>
              <a:t>--</a:t>
            </a:r>
            <a:r>
              <a:rPr lang="zh-CN" altLang="en-US" sz="1000" dirty="0">
                <a:sym typeface="+mn-ea"/>
              </a:rPr>
              <a:t>”物料已满“；</a:t>
            </a:r>
            <a:endParaRPr lang="en-US" altLang="zh-CN" sz="100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3.x-ray</a:t>
            </a:r>
            <a:r>
              <a:rPr lang="zh-CN" altLang="en-US" sz="1000" dirty="0">
                <a:sym typeface="+mn-ea"/>
              </a:rPr>
              <a:t>及</a:t>
            </a:r>
            <a:r>
              <a:rPr lang="en-US" altLang="zh-CN" sz="1000" dirty="0">
                <a:sym typeface="+mn-ea"/>
              </a:rPr>
              <a:t>labeling machine</a:t>
            </a:r>
            <a:r>
              <a:rPr lang="zh-CN" altLang="en-US" sz="1000" dirty="0">
                <a:sym typeface="+mn-ea"/>
              </a:rPr>
              <a:t>需与</a:t>
            </a:r>
            <a:r>
              <a:rPr lang="en-US" altLang="zh-CN" sz="1000" dirty="0">
                <a:sym typeface="+mn-ea"/>
              </a:rPr>
              <a:t>SAP</a:t>
            </a:r>
            <a:r>
              <a:rPr lang="zh-CN" altLang="en-US" sz="1000" dirty="0">
                <a:sym typeface="+mn-ea"/>
              </a:rPr>
              <a:t>对接，以获取数据</a:t>
            </a:r>
            <a:endParaRPr lang="en-US" altLang="zh-CN" sz="100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ym typeface="+mn-ea"/>
              </a:rPr>
              <a:t>4. </a:t>
            </a:r>
            <a:r>
              <a:rPr lang="zh-CN" altLang="en-US" sz="1000" dirty="0">
                <a:sym typeface="+mn-ea"/>
              </a:rPr>
              <a:t>打印和粘贴数量</a:t>
            </a:r>
            <a:r>
              <a:rPr lang="en-US" altLang="zh-CN" sz="1000" dirty="0">
                <a:sym typeface="+mn-ea"/>
              </a:rPr>
              <a:t>LABEL </a:t>
            </a:r>
            <a:r>
              <a:rPr lang="zh-CN" altLang="en-US" sz="1000" dirty="0">
                <a:sym typeface="+mn-ea"/>
              </a:rPr>
              <a:t>环节</a:t>
            </a:r>
            <a:r>
              <a:rPr lang="zh-CN" altLang="en-US" sz="1000" dirty="0">
                <a:solidFill>
                  <a:srgbClr val="FF0000"/>
                </a:solidFill>
                <a:sym typeface="+mn-ea"/>
              </a:rPr>
              <a:t>保留“跳过</a:t>
            </a:r>
            <a:r>
              <a:rPr lang="en-US" altLang="zh-CN" sz="1000" dirty="0">
                <a:solidFill>
                  <a:srgbClr val="FF0000"/>
                </a:solidFill>
                <a:sym typeface="+mn-ea"/>
              </a:rPr>
              <a:t>LABEL </a:t>
            </a:r>
            <a:r>
              <a:rPr lang="zh-CN" altLang="en-US" sz="1000" dirty="0">
                <a:solidFill>
                  <a:srgbClr val="FF0000"/>
                </a:solidFill>
                <a:sym typeface="+mn-ea"/>
              </a:rPr>
              <a:t>打印和粘贴”选项</a:t>
            </a:r>
            <a:endParaRPr lang="en-US" altLang="zh-CN" sz="1000" baseline="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5.</a:t>
            </a:r>
            <a:r>
              <a:rPr lang="zh-CN" altLang="en-US" sz="1000" dirty="0">
                <a:sym typeface="+mn-ea"/>
              </a:rPr>
              <a:t>与</a:t>
            </a:r>
            <a:r>
              <a:rPr lang="en-US" altLang="zh-CN" sz="1000" dirty="0">
                <a:sym typeface="+mn-ea"/>
              </a:rPr>
              <a:t>E-drawer</a:t>
            </a:r>
            <a:r>
              <a:rPr lang="zh-CN" altLang="en-US" sz="1000" dirty="0">
                <a:sym typeface="+mn-ea"/>
              </a:rPr>
              <a:t>系统对接 ；</a:t>
            </a:r>
            <a:endParaRPr lang="en-US" altLang="zh-CN" sz="100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ym typeface="+mn-ea"/>
              </a:rPr>
              <a:t>6.</a:t>
            </a:r>
            <a:r>
              <a:rPr lang="zh-CN" altLang="en-US" sz="1000" dirty="0">
                <a:sym typeface="+mn-ea"/>
              </a:rPr>
              <a:t>满足</a:t>
            </a:r>
            <a:r>
              <a:rPr lang="en-US" altLang="zh-CN" sz="1000" dirty="0">
                <a:sym typeface="+mn-ea"/>
              </a:rPr>
              <a:t>EHS</a:t>
            </a:r>
            <a:r>
              <a:rPr lang="zh-CN" altLang="en-US" sz="1000" dirty="0">
                <a:sym typeface="+mn-ea"/>
              </a:rPr>
              <a:t>要求</a:t>
            </a:r>
            <a:endParaRPr lang="en-US" sz="1000" dirty="0">
              <a:latin typeface="+mn-l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客户需求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772795"/>
            <a:ext cx="11663045" cy="1640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7532" y="1125015"/>
            <a:ext cx="9157396" cy="3339605"/>
            <a:chOff x="113796" y="869260"/>
            <a:chExt cx="9157396" cy="333960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800" y="1683003"/>
              <a:ext cx="1058102" cy="1521413"/>
            </a:xfrm>
            <a:prstGeom prst="rect">
              <a:avLst/>
            </a:prstGeom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4736" y="1683003"/>
              <a:ext cx="1146468" cy="152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Group 20"/>
            <p:cNvGrpSpPr/>
            <p:nvPr/>
          </p:nvGrpSpPr>
          <p:grpSpPr>
            <a:xfrm>
              <a:off x="113796" y="1819854"/>
              <a:ext cx="1158915" cy="765199"/>
              <a:chOff x="765706" y="3856262"/>
              <a:chExt cx="1158915" cy="76519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318" y="3856262"/>
                <a:ext cx="617303" cy="765199"/>
              </a:xfrm>
              <a:prstGeom prst="rect">
                <a:avLst/>
              </a:prstGeom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44" r="3160" b="48446"/>
              <a:stretch>
                <a:fillRect/>
              </a:stretch>
            </p:blipFill>
            <p:spPr bwMode="auto">
              <a:xfrm rot="16200000">
                <a:off x="821265" y="3923888"/>
                <a:ext cx="518825" cy="629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Arrow: Right 21"/>
            <p:cNvSpPr/>
            <p:nvPr/>
          </p:nvSpPr>
          <p:spPr bwMode="auto">
            <a:xfrm>
              <a:off x="1322938" y="2043088"/>
              <a:ext cx="461571" cy="15936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784509" y="1275949"/>
              <a:ext cx="914400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1.</a:t>
              </a:r>
              <a:r>
                <a:rPr lang="zh-CN" altLang="en-US" sz="1200" b="1" dirty="0">
                  <a:solidFill>
                    <a:schemeClr val="accent2"/>
                  </a:solidFill>
                  <a:latin typeface="+mn-lt"/>
                </a:rPr>
                <a:t>上料机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4579818" y="1291607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3.Labeling machine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4491416" y="2212621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4"/>
                  </a:solidFill>
                  <a:latin typeface="+mn-lt"/>
                </a:rPr>
                <a:t>OK</a:t>
              </a:r>
              <a:endParaRPr lang="en-US" sz="1200" b="1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3282392" y="1275551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2.Online X-ray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31760"/>
            <a:stretch>
              <a:fillRect/>
            </a:stretch>
          </p:blipFill>
          <p:spPr>
            <a:xfrm>
              <a:off x="2975371" y="2512666"/>
              <a:ext cx="473111" cy="425012"/>
            </a:xfrm>
            <a:prstGeom prst="rect">
              <a:avLst/>
            </a:prstGeom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 rotWithShape="1">
            <a:blip r:embed="rId7"/>
            <a:srcRect t="17130" r="8678" b="44277"/>
            <a:stretch>
              <a:fillRect/>
            </a:stretch>
          </p:blipFill>
          <p:spPr bwMode="auto">
            <a:xfrm rot="5400000">
              <a:off x="3788764" y="3276896"/>
              <a:ext cx="498562" cy="36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3500239" y="3260298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NG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31760"/>
            <a:stretch>
              <a:fillRect/>
            </a:stretch>
          </p:blipFill>
          <p:spPr>
            <a:xfrm>
              <a:off x="4491416" y="2494701"/>
              <a:ext cx="473111" cy="425012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4848494" y="1713977"/>
              <a:ext cx="967942" cy="1969174"/>
              <a:chOff x="4908272" y="2440011"/>
              <a:chExt cx="967942" cy="1969174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5024305" y="2440011"/>
                <a:ext cx="851909" cy="14706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+mn-lt"/>
                  </a:rPr>
                  <a:t>L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</a:rPr>
                  <a:t>abeling machine</a:t>
                </a:r>
                <a:endParaRPr lang="en-US" sz="14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pic>
            <p:nvPicPr>
              <p:cNvPr id="40" name="Picture 6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 t="17130" r="8678" b="44277"/>
              <a:stretch>
                <a:fillRect/>
              </a:stretch>
            </p:blipFill>
            <p:spPr bwMode="auto">
              <a:xfrm rot="5400000">
                <a:off x="5196797" y="3978022"/>
                <a:ext cx="498562" cy="363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0"/>
              <p:cNvSpPr txBox="1"/>
              <p:nvPr/>
            </p:nvSpPr>
            <p:spPr bwMode="auto">
              <a:xfrm>
                <a:off x="4908272" y="3961424"/>
                <a:ext cx="818782" cy="276999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1200" b="1" dirty="0">
                    <a:solidFill>
                      <a:schemeClr val="accent4"/>
                    </a:solidFill>
                    <a:latin typeface="+mn-lt"/>
                  </a:rPr>
                  <a:t>NG</a:t>
                </a:r>
              </a:p>
            </p:txBody>
          </p:sp>
        </p:grpSp>
        <p:sp>
          <p:nvSpPr>
            <p:cNvPr id="43" name="Arrow: Right 42"/>
            <p:cNvSpPr/>
            <p:nvPr/>
          </p:nvSpPr>
          <p:spPr bwMode="auto">
            <a:xfrm rot="5400000">
              <a:off x="8036106" y="3294206"/>
              <a:ext cx="213072" cy="15936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14118" y="869260"/>
              <a:ext cx="2574324" cy="2643129"/>
              <a:chOff x="5668978" y="869260"/>
              <a:chExt cx="2574324" cy="26431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8978" y="2513281"/>
                <a:ext cx="1204810" cy="426139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 bwMode="auto">
              <a:xfrm>
                <a:off x="6883025" y="869260"/>
                <a:ext cx="1360277" cy="2315329"/>
              </a:xfrm>
              <a:prstGeom prst="rect">
                <a:avLst/>
              </a:prstGeom>
              <a:noFill/>
              <a:ln w="254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r>
                  <a:rPr lang="en-US" sz="1400" b="1" dirty="0">
                    <a:latin typeface="+mn-lt"/>
                  </a:rPr>
                  <a:t>E-drawer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6"/>
              <a:srcRect l="31760"/>
              <a:stretch>
                <a:fillRect/>
              </a:stretch>
            </p:blipFill>
            <p:spPr>
              <a:xfrm rot="5400000">
                <a:off x="6059287" y="2963013"/>
                <a:ext cx="473111" cy="425012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 bwMode="auto">
              <a:xfrm>
                <a:off x="7852034" y="3192018"/>
                <a:ext cx="290936" cy="3203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endParaRPr lang="en-US" sz="1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sp>
          <p:nvSpPr>
            <p:cNvPr id="45" name="Arrow: Right 44"/>
            <p:cNvSpPr/>
            <p:nvPr/>
          </p:nvSpPr>
          <p:spPr bwMode="auto">
            <a:xfrm rot="5400000">
              <a:off x="6595136" y="3103739"/>
              <a:ext cx="320373" cy="171921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819740" y="2219684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4"/>
                  </a:solidFill>
                  <a:latin typeface="+mn-lt"/>
                </a:rPr>
                <a:t>OK</a:t>
              </a:r>
              <a:endParaRPr lang="en-US" sz="1200" b="1" dirty="0">
                <a:solidFill>
                  <a:schemeClr val="accent4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33" idx="2"/>
            </p:cNvCxnSpPr>
            <p:nvPr/>
          </p:nvCxnSpPr>
          <p:spPr bwMode="auto">
            <a:xfrm flipH="1">
              <a:off x="2806251" y="2937678"/>
              <a:ext cx="405676" cy="9941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553723" y="3931866"/>
              <a:ext cx="2104571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dirty="0">
                  <a:latin typeface="+mn-lt"/>
                </a:rPr>
                <a:t>Scanning GRN</a:t>
              </a:r>
              <a:r>
                <a:rPr lang="zh-CN" altLang="en-US" sz="1200" dirty="0">
                  <a:latin typeface="+mn-lt"/>
                </a:rPr>
                <a:t>是否大于</a:t>
              </a:r>
              <a:r>
                <a:rPr lang="en-US" altLang="zh-CN" sz="1200" dirty="0">
                  <a:latin typeface="+mn-lt"/>
                </a:rPr>
                <a:t>5</a:t>
              </a:r>
              <a:r>
                <a:rPr lang="zh-CN" altLang="en-US" sz="1200" dirty="0">
                  <a:latin typeface="+mn-lt"/>
                </a:rPr>
                <a:t>次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H="1">
              <a:off x="5987143" y="3412075"/>
              <a:ext cx="185218" cy="41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 bwMode="auto">
            <a:xfrm>
              <a:off x="5027466" y="3878807"/>
              <a:ext cx="2104571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200" dirty="0">
                  <a:latin typeface="+mn-lt"/>
                </a:rPr>
                <a:t>当</a:t>
              </a:r>
              <a:r>
                <a:rPr lang="en-US" altLang="zh-CN" sz="1200" dirty="0">
                  <a:latin typeface="+mn-lt"/>
                </a:rPr>
                <a:t>E-draw</a:t>
              </a:r>
              <a:r>
                <a:rPr lang="zh-CN" altLang="en-US" sz="1200" dirty="0">
                  <a:latin typeface="+mn-lt"/>
                </a:rPr>
                <a:t>存满后从该出口流出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650246" y="3576616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100" b="1" dirty="0">
                  <a:latin typeface="+mn-lt"/>
                </a:rPr>
                <a:t>Feeder room</a:t>
              </a:r>
              <a:endParaRPr lang="en-US" sz="1100" b="1" dirty="0">
                <a:latin typeface="+mn-lt"/>
              </a:endParaRPr>
            </a:p>
          </p:txBody>
        </p:sp>
        <p:sp>
          <p:nvSpPr>
            <p:cNvPr id="55" name="Arrow: Right 54"/>
            <p:cNvSpPr/>
            <p:nvPr/>
          </p:nvSpPr>
          <p:spPr bwMode="auto">
            <a:xfrm>
              <a:off x="6300973" y="2636035"/>
              <a:ext cx="320373" cy="171921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pic>
          <p:nvPicPr>
            <p:cNvPr id="37" name="Picture 6"/>
            <p:cNvPicPr>
              <a:picLocks noChangeAspect="1" noChangeArrowheads="1"/>
            </p:cNvPicPr>
            <p:nvPr/>
          </p:nvPicPr>
          <p:blipFill rotWithShape="1">
            <a:blip r:embed="rId7"/>
            <a:srcRect t="17130" r="8678" b="44277"/>
            <a:stretch>
              <a:fillRect/>
            </a:stretch>
          </p:blipFill>
          <p:spPr bwMode="auto">
            <a:xfrm rot="5400000">
              <a:off x="2437607" y="3198265"/>
              <a:ext cx="498562" cy="36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 bwMode="auto">
            <a:xfrm>
              <a:off x="2041665" y="3219841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MSD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66829" y="5032800"/>
            <a:ext cx="6800859" cy="1075020"/>
            <a:chOff x="854614" y="3983145"/>
            <a:chExt cx="6800859" cy="1075020"/>
          </a:xfrm>
        </p:grpSpPr>
        <p:cxnSp>
          <p:nvCxnSpPr>
            <p:cNvPr id="9" name="Straight Arrow Connector 8"/>
            <p:cNvCxnSpPr>
              <a:endCxn id="47" idx="1"/>
            </p:cNvCxnSpPr>
            <p:nvPr/>
          </p:nvCxnSpPr>
          <p:spPr bwMode="auto">
            <a:xfrm>
              <a:off x="1589398" y="4251327"/>
              <a:ext cx="326569" cy="0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7" name="Rectangle 46"/>
            <p:cNvSpPr/>
            <p:nvPr/>
          </p:nvSpPr>
          <p:spPr bwMode="auto">
            <a:xfrm>
              <a:off x="1915967" y="4091669"/>
              <a:ext cx="841829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Scanning GRN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57" idx="1"/>
            </p:cNvCxnSpPr>
            <p:nvPr/>
          </p:nvCxnSpPr>
          <p:spPr bwMode="auto">
            <a:xfrm>
              <a:off x="2757796" y="4251327"/>
              <a:ext cx="748295" cy="11105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6" name="Straight Arrow Connector 55"/>
            <p:cNvCxnSpPr>
              <a:stCxn id="47" idx="2"/>
            </p:cNvCxnSpPr>
            <p:nvPr/>
          </p:nvCxnSpPr>
          <p:spPr bwMode="auto">
            <a:xfrm>
              <a:off x="2336882" y="4410984"/>
              <a:ext cx="0" cy="25509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7" name="Rectangle 56"/>
            <p:cNvSpPr/>
            <p:nvPr/>
          </p:nvSpPr>
          <p:spPr bwMode="auto">
            <a:xfrm>
              <a:off x="3506091" y="4102774"/>
              <a:ext cx="976785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Online X-ray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158822" y="4094021"/>
              <a:ext cx="976785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ts val="1080"/>
                </a:spcBef>
              </a:pPr>
              <a:r>
                <a:rPr lang="en-US" sz="1100" b="1" dirty="0">
                  <a:solidFill>
                    <a:schemeClr val="accent2"/>
                  </a:solidFill>
                  <a:latin typeface="+mn-lt"/>
                </a:rPr>
                <a:t>Auto labeling</a:t>
              </a:r>
            </a:p>
          </p:txBody>
        </p:sp>
        <p:cxnSp>
          <p:nvCxnSpPr>
            <p:cNvPr id="59" name="Straight Arrow Connector 58"/>
            <p:cNvCxnSpPr>
              <a:stCxn id="57" idx="3"/>
              <a:endCxn id="58" idx="1"/>
            </p:cNvCxnSpPr>
            <p:nvPr/>
          </p:nvCxnSpPr>
          <p:spPr bwMode="auto">
            <a:xfrm flipV="1">
              <a:off x="4482876" y="4253679"/>
              <a:ext cx="675946" cy="875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Connector: Elbow 30"/>
            <p:cNvCxnSpPr>
              <a:stCxn id="47" idx="3"/>
              <a:endCxn id="58" idx="2"/>
            </p:cNvCxnSpPr>
            <p:nvPr/>
          </p:nvCxnSpPr>
          <p:spPr bwMode="auto">
            <a:xfrm>
              <a:off x="2757796" y="4251327"/>
              <a:ext cx="2889419" cy="162009"/>
            </a:xfrm>
            <a:prstGeom prst="bentConnector4">
              <a:avLst>
                <a:gd name="adj1" fmla="val 9903"/>
                <a:gd name="adj2" fmla="val 241103"/>
              </a:avLst>
            </a:prstGeom>
            <a:solidFill>
              <a:schemeClr val="accent2"/>
            </a:solidFill>
            <a:ln w="19050" cap="sq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1" name="Straight Arrow Connector 60"/>
            <p:cNvCxnSpPr>
              <a:stCxn id="58" idx="3"/>
              <a:endCxn id="72" idx="1"/>
            </p:cNvCxnSpPr>
            <p:nvPr/>
          </p:nvCxnSpPr>
          <p:spPr bwMode="auto">
            <a:xfrm flipV="1">
              <a:off x="6135607" y="4251326"/>
              <a:ext cx="695145" cy="235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6467896" y="4251326"/>
              <a:ext cx="0" cy="472655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Rectangle 70"/>
            <p:cNvSpPr/>
            <p:nvPr/>
          </p:nvSpPr>
          <p:spPr bwMode="auto">
            <a:xfrm>
              <a:off x="854614" y="4091668"/>
              <a:ext cx="711363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zh-CN" altLang="en-US" sz="1100" b="1" dirty="0">
                  <a:solidFill>
                    <a:schemeClr val="accent2"/>
                  </a:solidFill>
                  <a:latin typeface="+mn-lt"/>
                </a:rPr>
                <a:t>员工上料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830752" y="4091668"/>
              <a:ext cx="824721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E-drawer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2845933" y="3983145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Cycle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≥</a:t>
              </a:r>
              <a:r>
                <a:rPr lang="en-US" altLang="zh-CN" sz="1100" dirty="0">
                  <a:solidFill>
                    <a:schemeClr val="accent4"/>
                  </a:solidFill>
                  <a:latin typeface="+mn-lt"/>
                </a:rPr>
                <a:t>5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次</a:t>
              </a:r>
              <a:endParaRPr lang="en-US" sz="11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 bwMode="auto">
            <a:xfrm>
              <a:off x="3895116" y="4666077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Cycle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＜</a:t>
              </a:r>
              <a:r>
                <a:rPr lang="en-US" altLang="zh-CN" sz="1100" dirty="0">
                  <a:solidFill>
                    <a:schemeClr val="accent4"/>
                  </a:solidFill>
                  <a:latin typeface="+mn-lt"/>
                </a:rPr>
                <a:t>5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次</a:t>
              </a:r>
              <a:endParaRPr lang="en-US" sz="11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81" name="TextBox 80"/>
            <p:cNvSpPr txBox="1"/>
            <p:nvPr/>
          </p:nvSpPr>
          <p:spPr bwMode="auto">
            <a:xfrm>
              <a:off x="2033292" y="4666076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MSD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070818" y="4738850"/>
              <a:ext cx="824721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stockroom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客户需求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772795"/>
            <a:ext cx="11663045" cy="1640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6" name="表格 1"/>
          <p:cNvGraphicFramePr/>
          <p:nvPr>
            <p:custDataLst>
              <p:tags r:id="rId1"/>
            </p:custDataLst>
          </p:nvPr>
        </p:nvGraphicFramePr>
        <p:xfrm>
          <a:off x="4969510" y="1917065"/>
          <a:ext cx="7084060" cy="31476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NO.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Projects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QTY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上料机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上料</a:t>
                      </a:r>
                      <a:r>
                        <a:rPr lang="en-US" altLang="zh-CN" sz="1100" dirty="0"/>
                        <a:t>/</a:t>
                      </a:r>
                      <a:r>
                        <a:rPr lang="zh-CN" altLang="en-US" sz="1100" dirty="0"/>
                        <a:t>缓存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Online x-ray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dirty="0"/>
                        <a:t>Auto 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Labeling machine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用于贴数量标签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onveyor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物料传输及分流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6EE369-13BB-4472-AA40-B46E3675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0" y="1175385"/>
            <a:ext cx="4022163" cy="4340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1427480"/>
            <a:ext cx="7311390" cy="470662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设备外观</a:t>
            </a:r>
            <a:endParaRPr lang="zh-CN" altLang="en-US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5375910" y="6236970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主视图</a:t>
            </a:r>
          </a:p>
        </p:txBody>
      </p:sp>
      <p:sp>
        <p:nvSpPr>
          <p:cNvPr id="18" name="文本框 44"/>
          <p:cNvSpPr txBox="1"/>
          <p:nvPr/>
        </p:nvSpPr>
        <p:spPr>
          <a:xfrm>
            <a:off x="10763885" y="6258560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侧视图</a:t>
            </a:r>
          </a:p>
        </p:txBody>
      </p:sp>
      <p:sp>
        <p:nvSpPr>
          <p:cNvPr id="35" name="线形标注 1(无边框) 34"/>
          <p:cNvSpPr/>
          <p:nvPr/>
        </p:nvSpPr>
        <p:spPr>
          <a:xfrm>
            <a:off x="7607772" y="1197250"/>
            <a:ext cx="1318260" cy="230504"/>
          </a:xfrm>
          <a:prstGeom prst="callout1">
            <a:avLst>
              <a:gd name="adj1" fmla="val 104855"/>
              <a:gd name="adj2" fmla="val 47350"/>
              <a:gd name="adj3" fmla="val 502362"/>
              <a:gd name="adj4" fmla="val 4630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Helvetica Neue Medium"/>
              </a:rPr>
              <a:t>上料机</a:t>
            </a:r>
            <a:endParaRPr kumimoji="0" lang="zh-C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5335905" y="1124903"/>
            <a:ext cx="1199515" cy="230505"/>
          </a:xfrm>
          <a:prstGeom prst="callout1">
            <a:avLst>
              <a:gd name="adj1" fmla="val 103168"/>
              <a:gd name="adj2" fmla="val 48861"/>
              <a:gd name="adj3" fmla="val 619146"/>
              <a:gd name="adj4" fmla="val 5002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Online X-ray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30" name="线形标注 1(无边框) 34"/>
          <p:cNvSpPr/>
          <p:nvPr/>
        </p:nvSpPr>
        <p:spPr>
          <a:xfrm>
            <a:off x="3072130" y="1071880"/>
            <a:ext cx="1569085" cy="230505"/>
          </a:xfrm>
          <a:prstGeom prst="callout1">
            <a:avLst>
              <a:gd name="adj1" fmla="val 104855"/>
              <a:gd name="adj2" fmla="val 49495"/>
              <a:gd name="adj3" fmla="val 492011"/>
              <a:gd name="adj4" fmla="val 4832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Labeling machine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 flipH="1">
            <a:off x="10200005" y="3789046"/>
            <a:ext cx="1325880" cy="69722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10200005" y="3357245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85" y="991870"/>
            <a:ext cx="6706870" cy="487426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设备外观</a:t>
            </a:r>
            <a:endParaRPr lang="zh-CN" altLang="en-US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44"/>
          <p:cNvSpPr txBox="1"/>
          <p:nvPr/>
        </p:nvSpPr>
        <p:spPr>
          <a:xfrm>
            <a:off x="10763885" y="6258560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侧视图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67940" y="1988820"/>
            <a:ext cx="0" cy="36004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712085" y="5902960"/>
            <a:ext cx="1223645" cy="1898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4760595" y="5661025"/>
            <a:ext cx="4656455" cy="6889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 rot="240000">
            <a:off x="2866731" y="6159499"/>
            <a:ext cx="86677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1450mm</a:t>
            </a:r>
          </a:p>
        </p:txBody>
      </p:sp>
      <p:sp>
        <p:nvSpPr>
          <p:cNvPr id="33" name="文本框 32"/>
          <p:cNvSpPr txBox="1"/>
          <p:nvPr/>
        </p:nvSpPr>
        <p:spPr>
          <a:xfrm rot="20969489">
            <a:off x="6305550" y="5554980"/>
            <a:ext cx="229425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2700mm+</a:t>
            </a:r>
            <a:r>
              <a:rPr kumimoji="0" lang="zh-CN" altLang="en-US" sz="1500" b="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（</a:t>
            </a:r>
            <a:r>
              <a:rPr lang="en-US" altLang="zh-CN" sz="1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+mn-ea"/>
              </a:rPr>
              <a:t>Online X-ray</a:t>
            </a:r>
            <a:r>
              <a:rPr kumimoji="0" lang="zh-CN" altLang="en-US" sz="1500" b="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sp>
        <p:nvSpPr>
          <p:cNvPr id="8" name="线形标注 1(无边框) 7"/>
          <p:cNvSpPr/>
          <p:nvPr/>
        </p:nvSpPr>
        <p:spPr>
          <a:xfrm>
            <a:off x="3216112" y="621305"/>
            <a:ext cx="1318260" cy="230504"/>
          </a:xfrm>
          <a:prstGeom prst="callout1">
            <a:avLst>
              <a:gd name="adj1" fmla="val 104855"/>
              <a:gd name="adj2" fmla="val 47350"/>
              <a:gd name="adj3" fmla="val 598230"/>
              <a:gd name="adj4" fmla="val 5068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Helvetica Neue Medium"/>
              </a:rPr>
              <a:t>上料机</a:t>
            </a:r>
            <a:endParaRPr kumimoji="0" lang="zh-C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线形标注 1(无边框) 8"/>
          <p:cNvSpPr/>
          <p:nvPr/>
        </p:nvSpPr>
        <p:spPr>
          <a:xfrm>
            <a:off x="5304155" y="564834"/>
            <a:ext cx="1199515" cy="230504"/>
          </a:xfrm>
          <a:prstGeom prst="callout1">
            <a:avLst>
              <a:gd name="adj1" fmla="val 103168"/>
              <a:gd name="adj2" fmla="val 48861"/>
              <a:gd name="adj3" fmla="val 494629"/>
              <a:gd name="adj4" fmla="val 4759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Online X-ray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10" name="线形标注 1(无边框) 34"/>
          <p:cNvSpPr/>
          <p:nvPr/>
        </p:nvSpPr>
        <p:spPr>
          <a:xfrm>
            <a:off x="7176135" y="549275"/>
            <a:ext cx="1569085" cy="230505"/>
          </a:xfrm>
          <a:prstGeom prst="callout1">
            <a:avLst>
              <a:gd name="adj1" fmla="val 104855"/>
              <a:gd name="adj2" fmla="val 49495"/>
              <a:gd name="adj3" fmla="val 492011"/>
              <a:gd name="adj4" fmla="val 4832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Labeling machine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rot="16020000">
            <a:off x="1825966" y="4067174"/>
            <a:ext cx="86677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2050mm</a:t>
            </a:r>
          </a:p>
        </p:txBody>
      </p:sp>
      <p:sp>
        <p:nvSpPr>
          <p:cNvPr id="15" name="右箭头 14"/>
          <p:cNvSpPr/>
          <p:nvPr/>
        </p:nvSpPr>
        <p:spPr>
          <a:xfrm rot="20820000">
            <a:off x="1344295" y="1628775"/>
            <a:ext cx="1223645" cy="215900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 rot="20820000">
            <a:off x="1002665" y="1351280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2204720"/>
            <a:ext cx="8595995" cy="369570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687320" y="1805940"/>
            <a:ext cx="1223645" cy="215900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2593975" y="1412875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247650" y="1196975"/>
            <a:ext cx="2346325" cy="2618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上料机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Online X-ray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Labeling machine</a:t>
            </a:r>
          </a:p>
          <a:p>
            <a:endParaRPr lang="zh-CN" sz="1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4152102" y="1341395"/>
            <a:ext cx="1318260" cy="230504"/>
          </a:xfrm>
          <a:prstGeom prst="callout1">
            <a:avLst>
              <a:gd name="adj1" fmla="val 104855"/>
              <a:gd name="adj2" fmla="val 47350"/>
              <a:gd name="adj3" fmla="val 589965"/>
              <a:gd name="adj4" fmla="val 4707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Helvetica Neue Medium"/>
              </a:rPr>
              <a:t>上料机</a:t>
            </a:r>
            <a:endParaRPr kumimoji="0" lang="zh-C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6384290" y="1340804"/>
            <a:ext cx="1199515" cy="230504"/>
          </a:xfrm>
          <a:prstGeom prst="callout1">
            <a:avLst>
              <a:gd name="adj1" fmla="val 103168"/>
              <a:gd name="adj2" fmla="val 48861"/>
              <a:gd name="adj3" fmla="val 552756"/>
              <a:gd name="adj4" fmla="val 5082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Online X-ray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5" name="线形标注 1(无边框) 34"/>
          <p:cNvSpPr/>
          <p:nvPr/>
        </p:nvSpPr>
        <p:spPr>
          <a:xfrm>
            <a:off x="9192260" y="1299211"/>
            <a:ext cx="1569085" cy="230504"/>
          </a:xfrm>
          <a:prstGeom prst="callout1">
            <a:avLst>
              <a:gd name="adj1" fmla="val 104855"/>
              <a:gd name="adj2" fmla="val 49495"/>
              <a:gd name="adj3" fmla="val 537741"/>
              <a:gd name="adj4" fmla="val 4832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Labeling machine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40" y="1124585"/>
            <a:ext cx="7733030" cy="542798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 rot="20760000">
            <a:off x="2687320" y="1805940"/>
            <a:ext cx="1223645" cy="215900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 rot="21000000">
            <a:off x="2593975" y="1412875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247650" y="1196975"/>
            <a:ext cx="2346325" cy="2618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上料机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Online X-ray</a:t>
            </a: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Labeling machine</a:t>
            </a:r>
          </a:p>
          <a:p>
            <a:endParaRPr lang="zh-CN" sz="1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3919057" y="908960"/>
            <a:ext cx="1318260" cy="230504"/>
          </a:xfrm>
          <a:prstGeom prst="callout1">
            <a:avLst>
              <a:gd name="adj1" fmla="val 104855"/>
              <a:gd name="adj2" fmla="val 47350"/>
              <a:gd name="adj3" fmla="val 723024"/>
              <a:gd name="adj4" fmla="val 463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Helvetica Neue Medium"/>
              </a:rPr>
              <a:t>上料机</a:t>
            </a:r>
            <a:endParaRPr kumimoji="0" lang="zh-C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6308725" y="908369"/>
            <a:ext cx="1199515" cy="230504"/>
          </a:xfrm>
          <a:prstGeom prst="callout1">
            <a:avLst>
              <a:gd name="adj1" fmla="val 103168"/>
              <a:gd name="adj2" fmla="val 48861"/>
              <a:gd name="adj3" fmla="val 552756"/>
              <a:gd name="adj4" fmla="val 5082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Online X-ray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  <p:sp>
        <p:nvSpPr>
          <p:cNvPr id="5" name="线形标注 1(无边框) 34"/>
          <p:cNvSpPr/>
          <p:nvPr/>
        </p:nvSpPr>
        <p:spPr>
          <a:xfrm>
            <a:off x="8472170" y="966471"/>
            <a:ext cx="1569085" cy="230504"/>
          </a:xfrm>
          <a:prstGeom prst="callout1">
            <a:avLst>
              <a:gd name="adj1" fmla="val 104855"/>
              <a:gd name="adj2" fmla="val 49495"/>
              <a:gd name="adj3" fmla="val 828928"/>
              <a:gd name="adj4" fmla="val 5018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Labeling machine</a:t>
            </a:r>
            <a:endParaRPr kumimoji="0" lang="en-US" altLang="zh-CN" sz="15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a29bcb3-a517-4991-bc4f-04ce461b5cc0}"/>
</p:tagLst>
</file>

<file path=ppt/theme/theme1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652</Words>
  <Application>Microsoft Office PowerPoint</Application>
  <PresentationFormat>宽屏</PresentationFormat>
  <Paragraphs>177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Helvetica Light</vt:lpstr>
      <vt:lpstr>Helvetica Neue</vt:lpstr>
      <vt:lpstr>Helvetica Neue Light</vt:lpstr>
      <vt:lpstr>Helvetica Neue Medium</vt:lpstr>
      <vt:lpstr>Noto Sans S Chinese Light</vt:lpstr>
      <vt:lpstr>Noto Sans S Chinese Medium</vt:lpstr>
      <vt:lpstr>Noto Sans S Chinese Regular</vt:lpstr>
      <vt:lpstr>等线</vt:lpstr>
      <vt:lpstr>方正兰亭中黑_GBK</vt:lpstr>
      <vt:lpstr>黑体</vt:lpstr>
      <vt:lpstr>微软雅黑</vt:lpstr>
      <vt:lpstr>Arial</vt:lpstr>
      <vt:lpstr>Calibri</vt:lpstr>
      <vt:lpstr>Calibri Light</vt:lpstr>
      <vt:lpstr>Helvetica</vt:lpstr>
      <vt:lpstr>Wingdings</vt:lpstr>
      <vt:lpstr>3_Office 主题</vt:lpstr>
      <vt:lpstr>White</vt:lpstr>
      <vt:lpstr>PowerPoint 演示文稿</vt:lpstr>
      <vt:lpstr>PowerPoint 演示文稿</vt:lpstr>
      <vt:lpstr>客户需求-1</vt:lpstr>
      <vt:lpstr>客户需求-2</vt:lpstr>
      <vt:lpstr>客户需求-2</vt:lpstr>
      <vt:lpstr>设备外观</vt:lpstr>
      <vt:lpstr>设备外观</vt:lpstr>
      <vt:lpstr>设备动作说明-1</vt:lpstr>
      <vt:lpstr>设备动作说明-2</vt:lpstr>
      <vt:lpstr>设备动作说明-上料机</vt:lpstr>
      <vt:lpstr>设备动作说明-Labeling machine</vt:lpstr>
      <vt:lpstr>工艺和设备效率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王 律</cp:lastModifiedBy>
  <cp:revision>5695</cp:revision>
  <cp:lastPrinted>2019-01-19T16:23:00Z</cp:lastPrinted>
  <dcterms:created xsi:type="dcterms:W3CDTF">2018-03-16T13:53:00Z</dcterms:created>
  <dcterms:modified xsi:type="dcterms:W3CDTF">2021-10-26T07:21:45Z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22721A1B043A469E9F2320EAF893BF29</vt:lpwstr>
  </property>
</Properties>
</file>