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8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043E6F"/>
    <a:srgbClr val="133153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eg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359CEF6-A9D4-4357-8B7D-3B44EB12F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CA084CE-F9E1-4583-990B-5F47A5A5E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883D545B-B89D-4186-B9D5-865D70064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21EE5CC-9B8F-400D-9973-CD4A09A80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90A1BAE0-89CC-464F-864D-FA0F4C7AD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0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CEDE0591-9114-47C0-8167-4BF5BC46B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78292192-CDD2-4780-9C72-E71BA449D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6360E8E9-CAF3-4F28-BD52-B62CB2CC9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8005"/>
            <a:ext cx="1840202" cy="193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A9F9621E-E8E0-4F1E-A5EE-25915E6BF4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49" y="27530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7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FF67CF-0368-4D96-93BE-FC555AB0E3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F0AA784-BDD1-4667-AF96-F35BAD5194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239" y="255631"/>
            <a:ext cx="1783658" cy="187754"/>
          </a:xfrm>
          <a:prstGeom prst="rect">
            <a:avLst/>
          </a:prstGeom>
        </p:spPr>
      </p:pic>
      <p:pic>
        <p:nvPicPr>
          <p:cNvPr id="34" name="图片 33" descr="QR 代码&#10;&#10;描述已自动生成">
            <a:extLst>
              <a:ext uri="{FF2B5EF4-FFF2-40B4-BE49-F238E27FC236}">
                <a16:creationId xmlns:a16="http://schemas.microsoft.com/office/drawing/2014/main" id="{C119DFAE-20A5-452E-BF5C-C62F2542831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3" y="5607843"/>
            <a:ext cx="945357" cy="94535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DA4CF6E-21E7-4280-8349-4B1ECF8B5EB7}"/>
              </a:ext>
            </a:extLst>
          </p:cNvPr>
          <p:cNvGrpSpPr/>
          <p:nvPr userDrawn="1"/>
        </p:nvGrpSpPr>
        <p:grpSpPr>
          <a:xfrm>
            <a:off x="1816167" y="5899703"/>
            <a:ext cx="734415" cy="361636"/>
            <a:chOff x="1816167" y="5899703"/>
            <a:chExt cx="734415" cy="36163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76030C0-EC73-49D4-BE46-7CB494CD51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A9A28FD-5ABB-4FB6-83FF-83A59825B777}"/>
                </a:ext>
              </a:extLst>
            </p:cNvPr>
            <p:cNvGrpSpPr/>
            <p:nvPr userDrawn="1"/>
          </p:nvGrpSpPr>
          <p:grpSpPr>
            <a:xfrm>
              <a:off x="1917395" y="5899703"/>
              <a:ext cx="633187" cy="361636"/>
              <a:chOff x="1917395" y="5880466"/>
              <a:chExt cx="633187" cy="361636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0056FD8-CE50-434A-B278-3E36EF05E021}"/>
                  </a:ext>
                </a:extLst>
              </p:cNvPr>
              <p:cNvSpPr txBox="1"/>
              <p:nvPr userDrawn="1"/>
            </p:nvSpPr>
            <p:spPr>
              <a:xfrm>
                <a:off x="1917395" y="6103603"/>
                <a:ext cx="633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Hong Kong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01A72DA-2CE4-4EB3-B5DB-7A6361C32062}"/>
                  </a:ext>
                </a:extLst>
              </p:cNvPr>
              <p:cNvSpPr txBox="1"/>
              <p:nvPr userDrawn="1"/>
            </p:nvSpPr>
            <p:spPr>
              <a:xfrm>
                <a:off x="1917395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香港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8C62873-A75E-4C50-A7E4-E97B53B04909}"/>
              </a:ext>
            </a:extLst>
          </p:cNvPr>
          <p:cNvGrpSpPr/>
          <p:nvPr userDrawn="1"/>
        </p:nvGrpSpPr>
        <p:grpSpPr>
          <a:xfrm>
            <a:off x="2842615" y="5899703"/>
            <a:ext cx="638234" cy="361636"/>
            <a:chOff x="3054822" y="5899703"/>
            <a:chExt cx="638234" cy="361636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2DBE69A-031B-4128-B481-7A585AF124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878827A-9641-4A78-9EFE-3F72ED78EF95}"/>
                </a:ext>
              </a:extLst>
            </p:cNvPr>
            <p:cNvGrpSpPr/>
            <p:nvPr userDrawn="1"/>
          </p:nvGrpSpPr>
          <p:grpSpPr>
            <a:xfrm>
              <a:off x="3156050" y="5899703"/>
              <a:ext cx="537006" cy="361636"/>
              <a:chOff x="3185064" y="5880466"/>
              <a:chExt cx="537006" cy="36163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6E0873D-AF70-4429-A139-2FA02745162A}"/>
                  </a:ext>
                </a:extLst>
              </p:cNvPr>
              <p:cNvSpPr txBox="1"/>
              <p:nvPr userDrawn="1"/>
            </p:nvSpPr>
            <p:spPr>
              <a:xfrm>
                <a:off x="3185064" y="6103603"/>
                <a:ext cx="53700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Shenzhen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4DD94B-01C8-4601-B81A-5B0F9FCE8297}"/>
                  </a:ext>
                </a:extLst>
              </p:cNvPr>
              <p:cNvSpPr txBox="1"/>
              <p:nvPr userDrawn="1"/>
            </p:nvSpPr>
            <p:spPr>
              <a:xfrm>
                <a:off x="3185064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深圳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971EBF0-8D68-44E2-B459-FF08AFF49D08}"/>
              </a:ext>
            </a:extLst>
          </p:cNvPr>
          <p:cNvGrpSpPr/>
          <p:nvPr userDrawn="1"/>
        </p:nvGrpSpPr>
        <p:grpSpPr>
          <a:xfrm>
            <a:off x="3869063" y="5899703"/>
            <a:ext cx="612586" cy="361636"/>
            <a:chOff x="4197296" y="5899703"/>
            <a:chExt cx="612586" cy="361636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9638371-EB1A-4990-876A-8E18DEDD4E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329F1D4-5772-455F-8568-4C69AEC44150}"/>
                </a:ext>
              </a:extLst>
            </p:cNvPr>
            <p:cNvGrpSpPr/>
            <p:nvPr userDrawn="1"/>
          </p:nvGrpSpPr>
          <p:grpSpPr>
            <a:xfrm>
              <a:off x="4298524" y="5899703"/>
              <a:ext cx="511358" cy="361636"/>
              <a:chOff x="4322307" y="5880466"/>
              <a:chExt cx="511358" cy="36163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FD51A31-259D-4D9C-865B-5F6370CCF02C}"/>
                  </a:ext>
                </a:extLst>
              </p:cNvPr>
              <p:cNvSpPr txBox="1"/>
              <p:nvPr userDrawn="1"/>
            </p:nvSpPr>
            <p:spPr>
              <a:xfrm>
                <a:off x="4322307" y="6103603"/>
                <a:ext cx="51135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Shanghai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ECFDF6C-6612-4F77-87E1-FB0ED6C38505}"/>
                  </a:ext>
                </a:extLst>
              </p:cNvPr>
              <p:cNvSpPr txBox="1"/>
              <p:nvPr userDrawn="1"/>
            </p:nvSpPr>
            <p:spPr>
              <a:xfrm>
                <a:off x="4322307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上海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2096E8D-4232-4D14-AB8B-CDFD37050540}"/>
              </a:ext>
            </a:extLst>
          </p:cNvPr>
          <p:cNvGrpSpPr/>
          <p:nvPr userDrawn="1"/>
        </p:nvGrpSpPr>
        <p:grpSpPr>
          <a:xfrm>
            <a:off x="4895511" y="5899703"/>
            <a:ext cx="509994" cy="361636"/>
            <a:chOff x="5314122" y="5899703"/>
            <a:chExt cx="509994" cy="361636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9A1D0A6-B6F4-4ABD-8DFF-1C959D340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F1AF697-3C78-4765-86DE-C14871D62BED}"/>
                </a:ext>
              </a:extLst>
            </p:cNvPr>
            <p:cNvGrpSpPr/>
            <p:nvPr userDrawn="1"/>
          </p:nvGrpSpPr>
          <p:grpSpPr>
            <a:xfrm>
              <a:off x="5415350" y="5899703"/>
              <a:ext cx="408766" cy="361636"/>
              <a:chOff x="5493246" y="5880466"/>
              <a:chExt cx="408766" cy="36163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6CFF8F2-DD56-45F6-B220-BD05055B7FEB}"/>
                  </a:ext>
                </a:extLst>
              </p:cNvPr>
              <p:cNvSpPr txBox="1"/>
              <p:nvPr userDrawn="1"/>
            </p:nvSpPr>
            <p:spPr>
              <a:xfrm>
                <a:off x="5493246" y="6103603"/>
                <a:ext cx="408766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Suzhou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C7C3A67-7E48-4FAA-93D2-F2E6B959B2A0}"/>
                  </a:ext>
                </a:extLst>
              </p:cNvPr>
              <p:cNvSpPr txBox="1"/>
              <p:nvPr userDrawn="1"/>
            </p:nvSpPr>
            <p:spPr>
              <a:xfrm>
                <a:off x="5493246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苏州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99F205B-8F1A-4227-8D5B-8893775A38F7}"/>
              </a:ext>
            </a:extLst>
          </p:cNvPr>
          <p:cNvGrpSpPr/>
          <p:nvPr userDrawn="1"/>
        </p:nvGrpSpPr>
        <p:grpSpPr>
          <a:xfrm>
            <a:off x="5921959" y="5899703"/>
            <a:ext cx="474728" cy="361636"/>
            <a:chOff x="6328356" y="5899703"/>
            <a:chExt cx="474728" cy="36163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88A4990-4472-4C15-9810-4B099CA827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1F84B36-A27D-4AD0-968D-CCCFEACABECC}"/>
                </a:ext>
              </a:extLst>
            </p:cNvPr>
            <p:cNvGrpSpPr/>
            <p:nvPr userDrawn="1"/>
          </p:nvGrpSpPr>
          <p:grpSpPr>
            <a:xfrm>
              <a:off x="6429584" y="5899703"/>
              <a:ext cx="373500" cy="361636"/>
              <a:chOff x="6488508" y="5880466"/>
              <a:chExt cx="373500" cy="361636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811AFDC-CE68-42F5-B8EE-C28B2B4B4DDE}"/>
                  </a:ext>
                </a:extLst>
              </p:cNvPr>
              <p:cNvSpPr txBox="1"/>
              <p:nvPr userDrawn="1"/>
            </p:nvSpPr>
            <p:spPr>
              <a:xfrm>
                <a:off x="6488508" y="6103603"/>
                <a:ext cx="373500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Beijing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ACC591-CF46-4BB1-B5C2-F844E4305036}"/>
                  </a:ext>
                </a:extLst>
              </p:cNvPr>
              <p:cNvSpPr txBox="1"/>
              <p:nvPr userDrawn="1"/>
            </p:nvSpPr>
            <p:spPr>
              <a:xfrm>
                <a:off x="648850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北京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F7F48A6-7FC1-4080-BF68-399423949D8C}"/>
              </a:ext>
            </a:extLst>
          </p:cNvPr>
          <p:cNvGrpSpPr/>
          <p:nvPr userDrawn="1"/>
        </p:nvGrpSpPr>
        <p:grpSpPr>
          <a:xfrm>
            <a:off x="6948407" y="5899703"/>
            <a:ext cx="670295" cy="361636"/>
            <a:chOff x="7307324" y="5899703"/>
            <a:chExt cx="670295" cy="361636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EE5B122-CD05-40FF-A17E-1A54D98DCF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9D463FF-31D3-42A9-AC67-17DAB8B7E974}"/>
                </a:ext>
              </a:extLst>
            </p:cNvPr>
            <p:cNvGrpSpPr/>
            <p:nvPr userDrawn="1"/>
          </p:nvGrpSpPr>
          <p:grpSpPr>
            <a:xfrm>
              <a:off x="7408552" y="5899703"/>
              <a:ext cx="569067" cy="361636"/>
              <a:chOff x="7465789" y="5880466"/>
              <a:chExt cx="569067" cy="361636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BC54EE-C24C-496A-820B-C935134C0A29}"/>
                  </a:ext>
                </a:extLst>
              </p:cNvPr>
              <p:cNvSpPr txBox="1"/>
              <p:nvPr userDrawn="1"/>
            </p:nvSpPr>
            <p:spPr>
              <a:xfrm>
                <a:off x="7465789" y="6103603"/>
                <a:ext cx="569067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Hangzhou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1E41645-9254-4514-BE47-78D8D4685E3B}"/>
                  </a:ext>
                </a:extLst>
              </p:cNvPr>
              <p:cNvSpPr txBox="1"/>
              <p:nvPr userDrawn="1"/>
            </p:nvSpPr>
            <p:spPr>
              <a:xfrm>
                <a:off x="746578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杭州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9D324D-0237-48D9-9AFA-8260468101DA}"/>
              </a:ext>
            </a:extLst>
          </p:cNvPr>
          <p:cNvGrpSpPr/>
          <p:nvPr userDrawn="1"/>
        </p:nvGrpSpPr>
        <p:grpSpPr>
          <a:xfrm>
            <a:off x="7974855" y="5899703"/>
            <a:ext cx="715179" cy="361636"/>
            <a:chOff x="8481859" y="5899703"/>
            <a:chExt cx="715179" cy="3616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85821A5-51B0-47D4-8726-5D3E5532DB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873FF45-C5FD-46C9-A148-9D493B4A882A}"/>
                </a:ext>
              </a:extLst>
            </p:cNvPr>
            <p:cNvGrpSpPr/>
            <p:nvPr userDrawn="1"/>
          </p:nvGrpSpPr>
          <p:grpSpPr>
            <a:xfrm>
              <a:off x="8583087" y="5899703"/>
              <a:ext cx="613951" cy="361636"/>
              <a:chOff x="8636728" y="5880466"/>
              <a:chExt cx="613951" cy="361636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5CC4D02-5315-45BB-BD1A-68020EC78354}"/>
                  </a:ext>
                </a:extLst>
              </p:cNvPr>
              <p:cNvSpPr txBox="1"/>
              <p:nvPr userDrawn="1"/>
            </p:nvSpPr>
            <p:spPr>
              <a:xfrm>
                <a:off x="8636728" y="6103603"/>
                <a:ext cx="61395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Chongqing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8E14FCF-4B05-49A6-8587-13E378548877}"/>
                  </a:ext>
                </a:extLst>
              </p:cNvPr>
              <p:cNvSpPr txBox="1"/>
              <p:nvPr userDrawn="1"/>
            </p:nvSpPr>
            <p:spPr>
              <a:xfrm>
                <a:off x="8636728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重庆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5ED734-B6B7-45B1-9740-4C5C01371C1A}"/>
              </a:ext>
            </a:extLst>
          </p:cNvPr>
          <p:cNvGrpSpPr/>
          <p:nvPr userDrawn="1"/>
        </p:nvGrpSpPr>
        <p:grpSpPr>
          <a:xfrm>
            <a:off x="9001303" y="5899703"/>
            <a:ext cx="412459" cy="361636"/>
            <a:chOff x="9701278" y="5899703"/>
            <a:chExt cx="412459" cy="361636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0ABBEA9-E705-4257-946D-F0F6E50953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2B16B27-4CB8-4CCE-A0BC-10E03691CBC3}"/>
                </a:ext>
              </a:extLst>
            </p:cNvPr>
            <p:cNvGrpSpPr/>
            <p:nvPr userDrawn="1"/>
          </p:nvGrpSpPr>
          <p:grpSpPr>
            <a:xfrm>
              <a:off x="9777106" y="5899703"/>
              <a:ext cx="336631" cy="361636"/>
              <a:chOff x="9839179" y="5880466"/>
              <a:chExt cx="336631" cy="361636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81223B8-99E4-4BA2-BD45-0CFCA70D28CD}"/>
                  </a:ext>
                </a:extLst>
              </p:cNvPr>
              <p:cNvSpPr txBox="1"/>
              <p:nvPr userDrawn="1"/>
            </p:nvSpPr>
            <p:spPr>
              <a:xfrm>
                <a:off x="9839179" y="6103603"/>
                <a:ext cx="336631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Tokyo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E75BEC2-1D81-4F30-A786-C8A994A01400}"/>
                  </a:ext>
                </a:extLst>
              </p:cNvPr>
              <p:cNvSpPr txBox="1"/>
              <p:nvPr userDrawn="1"/>
            </p:nvSpPr>
            <p:spPr>
              <a:xfrm>
                <a:off x="9839179" y="588046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东京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B3A5A8-E5A4-4663-9219-FFD474FB64E4}"/>
              </a:ext>
            </a:extLst>
          </p:cNvPr>
          <p:cNvGrpSpPr/>
          <p:nvPr userDrawn="1"/>
        </p:nvGrpSpPr>
        <p:grpSpPr>
          <a:xfrm>
            <a:off x="10027749" y="5899703"/>
            <a:ext cx="638483" cy="361636"/>
            <a:chOff x="10617975" y="5899703"/>
            <a:chExt cx="638483" cy="361636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87ED490-49E9-49E6-909B-F1C841D2C8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595625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F5CDBEE-5387-46C9-A57E-7FEFF27A66E7}"/>
                </a:ext>
              </a:extLst>
            </p:cNvPr>
            <p:cNvGrpSpPr/>
            <p:nvPr userDrawn="1"/>
          </p:nvGrpSpPr>
          <p:grpSpPr>
            <a:xfrm>
              <a:off x="10693803" y="5899703"/>
              <a:ext cx="562655" cy="361636"/>
              <a:chOff x="10693803" y="5880466"/>
              <a:chExt cx="562655" cy="361636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4ADD90-0268-4184-BA33-3E35A9BE91E1}"/>
                  </a:ext>
                </a:extLst>
              </p:cNvPr>
              <p:cNvSpPr txBox="1"/>
              <p:nvPr userDrawn="1"/>
            </p:nvSpPr>
            <p:spPr>
              <a:xfrm>
                <a:off x="10693803" y="6103603"/>
                <a:ext cx="562655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900" dirty="0">
                    <a:solidFill>
                      <a:srgbClr val="2EB7EB"/>
                    </a:solidFill>
                    <a:latin typeface="+mn-lt"/>
                    <a:cs typeface="Calibri" panose="020F0502020204030204" pitchFamily="34" charset="0"/>
                  </a:rPr>
                  <a:t>Singapore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FA2874-BC05-4F06-A313-E957BDF1E5D5}"/>
                  </a:ext>
                </a:extLst>
              </p:cNvPr>
              <p:cNvSpPr txBox="1"/>
              <p:nvPr userDrawn="1"/>
            </p:nvSpPr>
            <p:spPr>
              <a:xfrm>
                <a:off x="10693803" y="5880466"/>
                <a:ext cx="461665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zh-CN"/>
                </a:defPPr>
                <a:lvl1pPr marL="90805" indent="-90805">
                  <a:lnSpc>
                    <a:spcPct val="12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7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200" dirty="0">
                    <a:solidFill>
                      <a:srgbClr val="2EB7EB"/>
                    </a:solidFill>
                    <a:latin typeface="+mn-ea"/>
                    <a:ea typeface="+mn-ea"/>
                    <a:cs typeface="Calibri" panose="020F0502020204030204" pitchFamily="34" charset="0"/>
                  </a:rPr>
                  <a:t>新加坡</a:t>
                </a:r>
                <a:endParaRPr lang="en-US" altLang="zh-CN" sz="1200" dirty="0">
                  <a:solidFill>
                    <a:srgbClr val="2EB7EB"/>
                  </a:solidFill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081" y="-14074"/>
            <a:ext cx="12248163" cy="6886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solidFill>
                  <a:srgbClr val="9E1E2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043E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013FA1F-3F36-4F9F-8DD7-CF41786998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3586" y="296424"/>
            <a:ext cx="1532161" cy="2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8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A8CBC7-0EB8-4997-95C5-B2073F25E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D0A6C8EC-73A7-484B-9352-43C429D07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1611" y="256301"/>
            <a:ext cx="1468286" cy="19911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CD2F18-B08D-45C8-ABF0-32561923A6E8}"/>
              </a:ext>
            </a:extLst>
          </p:cNvPr>
          <p:cNvGrpSpPr/>
          <p:nvPr userDrawn="1"/>
        </p:nvGrpSpPr>
        <p:grpSpPr>
          <a:xfrm>
            <a:off x="579143" y="5607843"/>
            <a:ext cx="10677315" cy="945357"/>
            <a:chOff x="579143" y="5607843"/>
            <a:chExt cx="10677315" cy="945357"/>
          </a:xfrm>
        </p:grpSpPr>
        <p:pic>
          <p:nvPicPr>
            <p:cNvPr id="34" name="图片 33" descr="QR 代码&#10;&#10;描述已自动生成">
              <a:extLst>
                <a:ext uri="{FF2B5EF4-FFF2-40B4-BE49-F238E27FC236}">
                  <a16:creationId xmlns:a16="http://schemas.microsoft.com/office/drawing/2014/main" id="{363646CF-CCCC-4590-9520-1E8F7BBEAC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43" y="5607843"/>
              <a:ext cx="945357" cy="945357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2761248-F4B4-4FDA-98C9-1DBAFD869437}"/>
                </a:ext>
              </a:extLst>
            </p:cNvPr>
            <p:cNvSpPr txBox="1"/>
            <p:nvPr userDrawn="1"/>
          </p:nvSpPr>
          <p:spPr>
            <a:xfrm>
              <a:off x="1917395" y="6011272"/>
              <a:ext cx="63318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Hong Kong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7E4676-D804-4DB4-AB37-5BDD5B1BD7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16167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BED05B6-E9D8-489B-B334-6FF524B4FEF2}"/>
                </a:ext>
              </a:extLst>
            </p:cNvPr>
            <p:cNvSpPr txBox="1"/>
            <p:nvPr userDrawn="1"/>
          </p:nvSpPr>
          <p:spPr>
            <a:xfrm>
              <a:off x="3156050" y="6011272"/>
              <a:ext cx="53700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Shenzhen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7C25272-C012-4CE9-AD3F-A82730DAB8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548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878E625-88EF-422C-8479-086A1F618BF3}"/>
                </a:ext>
              </a:extLst>
            </p:cNvPr>
            <p:cNvSpPr txBox="1"/>
            <p:nvPr userDrawn="1"/>
          </p:nvSpPr>
          <p:spPr>
            <a:xfrm>
              <a:off x="4298524" y="6011272"/>
              <a:ext cx="511358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Shanghai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EE54223-9764-4E7F-AEE2-178C42DF38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9729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B2C5516-9A92-49DF-A64D-D6F53E7A6A88}"/>
                </a:ext>
              </a:extLst>
            </p:cNvPr>
            <p:cNvSpPr txBox="1"/>
            <p:nvPr userDrawn="1"/>
          </p:nvSpPr>
          <p:spPr>
            <a:xfrm>
              <a:off x="5415350" y="6011272"/>
              <a:ext cx="408766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Suzhou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0F1A199-D4B6-47BB-B764-3BD0FCF0E7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4122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CD6CD03-247F-4386-8B1F-6544E70337E6}"/>
                </a:ext>
              </a:extLst>
            </p:cNvPr>
            <p:cNvSpPr txBox="1"/>
            <p:nvPr userDrawn="1"/>
          </p:nvSpPr>
          <p:spPr>
            <a:xfrm>
              <a:off x="6429584" y="6011272"/>
              <a:ext cx="373500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Beijing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67E767E-8D09-417E-9564-8C8F1E94FB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28356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10C64C-820F-4AA9-8C54-DF1548CA5B6E}"/>
                </a:ext>
              </a:extLst>
            </p:cNvPr>
            <p:cNvSpPr txBox="1"/>
            <p:nvPr userDrawn="1"/>
          </p:nvSpPr>
          <p:spPr>
            <a:xfrm>
              <a:off x="7408552" y="6011272"/>
              <a:ext cx="569067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Hangzhou</a:t>
              </a: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861896C-2CD4-4131-BAB5-0E186ADFCC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7324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F95D1E1-AD46-4AF0-BF61-1CADDFF9986A}"/>
                </a:ext>
              </a:extLst>
            </p:cNvPr>
            <p:cNvSpPr txBox="1"/>
            <p:nvPr userDrawn="1"/>
          </p:nvSpPr>
          <p:spPr>
            <a:xfrm>
              <a:off x="8583087" y="6011272"/>
              <a:ext cx="61395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Chongqing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49F7C2D-2563-43CA-A8F2-E2139609F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1859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E31131D-4F01-4FEA-9367-79751316D7E4}"/>
                </a:ext>
              </a:extLst>
            </p:cNvPr>
            <p:cNvSpPr txBox="1"/>
            <p:nvPr userDrawn="1"/>
          </p:nvSpPr>
          <p:spPr>
            <a:xfrm>
              <a:off x="9777106" y="6011272"/>
              <a:ext cx="336631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Tokyo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5527F6B-B014-41D0-B3B7-58C7BF26F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01278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173F1DD-1D9B-478D-B8C5-23A1B58EB7FC}"/>
                </a:ext>
              </a:extLst>
            </p:cNvPr>
            <p:cNvSpPr txBox="1"/>
            <p:nvPr userDrawn="1"/>
          </p:nvSpPr>
          <p:spPr>
            <a:xfrm>
              <a:off x="10693803" y="6011272"/>
              <a:ext cx="562655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zh-CN"/>
              </a:defPPr>
              <a:lvl1pPr marL="90805" indent="-90805">
                <a:lnSpc>
                  <a:spcPct val="12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900" dirty="0">
                  <a:solidFill>
                    <a:srgbClr val="2EB7EB"/>
                  </a:solidFill>
                  <a:latin typeface="+mn-lt"/>
                  <a:cs typeface="Calibri" panose="020F0502020204030204" pitchFamily="34" charset="0"/>
                </a:rPr>
                <a:t>Singapore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6A02D69-279F-4D01-9F1B-1634B3CD4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17975" y="6048282"/>
              <a:ext cx="0" cy="64478"/>
            </a:xfrm>
            <a:prstGeom prst="line">
              <a:avLst/>
            </a:prstGeom>
            <a:ln w="9525" cap="rnd">
              <a:solidFill>
                <a:srgbClr val="E974A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5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5089"/>
            <a:ext cx="1807105" cy="190222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714"/>
            <a:ext cx="12191996" cy="6854571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77610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54844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77610" y="3213099"/>
            <a:ext cx="160866" cy="45719"/>
          </a:xfrm>
          <a:prstGeom prst="rect">
            <a:avLst/>
          </a:prstGeom>
          <a:solidFill>
            <a:srgbClr val="04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64965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64970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7610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64965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64970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77610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64965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64970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31719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79124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79129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131719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79124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79129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131719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solidFill>
                  <a:srgbClr val="9E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79124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79129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solidFill>
                  <a:srgbClr val="043E6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BF9A8CE9-9AFD-47C3-B2DB-78F30F336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1" y="619806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" y="339724"/>
            <a:ext cx="1799191" cy="186123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（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" y="4092"/>
            <a:ext cx="12183539" cy="684981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9360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9360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rgbClr val="043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0AFA614-90D1-44FE-B822-8B62FA6D87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12521"/>
            <a:ext cx="1518643" cy="2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C33C15E-9374-463F-8A28-104905E97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英文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CA307BD-A9BB-4E4C-AC9B-DABABAAF2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061" y="110251"/>
            <a:ext cx="1468286" cy="1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rgbClr val="043E6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C90E83A-7E26-4328-B48A-2460FB392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689" y="115931"/>
            <a:ext cx="1783658" cy="1877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7D95F68E-79D5-4913-8F3B-5713DA9BBA7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9" r:id="rId4"/>
    <p:sldLayoutId id="2147483651" r:id="rId5"/>
    <p:sldLayoutId id="2147483660" r:id="rId6"/>
    <p:sldLayoutId id="2147483652" r:id="rId7"/>
    <p:sldLayoutId id="2147483661" r:id="rId8"/>
    <p:sldLayoutId id="2147483653" r:id="rId9"/>
    <p:sldLayoutId id="2147483662" r:id="rId10"/>
    <p:sldLayoutId id="2147483654" r:id="rId11"/>
    <p:sldLayoutId id="2147483663" r:id="rId12"/>
    <p:sldLayoutId id="2147483655" r:id="rId13"/>
    <p:sldLayoutId id="2147483664" r:id="rId14"/>
    <p:sldLayoutId id="2147483656" r:id="rId15"/>
    <p:sldLayoutId id="2147483665" r:id="rId16"/>
    <p:sldLayoutId id="2147483657" r:id="rId17"/>
    <p:sldLayoutId id="2147483666" r:id="rId18"/>
    <p:sldLayoutId id="2147483658" r:id="rId19"/>
    <p:sldLayoutId id="214748366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rgbClr val="043E6F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>
            <a:extLst>
              <a:ext uri="{FF2B5EF4-FFF2-40B4-BE49-F238E27FC236}">
                <a16:creationId xmlns:a16="http://schemas.microsoft.com/office/drawing/2014/main" id="{102D2017-267D-4C01-ABC3-EF546BF2AA62}"/>
              </a:ext>
            </a:extLst>
          </p:cNvPr>
          <p:cNvSpPr/>
          <p:nvPr/>
        </p:nvSpPr>
        <p:spPr>
          <a:xfrm>
            <a:off x="2805343" y="5658027"/>
            <a:ext cx="6161103" cy="100094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20B4A49-970A-4D37-97FE-E99FA5B64880}"/>
              </a:ext>
            </a:extLst>
          </p:cNvPr>
          <p:cNvSpPr/>
          <p:nvPr/>
        </p:nvSpPr>
        <p:spPr>
          <a:xfrm>
            <a:off x="2805344" y="4474341"/>
            <a:ext cx="6161103" cy="100094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7B41B746-FF17-4D91-8BD4-3D991F5250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20395" y="779737"/>
            <a:ext cx="4325120" cy="5491883"/>
            <a:chOff x="2398" y="329"/>
            <a:chExt cx="2884" cy="366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784DF8EC-9932-4C29-9D5D-B100B89706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98" y="329"/>
              <a:ext cx="2884" cy="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55ED58F-DE64-4E1C-88CD-D6B8795C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341"/>
              <a:ext cx="567" cy="227"/>
            </a:xfrm>
            <a:custGeom>
              <a:avLst/>
              <a:gdLst>
                <a:gd name="T0" fmla="*/ 378 w 1889"/>
                <a:gd name="T1" fmla="*/ 756 h 756"/>
                <a:gd name="T2" fmla="*/ 1512 w 1889"/>
                <a:gd name="T3" fmla="*/ 756 h 756"/>
                <a:gd name="T4" fmla="*/ 1889 w 1889"/>
                <a:gd name="T5" fmla="*/ 378 h 756"/>
                <a:gd name="T6" fmla="*/ 1512 w 1889"/>
                <a:gd name="T7" fmla="*/ 0 h 756"/>
                <a:gd name="T8" fmla="*/ 378 w 1889"/>
                <a:gd name="T9" fmla="*/ 0 h 756"/>
                <a:gd name="T10" fmla="*/ 0 w 1889"/>
                <a:gd name="T11" fmla="*/ 378 h 756"/>
                <a:gd name="T12" fmla="*/ 378 w 1889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9" h="756">
                  <a:moveTo>
                    <a:pt x="378" y="756"/>
                  </a:moveTo>
                  <a:lnTo>
                    <a:pt x="1512" y="756"/>
                  </a:lnTo>
                  <a:cubicBezTo>
                    <a:pt x="1720" y="756"/>
                    <a:pt x="1889" y="587"/>
                    <a:pt x="1889" y="378"/>
                  </a:cubicBezTo>
                  <a:cubicBezTo>
                    <a:pt x="1889" y="170"/>
                    <a:pt x="1720" y="0"/>
                    <a:pt x="1512" y="0"/>
                  </a:cubicBezTo>
                  <a:lnTo>
                    <a:pt x="378" y="0"/>
                  </a:lnTo>
                  <a:cubicBezTo>
                    <a:pt x="169" y="0"/>
                    <a:pt x="0" y="170"/>
                    <a:pt x="0" y="378"/>
                  </a:cubicBezTo>
                  <a:cubicBezTo>
                    <a:pt x="0" y="587"/>
                    <a:pt x="169" y="756"/>
                    <a:pt x="378" y="756"/>
                  </a:cubicBezTo>
                  <a:close/>
                </a:path>
              </a:pathLst>
            </a:custGeom>
            <a:solidFill>
              <a:srgbClr val="3D64A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EF023E7-138F-4B01-96D5-DF9286BB1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341"/>
              <a:ext cx="567" cy="227"/>
            </a:xfrm>
            <a:custGeom>
              <a:avLst/>
              <a:gdLst>
                <a:gd name="T0" fmla="*/ 378 w 1889"/>
                <a:gd name="T1" fmla="*/ 756 h 756"/>
                <a:gd name="T2" fmla="*/ 1512 w 1889"/>
                <a:gd name="T3" fmla="*/ 756 h 756"/>
                <a:gd name="T4" fmla="*/ 1889 w 1889"/>
                <a:gd name="T5" fmla="*/ 378 h 756"/>
                <a:gd name="T6" fmla="*/ 1512 w 1889"/>
                <a:gd name="T7" fmla="*/ 0 h 756"/>
                <a:gd name="T8" fmla="*/ 378 w 1889"/>
                <a:gd name="T9" fmla="*/ 0 h 756"/>
                <a:gd name="T10" fmla="*/ 0 w 1889"/>
                <a:gd name="T11" fmla="*/ 378 h 756"/>
                <a:gd name="T12" fmla="*/ 378 w 1889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9" h="756">
                  <a:moveTo>
                    <a:pt x="378" y="756"/>
                  </a:moveTo>
                  <a:lnTo>
                    <a:pt x="1512" y="756"/>
                  </a:lnTo>
                  <a:cubicBezTo>
                    <a:pt x="1720" y="756"/>
                    <a:pt x="1889" y="587"/>
                    <a:pt x="1889" y="378"/>
                  </a:cubicBezTo>
                  <a:cubicBezTo>
                    <a:pt x="1889" y="170"/>
                    <a:pt x="1720" y="0"/>
                    <a:pt x="1512" y="0"/>
                  </a:cubicBezTo>
                  <a:lnTo>
                    <a:pt x="378" y="0"/>
                  </a:lnTo>
                  <a:cubicBezTo>
                    <a:pt x="169" y="0"/>
                    <a:pt x="0" y="170"/>
                    <a:pt x="0" y="378"/>
                  </a:cubicBezTo>
                  <a:cubicBezTo>
                    <a:pt x="0" y="587"/>
                    <a:pt x="169" y="756"/>
                    <a:pt x="378" y="756"/>
                  </a:cubicBezTo>
                  <a:close/>
                </a:path>
              </a:pathLst>
            </a:custGeom>
            <a:noFill/>
            <a:ln w="9525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0AAC61A-217D-46A3-81AE-650DC2F7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425"/>
              <a:ext cx="18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水果新工艺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F65D226F-2532-47C3-9584-95715BDF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976"/>
              <a:ext cx="567" cy="34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47CD6D2-BC6A-4248-9CB3-5F0DEB3B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976"/>
              <a:ext cx="567" cy="340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1DFB10F9-C58D-4C26-AFD1-82C507EF2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117"/>
              <a:ext cx="9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制工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11F41FFA-459A-40CB-8D03-FECFED014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568"/>
              <a:ext cx="0" cy="359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3E97E72-0E8E-42A8-86FC-17BA3D87A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920"/>
              <a:ext cx="56" cy="56"/>
            </a:xfrm>
            <a:custGeom>
              <a:avLst/>
              <a:gdLst>
                <a:gd name="T0" fmla="*/ 56 w 56"/>
                <a:gd name="T1" fmla="*/ 0 h 56"/>
                <a:gd name="T2" fmla="*/ 28 w 56"/>
                <a:gd name="T3" fmla="*/ 56 h 56"/>
                <a:gd name="T4" fmla="*/ 0 w 56"/>
                <a:gd name="T5" fmla="*/ 0 h 56"/>
                <a:gd name="T6" fmla="*/ 56 w 56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0"/>
                  </a:moveTo>
                  <a:lnTo>
                    <a:pt x="28" y="56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08DD98B0-6E50-418B-9E88-41A71251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708"/>
              <a:ext cx="192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F06CB8B9-AEA7-4558-B4AC-A864479AE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724"/>
              <a:ext cx="144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批量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5">
              <a:extLst>
                <a:ext uri="{FF2B5EF4-FFF2-40B4-BE49-F238E27FC236}">
                  <a16:creationId xmlns:a16="http://schemas.microsoft.com/office/drawing/2014/main" id="{396F1804-BD85-464C-8F92-DBBDB761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600"/>
              <a:ext cx="568" cy="341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7EA1D351-E9FD-4FE1-B877-AAC085655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600"/>
              <a:ext cx="568" cy="341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9E6205B8-E23A-4704-969C-49446FC4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1734"/>
              <a:ext cx="1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DQE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A9AF2635-7B4C-40F4-BFB5-29923C895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1146"/>
              <a:ext cx="568" cy="405"/>
            </a:xfrm>
            <a:custGeom>
              <a:avLst/>
              <a:gdLst>
                <a:gd name="T0" fmla="*/ 568 w 568"/>
                <a:gd name="T1" fmla="*/ 0 h 405"/>
                <a:gd name="T2" fmla="*/ 0 w 568"/>
                <a:gd name="T3" fmla="*/ 0 h 405"/>
                <a:gd name="T4" fmla="*/ 0 w 568"/>
                <a:gd name="T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8" h="405">
                  <a:moveTo>
                    <a:pt x="568" y="0"/>
                  </a:moveTo>
                  <a:lnTo>
                    <a:pt x="0" y="0"/>
                  </a:lnTo>
                  <a:lnTo>
                    <a:pt x="0" y="405"/>
                  </a:lnTo>
                </a:path>
              </a:pathLst>
            </a:cu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34E066F-A3CB-4790-BCB4-80068056A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1544"/>
              <a:ext cx="56" cy="56"/>
            </a:xfrm>
            <a:custGeom>
              <a:avLst/>
              <a:gdLst>
                <a:gd name="T0" fmla="*/ 56 w 56"/>
                <a:gd name="T1" fmla="*/ 0 h 56"/>
                <a:gd name="T2" fmla="*/ 28 w 56"/>
                <a:gd name="T3" fmla="*/ 56 h 56"/>
                <a:gd name="T4" fmla="*/ 0 w 56"/>
                <a:gd name="T5" fmla="*/ 0 h 56"/>
                <a:gd name="T6" fmla="*/ 56 w 56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0"/>
                  </a:moveTo>
                  <a:lnTo>
                    <a:pt x="28" y="56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20">
              <a:extLst>
                <a:ext uri="{FF2B5EF4-FFF2-40B4-BE49-F238E27FC236}">
                  <a16:creationId xmlns:a16="http://schemas.microsoft.com/office/drawing/2014/main" id="{D089BFF2-D312-42D5-BAE6-9A1DD5FB7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82"/>
              <a:ext cx="192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0FC1B707-07E4-43C9-910A-DA519C15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098"/>
              <a:ext cx="15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需求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17484648-0602-4A2E-8CB7-3E9F82727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41"/>
              <a:ext cx="0" cy="234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9A108975-A10E-4B22-B306-E91D181DC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168"/>
              <a:ext cx="56" cy="57"/>
            </a:xfrm>
            <a:custGeom>
              <a:avLst/>
              <a:gdLst>
                <a:gd name="T0" fmla="*/ 56 w 56"/>
                <a:gd name="T1" fmla="*/ 0 h 57"/>
                <a:gd name="T2" fmla="*/ 28 w 56"/>
                <a:gd name="T3" fmla="*/ 57 h 57"/>
                <a:gd name="T4" fmla="*/ 0 w 56"/>
                <a:gd name="T5" fmla="*/ 0 h 57"/>
                <a:gd name="T6" fmla="*/ 56 w 56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56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8DD337F3-3203-426A-BF88-999606A43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2225"/>
              <a:ext cx="568" cy="34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FA32597B-5FBE-4BE7-B277-498BC27C2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2225"/>
              <a:ext cx="568" cy="340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B6CADC62-B6FD-4C99-A86F-65DA7DB4E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367"/>
              <a:ext cx="18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富联凌云光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DCE57700-4050-4C89-A9A8-566445FB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225"/>
              <a:ext cx="568" cy="34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5DF95593-F54A-4BD3-B85A-77B5A2DDA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225"/>
              <a:ext cx="568" cy="340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87A712E0-FA77-45A9-8B87-6B74D5D3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" y="2367"/>
              <a:ext cx="9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思谋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D44B911-F984-4159-8004-29F7275FE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146"/>
              <a:ext cx="568" cy="1029"/>
            </a:xfrm>
            <a:custGeom>
              <a:avLst/>
              <a:gdLst>
                <a:gd name="T0" fmla="*/ 0 w 568"/>
                <a:gd name="T1" fmla="*/ 0 h 1029"/>
                <a:gd name="T2" fmla="*/ 568 w 568"/>
                <a:gd name="T3" fmla="*/ 0 h 1029"/>
                <a:gd name="T4" fmla="*/ 568 w 568"/>
                <a:gd name="T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8" h="1029">
                  <a:moveTo>
                    <a:pt x="0" y="0"/>
                  </a:moveTo>
                  <a:lnTo>
                    <a:pt x="568" y="0"/>
                  </a:lnTo>
                  <a:lnTo>
                    <a:pt x="568" y="1029"/>
                  </a:lnTo>
                </a:path>
              </a:pathLst>
            </a:cu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4D7D7847-2509-4ACE-A774-D0FBE6EA8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2168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32">
              <a:extLst>
                <a:ext uri="{FF2B5EF4-FFF2-40B4-BE49-F238E27FC236}">
                  <a16:creationId xmlns:a16="http://schemas.microsoft.com/office/drawing/2014/main" id="{D5EA4DD1-4F3F-492E-8598-922AD39B4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1338"/>
              <a:ext cx="192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33">
              <a:extLst>
                <a:ext uri="{FF2B5EF4-FFF2-40B4-BE49-F238E27FC236}">
                  <a16:creationId xmlns:a16="http://schemas.microsoft.com/office/drawing/2014/main" id="{44A05CF8-3420-47EB-9A3C-74664875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354"/>
              <a:ext cx="14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需求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90577172-DCCF-43D8-8232-6132A59C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962"/>
              <a:ext cx="568" cy="341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2E9E2A3E-E1A2-4D85-974D-0AFDC0EF2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962"/>
              <a:ext cx="568" cy="341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36">
              <a:extLst>
                <a:ext uri="{FF2B5EF4-FFF2-40B4-BE49-F238E27FC236}">
                  <a16:creationId xmlns:a16="http://schemas.microsoft.com/office/drawing/2014/main" id="{BB7346CC-CC06-4D30-B36C-7803973A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103"/>
              <a:ext cx="15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中框毛刺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37">
              <a:extLst>
                <a:ext uri="{FF2B5EF4-FFF2-40B4-BE49-F238E27FC236}">
                  <a16:creationId xmlns:a16="http://schemas.microsoft.com/office/drawing/2014/main" id="{7C65FAED-B340-4F4A-97F0-187E3150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62"/>
              <a:ext cx="568" cy="341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38">
              <a:extLst>
                <a:ext uri="{FF2B5EF4-FFF2-40B4-BE49-F238E27FC236}">
                  <a16:creationId xmlns:a16="http://schemas.microsoft.com/office/drawing/2014/main" id="{9DEF6D6A-48B7-478A-8F93-3BEB9796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62"/>
              <a:ext cx="568" cy="341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id="{6FD1D2AE-8211-4C19-8B8E-55462DCCA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3096"/>
              <a:ext cx="13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Lipo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163530B7-4523-48FC-933C-CC3F00EA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644"/>
              <a:ext cx="568" cy="34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id="{2F76535D-7D62-4177-9B5B-F3BAE476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644"/>
              <a:ext cx="568" cy="340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id="{2DBA20EE-0DD9-4253-8EB6-C2B2DA9F6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785"/>
              <a:ext cx="15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中框抛光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id="{65214543-A41D-407E-9D32-75A20B692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2395"/>
              <a:ext cx="312" cy="518"/>
            </a:xfrm>
            <a:custGeom>
              <a:avLst/>
              <a:gdLst>
                <a:gd name="T0" fmla="*/ 312 w 312"/>
                <a:gd name="T1" fmla="*/ 0 h 518"/>
                <a:gd name="T2" fmla="*/ 0 w 312"/>
                <a:gd name="T3" fmla="*/ 0 h 518"/>
                <a:gd name="T4" fmla="*/ 0 w 312"/>
                <a:gd name="T5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518">
                  <a:moveTo>
                    <a:pt x="312" y="0"/>
                  </a:moveTo>
                  <a:lnTo>
                    <a:pt x="0" y="0"/>
                  </a:lnTo>
                  <a:lnTo>
                    <a:pt x="0" y="518"/>
                  </a:lnTo>
                </a:path>
              </a:pathLst>
            </a:cu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1F749376-8CBD-4CC6-B215-70D13396C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2906"/>
              <a:ext cx="56" cy="56"/>
            </a:xfrm>
            <a:custGeom>
              <a:avLst/>
              <a:gdLst>
                <a:gd name="T0" fmla="*/ 56 w 56"/>
                <a:gd name="T1" fmla="*/ 0 h 56"/>
                <a:gd name="T2" fmla="*/ 28 w 56"/>
                <a:gd name="T3" fmla="*/ 56 h 56"/>
                <a:gd name="T4" fmla="*/ 0 w 56"/>
                <a:gd name="T5" fmla="*/ 0 h 56"/>
                <a:gd name="T6" fmla="*/ 56 w 56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0"/>
                  </a:moveTo>
                  <a:lnTo>
                    <a:pt x="28" y="56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13A51308-411E-4038-B306-D39054008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2395"/>
              <a:ext cx="284" cy="518"/>
            </a:xfrm>
            <a:custGeom>
              <a:avLst/>
              <a:gdLst>
                <a:gd name="T0" fmla="*/ 0 w 284"/>
                <a:gd name="T1" fmla="*/ 0 h 518"/>
                <a:gd name="T2" fmla="*/ 284 w 284"/>
                <a:gd name="T3" fmla="*/ 0 h 518"/>
                <a:gd name="T4" fmla="*/ 284 w 284"/>
                <a:gd name="T5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518">
                  <a:moveTo>
                    <a:pt x="0" y="0"/>
                  </a:moveTo>
                  <a:lnTo>
                    <a:pt x="284" y="0"/>
                  </a:lnTo>
                  <a:lnTo>
                    <a:pt x="284" y="518"/>
                  </a:lnTo>
                </a:path>
              </a:pathLst>
            </a:cu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0979146A-4107-4E20-90B5-8F6C4C292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906"/>
              <a:ext cx="56" cy="56"/>
            </a:xfrm>
            <a:custGeom>
              <a:avLst/>
              <a:gdLst>
                <a:gd name="T0" fmla="*/ 56 w 56"/>
                <a:gd name="T1" fmla="*/ 0 h 56"/>
                <a:gd name="T2" fmla="*/ 28 w 56"/>
                <a:gd name="T3" fmla="*/ 56 h 56"/>
                <a:gd name="T4" fmla="*/ 0 w 56"/>
                <a:gd name="T5" fmla="*/ 0 h 56"/>
                <a:gd name="T6" fmla="*/ 56 w 56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0"/>
                  </a:moveTo>
                  <a:lnTo>
                    <a:pt x="28" y="56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856D1F1C-CFFE-400C-9909-DB08766B4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8" y="3299"/>
              <a:ext cx="8" cy="299"/>
            </a:xfrm>
            <a:custGeom>
              <a:avLst/>
              <a:gdLst>
                <a:gd name="T0" fmla="*/ 27 w 27"/>
                <a:gd name="T1" fmla="*/ 40 h 996"/>
                <a:gd name="T2" fmla="*/ 0 w 27"/>
                <a:gd name="T3" fmla="*/ 40 h 996"/>
                <a:gd name="T4" fmla="*/ 14 w 27"/>
                <a:gd name="T5" fmla="*/ 0 h 996"/>
                <a:gd name="T6" fmla="*/ 27 w 27"/>
                <a:gd name="T7" fmla="*/ 93 h 996"/>
                <a:gd name="T8" fmla="*/ 14 w 27"/>
                <a:gd name="T9" fmla="*/ 133 h 996"/>
                <a:gd name="T10" fmla="*/ 0 w 27"/>
                <a:gd name="T11" fmla="*/ 93 h 996"/>
                <a:gd name="T12" fmla="*/ 27 w 27"/>
                <a:gd name="T13" fmla="*/ 93 h 996"/>
                <a:gd name="T14" fmla="*/ 27 w 27"/>
                <a:gd name="T15" fmla="*/ 200 h 996"/>
                <a:gd name="T16" fmla="*/ 0 w 27"/>
                <a:gd name="T17" fmla="*/ 200 h 996"/>
                <a:gd name="T18" fmla="*/ 14 w 27"/>
                <a:gd name="T19" fmla="*/ 160 h 996"/>
                <a:gd name="T20" fmla="*/ 27 w 27"/>
                <a:gd name="T21" fmla="*/ 253 h 996"/>
                <a:gd name="T22" fmla="*/ 14 w 27"/>
                <a:gd name="T23" fmla="*/ 293 h 996"/>
                <a:gd name="T24" fmla="*/ 0 w 27"/>
                <a:gd name="T25" fmla="*/ 253 h 996"/>
                <a:gd name="T26" fmla="*/ 27 w 27"/>
                <a:gd name="T27" fmla="*/ 253 h 996"/>
                <a:gd name="T28" fmla="*/ 27 w 27"/>
                <a:gd name="T29" fmla="*/ 360 h 996"/>
                <a:gd name="T30" fmla="*/ 0 w 27"/>
                <a:gd name="T31" fmla="*/ 360 h 996"/>
                <a:gd name="T32" fmla="*/ 14 w 27"/>
                <a:gd name="T33" fmla="*/ 320 h 996"/>
                <a:gd name="T34" fmla="*/ 27 w 27"/>
                <a:gd name="T35" fmla="*/ 413 h 996"/>
                <a:gd name="T36" fmla="*/ 14 w 27"/>
                <a:gd name="T37" fmla="*/ 453 h 996"/>
                <a:gd name="T38" fmla="*/ 0 w 27"/>
                <a:gd name="T39" fmla="*/ 413 h 996"/>
                <a:gd name="T40" fmla="*/ 27 w 27"/>
                <a:gd name="T41" fmla="*/ 413 h 996"/>
                <a:gd name="T42" fmla="*/ 27 w 27"/>
                <a:gd name="T43" fmla="*/ 520 h 996"/>
                <a:gd name="T44" fmla="*/ 0 w 27"/>
                <a:gd name="T45" fmla="*/ 520 h 996"/>
                <a:gd name="T46" fmla="*/ 14 w 27"/>
                <a:gd name="T47" fmla="*/ 480 h 996"/>
                <a:gd name="T48" fmla="*/ 27 w 27"/>
                <a:gd name="T49" fmla="*/ 573 h 996"/>
                <a:gd name="T50" fmla="*/ 14 w 27"/>
                <a:gd name="T51" fmla="*/ 613 h 996"/>
                <a:gd name="T52" fmla="*/ 0 w 27"/>
                <a:gd name="T53" fmla="*/ 573 h 996"/>
                <a:gd name="T54" fmla="*/ 27 w 27"/>
                <a:gd name="T55" fmla="*/ 573 h 996"/>
                <a:gd name="T56" fmla="*/ 27 w 27"/>
                <a:gd name="T57" fmla="*/ 680 h 996"/>
                <a:gd name="T58" fmla="*/ 0 w 27"/>
                <a:gd name="T59" fmla="*/ 680 h 996"/>
                <a:gd name="T60" fmla="*/ 14 w 27"/>
                <a:gd name="T61" fmla="*/ 640 h 996"/>
                <a:gd name="T62" fmla="*/ 27 w 27"/>
                <a:gd name="T63" fmla="*/ 733 h 996"/>
                <a:gd name="T64" fmla="*/ 14 w 27"/>
                <a:gd name="T65" fmla="*/ 773 h 996"/>
                <a:gd name="T66" fmla="*/ 0 w 27"/>
                <a:gd name="T67" fmla="*/ 733 h 996"/>
                <a:gd name="T68" fmla="*/ 27 w 27"/>
                <a:gd name="T69" fmla="*/ 733 h 996"/>
                <a:gd name="T70" fmla="*/ 27 w 27"/>
                <a:gd name="T71" fmla="*/ 840 h 996"/>
                <a:gd name="T72" fmla="*/ 0 w 27"/>
                <a:gd name="T73" fmla="*/ 840 h 996"/>
                <a:gd name="T74" fmla="*/ 14 w 27"/>
                <a:gd name="T75" fmla="*/ 800 h 996"/>
                <a:gd name="T76" fmla="*/ 27 w 27"/>
                <a:gd name="T77" fmla="*/ 893 h 996"/>
                <a:gd name="T78" fmla="*/ 14 w 27"/>
                <a:gd name="T79" fmla="*/ 933 h 996"/>
                <a:gd name="T80" fmla="*/ 0 w 27"/>
                <a:gd name="T81" fmla="*/ 893 h 996"/>
                <a:gd name="T82" fmla="*/ 27 w 27"/>
                <a:gd name="T83" fmla="*/ 893 h 996"/>
                <a:gd name="T84" fmla="*/ 27 w 27"/>
                <a:gd name="T85" fmla="*/ 983 h 996"/>
                <a:gd name="T86" fmla="*/ 0 w 27"/>
                <a:gd name="T87" fmla="*/ 983 h 996"/>
                <a:gd name="T88" fmla="*/ 14 w 27"/>
                <a:gd name="T89" fmla="*/ 96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996">
                  <a:moveTo>
                    <a:pt x="27" y="13"/>
                  </a:moveTo>
                  <a:lnTo>
                    <a:pt x="27" y="40"/>
                  </a:lnTo>
                  <a:cubicBezTo>
                    <a:pt x="27" y="47"/>
                    <a:pt x="21" y="53"/>
                    <a:pt x="14" y="53"/>
                  </a:cubicBezTo>
                  <a:cubicBezTo>
                    <a:pt x="6" y="53"/>
                    <a:pt x="0" y="47"/>
                    <a:pt x="0" y="40"/>
                  </a:cubicBezTo>
                  <a:lnTo>
                    <a:pt x="0" y="13"/>
                  </a:ln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lose/>
                  <a:moveTo>
                    <a:pt x="27" y="93"/>
                  </a:moveTo>
                  <a:lnTo>
                    <a:pt x="27" y="120"/>
                  </a:lnTo>
                  <a:cubicBezTo>
                    <a:pt x="27" y="127"/>
                    <a:pt x="21" y="133"/>
                    <a:pt x="14" y="133"/>
                  </a:cubicBezTo>
                  <a:cubicBezTo>
                    <a:pt x="6" y="133"/>
                    <a:pt x="0" y="127"/>
                    <a:pt x="0" y="120"/>
                  </a:cubicBezTo>
                  <a:lnTo>
                    <a:pt x="0" y="93"/>
                  </a:lnTo>
                  <a:cubicBezTo>
                    <a:pt x="0" y="86"/>
                    <a:pt x="6" y="80"/>
                    <a:pt x="14" y="80"/>
                  </a:cubicBezTo>
                  <a:cubicBezTo>
                    <a:pt x="21" y="80"/>
                    <a:pt x="27" y="86"/>
                    <a:pt x="27" y="93"/>
                  </a:cubicBezTo>
                  <a:close/>
                  <a:moveTo>
                    <a:pt x="27" y="173"/>
                  </a:moveTo>
                  <a:lnTo>
                    <a:pt x="27" y="200"/>
                  </a:lnTo>
                  <a:cubicBezTo>
                    <a:pt x="27" y="207"/>
                    <a:pt x="21" y="213"/>
                    <a:pt x="14" y="213"/>
                  </a:cubicBezTo>
                  <a:cubicBezTo>
                    <a:pt x="6" y="213"/>
                    <a:pt x="0" y="207"/>
                    <a:pt x="0" y="200"/>
                  </a:cubicBezTo>
                  <a:lnTo>
                    <a:pt x="0" y="173"/>
                  </a:lnTo>
                  <a:cubicBezTo>
                    <a:pt x="0" y="166"/>
                    <a:pt x="6" y="160"/>
                    <a:pt x="14" y="160"/>
                  </a:cubicBezTo>
                  <a:cubicBezTo>
                    <a:pt x="21" y="160"/>
                    <a:pt x="27" y="166"/>
                    <a:pt x="27" y="173"/>
                  </a:cubicBezTo>
                  <a:close/>
                  <a:moveTo>
                    <a:pt x="27" y="253"/>
                  </a:moveTo>
                  <a:lnTo>
                    <a:pt x="27" y="280"/>
                  </a:lnTo>
                  <a:cubicBezTo>
                    <a:pt x="27" y="287"/>
                    <a:pt x="21" y="293"/>
                    <a:pt x="14" y="293"/>
                  </a:cubicBezTo>
                  <a:cubicBezTo>
                    <a:pt x="6" y="293"/>
                    <a:pt x="0" y="287"/>
                    <a:pt x="0" y="280"/>
                  </a:cubicBezTo>
                  <a:lnTo>
                    <a:pt x="0" y="253"/>
                  </a:lnTo>
                  <a:cubicBezTo>
                    <a:pt x="0" y="246"/>
                    <a:pt x="6" y="240"/>
                    <a:pt x="14" y="240"/>
                  </a:cubicBezTo>
                  <a:cubicBezTo>
                    <a:pt x="21" y="240"/>
                    <a:pt x="27" y="246"/>
                    <a:pt x="27" y="253"/>
                  </a:cubicBezTo>
                  <a:close/>
                  <a:moveTo>
                    <a:pt x="27" y="333"/>
                  </a:moveTo>
                  <a:lnTo>
                    <a:pt x="27" y="360"/>
                  </a:lnTo>
                  <a:cubicBezTo>
                    <a:pt x="27" y="367"/>
                    <a:pt x="21" y="373"/>
                    <a:pt x="14" y="373"/>
                  </a:cubicBezTo>
                  <a:cubicBezTo>
                    <a:pt x="6" y="373"/>
                    <a:pt x="0" y="367"/>
                    <a:pt x="0" y="360"/>
                  </a:cubicBezTo>
                  <a:lnTo>
                    <a:pt x="0" y="333"/>
                  </a:lnTo>
                  <a:cubicBezTo>
                    <a:pt x="0" y="326"/>
                    <a:pt x="6" y="320"/>
                    <a:pt x="14" y="320"/>
                  </a:cubicBezTo>
                  <a:cubicBezTo>
                    <a:pt x="21" y="320"/>
                    <a:pt x="27" y="326"/>
                    <a:pt x="27" y="333"/>
                  </a:cubicBezTo>
                  <a:close/>
                  <a:moveTo>
                    <a:pt x="27" y="413"/>
                  </a:moveTo>
                  <a:lnTo>
                    <a:pt x="27" y="440"/>
                  </a:lnTo>
                  <a:cubicBezTo>
                    <a:pt x="27" y="447"/>
                    <a:pt x="21" y="453"/>
                    <a:pt x="14" y="453"/>
                  </a:cubicBezTo>
                  <a:cubicBezTo>
                    <a:pt x="6" y="453"/>
                    <a:pt x="0" y="447"/>
                    <a:pt x="0" y="440"/>
                  </a:cubicBezTo>
                  <a:lnTo>
                    <a:pt x="0" y="413"/>
                  </a:lnTo>
                  <a:cubicBezTo>
                    <a:pt x="0" y="406"/>
                    <a:pt x="6" y="400"/>
                    <a:pt x="14" y="400"/>
                  </a:cubicBezTo>
                  <a:cubicBezTo>
                    <a:pt x="21" y="400"/>
                    <a:pt x="27" y="406"/>
                    <a:pt x="27" y="413"/>
                  </a:cubicBezTo>
                  <a:close/>
                  <a:moveTo>
                    <a:pt x="27" y="493"/>
                  </a:moveTo>
                  <a:lnTo>
                    <a:pt x="27" y="520"/>
                  </a:lnTo>
                  <a:cubicBezTo>
                    <a:pt x="27" y="527"/>
                    <a:pt x="21" y="533"/>
                    <a:pt x="14" y="533"/>
                  </a:cubicBezTo>
                  <a:cubicBezTo>
                    <a:pt x="6" y="533"/>
                    <a:pt x="0" y="527"/>
                    <a:pt x="0" y="520"/>
                  </a:cubicBezTo>
                  <a:lnTo>
                    <a:pt x="0" y="493"/>
                  </a:lnTo>
                  <a:cubicBezTo>
                    <a:pt x="0" y="486"/>
                    <a:pt x="6" y="480"/>
                    <a:pt x="14" y="480"/>
                  </a:cubicBezTo>
                  <a:cubicBezTo>
                    <a:pt x="21" y="480"/>
                    <a:pt x="27" y="486"/>
                    <a:pt x="27" y="493"/>
                  </a:cubicBezTo>
                  <a:close/>
                  <a:moveTo>
                    <a:pt x="27" y="573"/>
                  </a:moveTo>
                  <a:lnTo>
                    <a:pt x="27" y="600"/>
                  </a:lnTo>
                  <a:cubicBezTo>
                    <a:pt x="27" y="607"/>
                    <a:pt x="21" y="613"/>
                    <a:pt x="14" y="613"/>
                  </a:cubicBezTo>
                  <a:cubicBezTo>
                    <a:pt x="6" y="613"/>
                    <a:pt x="0" y="607"/>
                    <a:pt x="0" y="600"/>
                  </a:cubicBezTo>
                  <a:lnTo>
                    <a:pt x="0" y="573"/>
                  </a:lnTo>
                  <a:cubicBezTo>
                    <a:pt x="0" y="566"/>
                    <a:pt x="6" y="560"/>
                    <a:pt x="14" y="560"/>
                  </a:cubicBezTo>
                  <a:cubicBezTo>
                    <a:pt x="21" y="560"/>
                    <a:pt x="27" y="566"/>
                    <a:pt x="27" y="573"/>
                  </a:cubicBezTo>
                  <a:close/>
                  <a:moveTo>
                    <a:pt x="27" y="653"/>
                  </a:moveTo>
                  <a:lnTo>
                    <a:pt x="27" y="680"/>
                  </a:lnTo>
                  <a:cubicBezTo>
                    <a:pt x="27" y="687"/>
                    <a:pt x="21" y="693"/>
                    <a:pt x="14" y="693"/>
                  </a:cubicBezTo>
                  <a:cubicBezTo>
                    <a:pt x="6" y="693"/>
                    <a:pt x="0" y="687"/>
                    <a:pt x="0" y="680"/>
                  </a:cubicBezTo>
                  <a:lnTo>
                    <a:pt x="0" y="653"/>
                  </a:lnTo>
                  <a:cubicBezTo>
                    <a:pt x="0" y="646"/>
                    <a:pt x="6" y="640"/>
                    <a:pt x="14" y="640"/>
                  </a:cubicBezTo>
                  <a:cubicBezTo>
                    <a:pt x="21" y="640"/>
                    <a:pt x="27" y="646"/>
                    <a:pt x="27" y="653"/>
                  </a:cubicBezTo>
                  <a:close/>
                  <a:moveTo>
                    <a:pt x="27" y="733"/>
                  </a:moveTo>
                  <a:lnTo>
                    <a:pt x="27" y="760"/>
                  </a:lnTo>
                  <a:cubicBezTo>
                    <a:pt x="27" y="767"/>
                    <a:pt x="21" y="773"/>
                    <a:pt x="14" y="773"/>
                  </a:cubicBezTo>
                  <a:cubicBezTo>
                    <a:pt x="6" y="773"/>
                    <a:pt x="0" y="767"/>
                    <a:pt x="0" y="760"/>
                  </a:cubicBezTo>
                  <a:lnTo>
                    <a:pt x="0" y="733"/>
                  </a:lnTo>
                  <a:cubicBezTo>
                    <a:pt x="0" y="726"/>
                    <a:pt x="6" y="720"/>
                    <a:pt x="14" y="720"/>
                  </a:cubicBezTo>
                  <a:cubicBezTo>
                    <a:pt x="21" y="720"/>
                    <a:pt x="27" y="726"/>
                    <a:pt x="27" y="733"/>
                  </a:cubicBezTo>
                  <a:close/>
                  <a:moveTo>
                    <a:pt x="27" y="813"/>
                  </a:moveTo>
                  <a:lnTo>
                    <a:pt x="27" y="840"/>
                  </a:lnTo>
                  <a:cubicBezTo>
                    <a:pt x="27" y="847"/>
                    <a:pt x="21" y="853"/>
                    <a:pt x="14" y="853"/>
                  </a:cubicBezTo>
                  <a:cubicBezTo>
                    <a:pt x="6" y="853"/>
                    <a:pt x="0" y="847"/>
                    <a:pt x="0" y="840"/>
                  </a:cubicBezTo>
                  <a:lnTo>
                    <a:pt x="0" y="813"/>
                  </a:lnTo>
                  <a:cubicBezTo>
                    <a:pt x="0" y="806"/>
                    <a:pt x="6" y="800"/>
                    <a:pt x="14" y="800"/>
                  </a:cubicBezTo>
                  <a:cubicBezTo>
                    <a:pt x="21" y="800"/>
                    <a:pt x="27" y="806"/>
                    <a:pt x="27" y="813"/>
                  </a:cubicBezTo>
                  <a:close/>
                  <a:moveTo>
                    <a:pt x="27" y="893"/>
                  </a:moveTo>
                  <a:lnTo>
                    <a:pt x="27" y="920"/>
                  </a:lnTo>
                  <a:cubicBezTo>
                    <a:pt x="27" y="927"/>
                    <a:pt x="21" y="933"/>
                    <a:pt x="14" y="933"/>
                  </a:cubicBezTo>
                  <a:cubicBezTo>
                    <a:pt x="6" y="933"/>
                    <a:pt x="0" y="927"/>
                    <a:pt x="0" y="920"/>
                  </a:cubicBezTo>
                  <a:lnTo>
                    <a:pt x="0" y="893"/>
                  </a:lnTo>
                  <a:cubicBezTo>
                    <a:pt x="0" y="886"/>
                    <a:pt x="6" y="880"/>
                    <a:pt x="14" y="880"/>
                  </a:cubicBezTo>
                  <a:cubicBezTo>
                    <a:pt x="21" y="880"/>
                    <a:pt x="27" y="886"/>
                    <a:pt x="27" y="893"/>
                  </a:cubicBezTo>
                  <a:close/>
                  <a:moveTo>
                    <a:pt x="27" y="973"/>
                  </a:moveTo>
                  <a:lnTo>
                    <a:pt x="27" y="983"/>
                  </a:lnTo>
                  <a:cubicBezTo>
                    <a:pt x="27" y="990"/>
                    <a:pt x="21" y="996"/>
                    <a:pt x="14" y="996"/>
                  </a:cubicBezTo>
                  <a:cubicBezTo>
                    <a:pt x="6" y="996"/>
                    <a:pt x="0" y="990"/>
                    <a:pt x="0" y="983"/>
                  </a:cubicBezTo>
                  <a:lnTo>
                    <a:pt x="0" y="973"/>
                  </a:lnTo>
                  <a:cubicBezTo>
                    <a:pt x="0" y="966"/>
                    <a:pt x="6" y="960"/>
                    <a:pt x="14" y="960"/>
                  </a:cubicBezTo>
                  <a:cubicBezTo>
                    <a:pt x="21" y="960"/>
                    <a:pt x="27" y="966"/>
                    <a:pt x="27" y="973"/>
                  </a:cubicBezTo>
                  <a:close/>
                </a:path>
              </a:pathLst>
            </a:custGeom>
            <a:solidFill>
              <a:srgbClr val="4672C4"/>
            </a:solidFill>
            <a:ln w="1588" cap="flat">
              <a:solidFill>
                <a:srgbClr val="4672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F05B853F-A098-4C45-B6C9-0948F9164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3587"/>
              <a:ext cx="56" cy="57"/>
            </a:xfrm>
            <a:custGeom>
              <a:avLst/>
              <a:gdLst>
                <a:gd name="T0" fmla="*/ 56 w 56"/>
                <a:gd name="T1" fmla="*/ 0 h 57"/>
                <a:gd name="T2" fmla="*/ 28 w 56"/>
                <a:gd name="T3" fmla="*/ 57 h 57"/>
                <a:gd name="T4" fmla="*/ 0 w 56"/>
                <a:gd name="T5" fmla="*/ 0 h 57"/>
                <a:gd name="T6" fmla="*/ 56 w 56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56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id="{C1A160A5-9F70-46E1-9272-FB1ACF71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962"/>
              <a:ext cx="568" cy="341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50">
              <a:extLst>
                <a:ext uri="{FF2B5EF4-FFF2-40B4-BE49-F238E27FC236}">
                  <a16:creationId xmlns:a16="http://schemas.microsoft.com/office/drawing/2014/main" id="{2F5EC8E3-6952-4967-8A2C-7D648BF9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962"/>
              <a:ext cx="568" cy="341"/>
            </a:xfrm>
            <a:prstGeom prst="rect">
              <a:avLst/>
            </a:prstGeom>
            <a:noFill/>
            <a:ln w="476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51">
              <a:extLst>
                <a:ext uri="{FF2B5EF4-FFF2-40B4-BE49-F238E27FC236}">
                  <a16:creationId xmlns:a16="http://schemas.microsoft.com/office/drawing/2014/main" id="{1A6BFA44-D104-4ECA-95ED-2C59603F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3103"/>
              <a:ext cx="15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中框抛光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Line 52">
              <a:extLst>
                <a:ext uri="{FF2B5EF4-FFF2-40B4-BE49-F238E27FC236}">
                  <a16:creationId xmlns:a16="http://schemas.microsoft.com/office/drawing/2014/main" id="{C98DC56E-47A2-4D2C-9158-9C79C7E51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" y="2565"/>
              <a:ext cx="0" cy="348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3">
              <a:extLst>
                <a:ext uri="{FF2B5EF4-FFF2-40B4-BE49-F238E27FC236}">
                  <a16:creationId xmlns:a16="http://schemas.microsoft.com/office/drawing/2014/main" id="{E7AB252C-4FFA-4DB5-8BB3-F80891087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2906"/>
              <a:ext cx="57" cy="56"/>
            </a:xfrm>
            <a:custGeom>
              <a:avLst/>
              <a:gdLst>
                <a:gd name="T0" fmla="*/ 57 w 57"/>
                <a:gd name="T1" fmla="*/ 0 h 56"/>
                <a:gd name="T2" fmla="*/ 28 w 57"/>
                <a:gd name="T3" fmla="*/ 56 h 56"/>
                <a:gd name="T4" fmla="*/ 0 w 57"/>
                <a:gd name="T5" fmla="*/ 0 h 56"/>
                <a:gd name="T6" fmla="*/ 57 w 57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6">
                  <a:moveTo>
                    <a:pt x="57" y="0"/>
                  </a:moveTo>
                  <a:lnTo>
                    <a:pt x="28" y="56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乘号 85">
            <a:extLst>
              <a:ext uri="{FF2B5EF4-FFF2-40B4-BE49-F238E27FC236}">
                <a16:creationId xmlns:a16="http://schemas.microsoft.com/office/drawing/2014/main" id="{0DAC13C3-146F-434E-9766-F68599F27264}"/>
              </a:ext>
            </a:extLst>
          </p:cNvPr>
          <p:cNvSpPr/>
          <p:nvPr/>
        </p:nvSpPr>
        <p:spPr>
          <a:xfrm>
            <a:off x="3806749" y="5233452"/>
            <a:ext cx="488508" cy="44319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343F632-BF48-4905-BCC1-1D4C2CE4ED5B}"/>
              </a:ext>
            </a:extLst>
          </p:cNvPr>
          <p:cNvSpPr txBox="1"/>
          <p:nvPr/>
        </p:nvSpPr>
        <p:spPr>
          <a:xfrm>
            <a:off x="1563159" y="4777903"/>
            <a:ext cx="115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rgbClr val="FF0000"/>
                </a:solidFill>
              </a:rPr>
              <a:t>优先级高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8091390-1021-409C-81C6-5743886467F4}"/>
              </a:ext>
            </a:extLst>
          </p:cNvPr>
          <p:cNvSpPr txBox="1"/>
          <p:nvPr/>
        </p:nvSpPr>
        <p:spPr>
          <a:xfrm>
            <a:off x="1562203" y="5776923"/>
            <a:ext cx="115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rgbClr val="FFC000"/>
                </a:solidFill>
              </a:rPr>
              <a:t>优先级低</a:t>
            </a:r>
          </a:p>
        </p:txBody>
      </p:sp>
    </p:spTree>
    <p:extLst>
      <p:ext uri="{BB962C8B-B14F-4D97-AF65-F5344CB8AC3E}">
        <p14:creationId xmlns:p14="http://schemas.microsoft.com/office/powerpoint/2010/main" val="29778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5C01A-A35E-4D24-9542-56FD1ECEC3FC}"/>
              </a:ext>
            </a:extLst>
          </p:cNvPr>
          <p:cNvSpPr txBox="1"/>
          <p:nvPr/>
        </p:nvSpPr>
        <p:spPr>
          <a:xfrm>
            <a:off x="323849" y="884121"/>
            <a:ext cx="1106620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凌云二代中框设备入厂调试</a:t>
            </a:r>
            <a:r>
              <a:rPr lang="en-US" altLang="zh-CN" dirty="0"/>
              <a:t>OK,</a:t>
            </a:r>
            <a:r>
              <a:rPr lang="zh-CN" altLang="en-US" dirty="0"/>
              <a:t>思谋还有机会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  </a:t>
            </a:r>
            <a:r>
              <a:rPr lang="zh-CN" altLang="en-US" sz="1600" dirty="0"/>
              <a:t>有机会，富士康给凌云下了死命令优先解决毛刺，毛刺问题解决才会让他们上外观。所以，制工找了其他厂商评估抛光。即使凌云二代机出来，在技术效果一致的情况下，思谋还是有机会获得订单。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设备场地、物料协调找哪个关键人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  </a:t>
            </a:r>
            <a:r>
              <a:rPr lang="en-US" altLang="zh-CN" sz="1600" dirty="0"/>
              <a:t>PM</a:t>
            </a:r>
            <a:r>
              <a:rPr lang="zh-CN" altLang="en-US" sz="1600" dirty="0"/>
              <a:t>关键人物</a:t>
            </a:r>
            <a:r>
              <a:rPr lang="zh-CN" altLang="en-US" b="1" dirty="0">
                <a:solidFill>
                  <a:srgbClr val="FF0000"/>
                </a:solidFill>
              </a:rPr>
              <a:t>刘超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dirty="0"/>
              <a:t>他直接说的算并且</a:t>
            </a:r>
            <a:r>
              <a:rPr lang="en-US" altLang="zh-CN" sz="1600" dirty="0"/>
              <a:t>PM</a:t>
            </a:r>
            <a:r>
              <a:rPr lang="zh-CN" altLang="en-US" sz="1600" dirty="0"/>
              <a:t>直接领导是赵处。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3.DQE</a:t>
            </a:r>
            <a:r>
              <a:rPr lang="zh-CN" altLang="en-US" dirty="0"/>
              <a:t>下单给富联凌云？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sz="1600" dirty="0"/>
              <a:t>不，中框所有的单都是制工下的需求。制工分别给</a:t>
            </a:r>
            <a:r>
              <a:rPr lang="en-US" altLang="zh-CN" sz="1600" dirty="0"/>
              <a:t>DQE</a:t>
            </a:r>
            <a:r>
              <a:rPr lang="zh-CN" altLang="en-US" sz="1600" dirty="0"/>
              <a:t>、其他厂商下需求，而</a:t>
            </a:r>
            <a:r>
              <a:rPr lang="en-US" altLang="zh-CN" sz="1600" dirty="0"/>
              <a:t>DQE</a:t>
            </a:r>
            <a:r>
              <a:rPr lang="zh-CN" altLang="en-US" sz="1600" dirty="0"/>
              <a:t>又将需求转包给富联凌云。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4.DQE</a:t>
            </a:r>
            <a:r>
              <a:rPr lang="zh-CN" altLang="en-US" dirty="0"/>
              <a:t>和富联凌云有什么关系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  </a:t>
            </a:r>
            <a:r>
              <a:rPr lang="en-US" altLang="zh-CN" sz="1600" dirty="0"/>
              <a:t>DQE</a:t>
            </a:r>
            <a:r>
              <a:rPr lang="zh-CN" altLang="en-US" sz="1600" dirty="0"/>
              <a:t>负责人调到富联凌云当总经理，现场配合力度可想而知。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毛刺、抛光在富联凌云哪个优先级高？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sz="1600" dirty="0"/>
              <a:t>富士康希望凌云专注解决激光去毛刺这个项目</a:t>
            </a:r>
            <a:r>
              <a:rPr lang="en-US" altLang="zh-CN" sz="1600" dirty="0"/>
              <a:t>(</a:t>
            </a:r>
            <a:r>
              <a:rPr lang="zh-CN" altLang="en-US" sz="1600" dirty="0"/>
              <a:t>预计超过</a:t>
            </a:r>
            <a:r>
              <a:rPr lang="zh-CN" altLang="en-US" dirty="0">
                <a:solidFill>
                  <a:srgbClr val="FF0000"/>
                </a:solidFill>
              </a:rPr>
              <a:t>百台</a:t>
            </a:r>
            <a:r>
              <a:rPr lang="zh-CN" altLang="en-US" sz="1600" dirty="0"/>
              <a:t>复制设备</a:t>
            </a:r>
            <a:r>
              <a:rPr lang="en-US" altLang="zh-CN" sz="1600" dirty="0"/>
              <a:t>)</a:t>
            </a:r>
            <a:r>
              <a:rPr lang="zh-CN" altLang="en-US" sz="1600" dirty="0"/>
              <a:t>，在富联那边毛刺项目优先级大于抛光。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6.Lipo</a:t>
            </a:r>
            <a:r>
              <a:rPr lang="zh-CN" altLang="en-US" dirty="0"/>
              <a:t>是什么需求？量有多大？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sz="1600" dirty="0" err="1"/>
              <a:t>Lipo</a:t>
            </a:r>
            <a:r>
              <a:rPr lang="zh-CN" altLang="en-US" sz="1600" dirty="0"/>
              <a:t>是新一代屏幕点胶工艺，验证机台预计今年</a:t>
            </a:r>
            <a:r>
              <a:rPr lang="en-US" altLang="zh-CN" sz="1600" dirty="0"/>
              <a:t>4~5</a:t>
            </a:r>
            <a:r>
              <a:rPr lang="zh-CN" altLang="en-US" sz="1600" dirty="0"/>
              <a:t>月份入厂调试。量有多大暂时不好说，取决工艺验证效果，可以明确的是这是</a:t>
            </a:r>
            <a:r>
              <a:rPr lang="zh-CN" altLang="en-US" b="1" dirty="0">
                <a:solidFill>
                  <a:srgbClr val="FF0000"/>
                </a:solidFill>
              </a:rPr>
              <a:t>明年的量产设备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88029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306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自定义设计方案</vt:lpstr>
      <vt:lpstr>项目分析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304</cp:revision>
  <dcterms:created xsi:type="dcterms:W3CDTF">2020-12-08T05:45:00Z</dcterms:created>
  <dcterms:modified xsi:type="dcterms:W3CDTF">2022-03-01T09:22:10Z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93F4E8A6F51D4443A55CCB6FE38DD788</vt:lpwstr>
  </property>
  <property fmtid="{D5CDD505-2E9C-101B-9397-08002B2CF9AE}" pid="3" name="KSOProductBuildVer">
    <vt:lpwstr>2052-11.1.0.10700</vt:lpwstr>
  </property>
</Properties>
</file>