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  <p:sldMasterId id="2147483667" r:id="rId4"/>
  </p:sldMasterIdLst>
  <p:notesMasterIdLst>
    <p:notesMasterId r:id="rId16"/>
  </p:notesMasterIdLst>
  <p:handoutMasterIdLst>
    <p:handoutMasterId r:id="rId17"/>
  </p:handoutMasterIdLst>
  <p:sldIdLst>
    <p:sldId id="11088898" r:id="rId5"/>
    <p:sldId id="11088934" r:id="rId6"/>
    <p:sldId id="11088971" r:id="rId7"/>
    <p:sldId id="11088972" r:id="rId8"/>
    <p:sldId id="11088973" r:id="rId9"/>
    <p:sldId id="11088961" r:id="rId10"/>
    <p:sldId id="11089000" r:id="rId11"/>
    <p:sldId id="11088988" r:id="rId12"/>
    <p:sldId id="11089001" r:id="rId13"/>
    <p:sldId id="11088940" r:id="rId14"/>
    <p:sldId id="110888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11088898"/>
            <p14:sldId id="11088934"/>
            <p14:sldId id="11088971"/>
            <p14:sldId id="11088972"/>
            <p14:sldId id="11088961"/>
            <p14:sldId id="11089000"/>
            <p14:sldId id="11089001"/>
            <p14:sldId id="11088940"/>
            <p14:sldId id="11088888"/>
            <p14:sldId id="11088988"/>
            <p14:sldId id="1108897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  <p:cmAuthor id="2" name="wu yanlin" initials="w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03F"/>
    <a:srgbClr val="7092C2"/>
    <a:srgbClr val="F1EBA1"/>
    <a:srgbClr val="F0AB00"/>
    <a:srgbClr val="FD943C"/>
    <a:srgbClr val="B3DDF2"/>
    <a:srgbClr val="ECDD00"/>
    <a:srgbClr val="5D82B5"/>
    <a:srgbClr val="A6B9D8"/>
    <a:srgbClr val="8DA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120" y="288"/>
      </p:cViewPr>
      <p:guideLst>
        <p:guide orient="horz" pos="2128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Yu Gothic Medium" panose="020B0500000000000000" charset="-128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aker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8000" y="5130489"/>
            <a:ext cx="10900800" cy="43088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日期</a:t>
            </a:r>
            <a:endParaRPr lang="en-US" dirty="0"/>
          </a:p>
        </p:txBody>
      </p:sp>
      <p:sp>
        <p:nvSpPr>
          <p:cNvPr id="5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4024430"/>
            <a:ext cx="1089917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  <a:br>
              <a:rPr lang="en-US" dirty="0"/>
            </a:br>
            <a:r>
              <a:rPr lang="zh-CN" altLang="en-US" dirty="0"/>
              <a:t>子标题</a:t>
            </a:r>
            <a:r>
              <a:rPr lang="en-US" altLang="zh-CN" dirty="0"/>
              <a:t>…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2000" cy="343000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71" y="6305212"/>
            <a:ext cx="2509836" cy="302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17350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221318"/>
            <a:ext cx="12192000" cy="2879757"/>
          </a:xfrm>
          <a:prstGeom prst="rect">
            <a:avLst/>
          </a:prstGeom>
          <a:solidFill>
            <a:srgbClr val="D9D9D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99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Yu Gothic Medium" panose="020B0500000000000000" charset="-128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Yu Gothic Medium" panose="020B0500000000000000" charset="-128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Yu Gothic Medium" panose="020B0500000000000000" charset="-128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pic>
        <p:nvPicPr>
          <p:cNvPr id="9" name="图片 8" descr="7d7e46812f16b0a79955120196f1d0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Yu Gothic Medium" panose="020B0500000000000000" charset="-128"/>
              <a:ea typeface="Yu Gothic Medium" panose="020B0500000000000000" charset="-128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Yu Gothic Medium" panose="020B0500000000000000" charset="-128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Yu Gothic Medium" panose="020B0500000000000000" charset="-128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Yu Gothic Medium" panose="020B0500000000000000" charset="-128"/>
              <a:ea typeface="Yu Gothic Medium" panose="020B0500000000000000" charset="-128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与副标题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822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，插入本地图片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Inspection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联机映像占位符 12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12191823" cy="6858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，插入联机图片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Inspection</a:t>
            </a:r>
            <a:endParaRPr lang="en-US" altLang="zh-CN" sz="2000" b="1" dirty="0">
              <a:solidFill>
                <a:schemeClr val="bg1"/>
              </a:solidFill>
              <a:latin typeface="Arial Narrow" panose="020B060602020203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Yu Gothic Medium" panose="020B0500000000000000" charset="-128"/>
              <a:sym typeface="Yu Gothic Medium" panose="020B0500000000000000" charset="-128"/>
            </a:endParaRPr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Yu Gothic Medium" panose="020B0500000000000000" charset="-128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en-US" altLang="zh-CN" sz="1100" dirty="0"/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Yu Gothic Medium" panose="020B0500000000000000" charset="-128"/>
                <a:sym typeface="Yu Gothic Medium" panose="020B0500000000000000" charset="-128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7.png"/><Relationship Id="rId3" Type="http://schemas.openxmlformats.org/officeDocument/2006/relationships/tags" Target="../tags/tag4.xml"/><Relationship Id="rId2" Type="http://schemas.openxmlformats.org/officeDocument/2006/relationships/image" Target="../media/image18.png"/><Relationship Id="rId1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.xml"/><Relationship Id="rId3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/>
          <p:cNvSpPr txBox="1">
            <a:spLocks noGrp="1"/>
          </p:cNvSpPr>
          <p:nvPr>
            <p:ph type="subTitle" sz="quarter" idx="1"/>
          </p:nvPr>
        </p:nvSpPr>
        <p:spPr>
          <a:xfrm>
            <a:off x="114935" y="3409315"/>
            <a:ext cx="12192000" cy="88614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767715">
              <a:lnSpc>
                <a:spcPct val="150000"/>
              </a:lnSpc>
              <a:defRPr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LJJ691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外观全检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86" y="2553935"/>
            <a:ext cx="4696143" cy="5661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0090" y="1003300"/>
            <a:ext cx="54248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产品较小，是多层钢丝成形结构，有外弧面和小耳朵突起，成像需要产品固定位置拍照，固定方式会影响打光成像效果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产品外弧面是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级面管控需求，需注意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花，缺陷种类较多，节拍高，整体风险较大。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建议做二分类（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OK,NG)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3.产品表面钢网成编织状反光可能影响亮斑划伤等缺陷的判断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9"/>
          <p:cNvSpPr txBox="1"/>
          <p:nvPr/>
        </p:nvSpPr>
        <p:spPr>
          <a:xfrm>
            <a:off x="4865280" y="3114973"/>
            <a:ext cx="2451467" cy="923627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1000"/>
              </a:spcBef>
              <a:buNone/>
              <a:defRPr/>
            </a:pPr>
            <a:r>
              <a:rPr kumimoji="1" lang="zh-CN" alt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谢谢</a:t>
            </a:r>
            <a:endParaRPr kumimoji="1" lang="zh-CN" altLang="en-US" sz="4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zh-CN" altLang="en-US" dirty="0"/>
          </a:p>
        </p:txBody>
      </p:sp>
      <p:sp>
        <p:nvSpPr>
          <p:cNvPr id="4" name="TextBox 2"/>
          <p:cNvSpPr txBox="1"/>
          <p:nvPr/>
        </p:nvSpPr>
        <p:spPr>
          <a:xfrm>
            <a:off x="228599" y="609600"/>
            <a:ext cx="634141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图示，产品较小，成品外观检测需要检测的面及外观项目非常多，人工易造成漏检，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侧弧面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级面管控，人工触碰检验容易引发脏污或异物残留，导致检验效率非常低，因此，计划导入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AOI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进行外观检验，是以提升效率。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二、导入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、提升成品外观检测的产能；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、减少全检人工成本；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、避免人员视觉疲劳引发的不良漏失，提高判别准确性；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检测的部位：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、一级检测：正反两个平面；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、二级检测：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外边四周的侧面。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87461" y="845820"/>
            <a:ext cx="2072640" cy="1295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75917" y="2393950"/>
            <a:ext cx="2518638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p>
            <a:r>
              <a:rPr lang="zh-CN" altLang="en-US" sz="1400" dirty="0" smtClean="0">
                <a:latin typeface="+mn-ea"/>
                <a:ea typeface="+mn-ea"/>
              </a:rPr>
              <a:t>长</a:t>
            </a:r>
            <a:r>
              <a:rPr lang="en-US" altLang="zh-CN" sz="1400" dirty="0" smtClean="0">
                <a:latin typeface="+mn-ea"/>
                <a:ea typeface="+mn-ea"/>
              </a:rPr>
              <a:t>8.07mm</a:t>
            </a:r>
            <a:r>
              <a:rPr lang="zh-CN" altLang="en-US" sz="1400" dirty="0" smtClean="0">
                <a:latin typeface="+mn-ea"/>
                <a:ea typeface="+mn-ea"/>
              </a:rPr>
              <a:t>*宽</a:t>
            </a:r>
            <a:r>
              <a:rPr lang="en-US" altLang="zh-CN" sz="1400" dirty="0" smtClean="0">
                <a:latin typeface="+mn-ea"/>
                <a:ea typeface="+mn-ea"/>
              </a:rPr>
              <a:t>3.15mm</a:t>
            </a:r>
            <a:r>
              <a:rPr lang="zh-CN" altLang="en-US" sz="1400" dirty="0" smtClean="0">
                <a:latin typeface="+mn-ea"/>
                <a:ea typeface="+mn-ea"/>
              </a:rPr>
              <a:t>*高</a:t>
            </a:r>
            <a:r>
              <a:rPr lang="en-US" altLang="zh-CN" sz="1400" dirty="0" smtClean="0">
                <a:latin typeface="+mn-ea"/>
                <a:ea typeface="+mn-ea"/>
              </a:rPr>
              <a:t>1.91mm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</a:t>
            </a:r>
            <a:r>
              <a:rPr lang="zh-CN" altLang="en-US" sz="266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检测项目及判定标准：</a:t>
            </a:r>
            <a:br>
              <a:rPr lang="en-US" altLang="zh-CN" sz="266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818515"/>
            <a:ext cx="7874000" cy="53905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</a:t>
            </a:r>
            <a:r>
              <a:rPr lang="zh-CN" altLang="en-US" sz="266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检测项目及判定标准：</a:t>
            </a:r>
            <a:br>
              <a:rPr lang="en-US" altLang="zh-CN" sz="266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827405"/>
            <a:ext cx="7985760" cy="5611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</a:t>
            </a:r>
            <a:r>
              <a:rPr lang="zh-CN" altLang="en-US" sz="266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检测项目及判定标准：</a:t>
            </a:r>
            <a:br>
              <a:rPr lang="en-US" altLang="zh-CN" sz="266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2901"/>
          <a:stretch>
            <a:fillRect/>
          </a:stretch>
        </p:blipFill>
        <p:spPr>
          <a:xfrm>
            <a:off x="825500" y="1419860"/>
            <a:ext cx="6149340" cy="42875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89775" y="2292350"/>
            <a:ext cx="5544185" cy="341503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50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、设备精度要求：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）静态重复精度：＜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0.005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）动态重复精度：＜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0.010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offset%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0.8s/PCS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4.5K/H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、漏检率：≤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0.5%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、过杀率：≤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1.0%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、检出不良需有分类挑出（良品，不良品）动作。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7584440" y="2016125"/>
            <a:ext cx="8255" cy="21145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成像方案</a:t>
            </a:r>
            <a:r>
              <a:rPr lang="en-US" altLang="zh-CN" dirty="0"/>
              <a:t>-</a:t>
            </a:r>
            <a:r>
              <a:rPr lang="zh-CN" altLang="en-US" dirty="0"/>
              <a:t>正</a:t>
            </a:r>
            <a:r>
              <a:rPr lang="zh-CN" altLang="en-US" dirty="0"/>
              <a:t>面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51815" y="1262380"/>
          <a:ext cx="4329430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21"/>
                <a:gridCol w="2253615"/>
                <a:gridCol w="988094"/>
              </a:tblGrid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型号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数量</a:t>
                      </a:r>
                      <a:endParaRPr lang="zh-CN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相机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MV-CE100-30GC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镜头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600"/>
                        <a:t>XF-T05X110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光源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定制碗光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背光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1+1</a:t>
                      </a:r>
                      <a:endParaRPr lang="en-US" altLang="zh-CN" sz="1600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视野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12.8*9.1mm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精度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0.0033mm/pixel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景深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3.5mm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320" y="987425"/>
            <a:ext cx="657860" cy="1122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30" y="2672080"/>
            <a:ext cx="1200150" cy="647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035" y="4125595"/>
            <a:ext cx="1153795" cy="219710"/>
          </a:xfrm>
          <a:prstGeom prst="rect">
            <a:avLst/>
          </a:prstGeom>
        </p:spPr>
      </p:pic>
      <p:sp>
        <p:nvSpPr>
          <p:cNvPr id="18" name="流程图: 延期 17"/>
          <p:cNvSpPr/>
          <p:nvPr/>
        </p:nvSpPr>
        <p:spPr>
          <a:xfrm rot="16200000">
            <a:off x="7549515" y="3639820"/>
            <a:ext cx="76200" cy="559435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noAutofit/>
          </a:bodyPr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8131810" y="1125220"/>
            <a:ext cx="58102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相机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8043545" y="1656080"/>
            <a:ext cx="58102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镜头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8333740" y="2672080"/>
            <a:ext cx="942340" cy="237490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定制碗光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8447405" y="4130675"/>
            <a:ext cx="74358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背光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8333740" y="3803650"/>
            <a:ext cx="74358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产品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3035" y="4692015"/>
            <a:ext cx="26212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开背光和不开背光各拍一张</a:t>
            </a:r>
            <a:endParaRPr lang="zh-CN" altLang="en-US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15" y="5102860"/>
            <a:ext cx="5090160" cy="964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不开背光检测：亮印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露白(PVD层脱落)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压伤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划伤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焊点发亮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异物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开背光检测：布网破损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堵孔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溢胶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扯胶露白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布网与钢网间隙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左大括号 4"/>
          <p:cNvSpPr/>
          <p:nvPr/>
        </p:nvSpPr>
        <p:spPr>
          <a:xfrm flipH="1">
            <a:off x="8131810" y="3260725"/>
            <a:ext cx="419100" cy="621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1605" y="2821305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2835" y="3377565"/>
            <a:ext cx="939800" cy="3308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6304915" y="2015490"/>
            <a:ext cx="424815" cy="19424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7584440" y="2016125"/>
            <a:ext cx="8255" cy="21145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成像方案</a:t>
            </a:r>
            <a:r>
              <a:rPr lang="en-US" altLang="zh-CN" dirty="0"/>
              <a:t>-</a:t>
            </a:r>
            <a:r>
              <a:rPr lang="zh-CN" altLang="en-US" dirty="0"/>
              <a:t>反面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9320" y="987425"/>
            <a:ext cx="657860" cy="1122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30" y="2672080"/>
            <a:ext cx="1200150" cy="647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35" y="4125595"/>
            <a:ext cx="1153795" cy="219710"/>
          </a:xfrm>
          <a:prstGeom prst="rect">
            <a:avLst/>
          </a:prstGeom>
        </p:spPr>
      </p:pic>
      <p:sp>
        <p:nvSpPr>
          <p:cNvPr id="18" name="流程图: 延期 17"/>
          <p:cNvSpPr/>
          <p:nvPr/>
        </p:nvSpPr>
        <p:spPr>
          <a:xfrm rot="5400000" flipV="1">
            <a:off x="7549515" y="3639820"/>
            <a:ext cx="76200" cy="559435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noAutofit/>
          </a:bodyPr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8131810" y="1125220"/>
            <a:ext cx="58102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相机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8043545" y="1656080"/>
            <a:ext cx="58102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镜头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8333740" y="2672080"/>
            <a:ext cx="942340" cy="237490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定制碗光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8447405" y="4130675"/>
            <a:ext cx="74358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背光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8333740" y="3803650"/>
            <a:ext cx="743585" cy="231775"/>
          </a:xfrm>
          <a:prstGeom prst="borderCallout1">
            <a:avLst>
              <a:gd name="adj1" fmla="val 44657"/>
              <a:gd name="adj2" fmla="val 546"/>
              <a:gd name="adj3" fmla="val 42191"/>
              <a:gd name="adj4" fmla="val -4426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70000">
                      <a:schemeClr val="bg1">
                        <a:alpha val="24000"/>
                      </a:schemeClr>
                    </a:gs>
                    <a:gs pos="0">
                      <a:schemeClr val="accent2">
                        <a:alpha val="44000"/>
                      </a:schemeClr>
                    </a:gs>
                  </a:gsLst>
                  <a:lin ang="1800000" scaled="0"/>
                  <a:tileRect/>
                </a:gradFill>
              </a14:hiddenFill>
            </a:ext>
          </a:extLst>
        </p:spPr>
        <p:txBody>
          <a:bodyPr wrap="square">
            <a:no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产品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3035" y="4692015"/>
            <a:ext cx="26212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开背光和不开背光各拍一张</a:t>
            </a:r>
            <a:endParaRPr lang="zh-CN" altLang="en-US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左大括号 4"/>
          <p:cNvSpPr/>
          <p:nvPr/>
        </p:nvSpPr>
        <p:spPr>
          <a:xfrm flipH="1">
            <a:off x="8131810" y="3260725"/>
            <a:ext cx="419100" cy="621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1605" y="2821305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2835" y="3377565"/>
            <a:ext cx="939800" cy="3308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6304915" y="2015490"/>
            <a:ext cx="424815" cy="19424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1510" y="5200650"/>
            <a:ext cx="5510530" cy="647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不开背光检测：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布网严重压伤,漏冲孔,漏贴布网,漏焊支架,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虚焊</a:t>
            </a:r>
            <a:endParaRPr lang="zh-CN" altLang="en-US" sz="1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开背光检测：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布网用错,布网拉偏,毛刺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双层布网</a:t>
            </a:r>
            <a:r>
              <a:rPr lang="zh-CN" altLang="en-US" sz="1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（不完全重叠）</a:t>
            </a:r>
            <a:r>
              <a:rPr lang="en-US" altLang="zh-CN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,未推负角</a:t>
            </a:r>
            <a:endParaRPr lang="en-US" altLang="zh-CN" sz="12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551815" y="1262380"/>
          <a:ext cx="4329430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21"/>
                <a:gridCol w="2253615"/>
                <a:gridCol w="988094"/>
              </a:tblGrid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型号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数量</a:t>
                      </a:r>
                      <a:endParaRPr lang="zh-CN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相机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MV-CE100-30GC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镜头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/>
                        <a:t>XF-T05X110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光源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/>
                        <a:t>定制碗光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背光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1+1</a:t>
                      </a:r>
                      <a:endParaRPr lang="en-US" altLang="zh-CN" sz="1600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视野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/>
                        <a:t>12.8*9.1mm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精度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0.0033mm/pixel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景深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3.5mm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成像方案</a:t>
            </a:r>
            <a:r>
              <a:rPr lang="en-US" altLang="zh-CN" dirty="0"/>
              <a:t>-</a:t>
            </a:r>
            <a:r>
              <a:rPr lang="zh-CN" altLang="en-US" dirty="0"/>
              <a:t>外侧面</a:t>
            </a:r>
            <a:r>
              <a:rPr lang="en-US" altLang="zh-CN" dirty="0"/>
              <a:t>(4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167371" y="2158366"/>
            <a:ext cx="1508125" cy="4485005"/>
            <a:chOff x="11432" y="1555"/>
            <a:chExt cx="2375" cy="706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1944" y="3175"/>
              <a:ext cx="13" cy="33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32" y="1555"/>
              <a:ext cx="1036" cy="1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520000">
              <a:off x="12536" y="3629"/>
              <a:ext cx="340" cy="420"/>
            </a:xfrm>
            <a:prstGeom prst="rect">
              <a:avLst/>
            </a:prstGeom>
          </p:spPr>
        </p:pic>
        <p:sp>
          <p:nvSpPr>
            <p:cNvPr id="18" name="流程图: 延期 17"/>
            <p:cNvSpPr/>
            <p:nvPr/>
          </p:nvSpPr>
          <p:spPr>
            <a:xfrm>
              <a:off x="11889" y="5732"/>
              <a:ext cx="120" cy="881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noAutofit/>
            </a:bodyPr>
            <a:p>
              <a:pPr algn="l"/>
              <a:endPara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线形标注 1 19"/>
            <p:cNvSpPr/>
            <p:nvPr/>
          </p:nvSpPr>
          <p:spPr>
            <a:xfrm>
              <a:off x="12806" y="1772"/>
              <a:ext cx="915" cy="365"/>
            </a:xfrm>
            <a:prstGeom prst="borderCallout1">
              <a:avLst>
                <a:gd name="adj1" fmla="val 44657"/>
                <a:gd name="adj2" fmla="val 546"/>
                <a:gd name="adj3" fmla="val 42191"/>
                <a:gd name="adj4" fmla="val -4426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相机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线形标注 1 20"/>
            <p:cNvSpPr/>
            <p:nvPr/>
          </p:nvSpPr>
          <p:spPr>
            <a:xfrm>
              <a:off x="12667" y="2608"/>
              <a:ext cx="915" cy="365"/>
            </a:xfrm>
            <a:prstGeom prst="borderCallout1">
              <a:avLst>
                <a:gd name="adj1" fmla="val 44657"/>
                <a:gd name="adj2" fmla="val 546"/>
                <a:gd name="adj3" fmla="val 42191"/>
                <a:gd name="adj4" fmla="val -4426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镜头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线形标注 1 23"/>
            <p:cNvSpPr/>
            <p:nvPr/>
          </p:nvSpPr>
          <p:spPr>
            <a:xfrm rot="5400000">
              <a:off x="12252" y="7770"/>
              <a:ext cx="1264" cy="432"/>
            </a:xfrm>
            <a:prstGeom prst="borderCallout1">
              <a:avLst>
                <a:gd name="adj1" fmla="val 44657"/>
                <a:gd name="adj2" fmla="val 546"/>
                <a:gd name="adj3" fmla="val 137260"/>
                <a:gd name="adj4" fmla="val -42954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圆顶光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线形标注 1 24"/>
            <p:cNvSpPr/>
            <p:nvPr/>
          </p:nvSpPr>
          <p:spPr>
            <a:xfrm rot="5400000">
              <a:off x="13091" y="4031"/>
              <a:ext cx="1080" cy="351"/>
            </a:xfrm>
            <a:prstGeom prst="borderCallout1">
              <a:avLst>
                <a:gd name="adj1" fmla="val 100712"/>
                <a:gd name="adj2" fmla="val 43935"/>
                <a:gd name="adj3" fmla="val 255982"/>
                <a:gd name="adj4" fmla="val 1421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条光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线形标注 1 25"/>
            <p:cNvSpPr/>
            <p:nvPr/>
          </p:nvSpPr>
          <p:spPr>
            <a:xfrm rot="5400000">
              <a:off x="11298" y="7756"/>
              <a:ext cx="1171" cy="365"/>
            </a:xfrm>
            <a:prstGeom prst="borderCallout1">
              <a:avLst>
                <a:gd name="adj1" fmla="val 44657"/>
                <a:gd name="adj2" fmla="val 546"/>
                <a:gd name="adj3" fmla="val 42191"/>
                <a:gd name="adj4" fmla="val -4426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产品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551815" y="1262380"/>
          <a:ext cx="4329430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21"/>
                <a:gridCol w="2253615"/>
                <a:gridCol w="988094"/>
              </a:tblGrid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型号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数量</a:t>
                      </a:r>
                      <a:endParaRPr lang="zh-CN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相机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MV-CE100-30GC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镜头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600"/>
                        <a:t>XF-T05X110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光源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环形光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背光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1+1</a:t>
                      </a:r>
                      <a:endParaRPr lang="en-US" altLang="zh-CN" sz="1600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视野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12.8*9.1mm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精度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0.0033mm/pixel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景深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3.5mm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左大括号 34"/>
          <p:cNvSpPr/>
          <p:nvPr/>
        </p:nvSpPr>
        <p:spPr>
          <a:xfrm rot="5400000" flipH="1">
            <a:off x="8249285" y="4255770"/>
            <a:ext cx="464185" cy="1623695"/>
          </a:xfrm>
          <a:prstGeom prst="leftBrace">
            <a:avLst>
              <a:gd name="adj1" fmla="val 8333"/>
              <a:gd name="adj2" fmla="val 49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20050" y="5544820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左大括号 36"/>
          <p:cNvSpPr/>
          <p:nvPr/>
        </p:nvSpPr>
        <p:spPr>
          <a:xfrm flipH="1">
            <a:off x="10133330" y="4560570"/>
            <a:ext cx="238125" cy="240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322560" y="4504690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2570" y="5158740"/>
            <a:ext cx="5285740" cy="887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开条光高曝光检测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：连料点多切少切，断差，布网超钢网，钢网和布网落差，支架超钢网，支架与钢网落差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不开条光检测：变形（轮廓变形），PVD溢镀，PVD偏位，侧面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627247" y="500304"/>
            <a:ext cx="475827" cy="2757170"/>
            <a:chOff x="13244" y="340"/>
            <a:chExt cx="881" cy="4930"/>
          </a:xfrm>
        </p:grpSpPr>
        <p:sp>
          <p:nvSpPr>
            <p:cNvPr id="42" name="流程图: 延期 41"/>
            <p:cNvSpPr/>
            <p:nvPr/>
          </p:nvSpPr>
          <p:spPr>
            <a:xfrm rot="16200000">
              <a:off x="13624" y="2365"/>
              <a:ext cx="120" cy="881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noAutofit/>
            </a:bodyPr>
            <a:p>
              <a:pPr algn="l"/>
              <a:endPara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rot="5400000">
              <a:off x="11225" y="2542"/>
              <a:ext cx="4930" cy="525"/>
              <a:chOff x="11321" y="2420"/>
              <a:chExt cx="5780" cy="52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11321" y="2420"/>
                <a:ext cx="2753" cy="525"/>
                <a:chOff x="11321" y="2465"/>
                <a:chExt cx="2753" cy="525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>
                  <a:off x="12214" y="2734"/>
                  <a:ext cx="1860" cy="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16200000">
                  <a:off x="11506" y="2279"/>
                  <a:ext cx="525" cy="896"/>
                </a:xfrm>
                <a:prstGeom prst="rect">
                  <a:avLst/>
                </a:prstGeom>
              </p:spPr>
            </p:pic>
          </p:grpSp>
          <p:grpSp>
            <p:nvGrpSpPr>
              <p:cNvPr id="53" name="组合 52"/>
              <p:cNvGrpSpPr/>
              <p:nvPr/>
            </p:nvGrpSpPr>
            <p:grpSpPr>
              <a:xfrm flipH="1">
                <a:off x="14383" y="2420"/>
                <a:ext cx="2718" cy="525"/>
                <a:chOff x="11231" y="2465"/>
                <a:chExt cx="2718" cy="525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>
                  <a:off x="12089" y="2734"/>
                  <a:ext cx="1860" cy="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16200000">
                  <a:off x="11416" y="2279"/>
                  <a:ext cx="525" cy="89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" name="组合 1"/>
          <p:cNvGrpSpPr/>
          <p:nvPr/>
        </p:nvGrpSpPr>
        <p:grpSpPr>
          <a:xfrm>
            <a:off x="7915910" y="1732438"/>
            <a:ext cx="3346450" cy="293054"/>
            <a:chOff x="10585" y="2542"/>
            <a:chExt cx="6196" cy="524"/>
          </a:xfrm>
        </p:grpSpPr>
        <p:sp>
          <p:nvSpPr>
            <p:cNvPr id="4" name="流程图: 延期 3"/>
            <p:cNvSpPr/>
            <p:nvPr/>
          </p:nvSpPr>
          <p:spPr>
            <a:xfrm rot="16200000">
              <a:off x="13624" y="2365"/>
              <a:ext cx="120" cy="881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noAutofit/>
            </a:bodyPr>
            <a:p>
              <a:pPr algn="l"/>
              <a:endPara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585" y="2542"/>
              <a:ext cx="6196" cy="524"/>
              <a:chOff x="11068" y="2420"/>
              <a:chExt cx="6196" cy="52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1068" y="2420"/>
                <a:ext cx="2658" cy="524"/>
                <a:chOff x="11068" y="2465"/>
                <a:chExt cx="2658" cy="524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11866" y="2734"/>
                  <a:ext cx="1860" cy="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16200000">
                  <a:off x="11254" y="2279"/>
                  <a:ext cx="525" cy="896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H="1">
                <a:off x="14606" y="2420"/>
                <a:ext cx="2658" cy="524"/>
                <a:chOff x="11068" y="2465"/>
                <a:chExt cx="2658" cy="52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11866" y="2734"/>
                  <a:ext cx="1860" cy="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16200000">
                  <a:off x="11254" y="2279"/>
                  <a:ext cx="525" cy="89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4175760"/>
            <a:ext cx="939800" cy="414655"/>
          </a:xfrm>
          <a:prstGeom prst="rect">
            <a:avLst/>
          </a:prstGeom>
        </p:spPr>
      </p:pic>
      <p:sp>
        <p:nvSpPr>
          <p:cNvPr id="32" name="左大括号 31"/>
          <p:cNvSpPr/>
          <p:nvPr/>
        </p:nvSpPr>
        <p:spPr>
          <a:xfrm rot="17820000" flipH="1">
            <a:off x="8709025" y="4009390"/>
            <a:ext cx="208915" cy="1085850"/>
          </a:xfrm>
          <a:prstGeom prst="leftBrace">
            <a:avLst>
              <a:gd name="adj1" fmla="val 8333"/>
              <a:gd name="adj2" fmla="val 47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11845" y="4039870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弧形 33"/>
          <p:cNvSpPr/>
          <p:nvPr/>
        </p:nvSpPr>
        <p:spPr>
          <a:xfrm flipH="1">
            <a:off x="8949690" y="4658360"/>
            <a:ext cx="278130" cy="32575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172450" y="4485005"/>
            <a:ext cx="77851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°±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°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94630" y="5781040"/>
            <a:ext cx="26212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开条光和不开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条光各拍一张</a:t>
            </a:r>
            <a:endParaRPr lang="zh-CN" altLang="en-US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V="1">
            <a:off x="8653145" y="5272405"/>
            <a:ext cx="1534160" cy="272415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成像方案</a:t>
            </a:r>
            <a:r>
              <a:rPr lang="en-US" altLang="zh-CN" dirty="0"/>
              <a:t>-</a:t>
            </a:r>
            <a:r>
              <a:rPr lang="zh-CN" altLang="en-US" dirty="0"/>
              <a:t>内侧面</a:t>
            </a:r>
            <a:r>
              <a:rPr lang="en-US" altLang="zh-CN" dirty="0"/>
              <a:t>(2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7316788" y="2611438"/>
            <a:ext cx="2515235" cy="4712970"/>
            <a:chOff x="11243" y="1326"/>
            <a:chExt cx="3961" cy="7422"/>
          </a:xfrm>
        </p:grpSpPr>
        <p:cxnSp>
          <p:nvCxnSpPr>
            <p:cNvPr id="19" name="直接连接符 18"/>
            <p:cNvCxnSpPr/>
            <p:nvPr/>
          </p:nvCxnSpPr>
          <p:spPr>
            <a:xfrm rot="2400000">
              <a:off x="13118" y="3066"/>
              <a:ext cx="13" cy="33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400000">
              <a:off x="14168" y="2005"/>
              <a:ext cx="1036" cy="1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0723" y="6000"/>
              <a:ext cx="1764" cy="346"/>
            </a:xfrm>
            <a:prstGeom prst="rect">
              <a:avLst/>
            </a:prstGeom>
          </p:spPr>
        </p:pic>
        <p:sp>
          <p:nvSpPr>
            <p:cNvPr id="18" name="流程图: 延期 17"/>
            <p:cNvSpPr/>
            <p:nvPr/>
          </p:nvSpPr>
          <p:spPr>
            <a:xfrm rot="10800000" flipV="1">
              <a:off x="11889" y="5732"/>
              <a:ext cx="120" cy="881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noAutofit/>
            </a:bodyPr>
            <a:p>
              <a:pPr algn="l"/>
              <a:endPara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线形标注 1 19"/>
            <p:cNvSpPr/>
            <p:nvPr/>
          </p:nvSpPr>
          <p:spPr>
            <a:xfrm rot="13140000" flipV="1">
              <a:off x="13537" y="1326"/>
              <a:ext cx="915" cy="472"/>
            </a:xfrm>
            <a:prstGeom prst="borderCallout1">
              <a:avLst>
                <a:gd name="adj1" fmla="val 44657"/>
                <a:gd name="adj2" fmla="val 546"/>
                <a:gd name="adj3" fmla="val 42191"/>
                <a:gd name="adj4" fmla="val -4426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相机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线形标注 1 20"/>
            <p:cNvSpPr/>
            <p:nvPr/>
          </p:nvSpPr>
          <p:spPr>
            <a:xfrm rot="13200000" flipV="1">
              <a:off x="12982" y="2124"/>
              <a:ext cx="915" cy="418"/>
            </a:xfrm>
            <a:prstGeom prst="borderCallout1">
              <a:avLst>
                <a:gd name="adj1" fmla="val 44657"/>
                <a:gd name="adj2" fmla="val 546"/>
                <a:gd name="adj3" fmla="val 42191"/>
                <a:gd name="adj4" fmla="val -4426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镜头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线形标注 1 23"/>
            <p:cNvSpPr/>
            <p:nvPr/>
          </p:nvSpPr>
          <p:spPr>
            <a:xfrm rot="5400000">
              <a:off x="12186" y="7980"/>
              <a:ext cx="1171" cy="365"/>
            </a:xfrm>
            <a:prstGeom prst="borderCallout1">
              <a:avLst>
                <a:gd name="adj1" fmla="val 44657"/>
                <a:gd name="adj2" fmla="val 546"/>
                <a:gd name="adj3" fmla="val 137260"/>
                <a:gd name="adj4" fmla="val -42954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环形光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线形标注 1 24"/>
            <p:cNvSpPr/>
            <p:nvPr/>
          </p:nvSpPr>
          <p:spPr>
            <a:xfrm rot="5400000">
              <a:off x="10870" y="7949"/>
              <a:ext cx="1110" cy="365"/>
            </a:xfrm>
            <a:prstGeom prst="borderCallout1">
              <a:avLst>
                <a:gd name="adj1" fmla="val 44657"/>
                <a:gd name="adj2" fmla="val 546"/>
                <a:gd name="adj3" fmla="val 34109"/>
                <a:gd name="adj4" fmla="val -44189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背光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线形标注 1 25"/>
            <p:cNvSpPr/>
            <p:nvPr/>
          </p:nvSpPr>
          <p:spPr>
            <a:xfrm rot="5400000">
              <a:off x="11298" y="7756"/>
              <a:ext cx="1171" cy="365"/>
            </a:xfrm>
            <a:prstGeom prst="borderCallout1">
              <a:avLst>
                <a:gd name="adj1" fmla="val 44657"/>
                <a:gd name="adj2" fmla="val 546"/>
                <a:gd name="adj3" fmla="val 42191"/>
                <a:gd name="adj4" fmla="val -4426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70000">
                        <a:schemeClr val="bg1">
                          <a:alpha val="24000"/>
                        </a:schemeClr>
                      </a:gs>
                      <a:gs pos="0">
                        <a:schemeClr val="accent2">
                          <a:alpha val="44000"/>
                        </a:schemeClr>
                      </a:gs>
                    </a:gsLst>
                    <a:lin ang="1800000" scaled="0"/>
                    <a:tileRect/>
                  </a:gradFill>
                </a14:hiddenFill>
              </a:ext>
            </a:extLst>
          </p:spPr>
          <p:txBody>
            <a:bodyPr wrap="square">
              <a:noAutofit/>
            </a:bodyPr>
            <a:p>
              <a:pPr algn="l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产品</a:t>
              </a:r>
              <a:endPara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551815" y="1262380"/>
          <a:ext cx="4329430" cy="366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21"/>
                <a:gridCol w="2253615"/>
                <a:gridCol w="988094"/>
              </a:tblGrid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型号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数量</a:t>
                      </a:r>
                      <a:endParaRPr lang="zh-CN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相机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MV-CE100-30GC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镜头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600"/>
                        <a:t>XF-T05X110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光源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环形光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背光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1+1</a:t>
                      </a:r>
                      <a:endParaRPr lang="en-US" altLang="zh-CN" sz="1600" dirty="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视野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12.8*9.1mm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精度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0.0033mm/pixel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景深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3.5mm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左大括号 34"/>
          <p:cNvSpPr/>
          <p:nvPr/>
        </p:nvSpPr>
        <p:spPr>
          <a:xfrm rot="7860000">
            <a:off x="8332470" y="3705225"/>
            <a:ext cx="473075" cy="2205355"/>
          </a:xfrm>
          <a:prstGeom prst="leftBrace">
            <a:avLst>
              <a:gd name="adj1" fmla="val 8333"/>
              <a:gd name="adj2" fmla="val 49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355965" y="4344670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左大括号 36"/>
          <p:cNvSpPr/>
          <p:nvPr/>
        </p:nvSpPr>
        <p:spPr>
          <a:xfrm flipH="1">
            <a:off x="9855835" y="5540375"/>
            <a:ext cx="238125" cy="240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45065" y="5484495"/>
            <a:ext cx="939800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mm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26325" y="8259445"/>
            <a:ext cx="2157095" cy="2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flipH="1">
            <a:off x="8837930" y="5524500"/>
            <a:ext cx="354965" cy="469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35290" y="5382895"/>
            <a:ext cx="688975" cy="3308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45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°±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°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流程图: 延期 9"/>
          <p:cNvSpPr/>
          <p:nvPr/>
        </p:nvSpPr>
        <p:spPr>
          <a:xfrm rot="27000000" flipV="1">
            <a:off x="8996998" y="2624138"/>
            <a:ext cx="76200" cy="559435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noAutofit/>
          </a:bodyPr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41" idx="2"/>
          </p:cNvCxnSpPr>
          <p:nvPr/>
        </p:nvCxnSpPr>
        <p:spPr>
          <a:xfrm>
            <a:off x="8216265" y="1986915"/>
            <a:ext cx="737870" cy="8007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40000">
            <a:off x="7911007" y="1562071"/>
            <a:ext cx="293613" cy="483928"/>
          </a:xfrm>
          <a:prstGeom prst="rect">
            <a:avLst/>
          </a:prstGeom>
        </p:spPr>
      </p:pic>
      <p:cxnSp>
        <p:nvCxnSpPr>
          <p:cNvPr id="11" name="直接连接符 10"/>
          <p:cNvCxnSpPr>
            <a:stCxn id="12" idx="2"/>
          </p:cNvCxnSpPr>
          <p:nvPr/>
        </p:nvCxnSpPr>
        <p:spPr>
          <a:xfrm flipH="1">
            <a:off x="9078595" y="1986915"/>
            <a:ext cx="737870" cy="8007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60000" flipH="1">
            <a:off x="9828072" y="1562071"/>
            <a:ext cx="293613" cy="4839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34720" y="5008880"/>
            <a:ext cx="3287395" cy="33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检测：漏焊点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焊渣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焊接穿孔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支架装反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040,&quot;width&quot;:3264}"/>
</p:tagLst>
</file>

<file path=ppt/tags/tag2.xml><?xml version="1.0" encoding="utf-8"?>
<p:tagLst xmlns:p="http://schemas.openxmlformats.org/presentationml/2006/main">
  <p:tag name="KSO_WM_UNIT_TABLE_BEAUTIFY" val="smartTable{99cba509-5906-4968-8eb0-e5a42a4426db}"/>
  <p:tag name="TABLE_ENDDRAG_ORIGIN_RECT" val="338*247"/>
  <p:tag name="TABLE_ENDDRAG_RECT" val="46*99*338*247"/>
</p:tagLst>
</file>

<file path=ppt/tags/tag3.xml><?xml version="1.0" encoding="utf-8"?>
<p:tagLst xmlns:p="http://schemas.openxmlformats.org/presentationml/2006/main">
  <p:tag name="KSO_WM_UNIT_TABLE_BEAUTIFY" val="smartTable{99cba509-5906-4968-8eb0-e5a42a4426db}"/>
  <p:tag name="TABLE_ENDDRAG_ORIGIN_RECT" val="338*247"/>
  <p:tag name="TABLE_ENDDRAG_RECT" val="46*99*338*247"/>
</p:tagLst>
</file>

<file path=ppt/tags/tag4.xml><?xml version="1.0" encoding="utf-8"?>
<p:tagLst xmlns:p="http://schemas.openxmlformats.org/presentationml/2006/main">
  <p:tag name="KSO_WM_UNIT_TABLE_BEAUTIFY" val="smartTable{99cba509-5906-4968-8eb0-e5a42a4426db}"/>
  <p:tag name="TABLE_ENDDRAG_ORIGIN_RECT" val="338*247"/>
  <p:tag name="TABLE_ENDDRAG_RECT" val="46*99*338*247"/>
</p:tagLst>
</file>

<file path=ppt/tags/tag5.xml><?xml version="1.0" encoding="utf-8"?>
<p:tagLst xmlns:p="http://schemas.openxmlformats.org/presentationml/2006/main">
  <p:tag name="KSO_WM_UNIT_TABLE_BEAUTIFY" val="smartTable{99cba509-5906-4968-8eb0-e5a42a4426db}"/>
  <p:tag name="TABLE_ENDDRAG_ORIGIN_RECT" val="338*247"/>
  <p:tag name="TABLE_ENDDRAG_RECT" val="46*99*338*247"/>
</p:tagLst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275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Noto Sans S Chinese Medium</vt:lpstr>
      <vt:lpstr>Yu Gothic Medium</vt:lpstr>
      <vt:lpstr>等线</vt:lpstr>
      <vt:lpstr>Helvetica Neue Medium</vt:lpstr>
      <vt:lpstr>Noto Sans S Chinese Regular</vt:lpstr>
      <vt:lpstr>Helvetica Light</vt:lpstr>
      <vt:lpstr>Noto Sans S Chinese Light</vt:lpstr>
      <vt:lpstr>Helvetica Neue</vt:lpstr>
      <vt:lpstr>Helvetica Neue Light</vt:lpstr>
      <vt:lpstr>Arial Narrow</vt:lpstr>
      <vt:lpstr>Arial Unicode MS</vt:lpstr>
      <vt:lpstr>Calibri Light</vt:lpstr>
      <vt:lpstr>Calibri</vt:lpstr>
      <vt:lpstr>3_Office 主题</vt:lpstr>
      <vt:lpstr>4_Office 主题</vt:lpstr>
      <vt:lpstr>2_White</vt:lpstr>
      <vt:lpstr>PowerPoint 演示文稿</vt:lpstr>
      <vt:lpstr>项目背景</vt:lpstr>
      <vt:lpstr>要求检测项目及判定标准： </vt:lpstr>
      <vt:lpstr>要求检测项目及判定标准： </vt:lpstr>
      <vt:lpstr>要求检测项目及判定标准： </vt:lpstr>
      <vt:lpstr>成像方案-正面</vt:lpstr>
      <vt:lpstr>成像方案-反面</vt:lpstr>
      <vt:lpstr>成像方案-外侧面(4个)</vt:lpstr>
      <vt:lpstr>成像方案-内侧面(2个)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Alex</cp:lastModifiedBy>
  <cp:revision>39</cp:revision>
  <cp:lastPrinted>2019-01-19T16:23:00Z</cp:lastPrinted>
  <dcterms:created xsi:type="dcterms:W3CDTF">2018-03-16T13:53:00Z</dcterms:created>
  <dcterms:modified xsi:type="dcterms:W3CDTF">2021-12-30T04:14:59Z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7E8DE1B6F2504F25A2415D32AE2D37F2</vt:lpwstr>
  </property>
</Properties>
</file>