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67" r:id="rId4"/>
    <p:sldId id="273" r:id="rId5"/>
    <p:sldId id="274" r:id="rId6"/>
    <p:sldId id="275" r:id="rId7"/>
    <p:sldId id="276" r:id="rId8"/>
    <p:sldId id="277" r:id="rId9"/>
    <p:sldId id="286" r:id="rId10"/>
    <p:sldId id="287" r:id="rId11"/>
    <p:sldId id="288" r:id="rId12"/>
    <p:sldId id="289" r:id="rId13"/>
    <p:sldId id="290" r:id="rId14"/>
    <p:sldId id="292" r:id="rId15"/>
    <p:sldId id="291" r:id="rId16"/>
    <p:sldId id="280" r:id="rId17"/>
    <p:sldId id="285" r:id="rId18"/>
    <p:sldId id="278" r:id="rId19"/>
    <p:sldId id="279" r:id="rId20"/>
    <p:sldId id="293" r:id="rId21"/>
    <p:sldId id="281" r:id="rId22"/>
    <p:sldId id="282" r:id="rId23"/>
    <p:sldId id="2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043E6F"/>
    <a:srgbClr val="133153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B3BDD-5B60-43AB-8D50-8E872ECC6369}" type="doc">
      <dgm:prSet loTypeId="urn:microsoft.com/office/officeart/2005/8/layout/vList3" loCatId="picture" qsTypeId="urn:microsoft.com/office/officeart/2005/8/quickstyle/3d3" qsCatId="3D" csTypeId="urn:microsoft.com/office/officeart/2005/8/colors/accent1_2" csCatId="accent1" phldr="1"/>
      <dgm:spPr/>
    </dgm:pt>
    <dgm:pt modelId="{3DF16A5D-8C65-470D-A4A7-C9E7061D5759}">
      <dgm:prSet phldrT="[文本]" custT="1"/>
      <dgm:spPr/>
      <dgm:t>
        <a:bodyPr/>
        <a:lstStyle/>
        <a:p>
          <a:pPr algn="l"/>
          <a:r>
            <a:rPr lang="en-US" altLang="zh-CN" sz="1200" b="1" u="sng" dirty="0"/>
            <a:t>NPT</a:t>
          </a:r>
          <a:r>
            <a:rPr lang="zh-CN" altLang="en-US" sz="1200" b="1" u="sng" dirty="0"/>
            <a:t>螺纹检测</a:t>
          </a:r>
          <a:r>
            <a:rPr lang="en-US" altLang="zh-CN" sz="1200" b="1" u="sng" dirty="0"/>
            <a:t>(</a:t>
          </a:r>
          <a:r>
            <a:rPr lang="zh-CN" altLang="en-US" sz="1200" b="1" u="sng" dirty="0"/>
            <a:t>人工</a:t>
          </a:r>
          <a:r>
            <a:rPr lang="en-US" altLang="zh-CN" sz="1200" b="1" u="sng" dirty="0"/>
            <a:t>)</a:t>
          </a:r>
        </a:p>
        <a:p>
          <a:pPr algn="l"/>
          <a:r>
            <a:rPr lang="zh-CN" altLang="en-US" sz="1200" dirty="0">
              <a:latin typeface="宋体" panose="02010600030101010101" pitchFamily="2" charset="-122"/>
              <a:ea typeface="宋体" panose="02010600030101010101" pitchFamily="2" charset="-122"/>
            </a:rPr>
            <a:t>螺纹规通端通，止规最多拧入</a:t>
          </a:r>
          <a:r>
            <a:rPr lang="en-US" altLang="zh-CN" sz="1200" dirty="0">
              <a:latin typeface="宋体" panose="02010600030101010101" pitchFamily="2" charset="-122"/>
              <a:ea typeface="宋体" panose="02010600030101010101" pitchFamily="2" charset="-122"/>
            </a:rPr>
            <a:t>2.5</a:t>
          </a:r>
          <a:r>
            <a:rPr lang="zh-CN" altLang="en-US" sz="1200" dirty="0">
              <a:latin typeface="宋体" panose="02010600030101010101" pitchFamily="2" charset="-122"/>
              <a:ea typeface="宋体" panose="02010600030101010101" pitchFamily="2" charset="-122"/>
            </a:rPr>
            <a:t>圈，螺纹同时满足上述两个条件</a:t>
          </a:r>
          <a:r>
            <a:rPr lang="en-US" altLang="zh-CN" sz="1200" dirty="0">
              <a:latin typeface="宋体" panose="02010600030101010101" pitchFamily="2" charset="-122"/>
              <a:ea typeface="宋体" panose="02010600030101010101" pitchFamily="2" charset="-122"/>
            </a:rPr>
            <a:t>.</a:t>
          </a:r>
          <a:endParaRPr lang="zh-CN" altLang="en-US" sz="1200" dirty="0"/>
        </a:p>
      </dgm:t>
    </dgm:pt>
    <dgm:pt modelId="{5DDF9F6B-3437-438F-94EA-FB3AB0D457E6}" type="parTrans" cxnId="{86843E02-C773-4A2D-A475-B9C43A87878C}">
      <dgm:prSet/>
      <dgm:spPr/>
      <dgm:t>
        <a:bodyPr/>
        <a:lstStyle/>
        <a:p>
          <a:endParaRPr lang="zh-CN" altLang="en-US"/>
        </a:p>
      </dgm:t>
    </dgm:pt>
    <dgm:pt modelId="{5E6031B9-EB1B-4F70-B604-61FAE4659751}" type="sibTrans" cxnId="{86843E02-C773-4A2D-A475-B9C43A87878C}">
      <dgm:prSet/>
      <dgm:spPr/>
      <dgm:t>
        <a:bodyPr/>
        <a:lstStyle/>
        <a:p>
          <a:endParaRPr lang="zh-CN" altLang="en-US"/>
        </a:p>
      </dgm:t>
    </dgm:pt>
    <dgm:pt modelId="{F1BC43F8-5573-40B3-A0AD-4FF61B4F6867}">
      <dgm:prSet phldrT="[文本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螺纹通孔检测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把通规旋进螺纹孔，顺利通过判断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若感觉阻力，无法旋入判断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NG;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止规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M3/4/5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2.5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圈为合格，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M6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3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.</a:t>
          </a:r>
          <a:endParaRPr lang="zh-CN" altLang="en-US" sz="1200" kern="1200" dirty="0">
            <a:solidFill>
              <a:prstClr val="white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46F5C75A-6620-4947-8FE9-441D87C2D6C6}" type="parTrans" cxnId="{D617D2C9-9F8E-479B-B7FD-531BD9E11BE0}">
      <dgm:prSet/>
      <dgm:spPr/>
      <dgm:t>
        <a:bodyPr/>
        <a:lstStyle/>
        <a:p>
          <a:endParaRPr lang="zh-CN" altLang="en-US"/>
        </a:p>
      </dgm:t>
    </dgm:pt>
    <dgm:pt modelId="{29F144DE-0D7E-4820-9932-3CB5775B87F8}" type="sibTrans" cxnId="{D617D2C9-9F8E-479B-B7FD-531BD9E11BE0}">
      <dgm:prSet/>
      <dgm:spPr/>
      <dgm:t>
        <a:bodyPr/>
        <a:lstStyle/>
        <a:p>
          <a:endParaRPr lang="zh-CN" altLang="en-US"/>
        </a:p>
      </dgm:t>
    </dgm:pt>
    <dgm:pt modelId="{A7E51D4E-70BF-43E3-9A0D-192E35A9685B}">
      <dgm:prSet phldrT="[文本]"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特征尺寸及有无检测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人工把菲林片贴合在产品表面，看特征是否吻合。若肉眼判定加工位置与菲林位置不符合，判断为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符合则判定为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OK.</a:t>
          </a:r>
        </a:p>
      </dgm:t>
    </dgm:pt>
    <dgm:pt modelId="{6B4AA5DC-41CF-47CD-8283-54C2F6431A0A}" type="parTrans" cxnId="{F8D087F6-C982-4593-968B-25793EC366B9}">
      <dgm:prSet/>
      <dgm:spPr/>
      <dgm:t>
        <a:bodyPr/>
        <a:lstStyle/>
        <a:p>
          <a:endParaRPr lang="zh-CN" altLang="en-US"/>
        </a:p>
      </dgm:t>
    </dgm:pt>
    <dgm:pt modelId="{598ADF11-6434-4030-97C0-60AA8B42B814}" type="sibTrans" cxnId="{F8D087F6-C982-4593-968B-25793EC366B9}">
      <dgm:prSet/>
      <dgm:spPr/>
      <dgm:t>
        <a:bodyPr/>
        <a:lstStyle/>
        <a:p>
          <a:endParaRPr lang="zh-CN" altLang="en-US"/>
        </a:p>
      </dgm:t>
    </dgm:pt>
    <dgm:pt modelId="{7B1468FA-9096-49E9-A960-10840AED09E5}" type="pres">
      <dgm:prSet presAssocID="{22AB3BDD-5B60-43AB-8D50-8E872ECC6369}" presName="linearFlow" presStyleCnt="0">
        <dgm:presLayoutVars>
          <dgm:dir/>
          <dgm:resizeHandles val="exact"/>
        </dgm:presLayoutVars>
      </dgm:prSet>
      <dgm:spPr/>
    </dgm:pt>
    <dgm:pt modelId="{68FD5150-510C-40BA-9AF5-F348891A8404}" type="pres">
      <dgm:prSet presAssocID="{3DF16A5D-8C65-470D-A4A7-C9E7061D5759}" presName="composite" presStyleCnt="0"/>
      <dgm:spPr/>
    </dgm:pt>
    <dgm:pt modelId="{FC0ADCB5-EA58-4A0A-93B6-1A0273B91A94}" type="pres">
      <dgm:prSet presAssocID="{3DF16A5D-8C65-470D-A4A7-C9E7061D5759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27000" b="-27000"/>
          </a:stretch>
        </a:blipFill>
      </dgm:spPr>
    </dgm:pt>
    <dgm:pt modelId="{35B77C39-F97E-4BA4-A412-83E43CAEDCD1}" type="pres">
      <dgm:prSet presAssocID="{3DF16A5D-8C65-470D-A4A7-C9E7061D5759}" presName="txShp" presStyleLbl="node1" presStyleIdx="0" presStyleCnt="3">
        <dgm:presLayoutVars>
          <dgm:bulletEnabled val="1"/>
        </dgm:presLayoutVars>
      </dgm:prSet>
      <dgm:spPr/>
    </dgm:pt>
    <dgm:pt modelId="{BE9C1E76-2FFA-4810-B844-AAE9D214359F}" type="pres">
      <dgm:prSet presAssocID="{5E6031B9-EB1B-4F70-B604-61FAE4659751}" presName="spacing" presStyleCnt="0"/>
      <dgm:spPr/>
    </dgm:pt>
    <dgm:pt modelId="{3A3CE8D6-82D6-4D5A-87C2-5ED8A9965CB3}" type="pres">
      <dgm:prSet presAssocID="{F1BC43F8-5573-40B3-A0AD-4FF61B4F6867}" presName="composite" presStyleCnt="0"/>
      <dgm:spPr/>
    </dgm:pt>
    <dgm:pt modelId="{213B9B63-6D28-44FD-9562-7D64C69275DC}" type="pres">
      <dgm:prSet presAssocID="{F1BC43F8-5573-40B3-A0AD-4FF61B4F6867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8E755AFD-420E-4C5B-B698-682B77F4C4EF}" type="pres">
      <dgm:prSet presAssocID="{F1BC43F8-5573-40B3-A0AD-4FF61B4F6867}" presName="txShp" presStyleLbl="node1" presStyleIdx="1" presStyleCnt="3">
        <dgm:presLayoutVars>
          <dgm:bulletEnabled val="1"/>
        </dgm:presLayoutVars>
      </dgm:prSet>
      <dgm:spPr/>
    </dgm:pt>
    <dgm:pt modelId="{369038BB-C2C9-477D-9151-2C4CBB623A0E}" type="pres">
      <dgm:prSet presAssocID="{29F144DE-0D7E-4820-9932-3CB5775B87F8}" presName="spacing" presStyleCnt="0"/>
      <dgm:spPr/>
    </dgm:pt>
    <dgm:pt modelId="{DA57AD6B-96CE-49F5-AF65-390B57FE14BD}" type="pres">
      <dgm:prSet presAssocID="{A7E51D4E-70BF-43E3-9A0D-192E35A9685B}" presName="composite" presStyleCnt="0"/>
      <dgm:spPr/>
    </dgm:pt>
    <dgm:pt modelId="{9D8244D3-96FE-4BFC-80CA-50A6B0C30B25}" type="pres">
      <dgm:prSet presAssocID="{A7E51D4E-70BF-43E3-9A0D-192E35A9685B}" presName="imgShp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16000" b="-16000"/>
          </a:stretch>
        </a:blipFill>
      </dgm:spPr>
    </dgm:pt>
    <dgm:pt modelId="{7BD7EAF3-64B0-4B28-AD98-28792773CAE0}" type="pres">
      <dgm:prSet presAssocID="{A7E51D4E-70BF-43E3-9A0D-192E35A9685B}" presName="txShp" presStyleLbl="node1" presStyleIdx="2" presStyleCnt="3">
        <dgm:presLayoutVars>
          <dgm:bulletEnabled val="1"/>
        </dgm:presLayoutVars>
      </dgm:prSet>
      <dgm:spPr/>
    </dgm:pt>
  </dgm:ptLst>
  <dgm:cxnLst>
    <dgm:cxn modelId="{86843E02-C773-4A2D-A475-B9C43A87878C}" srcId="{22AB3BDD-5B60-43AB-8D50-8E872ECC6369}" destId="{3DF16A5D-8C65-470D-A4A7-C9E7061D5759}" srcOrd="0" destOrd="0" parTransId="{5DDF9F6B-3437-438F-94EA-FB3AB0D457E6}" sibTransId="{5E6031B9-EB1B-4F70-B604-61FAE4659751}"/>
    <dgm:cxn modelId="{DEEF370B-742C-4D24-BA43-DAE1EF8BAC45}" type="presOf" srcId="{3DF16A5D-8C65-470D-A4A7-C9E7061D5759}" destId="{35B77C39-F97E-4BA4-A412-83E43CAEDCD1}" srcOrd="0" destOrd="0" presId="urn:microsoft.com/office/officeart/2005/8/layout/vList3"/>
    <dgm:cxn modelId="{0519E656-6393-4289-93BA-3ADE9D04325C}" type="presOf" srcId="{22AB3BDD-5B60-43AB-8D50-8E872ECC6369}" destId="{7B1468FA-9096-49E9-A960-10840AED09E5}" srcOrd="0" destOrd="0" presId="urn:microsoft.com/office/officeart/2005/8/layout/vList3"/>
    <dgm:cxn modelId="{CB8B08B6-0A09-44F5-B86A-69420C6DA307}" type="presOf" srcId="{F1BC43F8-5573-40B3-A0AD-4FF61B4F6867}" destId="{8E755AFD-420E-4C5B-B698-682B77F4C4EF}" srcOrd="0" destOrd="0" presId="urn:microsoft.com/office/officeart/2005/8/layout/vList3"/>
    <dgm:cxn modelId="{D617D2C9-9F8E-479B-B7FD-531BD9E11BE0}" srcId="{22AB3BDD-5B60-43AB-8D50-8E872ECC6369}" destId="{F1BC43F8-5573-40B3-A0AD-4FF61B4F6867}" srcOrd="1" destOrd="0" parTransId="{46F5C75A-6620-4947-8FE9-441D87C2D6C6}" sibTransId="{29F144DE-0D7E-4820-9932-3CB5775B87F8}"/>
    <dgm:cxn modelId="{3D7604F5-EA91-435F-A076-DD05743594C7}" type="presOf" srcId="{A7E51D4E-70BF-43E3-9A0D-192E35A9685B}" destId="{7BD7EAF3-64B0-4B28-AD98-28792773CAE0}" srcOrd="0" destOrd="0" presId="urn:microsoft.com/office/officeart/2005/8/layout/vList3"/>
    <dgm:cxn modelId="{F8D087F6-C982-4593-968B-25793EC366B9}" srcId="{22AB3BDD-5B60-43AB-8D50-8E872ECC6369}" destId="{A7E51D4E-70BF-43E3-9A0D-192E35A9685B}" srcOrd="2" destOrd="0" parTransId="{6B4AA5DC-41CF-47CD-8283-54C2F6431A0A}" sibTransId="{598ADF11-6434-4030-97C0-60AA8B42B814}"/>
    <dgm:cxn modelId="{0B873A05-F8F1-4905-802D-EFBA8425AF76}" type="presParOf" srcId="{7B1468FA-9096-49E9-A960-10840AED09E5}" destId="{68FD5150-510C-40BA-9AF5-F348891A8404}" srcOrd="0" destOrd="0" presId="urn:microsoft.com/office/officeart/2005/8/layout/vList3"/>
    <dgm:cxn modelId="{A817F0AA-0667-4FB0-9B17-07F6F887BBBF}" type="presParOf" srcId="{68FD5150-510C-40BA-9AF5-F348891A8404}" destId="{FC0ADCB5-EA58-4A0A-93B6-1A0273B91A94}" srcOrd="0" destOrd="0" presId="urn:microsoft.com/office/officeart/2005/8/layout/vList3"/>
    <dgm:cxn modelId="{102E58A9-DC3B-48B0-BEBB-CCE3FAEB050C}" type="presParOf" srcId="{68FD5150-510C-40BA-9AF5-F348891A8404}" destId="{35B77C39-F97E-4BA4-A412-83E43CAEDCD1}" srcOrd="1" destOrd="0" presId="urn:microsoft.com/office/officeart/2005/8/layout/vList3"/>
    <dgm:cxn modelId="{49AB7F1E-D557-4899-B36D-A47A5E6A1AE8}" type="presParOf" srcId="{7B1468FA-9096-49E9-A960-10840AED09E5}" destId="{BE9C1E76-2FFA-4810-B844-AAE9D214359F}" srcOrd="1" destOrd="0" presId="urn:microsoft.com/office/officeart/2005/8/layout/vList3"/>
    <dgm:cxn modelId="{B803B226-D095-42E1-8F1C-F2CC447BBBBF}" type="presParOf" srcId="{7B1468FA-9096-49E9-A960-10840AED09E5}" destId="{3A3CE8D6-82D6-4D5A-87C2-5ED8A9965CB3}" srcOrd="2" destOrd="0" presId="urn:microsoft.com/office/officeart/2005/8/layout/vList3"/>
    <dgm:cxn modelId="{75D1FF4D-458C-4739-90A7-D3CB9CD0C557}" type="presParOf" srcId="{3A3CE8D6-82D6-4D5A-87C2-5ED8A9965CB3}" destId="{213B9B63-6D28-44FD-9562-7D64C69275DC}" srcOrd="0" destOrd="0" presId="urn:microsoft.com/office/officeart/2005/8/layout/vList3"/>
    <dgm:cxn modelId="{1B0B3EFE-291E-43C3-8189-6AD07BDD2AA9}" type="presParOf" srcId="{3A3CE8D6-82D6-4D5A-87C2-5ED8A9965CB3}" destId="{8E755AFD-420E-4C5B-B698-682B77F4C4EF}" srcOrd="1" destOrd="0" presId="urn:microsoft.com/office/officeart/2005/8/layout/vList3"/>
    <dgm:cxn modelId="{67E8E420-E127-4957-9E7C-9DF3E06DDC37}" type="presParOf" srcId="{7B1468FA-9096-49E9-A960-10840AED09E5}" destId="{369038BB-C2C9-477D-9151-2C4CBB623A0E}" srcOrd="3" destOrd="0" presId="urn:microsoft.com/office/officeart/2005/8/layout/vList3"/>
    <dgm:cxn modelId="{512F7EAD-F62C-4CF0-9890-4652EBD6DEB2}" type="presParOf" srcId="{7B1468FA-9096-49E9-A960-10840AED09E5}" destId="{DA57AD6B-96CE-49F5-AF65-390B57FE14BD}" srcOrd="4" destOrd="0" presId="urn:microsoft.com/office/officeart/2005/8/layout/vList3"/>
    <dgm:cxn modelId="{EA90412A-321F-4E3E-980A-F4FE09D8FC07}" type="presParOf" srcId="{DA57AD6B-96CE-49F5-AF65-390B57FE14BD}" destId="{9D8244D3-96FE-4BFC-80CA-50A6B0C30B25}" srcOrd="0" destOrd="0" presId="urn:microsoft.com/office/officeart/2005/8/layout/vList3"/>
    <dgm:cxn modelId="{8B0AF30D-3E46-4065-A360-DB134C5FE568}" type="presParOf" srcId="{DA57AD6B-96CE-49F5-AF65-390B57FE14BD}" destId="{7BD7EAF3-64B0-4B28-AD98-28792773CA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2954E-A39D-4BCB-9EFB-4F7C341DD861}" type="doc">
      <dgm:prSet loTypeId="urn:microsoft.com/office/officeart/2009/3/layout/SnapshotPictureList" loCatId="picture" qsTypeId="urn:microsoft.com/office/officeart/2005/8/quickstyle/3d2" qsCatId="3D" csTypeId="urn:microsoft.com/office/officeart/2005/8/colors/accent1_2" csCatId="accent1" phldr="1"/>
      <dgm:spPr/>
    </dgm:pt>
    <dgm:pt modelId="{98DF6FB1-999B-41ED-91E6-6F77B00FC9D9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C7F468A-7DA6-414A-9A24-434C9DDC83EC}" type="parTrans" cxnId="{2118ABC3-3212-4821-AF12-67D2B136E5F6}">
      <dgm:prSet/>
      <dgm:spPr/>
      <dgm:t>
        <a:bodyPr/>
        <a:lstStyle/>
        <a:p>
          <a:endParaRPr lang="zh-CN" altLang="en-US"/>
        </a:p>
      </dgm:t>
    </dgm:pt>
    <dgm:pt modelId="{2BAC4DC8-FAD6-4D95-8B6D-0983051CF077}" type="sibTrans" cxnId="{2118ABC3-3212-4821-AF12-67D2B136E5F6}">
      <dgm:prSet/>
      <dgm:spPr/>
      <dgm:t>
        <a:bodyPr/>
        <a:lstStyle/>
        <a:p>
          <a:endParaRPr lang="zh-CN" altLang="en-US"/>
        </a:p>
      </dgm:t>
    </dgm:pt>
    <dgm:pt modelId="{D5DA36C0-6590-4C52-9A53-CFB77CDD9DEC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3</a:t>
          </a:r>
          <a:endParaRPr lang="zh-CN" altLang="en-US" sz="9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BED6ED7-A1AA-4AF7-8030-74E3DDBF4E02}" type="parTrans" cxnId="{EE1B9E81-FE1E-4C31-B0E9-6C21FDA4A4A9}">
      <dgm:prSet/>
      <dgm:spPr/>
      <dgm:t>
        <a:bodyPr/>
        <a:lstStyle/>
        <a:p>
          <a:endParaRPr lang="zh-CN" altLang="en-US"/>
        </a:p>
      </dgm:t>
    </dgm:pt>
    <dgm:pt modelId="{03EBA070-D346-4EEF-A0E2-A5F99BE41D87}" type="sibTrans" cxnId="{EE1B9E81-FE1E-4C31-B0E9-6C21FDA4A4A9}">
      <dgm:prSet/>
      <dgm:spPr/>
      <dgm:t>
        <a:bodyPr/>
        <a:lstStyle/>
        <a:p>
          <a:endParaRPr lang="zh-CN" altLang="en-US"/>
        </a:p>
      </dgm:t>
    </dgm:pt>
    <dgm:pt modelId="{CCCF8ADC-0C80-4168-9AD2-99B6EA742446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2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F51C887-DFB3-4097-BD9B-5C02476802D4}" type="sibTrans" cxnId="{74CB30B0-F551-44AE-86C6-85770EA51532}">
      <dgm:prSet/>
      <dgm:spPr/>
      <dgm:t>
        <a:bodyPr/>
        <a:lstStyle/>
        <a:p>
          <a:endParaRPr lang="zh-CN" altLang="en-US"/>
        </a:p>
      </dgm:t>
    </dgm:pt>
    <dgm:pt modelId="{495FF52D-3EF0-4498-BBB3-A92FB2DCEE67}" type="parTrans" cxnId="{74CB30B0-F551-44AE-86C6-85770EA51532}">
      <dgm:prSet/>
      <dgm:spPr/>
      <dgm:t>
        <a:bodyPr/>
        <a:lstStyle/>
        <a:p>
          <a:endParaRPr lang="zh-CN" altLang="en-US"/>
        </a:p>
      </dgm:t>
    </dgm:pt>
    <dgm:pt modelId="{B7AB61C9-47D3-4C17-B29B-8AD8CA8273C4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4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7E366E4-587D-4E98-BD32-6167400707D7}" type="sibTrans" cxnId="{A5FA0E2A-5494-482A-97E3-94FC46343714}">
      <dgm:prSet/>
      <dgm:spPr/>
      <dgm:t>
        <a:bodyPr/>
        <a:lstStyle/>
        <a:p>
          <a:endParaRPr lang="zh-CN" altLang="en-US"/>
        </a:p>
      </dgm:t>
    </dgm:pt>
    <dgm:pt modelId="{70635179-D0B7-4637-B242-733FF6556EA9}" type="parTrans" cxnId="{A5FA0E2A-5494-482A-97E3-94FC46343714}">
      <dgm:prSet/>
      <dgm:spPr/>
      <dgm:t>
        <a:bodyPr/>
        <a:lstStyle/>
        <a:p>
          <a:endParaRPr lang="zh-CN" altLang="en-US"/>
        </a:p>
      </dgm:t>
    </dgm:pt>
    <dgm:pt modelId="{28AC479F-2A82-4C49-B500-22CF1E18B2EF}" type="pres">
      <dgm:prSet presAssocID="{A732954E-A39D-4BCB-9EFB-4F7C341DD861}" presName="Name0" presStyleCnt="0">
        <dgm:presLayoutVars>
          <dgm:chMax/>
          <dgm:chPref/>
          <dgm:dir/>
          <dgm:animLvl val="lvl"/>
        </dgm:presLayoutVars>
      </dgm:prSet>
      <dgm:spPr/>
    </dgm:pt>
    <dgm:pt modelId="{CE902923-79E8-4E0D-9E3B-128D10321E03}" type="pres">
      <dgm:prSet presAssocID="{98DF6FB1-999B-41ED-91E6-6F77B00FC9D9}" presName="composite" presStyleCnt="0"/>
      <dgm:spPr/>
    </dgm:pt>
    <dgm:pt modelId="{7ECD48B9-A114-4F9B-A9F3-E75482DC368D}" type="pres">
      <dgm:prSet presAssocID="{98DF6FB1-999B-41ED-91E6-6F77B00FC9D9}" presName="ParentAccentShape" presStyleLbl="trBgShp" presStyleIdx="0" presStyleCnt="4"/>
      <dgm:spPr/>
    </dgm:pt>
    <dgm:pt modelId="{E4F84D66-6082-468E-83A9-DF13FC6340BE}" type="pres">
      <dgm:prSet presAssocID="{98DF6FB1-999B-41ED-91E6-6F77B00FC9D9}" presName="ParentTex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21CD34F2-4EE5-4577-8A18-DC6D184AE0A4}" type="pres">
      <dgm:prSet presAssocID="{98DF6FB1-999B-41ED-91E6-6F77B00FC9D9}" presName="ChildText" presStyleLbl="revTx" presStyleIdx="1" presStyleCnt="8">
        <dgm:presLayoutVars>
          <dgm:chMax val="0"/>
          <dgm:chPref val="0"/>
        </dgm:presLayoutVars>
      </dgm:prSet>
      <dgm:spPr/>
    </dgm:pt>
    <dgm:pt modelId="{C6AA9026-F8D0-49DB-BA15-AF9B7A3AFE8B}" type="pres">
      <dgm:prSet presAssocID="{98DF6FB1-999B-41ED-91E6-6F77B00FC9D9}" presName="ChildAccentShape" presStyleLbl="trBgShp" presStyleIdx="0" presStyleCnt="4"/>
      <dgm:spPr/>
    </dgm:pt>
    <dgm:pt modelId="{C53B764C-8B9C-4AFF-B640-68134A54CBAF}" type="pres">
      <dgm:prSet presAssocID="{98DF6FB1-999B-41ED-91E6-6F77B00FC9D9}" presName="Image" presStyleLbl="alignImgPlace1" presStyleIdx="0" presStyleCnt="4" custScaleX="74247" custScaleY="90120" custLinFactNeighborX="-1967" custLinFactNeighborY="0"/>
      <dgm:spPr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</dgm:spPr>
    </dgm:pt>
    <dgm:pt modelId="{3EC2125F-C4B1-4F3B-AC03-17CEB8BF715F}" type="pres">
      <dgm:prSet presAssocID="{2BAC4DC8-FAD6-4D95-8B6D-0983051CF077}" presName="sibTrans" presStyleCnt="0"/>
      <dgm:spPr/>
    </dgm:pt>
    <dgm:pt modelId="{59A56358-A531-41C4-A0A8-73EADB5A3493}" type="pres">
      <dgm:prSet presAssocID="{D5DA36C0-6590-4C52-9A53-CFB77CDD9DEC}" presName="composite" presStyleCnt="0"/>
      <dgm:spPr/>
    </dgm:pt>
    <dgm:pt modelId="{42D9A2A1-8A8A-4581-AC85-E4BD83E145E4}" type="pres">
      <dgm:prSet presAssocID="{D5DA36C0-6590-4C52-9A53-CFB77CDD9DEC}" presName="ParentAccentShape" presStyleLbl="trBgShp" presStyleIdx="1" presStyleCnt="4"/>
      <dgm:spPr/>
    </dgm:pt>
    <dgm:pt modelId="{42D6EA6A-0B73-4F91-9765-AB5C5D2D5C53}" type="pres">
      <dgm:prSet presAssocID="{D5DA36C0-6590-4C52-9A53-CFB77CDD9DEC}" presName="ParentTex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113193BA-D364-43B4-8B6E-C340672AC6F2}" type="pres">
      <dgm:prSet presAssocID="{D5DA36C0-6590-4C52-9A53-CFB77CDD9DEC}" presName="ChildText" presStyleLbl="revTx" presStyleIdx="3" presStyleCnt="8">
        <dgm:presLayoutVars>
          <dgm:chMax val="0"/>
          <dgm:chPref val="0"/>
        </dgm:presLayoutVars>
      </dgm:prSet>
      <dgm:spPr/>
    </dgm:pt>
    <dgm:pt modelId="{47381A31-311B-4CF9-9792-B7F70CFB9904}" type="pres">
      <dgm:prSet presAssocID="{D5DA36C0-6590-4C52-9A53-CFB77CDD9DEC}" presName="ChildAccentShape" presStyleLbl="trBgShp" presStyleIdx="1" presStyleCnt="4"/>
      <dgm:spPr/>
    </dgm:pt>
    <dgm:pt modelId="{022A4A83-78E3-4B5D-8581-6DB26A704DC6}" type="pres">
      <dgm:prSet presAssocID="{D5DA36C0-6590-4C52-9A53-CFB77CDD9DEC}" presName="Image" presStyleLbl="alignImgPlace1" presStyleIdx="1" presStyleCnt="4" custScaleX="78288" custScaleY="95578" custLinFactNeighborX="2" custLinFactNeighborY="0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</dgm:spPr>
    </dgm:pt>
    <dgm:pt modelId="{BCF902BC-D63A-4E5A-9AD3-D61E332D34A6}" type="pres">
      <dgm:prSet presAssocID="{03EBA070-D346-4EEF-A0E2-A5F99BE41D87}" presName="sibTrans" presStyleCnt="0"/>
      <dgm:spPr/>
    </dgm:pt>
    <dgm:pt modelId="{CB6B639E-7B33-453E-B930-5C96FC25644F}" type="pres">
      <dgm:prSet presAssocID="{CCCF8ADC-0C80-4168-9AD2-99B6EA742446}" presName="composite" presStyleCnt="0"/>
      <dgm:spPr/>
    </dgm:pt>
    <dgm:pt modelId="{5AAD5EF8-A589-4060-A8B8-0A1199FD0495}" type="pres">
      <dgm:prSet presAssocID="{CCCF8ADC-0C80-4168-9AD2-99B6EA742446}" presName="ParentAccentShape" presStyleLbl="trBgShp" presStyleIdx="2" presStyleCnt="4"/>
      <dgm:spPr/>
    </dgm:pt>
    <dgm:pt modelId="{C0EC1D7D-BDD7-4060-AB63-D2281248D302}" type="pres">
      <dgm:prSet presAssocID="{CCCF8ADC-0C80-4168-9AD2-99B6EA742446}" presName="ParentTex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BA1F5BA6-BE8B-4A86-9EE1-626276801037}" type="pres">
      <dgm:prSet presAssocID="{CCCF8ADC-0C80-4168-9AD2-99B6EA742446}" presName="ChildText" presStyleLbl="revTx" presStyleIdx="5" presStyleCnt="8">
        <dgm:presLayoutVars>
          <dgm:chMax val="0"/>
          <dgm:chPref val="0"/>
        </dgm:presLayoutVars>
      </dgm:prSet>
      <dgm:spPr/>
    </dgm:pt>
    <dgm:pt modelId="{CE707BDB-CC53-42DC-954B-5CA83C9CA070}" type="pres">
      <dgm:prSet presAssocID="{CCCF8ADC-0C80-4168-9AD2-99B6EA742446}" presName="ChildAccentShape" presStyleLbl="trBgShp" presStyleIdx="2" presStyleCnt="4"/>
      <dgm:spPr/>
    </dgm:pt>
    <dgm:pt modelId="{FCC8BE69-5FC5-406A-B411-465D2E0F6DBD}" type="pres">
      <dgm:prSet presAssocID="{CCCF8ADC-0C80-4168-9AD2-99B6EA742446}" presName="Image" presStyleLbl="alignImgPlace1" presStyleIdx="2" presStyleCnt="4" custScaleX="74736" custScaleY="96978" custLinFactNeighborX="-1124"/>
      <dgm:spPr>
        <a:blipFill>
          <a:blip xmlns:r="http://schemas.openxmlformats.org/officeDocument/2006/relationships" r:embed="rId3"/>
          <a:srcRect/>
          <a:stretch>
            <a:fillRect l="-2000" r="-2000"/>
          </a:stretch>
        </a:blipFill>
      </dgm:spPr>
    </dgm:pt>
    <dgm:pt modelId="{CE113BDB-78DB-4400-BE8D-73A095CA4BC7}" type="pres">
      <dgm:prSet presAssocID="{2F51C887-DFB3-4097-BD9B-5C02476802D4}" presName="sibTrans" presStyleCnt="0"/>
      <dgm:spPr/>
    </dgm:pt>
    <dgm:pt modelId="{539039B2-BA15-47F4-ADF4-57DCF4873949}" type="pres">
      <dgm:prSet presAssocID="{B7AB61C9-47D3-4C17-B29B-8AD8CA8273C4}" presName="composite" presStyleCnt="0"/>
      <dgm:spPr/>
    </dgm:pt>
    <dgm:pt modelId="{6CF1C651-5295-4A17-ABDD-A712B46871EE}" type="pres">
      <dgm:prSet presAssocID="{B7AB61C9-47D3-4C17-B29B-8AD8CA8273C4}" presName="ParentAccentShape" presStyleLbl="trBgShp" presStyleIdx="3" presStyleCnt="4"/>
      <dgm:spPr/>
    </dgm:pt>
    <dgm:pt modelId="{1443AA1F-B5F6-4DC7-8CA6-A1CD018A7FAB}" type="pres">
      <dgm:prSet presAssocID="{B7AB61C9-47D3-4C17-B29B-8AD8CA8273C4}" presName="ParentTex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C4805395-92E7-4DC6-BCC2-C69ADCBB5581}" type="pres">
      <dgm:prSet presAssocID="{B7AB61C9-47D3-4C17-B29B-8AD8CA8273C4}" presName="ChildText" presStyleLbl="revTx" presStyleIdx="7" presStyleCnt="8">
        <dgm:presLayoutVars>
          <dgm:chMax val="0"/>
          <dgm:chPref val="0"/>
        </dgm:presLayoutVars>
      </dgm:prSet>
      <dgm:spPr/>
    </dgm:pt>
    <dgm:pt modelId="{BC7B8D63-3560-4255-9069-53079F7421BC}" type="pres">
      <dgm:prSet presAssocID="{B7AB61C9-47D3-4C17-B29B-8AD8CA8273C4}" presName="ChildAccentShape" presStyleLbl="trBgShp" presStyleIdx="3" presStyleCnt="4"/>
      <dgm:spPr/>
    </dgm:pt>
    <dgm:pt modelId="{65D97FF0-07D5-4D9A-82D6-E711C760F7A6}" type="pres">
      <dgm:prSet presAssocID="{B7AB61C9-47D3-4C17-B29B-8AD8CA8273C4}" presName="Image" presStyleLbl="alignImgPlace1" presStyleIdx="3" presStyleCnt="4" custScaleX="76252" custScaleY="96828" custLinFactNeighborX="-562" custLinFactNeighborY="402"/>
      <dgm:spPr>
        <a:blipFill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</dgm:ptLst>
  <dgm:cxnLst>
    <dgm:cxn modelId="{A5FA0E2A-5494-482A-97E3-94FC46343714}" srcId="{A732954E-A39D-4BCB-9EFB-4F7C341DD861}" destId="{B7AB61C9-47D3-4C17-B29B-8AD8CA8273C4}" srcOrd="3" destOrd="0" parTransId="{70635179-D0B7-4637-B242-733FF6556EA9}" sibTransId="{A7E366E4-587D-4E98-BD32-6167400707D7}"/>
    <dgm:cxn modelId="{22767F71-9307-49EB-A862-E206A088A1AD}" type="presOf" srcId="{CCCF8ADC-0C80-4168-9AD2-99B6EA742446}" destId="{C0EC1D7D-BDD7-4060-AB63-D2281248D302}" srcOrd="0" destOrd="0" presId="urn:microsoft.com/office/officeart/2009/3/layout/SnapshotPictureList"/>
    <dgm:cxn modelId="{EE1B9E81-FE1E-4C31-B0E9-6C21FDA4A4A9}" srcId="{A732954E-A39D-4BCB-9EFB-4F7C341DD861}" destId="{D5DA36C0-6590-4C52-9A53-CFB77CDD9DEC}" srcOrd="1" destOrd="0" parTransId="{ABED6ED7-A1AA-4AF7-8030-74E3DDBF4E02}" sibTransId="{03EBA070-D346-4EEF-A0E2-A5F99BE41D87}"/>
    <dgm:cxn modelId="{399C3F85-812A-4FEC-B3DE-3E7822F8263C}" type="presOf" srcId="{D5DA36C0-6590-4C52-9A53-CFB77CDD9DEC}" destId="{42D6EA6A-0B73-4F91-9765-AB5C5D2D5C53}" srcOrd="0" destOrd="0" presId="urn:microsoft.com/office/officeart/2009/3/layout/SnapshotPictureList"/>
    <dgm:cxn modelId="{674F1387-3F44-456A-9DE2-81303A86BF2D}" type="presOf" srcId="{A732954E-A39D-4BCB-9EFB-4F7C341DD861}" destId="{28AC479F-2A82-4C49-B500-22CF1E18B2EF}" srcOrd="0" destOrd="0" presId="urn:microsoft.com/office/officeart/2009/3/layout/SnapshotPictureList"/>
    <dgm:cxn modelId="{14833AAB-A158-463D-8B08-7FC7CBBC3677}" type="presOf" srcId="{98DF6FB1-999B-41ED-91E6-6F77B00FC9D9}" destId="{E4F84D66-6082-468E-83A9-DF13FC6340BE}" srcOrd="0" destOrd="0" presId="urn:microsoft.com/office/officeart/2009/3/layout/SnapshotPictureList"/>
    <dgm:cxn modelId="{74CB30B0-F551-44AE-86C6-85770EA51532}" srcId="{A732954E-A39D-4BCB-9EFB-4F7C341DD861}" destId="{CCCF8ADC-0C80-4168-9AD2-99B6EA742446}" srcOrd="2" destOrd="0" parTransId="{495FF52D-3EF0-4498-BBB3-A92FB2DCEE67}" sibTransId="{2F51C887-DFB3-4097-BD9B-5C02476802D4}"/>
    <dgm:cxn modelId="{2118ABC3-3212-4821-AF12-67D2B136E5F6}" srcId="{A732954E-A39D-4BCB-9EFB-4F7C341DD861}" destId="{98DF6FB1-999B-41ED-91E6-6F77B00FC9D9}" srcOrd="0" destOrd="0" parTransId="{9C7F468A-7DA6-414A-9A24-434C9DDC83EC}" sibTransId="{2BAC4DC8-FAD6-4D95-8B6D-0983051CF077}"/>
    <dgm:cxn modelId="{336EFBF6-9D16-4836-8A35-F932DDF30FA3}" type="presOf" srcId="{B7AB61C9-47D3-4C17-B29B-8AD8CA8273C4}" destId="{1443AA1F-B5F6-4DC7-8CA6-A1CD018A7FAB}" srcOrd="0" destOrd="0" presId="urn:microsoft.com/office/officeart/2009/3/layout/SnapshotPictureList"/>
    <dgm:cxn modelId="{D98ED005-C932-425E-80A1-796BFAF795D5}" type="presParOf" srcId="{28AC479F-2A82-4C49-B500-22CF1E18B2EF}" destId="{CE902923-79E8-4E0D-9E3B-128D10321E03}" srcOrd="0" destOrd="0" presId="urn:microsoft.com/office/officeart/2009/3/layout/SnapshotPictureList"/>
    <dgm:cxn modelId="{A77ED7DB-C2EF-49DB-9CEC-92FD3D7E18E1}" type="presParOf" srcId="{CE902923-79E8-4E0D-9E3B-128D10321E03}" destId="{7ECD48B9-A114-4F9B-A9F3-E75482DC368D}" srcOrd="0" destOrd="0" presId="urn:microsoft.com/office/officeart/2009/3/layout/SnapshotPictureList"/>
    <dgm:cxn modelId="{5181892A-FED6-4A73-B1DD-F9EA90991F4A}" type="presParOf" srcId="{CE902923-79E8-4E0D-9E3B-128D10321E03}" destId="{E4F84D66-6082-468E-83A9-DF13FC6340BE}" srcOrd="1" destOrd="0" presId="urn:microsoft.com/office/officeart/2009/3/layout/SnapshotPictureList"/>
    <dgm:cxn modelId="{74CA62F2-9269-4B6A-A061-14C00B62A696}" type="presParOf" srcId="{CE902923-79E8-4E0D-9E3B-128D10321E03}" destId="{21CD34F2-4EE5-4577-8A18-DC6D184AE0A4}" srcOrd="2" destOrd="0" presId="urn:microsoft.com/office/officeart/2009/3/layout/SnapshotPictureList"/>
    <dgm:cxn modelId="{2DC4A159-2B5D-4BE3-BE9A-540B31022792}" type="presParOf" srcId="{CE902923-79E8-4E0D-9E3B-128D10321E03}" destId="{C6AA9026-F8D0-49DB-BA15-AF9B7A3AFE8B}" srcOrd="3" destOrd="0" presId="urn:microsoft.com/office/officeart/2009/3/layout/SnapshotPictureList"/>
    <dgm:cxn modelId="{7F29367A-562F-4273-9FF2-AACBB0D17E5C}" type="presParOf" srcId="{CE902923-79E8-4E0D-9E3B-128D10321E03}" destId="{C53B764C-8B9C-4AFF-B640-68134A54CBAF}" srcOrd="4" destOrd="0" presId="urn:microsoft.com/office/officeart/2009/3/layout/SnapshotPictureList"/>
    <dgm:cxn modelId="{ED645F1E-599E-4220-B491-A0645ACD504D}" type="presParOf" srcId="{28AC479F-2A82-4C49-B500-22CF1E18B2EF}" destId="{3EC2125F-C4B1-4F3B-AC03-17CEB8BF715F}" srcOrd="1" destOrd="0" presId="urn:microsoft.com/office/officeart/2009/3/layout/SnapshotPictureList"/>
    <dgm:cxn modelId="{7DBB85B6-099C-4684-9AFA-0ACED8E73604}" type="presParOf" srcId="{28AC479F-2A82-4C49-B500-22CF1E18B2EF}" destId="{59A56358-A531-41C4-A0A8-73EADB5A3493}" srcOrd="2" destOrd="0" presId="urn:microsoft.com/office/officeart/2009/3/layout/SnapshotPictureList"/>
    <dgm:cxn modelId="{59314403-C264-4D65-8CA6-0FC49E164E43}" type="presParOf" srcId="{59A56358-A531-41C4-A0A8-73EADB5A3493}" destId="{42D9A2A1-8A8A-4581-AC85-E4BD83E145E4}" srcOrd="0" destOrd="0" presId="urn:microsoft.com/office/officeart/2009/3/layout/SnapshotPictureList"/>
    <dgm:cxn modelId="{CD1A1BF6-CEFC-41CA-A88C-6F7236E4F32D}" type="presParOf" srcId="{59A56358-A531-41C4-A0A8-73EADB5A3493}" destId="{42D6EA6A-0B73-4F91-9765-AB5C5D2D5C53}" srcOrd="1" destOrd="0" presId="urn:microsoft.com/office/officeart/2009/3/layout/SnapshotPictureList"/>
    <dgm:cxn modelId="{A5CC5981-81F9-45A7-B0CD-91C3391615A8}" type="presParOf" srcId="{59A56358-A531-41C4-A0A8-73EADB5A3493}" destId="{113193BA-D364-43B4-8B6E-C340672AC6F2}" srcOrd="2" destOrd="0" presId="urn:microsoft.com/office/officeart/2009/3/layout/SnapshotPictureList"/>
    <dgm:cxn modelId="{0C98C3C9-3586-4D70-AD0B-D20409F2E4FD}" type="presParOf" srcId="{59A56358-A531-41C4-A0A8-73EADB5A3493}" destId="{47381A31-311B-4CF9-9792-B7F70CFB9904}" srcOrd="3" destOrd="0" presId="urn:microsoft.com/office/officeart/2009/3/layout/SnapshotPictureList"/>
    <dgm:cxn modelId="{CAA0CCB4-8D0C-4699-926B-6CBB88D009B5}" type="presParOf" srcId="{59A56358-A531-41C4-A0A8-73EADB5A3493}" destId="{022A4A83-78E3-4B5D-8581-6DB26A704DC6}" srcOrd="4" destOrd="0" presId="urn:microsoft.com/office/officeart/2009/3/layout/SnapshotPictureList"/>
    <dgm:cxn modelId="{2F69BFEB-CBC3-432F-9A5F-DE52E820DC8C}" type="presParOf" srcId="{28AC479F-2A82-4C49-B500-22CF1E18B2EF}" destId="{BCF902BC-D63A-4E5A-9AD3-D61E332D34A6}" srcOrd="3" destOrd="0" presId="urn:microsoft.com/office/officeart/2009/3/layout/SnapshotPictureList"/>
    <dgm:cxn modelId="{BC9625D9-B923-485F-8FAC-E208C528675A}" type="presParOf" srcId="{28AC479F-2A82-4C49-B500-22CF1E18B2EF}" destId="{CB6B639E-7B33-453E-B930-5C96FC25644F}" srcOrd="4" destOrd="0" presId="urn:microsoft.com/office/officeart/2009/3/layout/SnapshotPictureList"/>
    <dgm:cxn modelId="{F5FF79ED-3645-4288-A855-BFA2E7E45B2A}" type="presParOf" srcId="{CB6B639E-7B33-453E-B930-5C96FC25644F}" destId="{5AAD5EF8-A589-4060-A8B8-0A1199FD0495}" srcOrd="0" destOrd="0" presId="urn:microsoft.com/office/officeart/2009/3/layout/SnapshotPictureList"/>
    <dgm:cxn modelId="{14957BB1-F5F8-45CA-A400-60BF6146CFFC}" type="presParOf" srcId="{CB6B639E-7B33-453E-B930-5C96FC25644F}" destId="{C0EC1D7D-BDD7-4060-AB63-D2281248D302}" srcOrd="1" destOrd="0" presId="urn:microsoft.com/office/officeart/2009/3/layout/SnapshotPictureList"/>
    <dgm:cxn modelId="{184D6D81-C11E-413D-95E6-B0F006DA6CA3}" type="presParOf" srcId="{CB6B639E-7B33-453E-B930-5C96FC25644F}" destId="{BA1F5BA6-BE8B-4A86-9EE1-626276801037}" srcOrd="2" destOrd="0" presId="urn:microsoft.com/office/officeart/2009/3/layout/SnapshotPictureList"/>
    <dgm:cxn modelId="{4F5DFE39-C1F0-4360-A50C-19C50CB47B82}" type="presParOf" srcId="{CB6B639E-7B33-453E-B930-5C96FC25644F}" destId="{CE707BDB-CC53-42DC-954B-5CA83C9CA070}" srcOrd="3" destOrd="0" presId="urn:microsoft.com/office/officeart/2009/3/layout/SnapshotPictureList"/>
    <dgm:cxn modelId="{2304E2C5-E0B8-45C1-B065-A674C5148244}" type="presParOf" srcId="{CB6B639E-7B33-453E-B930-5C96FC25644F}" destId="{FCC8BE69-5FC5-406A-B411-465D2E0F6DBD}" srcOrd="4" destOrd="0" presId="urn:microsoft.com/office/officeart/2009/3/layout/SnapshotPictureList"/>
    <dgm:cxn modelId="{DFB5430F-7200-42C9-9AC6-788E0547FB48}" type="presParOf" srcId="{28AC479F-2A82-4C49-B500-22CF1E18B2EF}" destId="{CE113BDB-78DB-4400-BE8D-73A095CA4BC7}" srcOrd="5" destOrd="0" presId="urn:microsoft.com/office/officeart/2009/3/layout/SnapshotPictureList"/>
    <dgm:cxn modelId="{720FFA54-6E8C-4C89-B412-82E013D707BA}" type="presParOf" srcId="{28AC479F-2A82-4C49-B500-22CF1E18B2EF}" destId="{539039B2-BA15-47F4-ADF4-57DCF4873949}" srcOrd="6" destOrd="0" presId="urn:microsoft.com/office/officeart/2009/3/layout/SnapshotPictureList"/>
    <dgm:cxn modelId="{8E859C37-841C-46C8-89E9-318279E31F75}" type="presParOf" srcId="{539039B2-BA15-47F4-ADF4-57DCF4873949}" destId="{6CF1C651-5295-4A17-ABDD-A712B46871EE}" srcOrd="0" destOrd="0" presId="urn:microsoft.com/office/officeart/2009/3/layout/SnapshotPictureList"/>
    <dgm:cxn modelId="{BF03F8A4-BF09-4768-B4A1-C75355C3857A}" type="presParOf" srcId="{539039B2-BA15-47F4-ADF4-57DCF4873949}" destId="{1443AA1F-B5F6-4DC7-8CA6-A1CD018A7FAB}" srcOrd="1" destOrd="0" presId="urn:microsoft.com/office/officeart/2009/3/layout/SnapshotPictureList"/>
    <dgm:cxn modelId="{99FE2C7A-1812-4307-911E-F0BECABB9E43}" type="presParOf" srcId="{539039B2-BA15-47F4-ADF4-57DCF4873949}" destId="{C4805395-92E7-4DC6-BCC2-C69ADCBB5581}" srcOrd="2" destOrd="0" presId="urn:microsoft.com/office/officeart/2009/3/layout/SnapshotPictureList"/>
    <dgm:cxn modelId="{7B14E115-2B34-450C-89C4-BC9532D37783}" type="presParOf" srcId="{539039B2-BA15-47F4-ADF4-57DCF4873949}" destId="{BC7B8D63-3560-4255-9069-53079F7421BC}" srcOrd="3" destOrd="0" presId="urn:microsoft.com/office/officeart/2009/3/layout/SnapshotPictureList"/>
    <dgm:cxn modelId="{D39BF93C-35D7-497E-8A93-35B36CD05B43}" type="presParOf" srcId="{539039B2-BA15-47F4-ADF4-57DCF4873949}" destId="{65D97FF0-07D5-4D9A-82D6-E711C760F7A6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77C39-F97E-4BA4-A412-83E43CAEDCD1}">
      <dsp:nvSpPr>
        <dsp:cNvPr id="0" name=""/>
        <dsp:cNvSpPr/>
      </dsp:nvSpPr>
      <dsp:spPr>
        <a:xfrm rot="10800000">
          <a:off x="1070647" y="300064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u="sng" kern="1200" dirty="0"/>
            <a:t>NPT</a:t>
          </a:r>
          <a:r>
            <a:rPr lang="zh-CN" altLang="en-US" sz="1200" b="1" u="sng" kern="1200" dirty="0"/>
            <a:t>螺纹检测</a:t>
          </a:r>
          <a:r>
            <a:rPr lang="en-US" altLang="zh-CN" sz="1200" b="1" u="sng" kern="1200" dirty="0"/>
            <a:t>(</a:t>
          </a:r>
          <a:r>
            <a:rPr lang="zh-CN" altLang="en-US" sz="1200" b="1" u="sng" kern="1200" dirty="0"/>
            <a:t>人工</a:t>
          </a:r>
          <a:r>
            <a:rPr lang="en-US" altLang="zh-CN" sz="1200" b="1" u="sng" kern="1200" dirty="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宋体" panose="02010600030101010101" pitchFamily="2" charset="-122"/>
              <a:ea typeface="宋体" panose="02010600030101010101" pitchFamily="2" charset="-122"/>
            </a:rPr>
            <a:t>螺纹规通端通，止规最多拧入</a:t>
          </a:r>
          <a:r>
            <a:rPr lang="en-US" altLang="zh-CN" sz="1200" kern="1200" dirty="0">
              <a:latin typeface="宋体" panose="02010600030101010101" pitchFamily="2" charset="-122"/>
              <a:ea typeface="宋体" panose="02010600030101010101" pitchFamily="2" charset="-122"/>
            </a:rPr>
            <a:t>2.5</a:t>
          </a:r>
          <a:r>
            <a:rPr lang="zh-CN" altLang="en-US" sz="1200" kern="1200" dirty="0">
              <a:latin typeface="宋体" panose="02010600030101010101" pitchFamily="2" charset="-122"/>
              <a:ea typeface="宋体" panose="02010600030101010101" pitchFamily="2" charset="-122"/>
            </a:rPr>
            <a:t>圈，螺纹同时满足上述两个条件</a:t>
          </a:r>
          <a:r>
            <a:rPr lang="en-US" altLang="zh-CN" sz="1200" kern="1200" dirty="0">
              <a:latin typeface="宋体" panose="02010600030101010101" pitchFamily="2" charset="-122"/>
              <a:ea typeface="宋体" panose="02010600030101010101" pitchFamily="2" charset="-122"/>
            </a:rPr>
            <a:t>.</a:t>
          </a:r>
          <a:endParaRPr lang="zh-CN" altLang="en-US" sz="1200" kern="1200" dirty="0"/>
        </a:p>
      </dsp:txBody>
      <dsp:txXfrm rot="10800000">
        <a:off x="1427529" y="300064"/>
        <a:ext cx="2476870" cy="1427529"/>
      </dsp:txXfrm>
    </dsp:sp>
    <dsp:sp modelId="{FC0ADCB5-EA58-4A0A-93B6-1A0273B91A94}">
      <dsp:nvSpPr>
        <dsp:cNvPr id="0" name=""/>
        <dsp:cNvSpPr/>
      </dsp:nvSpPr>
      <dsp:spPr>
        <a:xfrm>
          <a:off x="356882" y="300064"/>
          <a:ext cx="1427529" cy="142752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7000" b="-2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755AFD-420E-4C5B-B698-682B77F4C4EF}">
      <dsp:nvSpPr>
        <dsp:cNvPr id="0" name=""/>
        <dsp:cNvSpPr/>
      </dsp:nvSpPr>
      <dsp:spPr>
        <a:xfrm rot="10800000">
          <a:off x="1070647" y="2153722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螺纹通孔检测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把通规旋进螺纹孔，顺利通过判断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若感觉阻力，无法旋入判断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NG;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止规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M3/4/5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2.5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圈为合格，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M6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3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.</a:t>
          </a:r>
          <a:endParaRPr lang="zh-CN" altLang="en-US" sz="1200" kern="1200" dirty="0">
            <a:solidFill>
              <a:prstClr val="white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 rot="10800000">
        <a:off x="1427529" y="2153722"/>
        <a:ext cx="2476870" cy="1427529"/>
      </dsp:txXfrm>
    </dsp:sp>
    <dsp:sp modelId="{213B9B63-6D28-44FD-9562-7D64C69275DC}">
      <dsp:nvSpPr>
        <dsp:cNvPr id="0" name=""/>
        <dsp:cNvSpPr/>
      </dsp:nvSpPr>
      <dsp:spPr>
        <a:xfrm>
          <a:off x="356882" y="2153722"/>
          <a:ext cx="1427529" cy="142752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9000" b="-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D7EAF3-64B0-4B28-AD98-28792773CAE0}">
      <dsp:nvSpPr>
        <dsp:cNvPr id="0" name=""/>
        <dsp:cNvSpPr/>
      </dsp:nvSpPr>
      <dsp:spPr>
        <a:xfrm rot="10800000">
          <a:off x="1070647" y="4007379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特征尺寸及有无检测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人工把菲林片贴合在产品表面，看特征是否吻合。若肉眼判定加工位置与菲林位置不符合，判断为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符合则判定为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OK.</a:t>
          </a:r>
        </a:p>
      </dsp:txBody>
      <dsp:txXfrm rot="10800000">
        <a:off x="1427529" y="4007379"/>
        <a:ext cx="2476870" cy="1427529"/>
      </dsp:txXfrm>
    </dsp:sp>
    <dsp:sp modelId="{9D8244D3-96FE-4BFC-80CA-50A6B0C30B25}">
      <dsp:nvSpPr>
        <dsp:cNvPr id="0" name=""/>
        <dsp:cNvSpPr/>
      </dsp:nvSpPr>
      <dsp:spPr>
        <a:xfrm>
          <a:off x="356882" y="4007379"/>
          <a:ext cx="1427529" cy="142752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6000" b="-1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48B9-A114-4F9B-A9F3-E75482DC368D}">
      <dsp:nvSpPr>
        <dsp:cNvPr id="0" name=""/>
        <dsp:cNvSpPr/>
      </dsp:nvSpPr>
      <dsp:spPr>
        <a:xfrm>
          <a:off x="20252" y="439654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9A2A1-8A8A-4581-AC85-E4BD83E145E4}">
      <dsp:nvSpPr>
        <dsp:cNvPr id="0" name=""/>
        <dsp:cNvSpPr/>
      </dsp:nvSpPr>
      <dsp:spPr>
        <a:xfrm>
          <a:off x="20252" y="3148699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5EF8-A589-4060-A8B8-0A1199FD0495}">
      <dsp:nvSpPr>
        <dsp:cNvPr id="0" name=""/>
        <dsp:cNvSpPr/>
      </dsp:nvSpPr>
      <dsp:spPr>
        <a:xfrm>
          <a:off x="5156928" y="511217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B764C-8B9C-4AFF-B640-68134A54CBAF}">
      <dsp:nvSpPr>
        <dsp:cNvPr id="0" name=""/>
        <dsp:cNvSpPr/>
      </dsp:nvSpPr>
      <dsp:spPr>
        <a:xfrm>
          <a:off x="226282" y="278388"/>
          <a:ext cx="2213487" cy="188079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84D66-6082-468E-83A9-DF13FC6340BE}">
      <dsp:nvSpPr>
        <dsp:cNvPr id="0" name=""/>
        <dsp:cNvSpPr/>
      </dsp:nvSpPr>
      <dsp:spPr>
        <a:xfrm>
          <a:off x="141466" y="2263018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41466" y="2263018"/>
        <a:ext cx="2860034" cy="261892"/>
      </dsp:txXfrm>
    </dsp:sp>
    <dsp:sp modelId="{21CD34F2-4EE5-4577-8A18-DC6D184AE0A4}">
      <dsp:nvSpPr>
        <dsp:cNvPr id="0" name=""/>
        <dsp:cNvSpPr/>
      </dsp:nvSpPr>
      <dsp:spPr>
        <a:xfrm>
          <a:off x="3246932" y="439654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1C651-5295-4A17-ABDD-A712B46871EE}">
      <dsp:nvSpPr>
        <dsp:cNvPr id="0" name=""/>
        <dsp:cNvSpPr/>
      </dsp:nvSpPr>
      <dsp:spPr>
        <a:xfrm>
          <a:off x="5156928" y="3233306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4A83-78E3-4B5D-8581-6DB26A704DC6}">
      <dsp:nvSpPr>
        <dsp:cNvPr id="0" name=""/>
        <dsp:cNvSpPr/>
      </dsp:nvSpPr>
      <dsp:spPr>
        <a:xfrm>
          <a:off x="224746" y="2930479"/>
          <a:ext cx="2333959" cy="19947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EA6A-0B73-4F91-9765-AB5C5D2D5C53}">
      <dsp:nvSpPr>
        <dsp:cNvPr id="0" name=""/>
        <dsp:cNvSpPr/>
      </dsp:nvSpPr>
      <dsp:spPr>
        <a:xfrm>
          <a:off x="141466" y="4972064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3</a:t>
          </a:r>
          <a:endParaRPr lang="zh-CN" altLang="en-US" sz="9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41466" y="4972064"/>
        <a:ext cx="2860034" cy="261892"/>
      </dsp:txXfrm>
    </dsp:sp>
    <dsp:sp modelId="{113193BA-D364-43B4-8B6E-C340672AC6F2}">
      <dsp:nvSpPr>
        <dsp:cNvPr id="0" name=""/>
        <dsp:cNvSpPr/>
      </dsp:nvSpPr>
      <dsp:spPr>
        <a:xfrm>
          <a:off x="3246932" y="3148699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8BE69-5FC5-406A-B411-465D2E0F6DBD}">
      <dsp:nvSpPr>
        <dsp:cNvPr id="0" name=""/>
        <dsp:cNvSpPr/>
      </dsp:nvSpPr>
      <dsp:spPr>
        <a:xfrm>
          <a:off x="5380800" y="278388"/>
          <a:ext cx="2228065" cy="202391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000" r="-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C1D7D-BDD7-4060-AB63-D2281248D302}">
      <dsp:nvSpPr>
        <dsp:cNvPr id="0" name=""/>
        <dsp:cNvSpPr/>
      </dsp:nvSpPr>
      <dsp:spPr>
        <a:xfrm>
          <a:off x="5278142" y="2334581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2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5278142" y="2334581"/>
        <a:ext cx="2860034" cy="261892"/>
      </dsp:txXfrm>
    </dsp:sp>
    <dsp:sp modelId="{BA1F5BA6-BE8B-4A86-9EE1-626276801037}">
      <dsp:nvSpPr>
        <dsp:cNvPr id="0" name=""/>
        <dsp:cNvSpPr/>
      </dsp:nvSpPr>
      <dsp:spPr>
        <a:xfrm>
          <a:off x="8383608" y="511217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97FF0-07D5-4D9A-82D6-E711C760F7A6}">
      <dsp:nvSpPr>
        <dsp:cNvPr id="0" name=""/>
        <dsp:cNvSpPr/>
      </dsp:nvSpPr>
      <dsp:spPr>
        <a:xfrm>
          <a:off x="5374957" y="3010432"/>
          <a:ext cx="2273261" cy="2020787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3AA1F-B5F6-4DC7-8CA6-A1CD018A7FAB}">
      <dsp:nvSpPr>
        <dsp:cNvPr id="0" name=""/>
        <dsp:cNvSpPr/>
      </dsp:nvSpPr>
      <dsp:spPr>
        <a:xfrm>
          <a:off x="5278142" y="5056670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4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5278142" y="5056670"/>
        <a:ext cx="2860034" cy="261892"/>
      </dsp:txXfrm>
    </dsp:sp>
    <dsp:sp modelId="{C4805395-92E7-4DC6-BCC2-C69ADCBB5581}">
      <dsp:nvSpPr>
        <dsp:cNvPr id="0" name=""/>
        <dsp:cNvSpPr/>
      </dsp:nvSpPr>
      <dsp:spPr>
        <a:xfrm>
          <a:off x="8383608" y="3233306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eg"/><Relationship Id="rId4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eg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081" y="-14074"/>
            <a:ext cx="12248163" cy="6886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solidFill>
                  <a:srgbClr val="9E1E2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043E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359CEF6-A9D4-4357-8B7D-3B44EB12F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CA084CE-F9E1-4583-990B-5F47A5A5E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883D545B-B89D-4186-B9D5-865D70064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21EE5CC-9B8F-400D-9973-CD4A09A80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90A1BAE0-89CC-464F-864D-FA0F4C7AD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0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CEDE0591-9114-47C0-8167-4BF5BC46B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78292192-CDD2-4780-9C72-E71BA449D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2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6360E8E9-CAF3-4F28-BD52-B62CB2CC9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A9F9621E-E8E0-4F1E-A5EE-25915E6BF4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67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FF67CF-0368-4D96-93BE-FC555AB0E3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F0AA784-BDD1-4667-AF96-F35BAD5194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239" y="255631"/>
            <a:ext cx="1783658" cy="187754"/>
          </a:xfrm>
          <a:prstGeom prst="rect">
            <a:avLst/>
          </a:prstGeom>
        </p:spPr>
      </p:pic>
      <p:pic>
        <p:nvPicPr>
          <p:cNvPr id="34" name="图片 33" descr="QR 代码&#10;&#10;描述已自动生成">
            <a:extLst>
              <a:ext uri="{FF2B5EF4-FFF2-40B4-BE49-F238E27FC236}">
                <a16:creationId xmlns:a16="http://schemas.microsoft.com/office/drawing/2014/main" id="{C119DFAE-20A5-452E-BF5C-C62F2542831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3" y="5607843"/>
            <a:ext cx="945357" cy="94535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DA4CF6E-21E7-4280-8349-4B1ECF8B5EB7}"/>
              </a:ext>
            </a:extLst>
          </p:cNvPr>
          <p:cNvGrpSpPr/>
          <p:nvPr userDrawn="1"/>
        </p:nvGrpSpPr>
        <p:grpSpPr>
          <a:xfrm>
            <a:off x="1816167" y="5899703"/>
            <a:ext cx="734415" cy="361636"/>
            <a:chOff x="1816167" y="5899703"/>
            <a:chExt cx="734415" cy="36163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76030C0-EC73-49D4-BE46-7CB494CD51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16167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A9A28FD-5ABB-4FB6-83FF-83A59825B777}"/>
                </a:ext>
              </a:extLst>
            </p:cNvPr>
            <p:cNvGrpSpPr/>
            <p:nvPr userDrawn="1"/>
          </p:nvGrpSpPr>
          <p:grpSpPr>
            <a:xfrm>
              <a:off x="1917395" y="5899703"/>
              <a:ext cx="633187" cy="361636"/>
              <a:chOff x="1917395" y="5880466"/>
              <a:chExt cx="633187" cy="361636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0056FD8-CE50-434A-B278-3E36EF05E021}"/>
                  </a:ext>
                </a:extLst>
              </p:cNvPr>
              <p:cNvSpPr txBox="1"/>
              <p:nvPr userDrawn="1"/>
            </p:nvSpPr>
            <p:spPr>
              <a:xfrm>
                <a:off x="1917395" y="6103603"/>
                <a:ext cx="633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Hong Kong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01A72DA-2CE4-4EB3-B5DB-7A6361C32062}"/>
                  </a:ext>
                </a:extLst>
              </p:cNvPr>
              <p:cNvSpPr txBox="1"/>
              <p:nvPr userDrawn="1"/>
            </p:nvSpPr>
            <p:spPr>
              <a:xfrm>
                <a:off x="1917395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香港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8C62873-A75E-4C50-A7E4-E97B53B04909}"/>
              </a:ext>
            </a:extLst>
          </p:cNvPr>
          <p:cNvGrpSpPr/>
          <p:nvPr userDrawn="1"/>
        </p:nvGrpSpPr>
        <p:grpSpPr>
          <a:xfrm>
            <a:off x="2842615" y="5899703"/>
            <a:ext cx="638234" cy="361636"/>
            <a:chOff x="3054822" y="5899703"/>
            <a:chExt cx="638234" cy="361636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2DBE69A-031B-4128-B481-7A585AF124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54822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878827A-9641-4A78-9EFE-3F72ED78EF95}"/>
                </a:ext>
              </a:extLst>
            </p:cNvPr>
            <p:cNvGrpSpPr/>
            <p:nvPr userDrawn="1"/>
          </p:nvGrpSpPr>
          <p:grpSpPr>
            <a:xfrm>
              <a:off x="3156050" y="5899703"/>
              <a:ext cx="537006" cy="361636"/>
              <a:chOff x="3185064" y="5880466"/>
              <a:chExt cx="537006" cy="36163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6E0873D-AF70-4429-A139-2FA02745162A}"/>
                  </a:ext>
                </a:extLst>
              </p:cNvPr>
              <p:cNvSpPr txBox="1"/>
              <p:nvPr userDrawn="1"/>
            </p:nvSpPr>
            <p:spPr>
              <a:xfrm>
                <a:off x="3185064" y="6103603"/>
                <a:ext cx="537006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Shenzhen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A4DD94B-01C8-4601-B81A-5B0F9FCE8297}"/>
                  </a:ext>
                </a:extLst>
              </p:cNvPr>
              <p:cNvSpPr txBox="1"/>
              <p:nvPr userDrawn="1"/>
            </p:nvSpPr>
            <p:spPr>
              <a:xfrm>
                <a:off x="3185064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深圳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971EBF0-8D68-44E2-B459-FF08AFF49D08}"/>
              </a:ext>
            </a:extLst>
          </p:cNvPr>
          <p:cNvGrpSpPr/>
          <p:nvPr userDrawn="1"/>
        </p:nvGrpSpPr>
        <p:grpSpPr>
          <a:xfrm>
            <a:off x="3869063" y="5899703"/>
            <a:ext cx="612586" cy="361636"/>
            <a:chOff x="4197296" y="5899703"/>
            <a:chExt cx="612586" cy="361636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9638371-EB1A-4990-876A-8E18DEDD4E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97296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329F1D4-5772-455F-8568-4C69AEC44150}"/>
                </a:ext>
              </a:extLst>
            </p:cNvPr>
            <p:cNvGrpSpPr/>
            <p:nvPr userDrawn="1"/>
          </p:nvGrpSpPr>
          <p:grpSpPr>
            <a:xfrm>
              <a:off x="4298524" y="5899703"/>
              <a:ext cx="511358" cy="361636"/>
              <a:chOff x="4322307" y="5880466"/>
              <a:chExt cx="511358" cy="36163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FD51A31-259D-4D9C-865B-5F6370CCF02C}"/>
                  </a:ext>
                </a:extLst>
              </p:cNvPr>
              <p:cNvSpPr txBox="1"/>
              <p:nvPr userDrawn="1"/>
            </p:nvSpPr>
            <p:spPr>
              <a:xfrm>
                <a:off x="4322307" y="6103603"/>
                <a:ext cx="51135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Shanghai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ECFDF6C-6612-4F77-87E1-FB0ED6C38505}"/>
                  </a:ext>
                </a:extLst>
              </p:cNvPr>
              <p:cNvSpPr txBox="1"/>
              <p:nvPr userDrawn="1"/>
            </p:nvSpPr>
            <p:spPr>
              <a:xfrm>
                <a:off x="4322307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上海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2096E8D-4232-4D14-AB8B-CDFD37050540}"/>
              </a:ext>
            </a:extLst>
          </p:cNvPr>
          <p:cNvGrpSpPr/>
          <p:nvPr userDrawn="1"/>
        </p:nvGrpSpPr>
        <p:grpSpPr>
          <a:xfrm>
            <a:off x="4895511" y="5899703"/>
            <a:ext cx="509994" cy="361636"/>
            <a:chOff x="5314122" y="5899703"/>
            <a:chExt cx="509994" cy="361636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9A1D0A6-B6F4-4ABD-8DFF-1C959D340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4122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F1AF697-3C78-4765-86DE-C14871D62BED}"/>
                </a:ext>
              </a:extLst>
            </p:cNvPr>
            <p:cNvGrpSpPr/>
            <p:nvPr userDrawn="1"/>
          </p:nvGrpSpPr>
          <p:grpSpPr>
            <a:xfrm>
              <a:off x="5415350" y="5899703"/>
              <a:ext cx="408766" cy="361636"/>
              <a:chOff x="5493246" y="5880466"/>
              <a:chExt cx="408766" cy="36163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6CFF8F2-DD56-45F6-B220-BD05055B7FEB}"/>
                  </a:ext>
                </a:extLst>
              </p:cNvPr>
              <p:cNvSpPr txBox="1"/>
              <p:nvPr userDrawn="1"/>
            </p:nvSpPr>
            <p:spPr>
              <a:xfrm>
                <a:off x="5493246" y="6103603"/>
                <a:ext cx="408766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Suzhou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C7C3A67-7E48-4FAA-93D2-F2E6B959B2A0}"/>
                  </a:ext>
                </a:extLst>
              </p:cNvPr>
              <p:cNvSpPr txBox="1"/>
              <p:nvPr userDrawn="1"/>
            </p:nvSpPr>
            <p:spPr>
              <a:xfrm>
                <a:off x="5493246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苏州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99F205B-8F1A-4227-8D5B-8893775A38F7}"/>
              </a:ext>
            </a:extLst>
          </p:cNvPr>
          <p:cNvGrpSpPr/>
          <p:nvPr userDrawn="1"/>
        </p:nvGrpSpPr>
        <p:grpSpPr>
          <a:xfrm>
            <a:off x="5921959" y="5899703"/>
            <a:ext cx="474728" cy="361636"/>
            <a:chOff x="6328356" y="5899703"/>
            <a:chExt cx="474728" cy="36163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88A4990-4472-4C15-9810-4B099CA827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28356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1F84B36-A27D-4AD0-968D-CCCFEACABECC}"/>
                </a:ext>
              </a:extLst>
            </p:cNvPr>
            <p:cNvGrpSpPr/>
            <p:nvPr userDrawn="1"/>
          </p:nvGrpSpPr>
          <p:grpSpPr>
            <a:xfrm>
              <a:off x="6429584" y="5899703"/>
              <a:ext cx="373500" cy="361636"/>
              <a:chOff x="6488508" y="5880466"/>
              <a:chExt cx="373500" cy="361636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811AFDC-CE68-42F5-B8EE-C28B2B4B4DDE}"/>
                  </a:ext>
                </a:extLst>
              </p:cNvPr>
              <p:cNvSpPr txBox="1"/>
              <p:nvPr userDrawn="1"/>
            </p:nvSpPr>
            <p:spPr>
              <a:xfrm>
                <a:off x="6488508" y="6103603"/>
                <a:ext cx="373500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Beijing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ACC591-CF46-4BB1-B5C2-F844E4305036}"/>
                  </a:ext>
                </a:extLst>
              </p:cNvPr>
              <p:cNvSpPr txBox="1"/>
              <p:nvPr userDrawn="1"/>
            </p:nvSpPr>
            <p:spPr>
              <a:xfrm>
                <a:off x="6488508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北京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F7F48A6-7FC1-4080-BF68-399423949D8C}"/>
              </a:ext>
            </a:extLst>
          </p:cNvPr>
          <p:cNvGrpSpPr/>
          <p:nvPr userDrawn="1"/>
        </p:nvGrpSpPr>
        <p:grpSpPr>
          <a:xfrm>
            <a:off x="6948407" y="5899703"/>
            <a:ext cx="670295" cy="361636"/>
            <a:chOff x="7307324" y="5899703"/>
            <a:chExt cx="670295" cy="361636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EE5B122-CD05-40FF-A17E-1A54D98DCF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7324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9D463FF-31D3-42A9-AC67-17DAB8B7E974}"/>
                </a:ext>
              </a:extLst>
            </p:cNvPr>
            <p:cNvGrpSpPr/>
            <p:nvPr userDrawn="1"/>
          </p:nvGrpSpPr>
          <p:grpSpPr>
            <a:xfrm>
              <a:off x="7408552" y="5899703"/>
              <a:ext cx="569067" cy="361636"/>
              <a:chOff x="7465789" y="5880466"/>
              <a:chExt cx="569067" cy="361636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BC54EE-C24C-496A-820B-C935134C0A29}"/>
                  </a:ext>
                </a:extLst>
              </p:cNvPr>
              <p:cNvSpPr txBox="1"/>
              <p:nvPr userDrawn="1"/>
            </p:nvSpPr>
            <p:spPr>
              <a:xfrm>
                <a:off x="7465789" y="6103603"/>
                <a:ext cx="569067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Hangzhou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1E41645-9254-4514-BE47-78D8D4685E3B}"/>
                  </a:ext>
                </a:extLst>
              </p:cNvPr>
              <p:cNvSpPr txBox="1"/>
              <p:nvPr userDrawn="1"/>
            </p:nvSpPr>
            <p:spPr>
              <a:xfrm>
                <a:off x="7465789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杭州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59D324D-0237-48D9-9AFA-8260468101DA}"/>
              </a:ext>
            </a:extLst>
          </p:cNvPr>
          <p:cNvGrpSpPr/>
          <p:nvPr userDrawn="1"/>
        </p:nvGrpSpPr>
        <p:grpSpPr>
          <a:xfrm>
            <a:off x="7974855" y="5899703"/>
            <a:ext cx="715179" cy="361636"/>
            <a:chOff x="8481859" y="5899703"/>
            <a:chExt cx="715179" cy="36163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85821A5-51B0-47D4-8726-5D3E5532DB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1859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A873FF45-C5FD-46C9-A148-9D493B4A882A}"/>
                </a:ext>
              </a:extLst>
            </p:cNvPr>
            <p:cNvGrpSpPr/>
            <p:nvPr userDrawn="1"/>
          </p:nvGrpSpPr>
          <p:grpSpPr>
            <a:xfrm>
              <a:off x="8583087" y="5899703"/>
              <a:ext cx="613951" cy="361636"/>
              <a:chOff x="8636728" y="5880466"/>
              <a:chExt cx="613951" cy="361636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5CC4D02-5315-45BB-BD1A-68020EC78354}"/>
                  </a:ext>
                </a:extLst>
              </p:cNvPr>
              <p:cNvSpPr txBox="1"/>
              <p:nvPr userDrawn="1"/>
            </p:nvSpPr>
            <p:spPr>
              <a:xfrm>
                <a:off x="8636728" y="6103603"/>
                <a:ext cx="613951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Chongqing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8E14FCF-4B05-49A6-8587-13E378548877}"/>
                  </a:ext>
                </a:extLst>
              </p:cNvPr>
              <p:cNvSpPr txBox="1"/>
              <p:nvPr userDrawn="1"/>
            </p:nvSpPr>
            <p:spPr>
              <a:xfrm>
                <a:off x="8636728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重庆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5ED734-B6B7-45B1-9740-4C5C01371C1A}"/>
              </a:ext>
            </a:extLst>
          </p:cNvPr>
          <p:cNvGrpSpPr/>
          <p:nvPr userDrawn="1"/>
        </p:nvGrpSpPr>
        <p:grpSpPr>
          <a:xfrm>
            <a:off x="9001303" y="5899703"/>
            <a:ext cx="412459" cy="361636"/>
            <a:chOff x="9701278" y="5899703"/>
            <a:chExt cx="412459" cy="361636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0ABBEA9-E705-4257-946D-F0F6E50953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01278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2B16B27-4CB8-4CCE-A0BC-10E03691CBC3}"/>
                </a:ext>
              </a:extLst>
            </p:cNvPr>
            <p:cNvGrpSpPr/>
            <p:nvPr userDrawn="1"/>
          </p:nvGrpSpPr>
          <p:grpSpPr>
            <a:xfrm>
              <a:off x="9777106" y="5899703"/>
              <a:ext cx="336631" cy="361636"/>
              <a:chOff x="9839179" y="5880466"/>
              <a:chExt cx="336631" cy="361636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81223B8-99E4-4BA2-BD45-0CFCA70D28CD}"/>
                  </a:ext>
                </a:extLst>
              </p:cNvPr>
              <p:cNvSpPr txBox="1"/>
              <p:nvPr userDrawn="1"/>
            </p:nvSpPr>
            <p:spPr>
              <a:xfrm>
                <a:off x="9839179" y="6103603"/>
                <a:ext cx="336631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Tokyo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E75BEC2-1D81-4F30-A786-C8A994A01400}"/>
                  </a:ext>
                </a:extLst>
              </p:cNvPr>
              <p:cNvSpPr txBox="1"/>
              <p:nvPr userDrawn="1"/>
            </p:nvSpPr>
            <p:spPr>
              <a:xfrm>
                <a:off x="9839179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东京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B3A5A8-E5A4-4663-9219-FFD474FB64E4}"/>
              </a:ext>
            </a:extLst>
          </p:cNvPr>
          <p:cNvGrpSpPr/>
          <p:nvPr userDrawn="1"/>
        </p:nvGrpSpPr>
        <p:grpSpPr>
          <a:xfrm>
            <a:off x="10027749" y="5899703"/>
            <a:ext cx="638483" cy="361636"/>
            <a:chOff x="10617975" y="5899703"/>
            <a:chExt cx="638483" cy="361636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87ED490-49E9-49E6-909B-F1C841D2C8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17975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F5CDBEE-5387-46C9-A57E-7FEFF27A66E7}"/>
                </a:ext>
              </a:extLst>
            </p:cNvPr>
            <p:cNvGrpSpPr/>
            <p:nvPr userDrawn="1"/>
          </p:nvGrpSpPr>
          <p:grpSpPr>
            <a:xfrm>
              <a:off x="10693803" y="5899703"/>
              <a:ext cx="562655" cy="361636"/>
              <a:chOff x="10693803" y="5880466"/>
              <a:chExt cx="562655" cy="361636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4ADD90-0268-4184-BA33-3E35A9BE91E1}"/>
                  </a:ext>
                </a:extLst>
              </p:cNvPr>
              <p:cNvSpPr txBox="1"/>
              <p:nvPr userDrawn="1"/>
            </p:nvSpPr>
            <p:spPr>
              <a:xfrm>
                <a:off x="10693803" y="6103603"/>
                <a:ext cx="562655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Singapore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FA2874-BC05-4F06-A313-E957BDF1E5D5}"/>
                  </a:ext>
                </a:extLst>
              </p:cNvPr>
              <p:cNvSpPr txBox="1"/>
              <p:nvPr userDrawn="1"/>
            </p:nvSpPr>
            <p:spPr>
              <a:xfrm>
                <a:off x="10693803" y="5880466"/>
                <a:ext cx="461665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新加坡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081" y="-14074"/>
            <a:ext cx="12248163" cy="6886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solidFill>
                  <a:srgbClr val="9E1E2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043E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013FA1F-3F36-4F9F-8DD7-CF41786998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3586" y="296424"/>
            <a:ext cx="1532161" cy="2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8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A8CBC7-0EB8-4997-95C5-B2073F25E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D0A6C8EC-73A7-484B-9352-43C429D07C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1611" y="256301"/>
            <a:ext cx="1468286" cy="19911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CD2F18-B08D-45C8-ABF0-32561923A6E8}"/>
              </a:ext>
            </a:extLst>
          </p:cNvPr>
          <p:cNvGrpSpPr/>
          <p:nvPr userDrawn="1"/>
        </p:nvGrpSpPr>
        <p:grpSpPr>
          <a:xfrm>
            <a:off x="579143" y="5607843"/>
            <a:ext cx="10677315" cy="945357"/>
            <a:chOff x="579143" y="5607843"/>
            <a:chExt cx="10677315" cy="945357"/>
          </a:xfrm>
        </p:grpSpPr>
        <p:pic>
          <p:nvPicPr>
            <p:cNvPr id="34" name="图片 33" descr="QR 代码&#10;&#10;描述已自动生成">
              <a:extLst>
                <a:ext uri="{FF2B5EF4-FFF2-40B4-BE49-F238E27FC236}">
                  <a16:creationId xmlns:a16="http://schemas.microsoft.com/office/drawing/2014/main" id="{363646CF-CCCC-4590-9520-1E8F7BBEAC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43" y="5607843"/>
              <a:ext cx="945357" cy="945357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2761248-F4B4-4FDA-98C9-1DBAFD869437}"/>
                </a:ext>
              </a:extLst>
            </p:cNvPr>
            <p:cNvSpPr txBox="1"/>
            <p:nvPr userDrawn="1"/>
          </p:nvSpPr>
          <p:spPr>
            <a:xfrm>
              <a:off x="1917395" y="6011272"/>
              <a:ext cx="633187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Hong Kong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87E4676-D804-4DB4-AB37-5BDD5B1BD7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16167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BED05B6-E9D8-489B-B334-6FF524B4FEF2}"/>
                </a:ext>
              </a:extLst>
            </p:cNvPr>
            <p:cNvSpPr txBox="1"/>
            <p:nvPr userDrawn="1"/>
          </p:nvSpPr>
          <p:spPr>
            <a:xfrm>
              <a:off x="3156050" y="6011272"/>
              <a:ext cx="537006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Shenzhen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7C25272-C012-4CE9-AD3F-A82730DAB8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54822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878E625-88EF-422C-8479-086A1F618BF3}"/>
                </a:ext>
              </a:extLst>
            </p:cNvPr>
            <p:cNvSpPr txBox="1"/>
            <p:nvPr userDrawn="1"/>
          </p:nvSpPr>
          <p:spPr>
            <a:xfrm>
              <a:off x="4298524" y="6011272"/>
              <a:ext cx="511358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Shanghai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EE54223-9764-4E7F-AEE2-178C42DF38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97296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B2C5516-9A92-49DF-A64D-D6F53E7A6A88}"/>
                </a:ext>
              </a:extLst>
            </p:cNvPr>
            <p:cNvSpPr txBox="1"/>
            <p:nvPr userDrawn="1"/>
          </p:nvSpPr>
          <p:spPr>
            <a:xfrm>
              <a:off x="5415350" y="6011272"/>
              <a:ext cx="408766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Suzhou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0F1A199-D4B6-47BB-B764-3BD0FCF0E7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4122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CD6CD03-247F-4386-8B1F-6544E70337E6}"/>
                </a:ext>
              </a:extLst>
            </p:cNvPr>
            <p:cNvSpPr txBox="1"/>
            <p:nvPr userDrawn="1"/>
          </p:nvSpPr>
          <p:spPr>
            <a:xfrm>
              <a:off x="6429584" y="6011272"/>
              <a:ext cx="373500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Beijing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67E767E-8D09-417E-9564-8C8F1E94FB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28356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10C64C-820F-4AA9-8C54-DF1548CA5B6E}"/>
                </a:ext>
              </a:extLst>
            </p:cNvPr>
            <p:cNvSpPr txBox="1"/>
            <p:nvPr userDrawn="1"/>
          </p:nvSpPr>
          <p:spPr>
            <a:xfrm>
              <a:off x="7408552" y="6011272"/>
              <a:ext cx="569067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Hangzhou</a:t>
              </a: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861896C-2CD4-4131-BAB5-0E186ADFCC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7324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F95D1E1-AD46-4AF0-BF61-1CADDFF9986A}"/>
                </a:ext>
              </a:extLst>
            </p:cNvPr>
            <p:cNvSpPr txBox="1"/>
            <p:nvPr userDrawn="1"/>
          </p:nvSpPr>
          <p:spPr>
            <a:xfrm>
              <a:off x="8583087" y="6011272"/>
              <a:ext cx="613951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Chongqing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49F7C2D-2563-43CA-A8F2-E2139609F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1859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E31131D-4F01-4FEA-9367-79751316D7E4}"/>
                </a:ext>
              </a:extLst>
            </p:cNvPr>
            <p:cNvSpPr txBox="1"/>
            <p:nvPr userDrawn="1"/>
          </p:nvSpPr>
          <p:spPr>
            <a:xfrm>
              <a:off x="9777106" y="6011272"/>
              <a:ext cx="336631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Tokyo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5527F6B-B014-41D0-B3B7-58C7BF26F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01278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173F1DD-1D9B-478D-B8C5-23A1B58EB7FC}"/>
                </a:ext>
              </a:extLst>
            </p:cNvPr>
            <p:cNvSpPr txBox="1"/>
            <p:nvPr userDrawn="1"/>
          </p:nvSpPr>
          <p:spPr>
            <a:xfrm>
              <a:off x="10693803" y="6011272"/>
              <a:ext cx="562655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Singapore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6A02D69-279F-4D01-9F1B-1634B3CD4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17975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59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714"/>
            <a:ext cx="12191996" cy="6854571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1" y="6195089"/>
            <a:ext cx="1807105" cy="190222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77610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5484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77610" y="3213099"/>
            <a:ext cx="160866" cy="45719"/>
          </a:xfrm>
          <a:prstGeom prst="rect">
            <a:avLst/>
          </a:prstGeom>
          <a:solidFill>
            <a:srgbClr val="04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64965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64970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7610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64965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64970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77610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64965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64970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31719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79124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79129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131719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79124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79129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131719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79124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79129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714"/>
            <a:ext cx="12191996" cy="6854571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77610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5484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77610" y="3213099"/>
            <a:ext cx="160866" cy="45719"/>
          </a:xfrm>
          <a:prstGeom prst="rect">
            <a:avLst/>
          </a:prstGeom>
          <a:solidFill>
            <a:srgbClr val="04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64965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64970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7610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64965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64970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77610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64965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64970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31719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79124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79129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131719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79124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79129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131719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79124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79129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BF9A8CE9-9AFD-47C3-B2DB-78F30F336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1" y="619806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7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" y="4092"/>
            <a:ext cx="12183539" cy="68498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" y="339724"/>
            <a:ext cx="1799191" cy="186123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9360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9360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" y="4092"/>
            <a:ext cx="12183539" cy="684981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9360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9360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0AFA614-90D1-44FE-B822-8B62FA6D87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12521"/>
            <a:ext cx="1518643" cy="2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C33C15E-9374-463F-8A28-104905E97C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CA307BD-A9BB-4E4C-AC9B-DABABAAF2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C90E83A-7E26-4328-B48A-2460FB3925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7D95F68E-79D5-4913-8F3B-5713DA9BBA7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9" r:id="rId4"/>
    <p:sldLayoutId id="2147483651" r:id="rId5"/>
    <p:sldLayoutId id="2147483660" r:id="rId6"/>
    <p:sldLayoutId id="2147483652" r:id="rId7"/>
    <p:sldLayoutId id="2147483661" r:id="rId8"/>
    <p:sldLayoutId id="2147483653" r:id="rId9"/>
    <p:sldLayoutId id="2147483662" r:id="rId10"/>
    <p:sldLayoutId id="2147483654" r:id="rId11"/>
    <p:sldLayoutId id="2147483663" r:id="rId12"/>
    <p:sldLayoutId id="2147483655" r:id="rId13"/>
    <p:sldLayoutId id="2147483664" r:id="rId14"/>
    <p:sldLayoutId id="2147483656" r:id="rId15"/>
    <p:sldLayoutId id="2147483665" r:id="rId16"/>
    <p:sldLayoutId id="2147483657" r:id="rId17"/>
    <p:sldLayoutId id="2147483666" r:id="rId18"/>
    <p:sldLayoutId id="2147483658" r:id="rId19"/>
    <p:sldLayoutId id="214748366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rgbClr val="043E6F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2" y="2532804"/>
            <a:ext cx="11165839" cy="1828193"/>
          </a:xfrm>
        </p:spPr>
        <p:txBody>
          <a:bodyPr/>
          <a:lstStyle/>
          <a:p>
            <a:r>
              <a:rPr lang="zh-CN" altLang="en-US" dirty="0"/>
              <a:t>散热板外观检测解决方案</a:t>
            </a:r>
            <a:br>
              <a:rPr kumimoji="0" lang="en-US" altLang="zh-CN" sz="7200" u="none" strike="noStrike" kern="1200" cap="none" spc="300" normalizeH="0" baseline="0" noProof="0" dirty="0">
                <a:ln>
                  <a:noFill/>
                </a:ln>
                <a:solidFill>
                  <a:srgbClr val="20466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 spc="1200" dirty="0"/>
              <a:t>专注先进智能制造与数智创新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C263A07-C0E2-4874-84D5-99BD664A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3" y="1370393"/>
            <a:ext cx="3040960" cy="5046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B2BC908-F26A-4B6F-9A94-EA563FDA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10" y="1380548"/>
            <a:ext cx="3545399" cy="5036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功能介绍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BECEB04A-19AA-4CEE-A726-9E2DC7101132}"/>
              </a:ext>
            </a:extLst>
          </p:cNvPr>
          <p:cNvSpPr/>
          <p:nvPr/>
        </p:nvSpPr>
        <p:spPr>
          <a:xfrm>
            <a:off x="134225" y="1652631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61393"/>
              <a:gd name="adj4" fmla="val 22258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</a:rPr>
              <a:t>Z2</a:t>
            </a:r>
            <a:r>
              <a:rPr lang="zh-CN" altLang="en-US" sz="1400" dirty="0">
                <a:solidFill>
                  <a:schemeClr val="dk1"/>
                </a:solidFill>
              </a:rPr>
              <a:t>通规、止规轴</a:t>
            </a:r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8D3EE185-6880-4E7A-A1DE-2B5F1C017F9C}"/>
              </a:ext>
            </a:extLst>
          </p:cNvPr>
          <p:cNvSpPr/>
          <p:nvPr/>
        </p:nvSpPr>
        <p:spPr>
          <a:xfrm>
            <a:off x="134225" y="2316759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99569"/>
              <a:gd name="adj4" fmla="val 22765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伺服通规检测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DC03733E-3195-44A5-8B23-F50965B99AAF}"/>
              </a:ext>
            </a:extLst>
          </p:cNvPr>
          <p:cNvSpPr/>
          <p:nvPr/>
        </p:nvSpPr>
        <p:spPr>
          <a:xfrm>
            <a:off x="134225" y="2980887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03035"/>
              <a:gd name="adj4" fmla="val 2017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伺服止规检测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51744366-E700-4564-BBE9-49E4DE06CBB1}"/>
              </a:ext>
            </a:extLst>
          </p:cNvPr>
          <p:cNvSpPr/>
          <p:nvPr/>
        </p:nvSpPr>
        <p:spPr>
          <a:xfrm>
            <a:off x="134225" y="3645015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50036"/>
              <a:gd name="adj4" fmla="val 2496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激光笔</a:t>
            </a:r>
            <a:r>
              <a:rPr lang="en-US" altLang="zh-CN" sz="1400" dirty="0"/>
              <a:t>(</a:t>
            </a:r>
            <a:r>
              <a:rPr lang="zh-CN" altLang="en-US" sz="1400" dirty="0"/>
              <a:t>红光预览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5CDD1CE7-F2BB-4F4E-8AD9-DCC22CAA5902}"/>
              </a:ext>
            </a:extLst>
          </p:cNvPr>
          <p:cNvSpPr/>
          <p:nvPr/>
        </p:nvSpPr>
        <p:spPr>
          <a:xfrm>
            <a:off x="10516735" y="1652631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80643"/>
              <a:gd name="adj4" fmla="val -7113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Z1</a:t>
            </a:r>
            <a:r>
              <a:rPr lang="zh-CN" altLang="en-US" sz="1400" dirty="0"/>
              <a:t>视觉轴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9B39C929-7AA2-4A85-B8C0-AA34F5287B35}"/>
              </a:ext>
            </a:extLst>
          </p:cNvPr>
          <p:cNvSpPr/>
          <p:nvPr/>
        </p:nvSpPr>
        <p:spPr>
          <a:xfrm>
            <a:off x="10516734" y="231675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341533"/>
              <a:gd name="adj4" fmla="val -1410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视觉检测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306EAC22-4AC0-4FB4-BF45-C11005A13428}"/>
              </a:ext>
            </a:extLst>
          </p:cNvPr>
          <p:cNvSpPr/>
          <p:nvPr/>
        </p:nvSpPr>
        <p:spPr>
          <a:xfrm>
            <a:off x="10516733" y="298088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608423"/>
              <a:gd name="adj4" fmla="val -2249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测试产品放置位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53FA65C8-0E4E-4F91-B014-D0C7A50221AE}"/>
              </a:ext>
            </a:extLst>
          </p:cNvPr>
          <p:cNvSpPr/>
          <p:nvPr/>
        </p:nvSpPr>
        <p:spPr>
          <a:xfrm>
            <a:off x="10516731" y="4309143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415355"/>
              <a:gd name="adj4" fmla="val -1592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Y</a:t>
            </a:r>
            <a:r>
              <a:rPr lang="zh-CN" altLang="en-US" sz="1400" dirty="0"/>
              <a:t>轴光源</a:t>
            </a:r>
          </a:p>
        </p:txBody>
      </p: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DD3C91C2-5375-4FC1-89CE-4CA380AD10A6}"/>
              </a:ext>
            </a:extLst>
          </p:cNvPr>
          <p:cNvSpPr/>
          <p:nvPr/>
        </p:nvSpPr>
        <p:spPr>
          <a:xfrm>
            <a:off x="134225" y="4309142"/>
            <a:ext cx="1489046" cy="682307"/>
          </a:xfrm>
          <a:prstGeom prst="borderCallout1">
            <a:avLst>
              <a:gd name="adj1" fmla="val 47143"/>
              <a:gd name="adj2" fmla="val 102626"/>
              <a:gd name="adj3" fmla="val 211268"/>
              <a:gd name="adj4" fmla="val 25075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通规、止规规格视觉检测</a:t>
            </a:r>
            <a:r>
              <a:rPr lang="en-US" altLang="zh-CN" sz="1400" dirty="0"/>
              <a:t>(</a:t>
            </a:r>
            <a:r>
              <a:rPr lang="zh-CN" altLang="en-US" sz="1400" dirty="0"/>
              <a:t>更换通止规视觉复判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899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产品治具安装说明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295CBB-3F14-4267-A87D-CF330EAC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30" y="1460476"/>
            <a:ext cx="6835343" cy="454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C855ED09-B7DF-468E-92BC-3E7EDE0513F1}"/>
              </a:ext>
            </a:extLst>
          </p:cNvPr>
          <p:cNvSpPr/>
          <p:nvPr/>
        </p:nvSpPr>
        <p:spPr>
          <a:xfrm>
            <a:off x="416128" y="3291916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07141"/>
              <a:gd name="adj4" fmla="val 27385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上下料工位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标注: 线形 20">
            <a:extLst>
              <a:ext uri="{FF2B5EF4-FFF2-40B4-BE49-F238E27FC236}">
                <a16:creationId xmlns:a16="http://schemas.microsoft.com/office/drawing/2014/main" id="{5644C3CF-987B-40C6-AF0B-D4AE39AEB96D}"/>
              </a:ext>
            </a:extLst>
          </p:cNvPr>
          <p:cNvSpPr/>
          <p:nvPr/>
        </p:nvSpPr>
        <p:spPr>
          <a:xfrm>
            <a:off x="10395883" y="3291916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14714"/>
              <a:gd name="adj4" fmla="val -2899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产品定位直角</a:t>
            </a: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B5B8EFC5-6AEF-4512-ACC6-9F09EBE74B53}"/>
              </a:ext>
            </a:extLst>
          </p:cNvPr>
          <p:cNvSpPr/>
          <p:nvPr/>
        </p:nvSpPr>
        <p:spPr>
          <a:xfrm>
            <a:off x="416128" y="3914099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62034"/>
              <a:gd name="adj4" fmla="val 4175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上下料工位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53B881C5-AD5A-4DCE-A209-B487B53FF0AE}"/>
              </a:ext>
            </a:extLst>
          </p:cNvPr>
          <p:cNvSpPr/>
          <p:nvPr/>
        </p:nvSpPr>
        <p:spPr>
          <a:xfrm>
            <a:off x="10395883" y="391409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90106"/>
              <a:gd name="adj4" fmla="val -1507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产品定位气缸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B8E7A832-AEBB-4B91-BCD9-81BC575ED132}"/>
              </a:ext>
            </a:extLst>
          </p:cNvPr>
          <p:cNvSpPr/>
          <p:nvPr/>
        </p:nvSpPr>
        <p:spPr>
          <a:xfrm>
            <a:off x="416128" y="4536282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95465"/>
              <a:gd name="adj4" fmla="val 21019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工位</a:t>
            </a:r>
            <a:r>
              <a:rPr lang="en-US" altLang="zh-CN" sz="1400" dirty="0"/>
              <a:t>1</a:t>
            </a:r>
            <a:r>
              <a:rPr lang="zh-CN" altLang="en-US" sz="1400" dirty="0"/>
              <a:t>非通用性治具安装板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E9EB5B13-664B-4B08-844F-8CA10B27FB3D}"/>
              </a:ext>
            </a:extLst>
          </p:cNvPr>
          <p:cNvSpPr/>
          <p:nvPr/>
        </p:nvSpPr>
        <p:spPr>
          <a:xfrm>
            <a:off x="416128" y="5158465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42465"/>
              <a:gd name="adj4" fmla="val 3989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工位</a:t>
            </a:r>
            <a:r>
              <a:rPr lang="en-US" altLang="zh-CN" sz="1400" dirty="0"/>
              <a:t>2</a:t>
            </a:r>
            <a:r>
              <a:rPr lang="zh-CN" altLang="en-US" sz="1400" dirty="0"/>
              <a:t>非通用性治具安装板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C59778BA-7D6E-472E-9EB6-3357699A4461}"/>
              </a:ext>
            </a:extLst>
          </p:cNvPr>
          <p:cNvSpPr/>
          <p:nvPr/>
        </p:nvSpPr>
        <p:spPr>
          <a:xfrm>
            <a:off x="10395883" y="4536282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95785"/>
              <a:gd name="adj4" fmla="val -2395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产品定位气缸</a:t>
            </a:r>
          </a:p>
        </p:txBody>
      </p:sp>
    </p:spTree>
    <p:extLst>
      <p:ext uri="{BB962C8B-B14F-4D97-AF65-F5344CB8AC3E}">
        <p14:creationId xmlns:p14="http://schemas.microsoft.com/office/powerpoint/2010/main" val="392463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通止规部分说明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9DEAF1-5CEA-4836-BA00-70E9D80B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31" y="1311547"/>
            <a:ext cx="6551487" cy="5233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9E2D9FE8-3FD3-47BE-833B-394A60141FFB}"/>
              </a:ext>
            </a:extLst>
          </p:cNvPr>
          <p:cNvSpPr/>
          <p:nvPr/>
        </p:nvSpPr>
        <p:spPr>
          <a:xfrm>
            <a:off x="323849" y="3418514"/>
            <a:ext cx="1664342" cy="933275"/>
          </a:xfrm>
          <a:prstGeom prst="borderCallout1">
            <a:avLst>
              <a:gd name="adj1" fmla="val 47143"/>
              <a:gd name="adj2" fmla="val 102626"/>
              <a:gd name="adj3" fmla="val 104194"/>
              <a:gd name="adj4" fmla="val 2024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通止规库</a:t>
            </a:r>
            <a:r>
              <a:rPr lang="en-US" altLang="zh-CN" sz="1400" dirty="0"/>
              <a:t>:</a:t>
            </a:r>
            <a:r>
              <a:rPr lang="zh-CN" altLang="en-US" sz="1400" dirty="0"/>
              <a:t>通过伺服电机传动旋转，进行指定规格的通止规更换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6BB44347-978A-40AE-AA96-0F8031133B11}"/>
              </a:ext>
            </a:extLst>
          </p:cNvPr>
          <p:cNvSpPr/>
          <p:nvPr/>
        </p:nvSpPr>
        <p:spPr>
          <a:xfrm>
            <a:off x="10102268" y="2265028"/>
            <a:ext cx="1659097" cy="1073790"/>
          </a:xfrm>
          <a:prstGeom prst="borderCallout1">
            <a:avLst>
              <a:gd name="adj1" fmla="val 52822"/>
              <a:gd name="adj2" fmla="val -109"/>
              <a:gd name="adj3" fmla="val 90831"/>
              <a:gd name="adj4" fmla="val -1364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通规、止规</a:t>
            </a:r>
            <a:r>
              <a:rPr lang="en-US" altLang="zh-CN" sz="1400" dirty="0"/>
              <a:t>:</a:t>
            </a:r>
            <a:r>
              <a:rPr lang="zh-CN" altLang="en-US" sz="1400" dirty="0"/>
              <a:t>通过伺服扭矩大小对牙孔进行良品与不良品的识别</a:t>
            </a:r>
          </a:p>
        </p:txBody>
      </p:sp>
      <p:sp>
        <p:nvSpPr>
          <p:cNvPr id="29" name="标注: 线形 28">
            <a:extLst>
              <a:ext uri="{FF2B5EF4-FFF2-40B4-BE49-F238E27FC236}">
                <a16:creationId xmlns:a16="http://schemas.microsoft.com/office/drawing/2014/main" id="{42AEB582-2CF4-4E76-8EA8-1D3DABD21FFB}"/>
              </a:ext>
            </a:extLst>
          </p:cNvPr>
          <p:cNvSpPr/>
          <p:nvPr/>
        </p:nvSpPr>
        <p:spPr>
          <a:xfrm>
            <a:off x="10102267" y="3519183"/>
            <a:ext cx="1659097" cy="675312"/>
          </a:xfrm>
          <a:prstGeom prst="borderCallout1">
            <a:avLst>
              <a:gd name="adj1" fmla="val 52822"/>
              <a:gd name="adj2" fmla="val -109"/>
              <a:gd name="adj3" fmla="val 38269"/>
              <a:gd name="adj4" fmla="val -1187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激光笔</a:t>
            </a:r>
            <a:r>
              <a:rPr lang="en-US" altLang="zh-CN" sz="1400" dirty="0"/>
              <a:t>:</a:t>
            </a:r>
            <a:r>
              <a:rPr lang="zh-CN" altLang="en-US" sz="1400" dirty="0"/>
              <a:t>对不良位置进行红光预览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45B63F0C-89A8-4740-B205-14C83C9355EB}"/>
              </a:ext>
            </a:extLst>
          </p:cNvPr>
          <p:cNvSpPr/>
          <p:nvPr/>
        </p:nvSpPr>
        <p:spPr>
          <a:xfrm>
            <a:off x="10102266" y="5106100"/>
            <a:ext cx="1659097" cy="959140"/>
          </a:xfrm>
          <a:prstGeom prst="borderCallout1">
            <a:avLst>
              <a:gd name="adj1" fmla="val 52822"/>
              <a:gd name="adj2" fmla="val -109"/>
              <a:gd name="adj3" fmla="val 97884"/>
              <a:gd name="adj4" fmla="val -1055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通规、止规规格检测</a:t>
            </a:r>
            <a:r>
              <a:rPr lang="en-US" altLang="zh-CN" sz="1400" dirty="0"/>
              <a:t>:</a:t>
            </a:r>
            <a:r>
              <a:rPr lang="zh-CN" altLang="en-US" sz="1400" b="1" dirty="0">
                <a:solidFill>
                  <a:srgbClr val="FF0000"/>
                </a:solidFill>
              </a:rPr>
              <a:t>规格更换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zh-CN" altLang="en-US" sz="1400" b="1" dirty="0">
                <a:solidFill>
                  <a:srgbClr val="FF0000"/>
                </a:solidFill>
              </a:rPr>
              <a:t>开机启动</a:t>
            </a:r>
            <a:r>
              <a:rPr lang="zh-CN" altLang="en-US" sz="1400" dirty="0"/>
              <a:t>，会用视觉进行识别是否合规</a:t>
            </a:r>
          </a:p>
        </p:txBody>
      </p:sp>
    </p:spTree>
    <p:extLst>
      <p:ext uri="{BB962C8B-B14F-4D97-AF65-F5344CB8AC3E}">
        <p14:creationId xmlns:p14="http://schemas.microsoft.com/office/powerpoint/2010/main" val="84247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通止规连接方式说明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F462A94-24E7-4B04-9836-C41E06ED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76" y="1358754"/>
            <a:ext cx="2927985" cy="4782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142D3536-B394-4A27-9FB9-3E4CECF4D109}"/>
              </a:ext>
            </a:extLst>
          </p:cNvPr>
          <p:cNvSpPr/>
          <p:nvPr/>
        </p:nvSpPr>
        <p:spPr>
          <a:xfrm>
            <a:off x="5148227" y="1769814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236585"/>
              <a:gd name="adj4" fmla="val -1910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万向节接头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6832F64-6FE2-462B-94D5-65D52773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018" y="1358754"/>
            <a:ext cx="1105517" cy="1252756"/>
          </a:xfrm>
          <a:prstGeom prst="rect">
            <a:avLst/>
          </a:prstGeom>
        </p:spPr>
      </p:pic>
      <p:sp>
        <p:nvSpPr>
          <p:cNvPr id="32" name="标注: 线形 31">
            <a:extLst>
              <a:ext uri="{FF2B5EF4-FFF2-40B4-BE49-F238E27FC236}">
                <a16:creationId xmlns:a16="http://schemas.microsoft.com/office/drawing/2014/main" id="{54FF43BE-FDFD-42AA-AE38-6D50C4A5CD75}"/>
              </a:ext>
            </a:extLst>
          </p:cNvPr>
          <p:cNvSpPr/>
          <p:nvPr/>
        </p:nvSpPr>
        <p:spPr>
          <a:xfrm>
            <a:off x="5148226" y="3283694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105980"/>
              <a:gd name="adj4" fmla="val -1667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向心关节轴承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F82A1E4-4D3A-439A-AA13-2BB7EE06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85" y="2960404"/>
            <a:ext cx="2376805" cy="1087755"/>
          </a:xfrm>
          <a:prstGeom prst="rect">
            <a:avLst/>
          </a:prstGeom>
        </p:spPr>
      </p:pic>
      <p:sp>
        <p:nvSpPr>
          <p:cNvPr id="34" name="标注: 线形 33">
            <a:extLst>
              <a:ext uri="{FF2B5EF4-FFF2-40B4-BE49-F238E27FC236}">
                <a16:creationId xmlns:a16="http://schemas.microsoft.com/office/drawing/2014/main" id="{5C96A044-7096-4986-A374-512CE48936EC}"/>
              </a:ext>
            </a:extLst>
          </p:cNvPr>
          <p:cNvSpPr/>
          <p:nvPr/>
        </p:nvSpPr>
        <p:spPr>
          <a:xfrm>
            <a:off x="5148226" y="4793976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-177944"/>
              <a:gd name="adj4" fmla="val -1692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向心关节轴承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9D359BC-8451-4AF1-9692-E886C2D24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293" y="4682200"/>
            <a:ext cx="1977390" cy="66675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857E893F-EACB-4167-88F6-8B21E99099A9}"/>
              </a:ext>
            </a:extLst>
          </p:cNvPr>
          <p:cNvSpPr/>
          <p:nvPr/>
        </p:nvSpPr>
        <p:spPr>
          <a:xfrm>
            <a:off x="6925916" y="1871192"/>
            <a:ext cx="1275127" cy="227880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7F14769-4C93-4CF4-ADFD-1F824A1F6977}"/>
              </a:ext>
            </a:extLst>
          </p:cNvPr>
          <p:cNvSpPr/>
          <p:nvPr/>
        </p:nvSpPr>
        <p:spPr>
          <a:xfrm>
            <a:off x="6925916" y="3389841"/>
            <a:ext cx="1275127" cy="227880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5A4FED0-8FA3-4437-AC0D-712171A49143}"/>
              </a:ext>
            </a:extLst>
          </p:cNvPr>
          <p:cNvSpPr/>
          <p:nvPr/>
        </p:nvSpPr>
        <p:spPr>
          <a:xfrm>
            <a:off x="6925916" y="4908490"/>
            <a:ext cx="1275127" cy="227880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8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通止规换规说明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41603E-D5C0-434B-9CD6-25ACC1CF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36" y="1262364"/>
            <a:ext cx="4382770" cy="4063365"/>
          </a:xfrm>
          <a:prstGeom prst="rect">
            <a:avLst/>
          </a:prstGeom>
        </p:spPr>
      </p:pic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D315124D-2D59-4B26-8DEB-630B457D8444}"/>
              </a:ext>
            </a:extLst>
          </p:cNvPr>
          <p:cNvSpPr/>
          <p:nvPr/>
        </p:nvSpPr>
        <p:spPr>
          <a:xfrm>
            <a:off x="1562362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当一款产品有多种牙孔时</a:t>
            </a:r>
          </a:p>
        </p:txBody>
      </p:sp>
      <p:sp>
        <p:nvSpPr>
          <p:cNvPr id="12" name="燕尾形 47">
            <a:extLst>
              <a:ext uri="{FF2B5EF4-FFF2-40B4-BE49-F238E27FC236}">
                <a16:creationId xmlns:a16="http://schemas.microsoft.com/office/drawing/2014/main" id="{68ADE3EE-0D9F-4119-AFC8-8E82B556060B}"/>
              </a:ext>
            </a:extLst>
          </p:cNvPr>
          <p:cNvSpPr/>
          <p:nvPr/>
        </p:nvSpPr>
        <p:spPr>
          <a:xfrm>
            <a:off x="2930566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8B0D61FE-6984-435F-8F9C-E85E6026FEAB}"/>
              </a:ext>
            </a:extLst>
          </p:cNvPr>
          <p:cNvSpPr/>
          <p:nvPr/>
        </p:nvSpPr>
        <p:spPr>
          <a:xfrm>
            <a:off x="4030485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通止规夹头至通止规库进行换通止规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0D40A377-909F-4FBB-86E7-F0A2E68A93F6}"/>
              </a:ext>
            </a:extLst>
          </p:cNvPr>
          <p:cNvSpPr/>
          <p:nvPr/>
        </p:nvSpPr>
        <p:spPr>
          <a:xfrm>
            <a:off x="6498608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通止规转盘旋转至需换的通止规位进行进行更换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BE460C4-083F-4123-8805-E5E3690F2A69}"/>
              </a:ext>
            </a:extLst>
          </p:cNvPr>
          <p:cNvSpPr/>
          <p:nvPr/>
        </p:nvSpPr>
        <p:spPr>
          <a:xfrm>
            <a:off x="8966730" y="5699078"/>
            <a:ext cx="1023553" cy="712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进行检测，完成后需更换时继续进行更换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A9731395-85DB-43D3-8C96-17393C248FB1}"/>
              </a:ext>
            </a:extLst>
          </p:cNvPr>
          <p:cNvSpPr/>
          <p:nvPr/>
        </p:nvSpPr>
        <p:spPr>
          <a:xfrm>
            <a:off x="978191" y="1849010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07141"/>
              <a:gd name="adj4" fmla="val 2535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通止规换规位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798A6325-0F86-4D2A-AD34-660170443772}"/>
              </a:ext>
            </a:extLst>
          </p:cNvPr>
          <p:cNvSpPr/>
          <p:nvPr/>
        </p:nvSpPr>
        <p:spPr>
          <a:xfrm>
            <a:off x="978191" y="2546694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89786"/>
              <a:gd name="adj4" fmla="val 3363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通止规换规位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99D5C96C-DB36-4A2D-B9CF-C7E2DC3821FA}"/>
              </a:ext>
            </a:extLst>
          </p:cNvPr>
          <p:cNvSpPr/>
          <p:nvPr/>
        </p:nvSpPr>
        <p:spPr>
          <a:xfrm>
            <a:off x="9456316" y="1849010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07142"/>
              <a:gd name="adj4" fmla="val -14408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通止规原点位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B8C3DC6D-D7A9-4AE7-A0FD-425378391C2F}"/>
              </a:ext>
            </a:extLst>
          </p:cNvPr>
          <p:cNvSpPr/>
          <p:nvPr/>
        </p:nvSpPr>
        <p:spPr>
          <a:xfrm>
            <a:off x="978191" y="3244377"/>
            <a:ext cx="1489046" cy="714779"/>
          </a:xfrm>
          <a:prstGeom prst="borderCallout1">
            <a:avLst>
              <a:gd name="adj1" fmla="val 47143"/>
              <a:gd name="adj2" fmla="val 102626"/>
              <a:gd name="adj3" fmla="val 118978"/>
              <a:gd name="adj4" fmla="val 2425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通止规刀库通过伺服传动所需通止规</a:t>
            </a:r>
          </a:p>
        </p:txBody>
      </p:sp>
      <p:sp>
        <p:nvSpPr>
          <p:cNvPr id="28" name="燕尾形 47">
            <a:extLst>
              <a:ext uri="{FF2B5EF4-FFF2-40B4-BE49-F238E27FC236}">
                <a16:creationId xmlns:a16="http://schemas.microsoft.com/office/drawing/2014/main" id="{CDA36E74-A586-4DFD-A135-77D29982E0C3}"/>
              </a:ext>
            </a:extLst>
          </p:cNvPr>
          <p:cNvSpPr/>
          <p:nvPr/>
        </p:nvSpPr>
        <p:spPr>
          <a:xfrm>
            <a:off x="5398689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29" name="燕尾形 47">
            <a:extLst>
              <a:ext uri="{FF2B5EF4-FFF2-40B4-BE49-F238E27FC236}">
                <a16:creationId xmlns:a16="http://schemas.microsoft.com/office/drawing/2014/main" id="{5710FCBC-DA28-494B-B217-FE310C102939}"/>
              </a:ext>
            </a:extLst>
          </p:cNvPr>
          <p:cNvSpPr/>
          <p:nvPr/>
        </p:nvSpPr>
        <p:spPr>
          <a:xfrm>
            <a:off x="7870366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00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通止规库说明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21447A-1361-482A-A67D-1E47D30354CB}"/>
              </a:ext>
            </a:extLst>
          </p:cNvPr>
          <p:cNvGrpSpPr/>
          <p:nvPr/>
        </p:nvGrpSpPr>
        <p:grpSpPr>
          <a:xfrm>
            <a:off x="2329677" y="1410768"/>
            <a:ext cx="8193338" cy="4554721"/>
            <a:chOff x="1911276" y="1862355"/>
            <a:chExt cx="8193338" cy="455472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1F838DA-1F30-47E3-9D9C-2017ABE0B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1276" y="1862355"/>
              <a:ext cx="8193338" cy="455472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41922DC-5DF9-4B46-8A75-5E8119024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3838" y="1862356"/>
              <a:ext cx="1977390" cy="666750"/>
            </a:xfrm>
            <a:prstGeom prst="rect">
              <a:avLst/>
            </a:prstGeom>
          </p:spPr>
        </p:pic>
      </p:grp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DE9436D8-014A-4BFA-8D19-19E7F4157072}"/>
              </a:ext>
            </a:extLst>
          </p:cNvPr>
          <p:cNvSpPr/>
          <p:nvPr/>
        </p:nvSpPr>
        <p:spPr>
          <a:xfrm>
            <a:off x="323849" y="199162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53968"/>
              <a:gd name="adj4" fmla="val 24228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通止规夹头</a:t>
            </a:r>
          </a:p>
        </p:txBody>
      </p:sp>
      <p:sp>
        <p:nvSpPr>
          <p:cNvPr id="17" name="标注: 线形 16">
            <a:extLst>
              <a:ext uri="{FF2B5EF4-FFF2-40B4-BE49-F238E27FC236}">
                <a16:creationId xmlns:a16="http://schemas.microsoft.com/office/drawing/2014/main" id="{2522F196-18DB-479A-B273-915206372060}"/>
              </a:ext>
            </a:extLst>
          </p:cNvPr>
          <p:cNvSpPr/>
          <p:nvPr/>
        </p:nvSpPr>
        <p:spPr>
          <a:xfrm>
            <a:off x="323849" y="274600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17862"/>
              <a:gd name="adj4" fmla="val 28731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通止规转盘</a:t>
            </a:r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53A90718-C0A1-47A4-867F-F09E5C41CECA}"/>
              </a:ext>
            </a:extLst>
          </p:cNvPr>
          <p:cNvSpPr/>
          <p:nvPr/>
        </p:nvSpPr>
        <p:spPr>
          <a:xfrm>
            <a:off x="323849" y="350038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35056"/>
              <a:gd name="adj4" fmla="val 3031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同步轮</a:t>
            </a:r>
          </a:p>
        </p:txBody>
      </p:sp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45054063-AFE4-46E4-B49C-48E616F8F290}"/>
              </a:ext>
            </a:extLst>
          </p:cNvPr>
          <p:cNvSpPr/>
          <p:nvPr/>
        </p:nvSpPr>
        <p:spPr>
          <a:xfrm>
            <a:off x="323849" y="425476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5019"/>
              <a:gd name="adj4" fmla="val 3169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通止规转盘</a:t>
            </a:r>
          </a:p>
        </p:txBody>
      </p:sp>
    </p:spTree>
    <p:extLst>
      <p:ext uri="{BB962C8B-B14F-4D97-AF65-F5344CB8AC3E}">
        <p14:creationId xmlns:p14="http://schemas.microsoft.com/office/powerpoint/2010/main" val="242725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光学安装说明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72479C-9221-44F5-8D75-716588EB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3311" y="648499"/>
            <a:ext cx="542925" cy="413385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13B373-C6A6-4321-98DB-7AC6EBC39AF4}"/>
              </a:ext>
            </a:extLst>
          </p:cNvPr>
          <p:cNvSpPr/>
          <p:nvPr/>
        </p:nvSpPr>
        <p:spPr>
          <a:xfrm rot="10800000" flipV="1">
            <a:off x="1908419" y="4324985"/>
            <a:ext cx="2834617" cy="203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散热板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5938F3-8598-470B-9346-C71F5C23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693" y="1221740"/>
            <a:ext cx="929640" cy="2156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77D2A2-59B4-4AA0-9C10-499800280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803" y="5133340"/>
            <a:ext cx="1963420" cy="52514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DB86FC-775D-4F6F-8D88-E646936A919E}"/>
              </a:ext>
            </a:extLst>
          </p:cNvPr>
          <p:cNvCxnSpPr>
            <a:cxnSpLocks/>
          </p:cNvCxnSpPr>
          <p:nvPr/>
        </p:nvCxnSpPr>
        <p:spPr>
          <a:xfrm>
            <a:off x="2624583" y="3378200"/>
            <a:ext cx="0" cy="9467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3FE0C5-C6FF-4A5B-854D-F5903D6ED0B2}"/>
              </a:ext>
            </a:extLst>
          </p:cNvPr>
          <p:cNvCxnSpPr/>
          <p:nvPr/>
        </p:nvCxnSpPr>
        <p:spPr>
          <a:xfrm>
            <a:off x="2225803" y="4528185"/>
            <a:ext cx="0" cy="5753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73574DE-D591-4D1F-B564-4BD9211809E6}"/>
              </a:ext>
            </a:extLst>
          </p:cNvPr>
          <p:cNvSpPr txBox="1"/>
          <p:nvPr/>
        </p:nvSpPr>
        <p:spPr>
          <a:xfrm>
            <a:off x="2070681" y="3700026"/>
            <a:ext cx="487313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ea typeface="+mn-ea"/>
                <a:sym typeface="Helvetica Neue Medium" panose="02000503000000020004"/>
              </a:rPr>
              <a:t>180mm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33FEE6-1FA8-46AE-A246-4CF66EF98883}"/>
              </a:ext>
            </a:extLst>
          </p:cNvPr>
          <p:cNvSpPr txBox="1"/>
          <p:nvPr/>
        </p:nvSpPr>
        <p:spPr>
          <a:xfrm>
            <a:off x="2303982" y="4718476"/>
            <a:ext cx="641201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ea typeface="+mn-ea"/>
                <a:sym typeface="Helvetica Neue Medium" panose="02000503000000020004"/>
              </a:rPr>
              <a:t>20-50mm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B4CAEF-2328-46A3-B04C-1A1EF605F07D}"/>
              </a:ext>
            </a:extLst>
          </p:cNvPr>
          <p:cNvSpPr txBox="1"/>
          <p:nvPr/>
        </p:nvSpPr>
        <p:spPr>
          <a:xfrm>
            <a:off x="1979754" y="2298382"/>
            <a:ext cx="613951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ea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sym typeface="Helvetica Neue Medium" panose="02000503000000020004"/>
              </a:rPr>
              <a:t>520mm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4709E4-287F-4920-9922-19CC1A8C3630}"/>
              </a:ext>
            </a:extLst>
          </p:cNvPr>
          <p:cNvCxnSpPr>
            <a:cxnSpLocks/>
          </p:cNvCxnSpPr>
          <p:nvPr/>
        </p:nvCxnSpPr>
        <p:spPr>
          <a:xfrm flipH="1" flipV="1">
            <a:off x="2604898" y="1243965"/>
            <a:ext cx="19685" cy="21088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AB7B7F-DFF8-48CF-9C30-E57ACB69A328}"/>
              </a:ext>
            </a:extLst>
          </p:cNvPr>
          <p:cNvCxnSpPr/>
          <p:nvPr/>
        </p:nvCxnSpPr>
        <p:spPr>
          <a:xfrm flipV="1">
            <a:off x="2489963" y="3352800"/>
            <a:ext cx="459740" cy="95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858D034-59D1-4EF3-A738-AD6BAD7DF8A5}"/>
              </a:ext>
            </a:extLst>
          </p:cNvPr>
          <p:cNvCxnSpPr>
            <a:cxnSpLocks/>
          </p:cNvCxnSpPr>
          <p:nvPr/>
        </p:nvCxnSpPr>
        <p:spPr>
          <a:xfrm flipH="1">
            <a:off x="2380743" y="1243965"/>
            <a:ext cx="63627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9DD670-4841-4FA9-B6F2-1F31877A7415}"/>
              </a:ext>
            </a:extLst>
          </p:cNvPr>
          <p:cNvGrpSpPr/>
          <p:nvPr/>
        </p:nvGrpSpPr>
        <p:grpSpPr>
          <a:xfrm>
            <a:off x="6484336" y="883233"/>
            <a:ext cx="4424117" cy="4266882"/>
            <a:chOff x="7151298" y="892392"/>
            <a:chExt cx="4424117" cy="4266882"/>
          </a:xfrm>
        </p:grpSpPr>
        <p:graphicFrame>
          <p:nvGraphicFramePr>
            <p:cNvPr id="16" name="表格 15">
              <a:extLst>
                <a:ext uri="{FF2B5EF4-FFF2-40B4-BE49-F238E27FC236}">
                  <a16:creationId xmlns:a16="http://schemas.microsoft.com/office/drawing/2014/main" id="{8A5D78FD-AC40-4593-BA69-120B23416CF1}"/>
                </a:ext>
              </a:extLst>
            </p:cNvPr>
            <p:cNvGraphicFramePr/>
            <p:nvPr>
              <p:custDataLst>
                <p:tags r:id="rId1"/>
              </p:custDataLst>
              <p:extLst>
                <p:ext uri="{D42A27DB-BD31-4B8C-83A1-F6EECF244321}">
                  <p14:modId xmlns:p14="http://schemas.microsoft.com/office/powerpoint/2010/main" val="1810811822"/>
                </p:ext>
              </p:extLst>
            </p:nvPr>
          </p:nvGraphicFramePr>
          <p:xfrm>
            <a:off x="7927975" y="1424839"/>
            <a:ext cx="3183255" cy="3734435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536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73443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A5B4507-585B-41D6-B604-86B00B3740A6}"/>
                </a:ext>
              </a:extLst>
            </p:cNvPr>
            <p:cNvCxnSpPr/>
            <p:nvPr/>
          </p:nvCxnSpPr>
          <p:spPr>
            <a:xfrm flipH="1">
              <a:off x="812609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2826CEC-8FBB-400F-B105-2BA12BCB715A}"/>
                </a:ext>
              </a:extLst>
            </p:cNvPr>
            <p:cNvCxnSpPr/>
            <p:nvPr/>
          </p:nvCxnSpPr>
          <p:spPr>
            <a:xfrm flipH="1">
              <a:off x="846963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3DD2FE6-B6B3-4E72-A59E-174385BDC6AC}"/>
                </a:ext>
              </a:extLst>
            </p:cNvPr>
            <p:cNvCxnSpPr/>
            <p:nvPr/>
          </p:nvCxnSpPr>
          <p:spPr>
            <a:xfrm flipH="1">
              <a:off x="880427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3AF807-2D54-4045-A7FF-90132D8A7342}"/>
                </a:ext>
              </a:extLst>
            </p:cNvPr>
            <p:cNvCxnSpPr/>
            <p:nvPr/>
          </p:nvCxnSpPr>
          <p:spPr>
            <a:xfrm flipH="1">
              <a:off x="916051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00C5473-B951-4E16-9D56-40B8CED30B1C}"/>
                </a:ext>
              </a:extLst>
            </p:cNvPr>
            <p:cNvCxnSpPr/>
            <p:nvPr/>
          </p:nvCxnSpPr>
          <p:spPr>
            <a:xfrm flipH="1">
              <a:off x="951674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B735996-935E-4FE0-85E1-9628A9910CE1}"/>
                </a:ext>
              </a:extLst>
            </p:cNvPr>
            <p:cNvCxnSpPr/>
            <p:nvPr/>
          </p:nvCxnSpPr>
          <p:spPr>
            <a:xfrm flipH="1">
              <a:off x="987298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AC5254E-509F-41FF-AA22-A705083E477F}"/>
                </a:ext>
              </a:extLst>
            </p:cNvPr>
            <p:cNvCxnSpPr/>
            <p:nvPr/>
          </p:nvCxnSpPr>
          <p:spPr>
            <a:xfrm flipH="1">
              <a:off x="1024953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C7D3368-33D1-43D9-9E70-D26124044C4A}"/>
                </a:ext>
              </a:extLst>
            </p:cNvPr>
            <p:cNvCxnSpPr/>
            <p:nvPr/>
          </p:nvCxnSpPr>
          <p:spPr>
            <a:xfrm flipH="1">
              <a:off x="1056386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8AA6123-5483-42DD-81FC-BC4C913C5ED4}"/>
                </a:ext>
              </a:extLst>
            </p:cNvPr>
            <p:cNvCxnSpPr/>
            <p:nvPr/>
          </p:nvCxnSpPr>
          <p:spPr>
            <a:xfrm flipH="1">
              <a:off x="1094168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1A6665-87C0-4B1C-8BBA-10AFF36A7D7C}"/>
                </a:ext>
              </a:extLst>
            </p:cNvPr>
            <p:cNvSpPr txBox="1"/>
            <p:nvPr/>
          </p:nvSpPr>
          <p:spPr>
            <a:xfrm>
              <a:off x="7151298" y="892392"/>
              <a:ext cx="4424117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cs typeface="Helvetica Neue Medium" panose="02000503000000020004"/>
                  <a:sym typeface="Helvetica Neue Medium" panose="02000503000000020004"/>
                </a:rPr>
                <a:t>  1 2 3 4 5 6 7 8 9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4793FA6-F70F-4CD4-9BC7-7F83ADDEEF8F}"/>
              </a:ext>
            </a:extLst>
          </p:cNvPr>
          <p:cNvSpPr txBox="1"/>
          <p:nvPr/>
        </p:nvSpPr>
        <p:spPr>
          <a:xfrm>
            <a:off x="6898721" y="5595226"/>
            <a:ext cx="3712555" cy="6984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线扫速度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200mm/s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，线扫宽度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77.3mm</a:t>
            </a: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最大规格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750mm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×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650mm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需扫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9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张图进行拼接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590971-E3D8-4854-8288-6D78240BA853}"/>
              </a:ext>
            </a:extLst>
          </p:cNvPr>
          <p:cNvCxnSpPr/>
          <p:nvPr/>
        </p:nvCxnSpPr>
        <p:spPr>
          <a:xfrm>
            <a:off x="2221358" y="5959475"/>
            <a:ext cx="193611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140B556-B49B-4BBD-8099-53EBAC913AF1}"/>
              </a:ext>
            </a:extLst>
          </p:cNvPr>
          <p:cNvCxnSpPr/>
          <p:nvPr/>
        </p:nvCxnSpPr>
        <p:spPr>
          <a:xfrm flipV="1">
            <a:off x="2230883" y="5614670"/>
            <a:ext cx="0" cy="3835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9A949A8-7DE0-48CA-B2B0-5447B0E18A86}"/>
              </a:ext>
            </a:extLst>
          </p:cNvPr>
          <p:cNvCxnSpPr/>
          <p:nvPr/>
        </p:nvCxnSpPr>
        <p:spPr>
          <a:xfrm flipH="1" flipV="1">
            <a:off x="4166998" y="5633720"/>
            <a:ext cx="9525" cy="3454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E3E3F86-3E82-4811-9500-9147AB51E409}"/>
              </a:ext>
            </a:extLst>
          </p:cNvPr>
          <p:cNvSpPr txBox="1"/>
          <p:nvPr/>
        </p:nvSpPr>
        <p:spPr>
          <a:xfrm>
            <a:off x="2877295" y="5979160"/>
            <a:ext cx="660437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sym typeface="Helvetica Neue Medium" panose="02000503000000020004"/>
              </a:rPr>
              <a:t>620mm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00620-01E1-491E-A0DD-C7813B72AC7C}"/>
              </a:ext>
            </a:extLst>
          </p:cNvPr>
          <p:cNvCxnSpPr/>
          <p:nvPr/>
        </p:nvCxnSpPr>
        <p:spPr>
          <a:xfrm flipH="1">
            <a:off x="4314338" y="5140325"/>
            <a:ext cx="9525" cy="4883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298BD79-024A-4618-B4C4-1106B1A89865}"/>
              </a:ext>
            </a:extLst>
          </p:cNvPr>
          <p:cNvCxnSpPr/>
          <p:nvPr/>
        </p:nvCxnSpPr>
        <p:spPr>
          <a:xfrm flipH="1">
            <a:off x="4221628" y="5125720"/>
            <a:ext cx="248920" cy="95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FC4938-63EE-40D9-8B08-96376BC91AC6}"/>
              </a:ext>
            </a:extLst>
          </p:cNvPr>
          <p:cNvCxnSpPr/>
          <p:nvPr/>
        </p:nvCxnSpPr>
        <p:spPr>
          <a:xfrm flipH="1">
            <a:off x="4231153" y="5633720"/>
            <a:ext cx="2590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793C21-A4D9-4D82-B723-223713D7C6D9}"/>
              </a:ext>
            </a:extLst>
          </p:cNvPr>
          <p:cNvSpPr txBox="1"/>
          <p:nvPr/>
        </p:nvSpPr>
        <p:spPr>
          <a:xfrm>
            <a:off x="4469560" y="5240853"/>
            <a:ext cx="410369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Helvetica Neue Medium" panose="02000503000000020004"/>
              </a:rPr>
              <a:t>96mm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9486F58-6C90-4399-9103-2BB9B649C43E}"/>
              </a:ext>
            </a:extLst>
          </p:cNvPr>
          <p:cNvCxnSpPr>
            <a:cxnSpLocks/>
          </p:cNvCxnSpPr>
          <p:nvPr/>
        </p:nvCxnSpPr>
        <p:spPr>
          <a:xfrm flipV="1">
            <a:off x="7261013" y="5156001"/>
            <a:ext cx="0" cy="30452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F68284B-2789-4CD4-B464-AF3DB3CDD462}"/>
              </a:ext>
            </a:extLst>
          </p:cNvPr>
          <p:cNvCxnSpPr>
            <a:cxnSpLocks/>
          </p:cNvCxnSpPr>
          <p:nvPr/>
        </p:nvCxnSpPr>
        <p:spPr>
          <a:xfrm flipV="1">
            <a:off x="10444268" y="5133340"/>
            <a:ext cx="0" cy="30452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A952C8D-F063-41DD-8B13-F0A3562A3095}"/>
              </a:ext>
            </a:extLst>
          </p:cNvPr>
          <p:cNvCxnSpPr>
            <a:cxnSpLocks/>
          </p:cNvCxnSpPr>
          <p:nvPr/>
        </p:nvCxnSpPr>
        <p:spPr>
          <a:xfrm>
            <a:off x="6886755" y="5125720"/>
            <a:ext cx="37425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594339-8268-4B74-902B-D4A25B6E5CAF}"/>
              </a:ext>
            </a:extLst>
          </p:cNvPr>
          <p:cNvCxnSpPr>
            <a:cxnSpLocks/>
          </p:cNvCxnSpPr>
          <p:nvPr/>
        </p:nvCxnSpPr>
        <p:spPr>
          <a:xfrm>
            <a:off x="6886755" y="1422743"/>
            <a:ext cx="37425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80D99-E884-46A7-B94B-F20DC6AAF292}"/>
              </a:ext>
            </a:extLst>
          </p:cNvPr>
          <p:cNvCxnSpPr>
            <a:cxnSpLocks/>
          </p:cNvCxnSpPr>
          <p:nvPr/>
        </p:nvCxnSpPr>
        <p:spPr>
          <a:xfrm>
            <a:off x="7086776" y="1422743"/>
            <a:ext cx="0" cy="36807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44611EA-E90F-4B7C-8136-FFEBC17D737F}"/>
              </a:ext>
            </a:extLst>
          </p:cNvPr>
          <p:cNvCxnSpPr>
            <a:cxnSpLocks/>
          </p:cNvCxnSpPr>
          <p:nvPr/>
        </p:nvCxnSpPr>
        <p:spPr>
          <a:xfrm flipV="1">
            <a:off x="7279428" y="5285600"/>
            <a:ext cx="3164840" cy="22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72461BB-84BE-4C43-99BA-39050E3858C8}"/>
              </a:ext>
            </a:extLst>
          </p:cNvPr>
          <p:cNvSpPr txBox="1"/>
          <p:nvPr/>
        </p:nvSpPr>
        <p:spPr>
          <a:xfrm>
            <a:off x="6655064" y="3309900"/>
            <a:ext cx="487314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Helvetica Neue Medium" panose="02000503000000020004"/>
              </a:rPr>
              <a:t>750mm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CA49E9-2769-481B-80E6-485FB2CAB7E0}"/>
              </a:ext>
            </a:extLst>
          </p:cNvPr>
          <p:cNvSpPr txBox="1"/>
          <p:nvPr/>
        </p:nvSpPr>
        <p:spPr>
          <a:xfrm>
            <a:off x="8642428" y="5294231"/>
            <a:ext cx="487314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sym typeface="Helvetica Neue Medium" panose="02000503000000020004"/>
              </a:rPr>
              <a:t>650mm</a:t>
            </a:r>
          </a:p>
        </p:txBody>
      </p:sp>
      <p:sp>
        <p:nvSpPr>
          <p:cNvPr id="45" name="标注: 线形 44">
            <a:extLst>
              <a:ext uri="{FF2B5EF4-FFF2-40B4-BE49-F238E27FC236}">
                <a16:creationId xmlns:a16="http://schemas.microsoft.com/office/drawing/2014/main" id="{3774CD6A-73A6-480E-A7CD-E92C6DBEE80B}"/>
              </a:ext>
            </a:extLst>
          </p:cNvPr>
          <p:cNvSpPr/>
          <p:nvPr/>
        </p:nvSpPr>
        <p:spPr>
          <a:xfrm>
            <a:off x="382904" y="1632775"/>
            <a:ext cx="1454804" cy="443199"/>
          </a:xfrm>
          <a:prstGeom prst="borderCallout1">
            <a:avLst>
              <a:gd name="adj1" fmla="val 52611"/>
              <a:gd name="adj2" fmla="val 97755"/>
              <a:gd name="adj3" fmla="val -66479"/>
              <a:gd name="adj4" fmla="val 2091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8K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线扫相机</a:t>
            </a:r>
          </a:p>
        </p:txBody>
      </p:sp>
      <p:sp>
        <p:nvSpPr>
          <p:cNvPr id="46" name="标注: 线形 45">
            <a:extLst>
              <a:ext uri="{FF2B5EF4-FFF2-40B4-BE49-F238E27FC236}">
                <a16:creationId xmlns:a16="http://schemas.microsoft.com/office/drawing/2014/main" id="{7CEF91F7-FDF2-4FE8-BFA0-3D50278E95D4}"/>
              </a:ext>
            </a:extLst>
          </p:cNvPr>
          <p:cNvSpPr/>
          <p:nvPr/>
        </p:nvSpPr>
        <p:spPr>
          <a:xfrm>
            <a:off x="382904" y="2965097"/>
            <a:ext cx="1454804" cy="443199"/>
          </a:xfrm>
          <a:prstGeom prst="borderCallout1">
            <a:avLst>
              <a:gd name="adj1" fmla="val 52611"/>
              <a:gd name="adj2" fmla="val 97755"/>
              <a:gd name="adj3" fmla="val -37455"/>
              <a:gd name="adj4" fmla="val 1911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定制镜头</a:t>
            </a:r>
          </a:p>
        </p:txBody>
      </p:sp>
      <p:sp>
        <p:nvSpPr>
          <p:cNvPr id="47" name="标注: 线形 46">
            <a:extLst>
              <a:ext uri="{FF2B5EF4-FFF2-40B4-BE49-F238E27FC236}">
                <a16:creationId xmlns:a16="http://schemas.microsoft.com/office/drawing/2014/main" id="{FA4EB5FD-2978-4627-BA95-288891578B7B}"/>
              </a:ext>
            </a:extLst>
          </p:cNvPr>
          <p:cNvSpPr/>
          <p:nvPr/>
        </p:nvSpPr>
        <p:spPr>
          <a:xfrm>
            <a:off x="382904" y="5679590"/>
            <a:ext cx="1454804" cy="443199"/>
          </a:xfrm>
          <a:prstGeom prst="borderCallout1">
            <a:avLst>
              <a:gd name="adj1" fmla="val 52611"/>
              <a:gd name="adj2" fmla="val 97755"/>
              <a:gd name="adj3" fmla="val -44711"/>
              <a:gd name="adj4" fmla="val 14887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定制高亮线光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位置固定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)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80573D4A-0AEF-470B-9364-878022E767D7}"/>
              </a:ext>
            </a:extLst>
          </p:cNvPr>
          <p:cNvSpPr/>
          <p:nvPr/>
        </p:nvSpPr>
        <p:spPr>
          <a:xfrm>
            <a:off x="4628173" y="2962574"/>
            <a:ext cx="1997191" cy="443198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线扫相机分多次扫描</a:t>
            </a:r>
          </a:p>
        </p:txBody>
      </p:sp>
      <p:sp>
        <p:nvSpPr>
          <p:cNvPr id="49" name="标注: 线形 48">
            <a:extLst>
              <a:ext uri="{FF2B5EF4-FFF2-40B4-BE49-F238E27FC236}">
                <a16:creationId xmlns:a16="http://schemas.microsoft.com/office/drawing/2014/main" id="{916D2842-DA18-4C36-9B47-29DA02BA32F4}"/>
              </a:ext>
            </a:extLst>
          </p:cNvPr>
          <p:cNvSpPr/>
          <p:nvPr/>
        </p:nvSpPr>
        <p:spPr>
          <a:xfrm>
            <a:off x="376266" y="4244026"/>
            <a:ext cx="1454804" cy="716655"/>
          </a:xfrm>
          <a:prstGeom prst="borderCallout1">
            <a:avLst>
              <a:gd name="adj1" fmla="val 52611"/>
              <a:gd name="adj2" fmla="val 97755"/>
              <a:gd name="adj3" fmla="val 14662"/>
              <a:gd name="adj4" fmla="val 11501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产品放置在治具中，利用气缸定位</a:t>
            </a:r>
          </a:p>
        </p:txBody>
      </p:sp>
    </p:spTree>
    <p:extLst>
      <p:ext uri="{BB962C8B-B14F-4D97-AF65-F5344CB8AC3E}">
        <p14:creationId xmlns:p14="http://schemas.microsoft.com/office/powerpoint/2010/main" val="273370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图像效果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12C2D8-99BE-4B06-988A-E6461AECF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16433"/>
              </p:ext>
            </p:extLst>
          </p:nvPr>
        </p:nvGraphicFramePr>
        <p:xfrm>
          <a:off x="1062605" y="1001567"/>
          <a:ext cx="10066789" cy="571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7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软件原型</a:t>
            </a:r>
          </a:p>
        </p:txBody>
      </p:sp>
    </p:spTree>
    <p:extLst>
      <p:ext uri="{BB962C8B-B14F-4D97-AF65-F5344CB8AC3E}">
        <p14:creationId xmlns:p14="http://schemas.microsoft.com/office/powerpoint/2010/main" val="281656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软件原型</a:t>
            </a:r>
            <a:r>
              <a:rPr lang="en-US" altLang="zh-CN" dirty="0"/>
              <a:t>|UI</a:t>
            </a:r>
            <a:r>
              <a:rPr lang="zh-CN" altLang="en-US" dirty="0"/>
              <a:t>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10C1AB-0C8E-4506-8038-24FD453C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23" y="1245343"/>
            <a:ext cx="7922528" cy="474965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385ACE-5AFF-41DF-B800-0A8223A80B71}"/>
              </a:ext>
            </a:extLst>
          </p:cNvPr>
          <p:cNvSpPr/>
          <p:nvPr/>
        </p:nvSpPr>
        <p:spPr>
          <a:xfrm>
            <a:off x="2348757" y="1442906"/>
            <a:ext cx="4865238" cy="56109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52591E64-3831-481C-9203-6904F640E626}"/>
              </a:ext>
            </a:extLst>
          </p:cNvPr>
          <p:cNvSpPr/>
          <p:nvPr/>
        </p:nvSpPr>
        <p:spPr>
          <a:xfrm>
            <a:off x="164345" y="1200952"/>
            <a:ext cx="2039874" cy="3015939"/>
          </a:xfrm>
          <a:prstGeom prst="borderCallout1">
            <a:avLst>
              <a:gd name="adj1" fmla="val 35397"/>
              <a:gd name="adj2" fmla="val 99846"/>
              <a:gd name="adj3" fmla="val 26091"/>
              <a:gd name="adj4" fmla="val 1117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1.</a:t>
            </a:r>
            <a:r>
              <a:rPr lang="zh-CN" altLang="en-US" sz="1200" b="1" dirty="0">
                <a:solidFill>
                  <a:schemeClr val="tx1"/>
                </a:solidFill>
              </a:rPr>
              <a:t>一键检测</a:t>
            </a:r>
            <a:r>
              <a:rPr lang="en-US" altLang="zh-CN" sz="1200" b="1" dirty="0">
                <a:solidFill>
                  <a:schemeClr val="tx1"/>
                </a:solidFill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</a:rPr>
              <a:t>停止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操作设备自动测量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检测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停止。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2.</a:t>
            </a:r>
            <a:r>
              <a:rPr lang="zh-CN" altLang="en-US" sz="1200" b="1" dirty="0">
                <a:solidFill>
                  <a:schemeClr val="tx1"/>
                </a:solidFill>
              </a:rPr>
              <a:t>配方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配置管理不同型号散热板工具和参数。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3.</a:t>
            </a:r>
            <a:r>
              <a:rPr lang="zh-CN" altLang="en-US" sz="1200" b="1" dirty="0">
                <a:solidFill>
                  <a:schemeClr val="tx1"/>
                </a:solidFill>
              </a:rPr>
              <a:t>相机配置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设置相机参数。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4.</a:t>
            </a:r>
            <a:r>
              <a:rPr lang="zh-CN" altLang="en-US" sz="1200" dirty="0">
                <a:solidFill>
                  <a:schemeClr val="tx1"/>
                </a:solidFill>
              </a:rPr>
              <a:t>轴配置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设置轴参数。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5.</a:t>
            </a:r>
            <a:r>
              <a:rPr lang="zh-CN" altLang="en-US" sz="1200" b="1" dirty="0">
                <a:solidFill>
                  <a:schemeClr val="tx1"/>
                </a:solidFill>
              </a:rPr>
              <a:t>标定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通规、止规机构关联相机。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6.</a:t>
            </a:r>
            <a:r>
              <a:rPr lang="en-US" altLang="zh-CN" sz="1200" b="1" dirty="0">
                <a:solidFill>
                  <a:schemeClr val="tx1"/>
                </a:solidFill>
              </a:rPr>
              <a:t>CAD</a:t>
            </a:r>
            <a:r>
              <a:rPr lang="zh-CN" altLang="en-US" sz="1200" b="1" dirty="0">
                <a:solidFill>
                  <a:schemeClr val="tx1"/>
                </a:solidFill>
              </a:rPr>
              <a:t>导入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一键导入检测位置信息和参数。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7.</a:t>
            </a:r>
            <a:r>
              <a:rPr lang="zh-CN" altLang="en-US" sz="1200" b="1" dirty="0">
                <a:solidFill>
                  <a:schemeClr val="tx1"/>
                </a:solidFill>
              </a:rPr>
              <a:t>权限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三级权限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chemeClr val="tx1"/>
                </a:solidFill>
              </a:rPr>
              <a:t>管理员、工程师、操作员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r>
              <a:rPr lang="zh-CN" altLang="en-US" sz="1200" dirty="0">
                <a:solidFill>
                  <a:schemeClr val="tx1"/>
                </a:solidFill>
              </a:rPr>
              <a:t>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8.</a:t>
            </a:r>
            <a:r>
              <a:rPr lang="zh-CN" altLang="en-US" sz="1200" b="1" dirty="0">
                <a:solidFill>
                  <a:schemeClr val="tx1"/>
                </a:solidFill>
              </a:rPr>
              <a:t>报表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生产数据报表设置和导出。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9.</a:t>
            </a:r>
            <a:r>
              <a:rPr lang="zh-CN" altLang="en-US" sz="1200" b="1" dirty="0">
                <a:solidFill>
                  <a:schemeClr val="tx1"/>
                </a:solidFill>
              </a:rPr>
              <a:t>高级设置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其他关键参数设置。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747D9D3F-BDEC-4C68-B112-81DC162B1D51}"/>
              </a:ext>
            </a:extLst>
          </p:cNvPr>
          <p:cNvSpPr/>
          <p:nvPr/>
        </p:nvSpPr>
        <p:spPr>
          <a:xfrm>
            <a:off x="164343" y="4428022"/>
            <a:ext cx="1991465" cy="234671"/>
          </a:xfrm>
          <a:prstGeom prst="borderCallout1">
            <a:avLst>
              <a:gd name="adj1" fmla="val 49845"/>
              <a:gd name="adj2" fmla="val 101373"/>
              <a:gd name="adj3" fmla="val 3743"/>
              <a:gd name="adj4" fmla="val 11501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视图显示</a:t>
            </a:r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91731A3F-8D39-4C34-BE38-34F32271B2E9}"/>
              </a:ext>
            </a:extLst>
          </p:cNvPr>
          <p:cNvSpPr/>
          <p:nvPr/>
        </p:nvSpPr>
        <p:spPr>
          <a:xfrm>
            <a:off x="164343" y="4902005"/>
            <a:ext cx="1991465" cy="234671"/>
          </a:xfrm>
          <a:prstGeom prst="borderCallout1">
            <a:avLst>
              <a:gd name="adj1" fmla="val 49845"/>
              <a:gd name="adj2" fmla="val 101373"/>
              <a:gd name="adj3" fmla="val 2134"/>
              <a:gd name="adj4" fmla="val 1087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数量统计、助力实时显示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64D478-2561-4A8C-A984-6DDA05941888}"/>
              </a:ext>
            </a:extLst>
          </p:cNvPr>
          <p:cNvSpPr/>
          <p:nvPr/>
        </p:nvSpPr>
        <p:spPr>
          <a:xfrm>
            <a:off x="2333377" y="4662693"/>
            <a:ext cx="3714923" cy="2393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694015-0133-49D3-A500-BBB1C954BAF2}"/>
              </a:ext>
            </a:extLst>
          </p:cNvPr>
          <p:cNvSpPr/>
          <p:nvPr/>
        </p:nvSpPr>
        <p:spPr>
          <a:xfrm>
            <a:off x="2348757" y="2122416"/>
            <a:ext cx="3632431" cy="23573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02EEEA83-91B0-4848-8133-CDA7431913ED}"/>
              </a:ext>
            </a:extLst>
          </p:cNvPr>
          <p:cNvSpPr/>
          <p:nvPr/>
        </p:nvSpPr>
        <p:spPr>
          <a:xfrm>
            <a:off x="164343" y="5373344"/>
            <a:ext cx="1991465" cy="234671"/>
          </a:xfrm>
          <a:prstGeom prst="borderCallout1">
            <a:avLst>
              <a:gd name="adj1" fmla="val 49845"/>
              <a:gd name="adj2" fmla="val 101373"/>
              <a:gd name="adj3" fmla="val -12336"/>
              <a:gd name="adj4" fmla="val 11084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日志显示</a:t>
            </a: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15707205-A2A6-464A-87D7-225397E8160E}"/>
              </a:ext>
            </a:extLst>
          </p:cNvPr>
          <p:cNvSpPr/>
          <p:nvPr/>
        </p:nvSpPr>
        <p:spPr>
          <a:xfrm>
            <a:off x="10361164" y="2104783"/>
            <a:ext cx="1647677" cy="667347"/>
          </a:xfrm>
          <a:prstGeom prst="borderCallout1">
            <a:avLst>
              <a:gd name="adj1" fmla="val 41185"/>
              <a:gd name="adj2" fmla="val -454"/>
              <a:gd name="adj3" fmla="val 42465"/>
              <a:gd name="adj4" fmla="val -211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1.</a:t>
            </a:r>
            <a:r>
              <a:rPr lang="zh-CN" altLang="en-US" sz="1200" b="1" dirty="0">
                <a:solidFill>
                  <a:schemeClr val="tx1"/>
                </a:solidFill>
              </a:rPr>
              <a:t>定位工具集。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2.</a:t>
            </a:r>
            <a:r>
              <a:rPr lang="zh-CN" altLang="en-US" sz="1200" b="1" dirty="0">
                <a:solidFill>
                  <a:schemeClr val="tx1"/>
                </a:solidFill>
              </a:rPr>
              <a:t>测量工具集。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3.</a:t>
            </a:r>
            <a:r>
              <a:rPr lang="zh-CN" altLang="en-US" sz="1200" b="1" dirty="0">
                <a:solidFill>
                  <a:schemeClr val="tx1"/>
                </a:solidFill>
              </a:rPr>
              <a:t>逻辑工具集。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F5F47FD-DB77-4857-9CD8-E367DEE7714D}"/>
              </a:ext>
            </a:extLst>
          </p:cNvPr>
          <p:cNvSpPr/>
          <p:nvPr/>
        </p:nvSpPr>
        <p:spPr>
          <a:xfrm>
            <a:off x="8001538" y="2104783"/>
            <a:ext cx="2006366" cy="97397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注: 线形 12">
            <a:extLst>
              <a:ext uri="{FF2B5EF4-FFF2-40B4-BE49-F238E27FC236}">
                <a16:creationId xmlns:a16="http://schemas.microsoft.com/office/drawing/2014/main" id="{83A469A5-7C4D-4D73-9D54-00648709BA8B}"/>
              </a:ext>
            </a:extLst>
          </p:cNvPr>
          <p:cNvSpPr/>
          <p:nvPr/>
        </p:nvSpPr>
        <p:spPr>
          <a:xfrm>
            <a:off x="10361163" y="3800213"/>
            <a:ext cx="1647677" cy="262595"/>
          </a:xfrm>
          <a:prstGeom prst="borderCallout1">
            <a:avLst>
              <a:gd name="adj1" fmla="val 38670"/>
              <a:gd name="adj2" fmla="val 55"/>
              <a:gd name="adj3" fmla="val 44979"/>
              <a:gd name="adj4" fmla="val -14475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工作流程配置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C13F597-2D9E-4341-B359-C4574F356EBD}"/>
              </a:ext>
            </a:extLst>
          </p:cNvPr>
          <p:cNvSpPr/>
          <p:nvPr/>
        </p:nvSpPr>
        <p:spPr>
          <a:xfrm>
            <a:off x="6076787" y="2054389"/>
            <a:ext cx="1850647" cy="38598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3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64965" y="3938288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关于思谋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164965" y="4791017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项目需求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7164965" y="5641161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硬件设计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9979124" y="3931109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软件原型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3"/>
          </p:nvPr>
        </p:nvSpPr>
        <p:spPr>
          <a:xfrm>
            <a:off x="9979124" y="4791016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样机逻辑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软件原型</a:t>
            </a:r>
            <a:r>
              <a:rPr lang="en-US" altLang="zh-CN" dirty="0"/>
              <a:t>|</a:t>
            </a:r>
            <a:r>
              <a:rPr lang="zh-CN" altLang="en-US" dirty="0"/>
              <a:t>定制需求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6E20D7-992D-492F-AEC4-3CC39C41BC25}"/>
              </a:ext>
            </a:extLst>
          </p:cNvPr>
          <p:cNvSpPr txBox="1"/>
          <p:nvPr/>
        </p:nvSpPr>
        <p:spPr>
          <a:xfrm>
            <a:off x="323850" y="1000994"/>
            <a:ext cx="11697574" cy="3383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1.</a:t>
            </a:r>
            <a:r>
              <a:rPr lang="zh-CN" altLang="en-US" sz="1200" dirty="0">
                <a:latin typeface="+mn-ea"/>
              </a:rPr>
              <a:t>软件支持多款产品配方配置</a:t>
            </a:r>
            <a:r>
              <a:rPr lang="en-US" altLang="zh-CN" sz="1200" dirty="0">
                <a:latin typeface="+mn-ea"/>
              </a:rPr>
              <a:t>[ </a:t>
            </a:r>
            <a:r>
              <a:rPr lang="zh-CN" altLang="en-US" sz="1200" dirty="0">
                <a:latin typeface="+mn-ea"/>
              </a:rPr>
              <a:t>产品尺寸（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 300mm*300mm ~750mm*700mm </a:t>
            </a:r>
            <a:r>
              <a:rPr lang="zh-CN" altLang="en-US" sz="1200" dirty="0">
                <a:latin typeface="+mn-ea"/>
              </a:rPr>
              <a:t>），产品重量（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 5KG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至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45KG </a:t>
            </a:r>
            <a:r>
              <a:rPr lang="zh-CN" altLang="en-US" sz="1200" dirty="0">
                <a:latin typeface="+mn-ea"/>
              </a:rPr>
              <a:t>），产品材质（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铜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铝</a:t>
            </a:r>
            <a:r>
              <a:rPr lang="zh-CN" altLang="en-US" sz="1200" dirty="0">
                <a:latin typeface="+mn-ea"/>
              </a:rPr>
              <a:t>）</a:t>
            </a:r>
            <a:r>
              <a:rPr lang="en-US" altLang="zh-CN" sz="1200" dirty="0">
                <a:latin typeface="+mn-ea"/>
              </a:rPr>
              <a:t>]</a:t>
            </a:r>
            <a:r>
              <a:rPr lang="zh-CN" altLang="en-US" sz="1200" dirty="0">
                <a:latin typeface="+mn-ea"/>
              </a:rPr>
              <a:t>； 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2.</a:t>
            </a:r>
            <a:r>
              <a:rPr lang="zh-CN" altLang="en-US" sz="1200" dirty="0">
                <a:latin typeface="+mn-ea"/>
              </a:rPr>
              <a:t>软件实现</a:t>
            </a:r>
            <a:r>
              <a:rPr lang="en-US" altLang="zh-CN" sz="1200" dirty="0">
                <a:latin typeface="+mn-ea"/>
              </a:rPr>
              <a:t>CCD</a:t>
            </a:r>
            <a:r>
              <a:rPr lang="zh-CN" altLang="en-US" sz="1200" dirty="0">
                <a:latin typeface="+mn-ea"/>
              </a:rPr>
              <a:t>定位精度：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±0.02mm</a:t>
            </a:r>
            <a:r>
              <a:rPr lang="zh-CN" altLang="en-US" sz="1200" dirty="0">
                <a:latin typeface="+mn-ea"/>
              </a:rPr>
              <a:t>，产品与通止规的重复定位精度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±0.05mm </a:t>
            </a:r>
            <a:r>
              <a:rPr lang="zh-CN" altLang="en-US" sz="1200" dirty="0">
                <a:latin typeface="+mn-ea"/>
              </a:rPr>
              <a:t>，通止规检测力度精度为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± 0.2kgf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3.</a:t>
            </a:r>
            <a:r>
              <a:rPr lang="zh-CN" altLang="en-US" sz="1200" dirty="0">
                <a:latin typeface="+mn-ea"/>
              </a:rPr>
              <a:t>软件新产品导入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小时内完成；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4.</a:t>
            </a:r>
            <a:r>
              <a:rPr lang="zh-CN" altLang="en-US" sz="1200" dirty="0">
                <a:latin typeface="+mn-ea"/>
              </a:rPr>
              <a:t>软件判断准确良率≥</a:t>
            </a:r>
            <a:r>
              <a:rPr lang="en-US" altLang="zh-CN" sz="1200" dirty="0">
                <a:latin typeface="+mn-ea"/>
              </a:rPr>
              <a:t>99%</a:t>
            </a:r>
            <a:r>
              <a:rPr lang="zh-CN" altLang="en-US" sz="1200" dirty="0">
                <a:latin typeface="+mn-ea"/>
              </a:rPr>
              <a:t>，稼动率</a:t>
            </a:r>
            <a:r>
              <a:rPr lang="en-US" altLang="zh-CN" sz="1200" dirty="0">
                <a:latin typeface="+mn-ea"/>
              </a:rPr>
              <a:t>≥95%</a:t>
            </a:r>
            <a:r>
              <a:rPr lang="zh-CN" altLang="en-US" sz="1200" dirty="0">
                <a:latin typeface="+mn-ea"/>
              </a:rPr>
              <a:t>，故障率不超过</a:t>
            </a:r>
            <a:r>
              <a:rPr lang="en-US" altLang="zh-CN" sz="1200" dirty="0">
                <a:latin typeface="+mn-ea"/>
              </a:rPr>
              <a:t>1%</a:t>
            </a:r>
            <a:r>
              <a:rPr lang="zh-CN" altLang="en-US" sz="1200" dirty="0">
                <a:latin typeface="+mn-ea"/>
              </a:rPr>
              <a:t>（按</a:t>
            </a:r>
            <a:r>
              <a:rPr lang="en-US" altLang="zh-CN" sz="1200" dirty="0">
                <a:latin typeface="+mn-ea"/>
              </a:rPr>
              <a:t>20</a:t>
            </a:r>
            <a:r>
              <a:rPr lang="zh-CN" altLang="en-US" sz="1200" dirty="0">
                <a:latin typeface="+mn-ea"/>
              </a:rPr>
              <a:t>小时算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6.</a:t>
            </a:r>
            <a:r>
              <a:rPr lang="zh-CN" altLang="en-US" sz="1200" dirty="0">
                <a:latin typeface="+mn-ea"/>
              </a:rPr>
              <a:t>软件具备半自动调试和自动运行功能，各部件故障需有报警、显示输出，设备异常时，屏幕需明确显示故障内容并且明确指向故障点位；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7.</a:t>
            </a:r>
            <a:r>
              <a:rPr lang="zh-CN" altLang="en-US" sz="1200" dirty="0">
                <a:latin typeface="+mn-ea"/>
              </a:rPr>
              <a:t>软件编程方式：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导入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CAD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图档与手动编程结合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8.</a:t>
            </a:r>
            <a:r>
              <a:rPr lang="zh-CN" altLang="en-US" sz="1200" dirty="0">
                <a:latin typeface="+mn-ea"/>
              </a:rPr>
              <a:t>软件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视觉定位拍照：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120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/pcs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，通规检测：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孔，止规检测速度：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孔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9.</a:t>
            </a:r>
            <a:r>
              <a:rPr lang="zh-CN" altLang="en-US" sz="1200" dirty="0">
                <a:latin typeface="+mn-ea"/>
              </a:rPr>
              <a:t>软件支持通规检测阻力超过</a:t>
            </a:r>
            <a:r>
              <a:rPr lang="en-US" altLang="zh-CN" sz="1200" dirty="0">
                <a:latin typeface="+mn-ea"/>
              </a:rPr>
              <a:t>:0.5+0.1kgf </a:t>
            </a:r>
            <a:r>
              <a:rPr lang="zh-CN" altLang="en-US" sz="1200" dirty="0">
                <a:latin typeface="+mn-ea"/>
              </a:rPr>
              <a:t>标记为不良品，止规检测阻力超过</a:t>
            </a:r>
            <a:r>
              <a:rPr lang="en-US" altLang="zh-CN" sz="1200" dirty="0">
                <a:latin typeface="+mn-ea"/>
              </a:rPr>
              <a:t>:0.4+0.1kgf</a:t>
            </a:r>
            <a:r>
              <a:rPr lang="zh-CN" altLang="en-US" sz="1200" dirty="0">
                <a:latin typeface="+mn-ea"/>
              </a:rPr>
              <a:t>标记为良品，阻力检测精度为</a:t>
            </a:r>
            <a:r>
              <a:rPr lang="en-US" altLang="zh-CN" sz="1200" dirty="0">
                <a:latin typeface="+mn-ea"/>
              </a:rPr>
              <a:t>:± 0.2kgf</a:t>
            </a:r>
            <a:r>
              <a:rPr lang="zh-CN" altLang="en-US" sz="1200" dirty="0">
                <a:latin typeface="+mn-ea"/>
              </a:rPr>
              <a:t>，设备屏幕需显示出不良位置和不良内容；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10.</a:t>
            </a:r>
            <a:r>
              <a:rPr lang="zh-CN" altLang="en-US" sz="1200" dirty="0">
                <a:latin typeface="+mn-ea"/>
              </a:rPr>
              <a:t>软件检测内容：通孔或盲孔尺寸、位置、有无，烂牙、滑牙、未攻牙、螺纹底孔过大或者过小</a:t>
            </a:r>
            <a:r>
              <a:rPr lang="en-US" altLang="zh-CN" sz="1200" dirty="0">
                <a:latin typeface="+mn-ea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通规止规物测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，通止规更换视觉复检；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11.</a:t>
            </a:r>
            <a:r>
              <a:rPr lang="zh-CN" altLang="en-US" sz="1200" dirty="0">
                <a:latin typeface="+mn-ea"/>
              </a:rPr>
              <a:t>软件需具备扫码和</a:t>
            </a:r>
            <a:r>
              <a:rPr lang="en-US" altLang="zh-CN" sz="1200" dirty="0">
                <a:latin typeface="+mn-ea"/>
              </a:rPr>
              <a:t>MES</a:t>
            </a:r>
            <a:r>
              <a:rPr lang="zh-CN" altLang="en-US" sz="1200" dirty="0">
                <a:latin typeface="+mn-ea"/>
              </a:rPr>
              <a:t>上传功能；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12.</a:t>
            </a:r>
            <a:r>
              <a:rPr lang="zh-CN" altLang="en-US" sz="1200" dirty="0">
                <a:latin typeface="+mn-ea"/>
              </a:rPr>
              <a:t>软件支持</a:t>
            </a:r>
            <a:r>
              <a:rPr lang="en-US" altLang="zh-CN" sz="1200" dirty="0">
                <a:latin typeface="+mn-ea"/>
              </a:rPr>
              <a:t>NG</a:t>
            </a:r>
            <a:r>
              <a:rPr lang="zh-CN" altLang="en-US" sz="1200" dirty="0">
                <a:latin typeface="+mn-ea"/>
              </a:rPr>
              <a:t>位置，激光笔预览功能；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13.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软件支持线扫大幅面三次元测量标准功能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24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样机逻辑</a:t>
            </a:r>
          </a:p>
        </p:txBody>
      </p:sp>
    </p:spTree>
    <p:extLst>
      <p:ext uri="{BB962C8B-B14F-4D97-AF65-F5344CB8AC3E}">
        <p14:creationId xmlns:p14="http://schemas.microsoft.com/office/powerpoint/2010/main" val="75458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样机逻辑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00441-BC5E-495B-B339-17274669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250828"/>
            <a:ext cx="4658360" cy="5311140"/>
          </a:xfrm>
          <a:prstGeom prst="rect">
            <a:avLst/>
          </a:prstGeom>
        </p:spPr>
      </p:pic>
      <p:sp>
        <p:nvSpPr>
          <p:cNvPr id="4" name="圆角矩形 29">
            <a:extLst>
              <a:ext uri="{FF2B5EF4-FFF2-40B4-BE49-F238E27FC236}">
                <a16:creationId xmlns:a16="http://schemas.microsoft.com/office/drawing/2014/main" id="{6F2A2E99-3948-4C78-9507-7255A41200B7}"/>
              </a:ext>
            </a:extLst>
          </p:cNvPr>
          <p:cNvSpPr/>
          <p:nvPr/>
        </p:nvSpPr>
        <p:spPr>
          <a:xfrm>
            <a:off x="1366519" y="4014983"/>
            <a:ext cx="358140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Y1</a:t>
            </a:r>
          </a:p>
        </p:txBody>
      </p:sp>
      <p:sp>
        <p:nvSpPr>
          <p:cNvPr id="5" name="圆角矩形 33">
            <a:extLst>
              <a:ext uri="{FF2B5EF4-FFF2-40B4-BE49-F238E27FC236}">
                <a16:creationId xmlns:a16="http://schemas.microsoft.com/office/drawing/2014/main" id="{6851C60A-A65D-4DFD-9C8D-BDE47D8AA703}"/>
              </a:ext>
            </a:extLst>
          </p:cNvPr>
          <p:cNvSpPr/>
          <p:nvPr/>
        </p:nvSpPr>
        <p:spPr>
          <a:xfrm>
            <a:off x="2318384" y="4265808"/>
            <a:ext cx="358140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Y2</a:t>
            </a:r>
          </a:p>
        </p:txBody>
      </p:sp>
      <p:sp>
        <p:nvSpPr>
          <p:cNvPr id="6" name="圆角矩形 34">
            <a:extLst>
              <a:ext uri="{FF2B5EF4-FFF2-40B4-BE49-F238E27FC236}">
                <a16:creationId xmlns:a16="http://schemas.microsoft.com/office/drawing/2014/main" id="{B1DB4F3F-6FCE-4936-BB6E-4D191FB68B0B}"/>
              </a:ext>
            </a:extLst>
          </p:cNvPr>
          <p:cNvSpPr/>
          <p:nvPr/>
        </p:nvSpPr>
        <p:spPr>
          <a:xfrm>
            <a:off x="1419859" y="2986918"/>
            <a:ext cx="382905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X1</a:t>
            </a:r>
          </a:p>
        </p:txBody>
      </p:sp>
      <p:sp>
        <p:nvSpPr>
          <p:cNvPr id="7" name="圆角矩形 35">
            <a:extLst>
              <a:ext uri="{FF2B5EF4-FFF2-40B4-BE49-F238E27FC236}">
                <a16:creationId xmlns:a16="http://schemas.microsoft.com/office/drawing/2014/main" id="{3682CDC9-B39A-4BF0-A9A9-14499C358B81}"/>
              </a:ext>
            </a:extLst>
          </p:cNvPr>
          <p:cNvSpPr/>
          <p:nvPr/>
        </p:nvSpPr>
        <p:spPr>
          <a:xfrm>
            <a:off x="3700144" y="3392683"/>
            <a:ext cx="382905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X2</a:t>
            </a:r>
          </a:p>
        </p:txBody>
      </p:sp>
      <p:sp>
        <p:nvSpPr>
          <p:cNvPr id="8" name="圆角矩形 36">
            <a:extLst>
              <a:ext uri="{FF2B5EF4-FFF2-40B4-BE49-F238E27FC236}">
                <a16:creationId xmlns:a16="http://schemas.microsoft.com/office/drawing/2014/main" id="{14E7D572-02AF-467B-BF8E-B5DC43D5FBBA}"/>
              </a:ext>
            </a:extLst>
          </p:cNvPr>
          <p:cNvSpPr/>
          <p:nvPr/>
        </p:nvSpPr>
        <p:spPr>
          <a:xfrm>
            <a:off x="2555874" y="3392683"/>
            <a:ext cx="744220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Z1</a:t>
            </a:r>
            <a:r>
              <a:rPr lang="zh-CN" altLang="en-US" sz="1000">
                <a:sym typeface="+mn-ea"/>
              </a:rPr>
              <a:t>轴视觉</a:t>
            </a:r>
            <a:endParaRPr lang="en-US" altLang="zh-CN" sz="1000" dirty="0"/>
          </a:p>
        </p:txBody>
      </p:sp>
      <p:sp>
        <p:nvSpPr>
          <p:cNvPr id="9" name="圆角矩形 37">
            <a:extLst>
              <a:ext uri="{FF2B5EF4-FFF2-40B4-BE49-F238E27FC236}">
                <a16:creationId xmlns:a16="http://schemas.microsoft.com/office/drawing/2014/main" id="{104AF627-D48B-467B-A74F-E4B1CE0B6C79}"/>
              </a:ext>
            </a:extLst>
          </p:cNvPr>
          <p:cNvSpPr/>
          <p:nvPr/>
        </p:nvSpPr>
        <p:spPr>
          <a:xfrm>
            <a:off x="2712084" y="2407798"/>
            <a:ext cx="786765" cy="277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Z2</a:t>
            </a:r>
            <a:r>
              <a:rPr lang="zh-CN" altLang="en-US" sz="1000">
                <a:sym typeface="+mn-ea"/>
              </a:rPr>
              <a:t>轴通规及止规</a:t>
            </a:r>
            <a:endParaRPr lang="en-US" altLang="zh-CN" sz="1000" dirty="0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EE4EE1-2405-42D3-A296-BC05E4BB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77" y="884120"/>
            <a:ext cx="3849363" cy="5671667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194D74C0-529F-4040-9BD4-D7CB59408CB2}"/>
              </a:ext>
            </a:extLst>
          </p:cNvPr>
          <p:cNvSpPr/>
          <p:nvPr/>
        </p:nvSpPr>
        <p:spPr>
          <a:xfrm>
            <a:off x="4879030" y="3178757"/>
            <a:ext cx="1838325" cy="427852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运行逻辑</a:t>
            </a:r>
          </a:p>
        </p:txBody>
      </p:sp>
    </p:spTree>
    <p:extLst>
      <p:ext uri="{BB962C8B-B14F-4D97-AF65-F5344CB8AC3E}">
        <p14:creationId xmlns:p14="http://schemas.microsoft.com/office/powerpoint/2010/main" val="297780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关于思谋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思谋科技</a:t>
            </a:r>
          </a:p>
        </p:txBody>
      </p:sp>
      <p:sp>
        <p:nvSpPr>
          <p:cNvPr id="5" name="内容占位符 3"/>
          <p:cNvSpPr txBox="1"/>
          <p:nvPr/>
        </p:nvSpPr>
        <p:spPr>
          <a:xfrm>
            <a:off x="323849" y="1470349"/>
            <a:ext cx="5610227" cy="48637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思谋科技（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SmartMore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专注先进技术赋能的智能制造与数智创新，以“致力持续创新，创造卓越价值”为使命，旨在引领制造产业优化、机器视觉等前沿技术研究，持续打造更具拓展性和普惠价值的智能工业和数智创新平台，推动探索数字化转型和智能化升级的创新未来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目前，思谋科技已通过自研的智能工业平台、智能传感器产品以及智能一体化设备，服务了卡尔蔡司、空客、博世、佳能、大陆集团、舍弗勒、宝洁、联合利华等来自全球的超过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家行业头部企业，以技术促进更高效、更灵活、更先进智造的发展；此外，思谋还不断拓宽智造外延，基于“智造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平台与数智化解决方案，逐步在交通、广电、文旅、环境等多领域落地数智化服务。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思谋科技由计算机视觉国际顶尖专家、香港中文大学终身教授、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 Fellow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贾佳亚创立，公司已在香港、深圳、上海、北京、苏州、杭州、重庆、新加坡和日本东京等多地设有前沿技术研发与商务中心。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" b="2461"/>
          <a:stretch>
            <a:fillRect/>
          </a:stretch>
        </p:blipFill>
        <p:spPr>
          <a:xfrm>
            <a:off x="6743700" y="1384705"/>
            <a:ext cx="5247998" cy="5007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项目需求</a:t>
            </a:r>
          </a:p>
        </p:txBody>
      </p:sp>
    </p:spTree>
    <p:extLst>
      <p:ext uri="{BB962C8B-B14F-4D97-AF65-F5344CB8AC3E}">
        <p14:creationId xmlns:p14="http://schemas.microsoft.com/office/powerpoint/2010/main" val="28680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9AF478-7A82-42B2-B31C-4FBD20E3FA86}"/>
              </a:ext>
            </a:extLst>
          </p:cNvPr>
          <p:cNvSpPr txBox="1"/>
          <p:nvPr/>
        </p:nvSpPr>
        <p:spPr>
          <a:xfrm>
            <a:off x="323850" y="1000994"/>
            <a:ext cx="7595358" cy="421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1.</a:t>
            </a:r>
            <a:r>
              <a:rPr lang="zh-CN" altLang="en-US" sz="1200" dirty="0">
                <a:latin typeface="+mn-ea"/>
              </a:rPr>
              <a:t>产品信息</a:t>
            </a:r>
            <a:r>
              <a:rPr lang="en-US" altLang="zh-CN" sz="1200" dirty="0">
                <a:latin typeface="+mn-ea"/>
              </a:rPr>
              <a:t>: </a:t>
            </a:r>
            <a:r>
              <a:rPr lang="zh-CN" altLang="en-US" sz="1200" dirty="0">
                <a:latin typeface="+mn-ea"/>
              </a:rPr>
              <a:t>尺寸（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 300mm*300mm ~750mm*700mm </a:t>
            </a:r>
            <a:r>
              <a:rPr lang="zh-CN" altLang="en-US" sz="1200" dirty="0">
                <a:latin typeface="+mn-ea"/>
              </a:rPr>
              <a:t>），重量（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 5KG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至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45KG </a:t>
            </a:r>
            <a:r>
              <a:rPr lang="zh-CN" altLang="en-US" sz="1200" dirty="0">
                <a:latin typeface="+mn-ea"/>
              </a:rPr>
              <a:t>）， 材质（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铜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铝</a:t>
            </a:r>
            <a:r>
              <a:rPr lang="zh-CN" altLang="en-US" sz="1200" dirty="0">
                <a:latin typeface="+mn-ea"/>
              </a:rPr>
              <a:t>）；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2.CCD</a:t>
            </a:r>
            <a:r>
              <a:rPr lang="zh-CN" altLang="en-US" sz="1200" dirty="0">
                <a:latin typeface="+mn-ea"/>
              </a:rPr>
              <a:t>定位精度：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±0.02mm</a:t>
            </a:r>
            <a:r>
              <a:rPr lang="zh-CN" altLang="en-US" sz="1200" dirty="0">
                <a:latin typeface="+mn-ea"/>
              </a:rPr>
              <a:t>，产品与通止规的重复定位精度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±0.05mm </a:t>
            </a:r>
            <a:r>
              <a:rPr lang="zh-CN" altLang="en-US" sz="1200" dirty="0">
                <a:latin typeface="+mn-ea"/>
              </a:rPr>
              <a:t>，通止规检测力度精度为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± 0.2kgf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3.</a:t>
            </a:r>
            <a:r>
              <a:rPr lang="zh-CN" altLang="en-US" sz="1200" dirty="0">
                <a:latin typeface="+mn-ea"/>
              </a:rPr>
              <a:t>换款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小时内完成（生产过的产品）；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4.</a:t>
            </a:r>
            <a:r>
              <a:rPr lang="zh-CN" altLang="en-US" sz="1200" dirty="0">
                <a:latin typeface="+mn-ea"/>
              </a:rPr>
              <a:t>模块化设计，每个模块可快速拆装定位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调整，程序用配方的形式储存，不同产品间灵活调用；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5.</a:t>
            </a:r>
            <a:r>
              <a:rPr lang="zh-CN" altLang="en-US" sz="1200" dirty="0">
                <a:latin typeface="+mn-ea"/>
              </a:rPr>
              <a:t>判断准确良率≥</a:t>
            </a:r>
            <a:r>
              <a:rPr lang="en-US" altLang="zh-CN" sz="1200" dirty="0">
                <a:latin typeface="+mn-ea"/>
              </a:rPr>
              <a:t>99%</a:t>
            </a:r>
            <a:r>
              <a:rPr lang="zh-CN" altLang="en-US" sz="1200" dirty="0">
                <a:latin typeface="+mn-ea"/>
              </a:rPr>
              <a:t>，稼动率</a:t>
            </a:r>
            <a:r>
              <a:rPr lang="en-US" altLang="zh-CN" sz="1200" dirty="0">
                <a:latin typeface="+mn-ea"/>
              </a:rPr>
              <a:t>≥95%</a:t>
            </a:r>
            <a:r>
              <a:rPr lang="zh-CN" altLang="en-US" sz="1200" dirty="0">
                <a:latin typeface="+mn-ea"/>
              </a:rPr>
              <a:t>，故障率不超过</a:t>
            </a:r>
            <a:r>
              <a:rPr lang="en-US" altLang="zh-CN" sz="1200" dirty="0">
                <a:latin typeface="+mn-ea"/>
              </a:rPr>
              <a:t>1%</a:t>
            </a:r>
            <a:r>
              <a:rPr lang="zh-CN" altLang="en-US" sz="1200" dirty="0">
                <a:latin typeface="+mn-ea"/>
              </a:rPr>
              <a:t>（按</a:t>
            </a:r>
            <a:r>
              <a:rPr lang="en-US" altLang="zh-CN" sz="1200" dirty="0">
                <a:latin typeface="+mn-ea"/>
              </a:rPr>
              <a:t>20</a:t>
            </a:r>
            <a:r>
              <a:rPr lang="zh-CN" altLang="en-US" sz="1200" dirty="0">
                <a:latin typeface="+mn-ea"/>
              </a:rPr>
              <a:t>小时算）；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6.</a:t>
            </a:r>
            <a:r>
              <a:rPr lang="zh-CN" altLang="en-US" sz="1200" dirty="0">
                <a:latin typeface="+mn-ea"/>
              </a:rPr>
              <a:t>具备半自动调试和自动运行功能，各部件故障需有报警、显示输出，设备异常时，屏幕需明确显示故障内容并且明确指向故障点位；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7.</a:t>
            </a:r>
            <a:r>
              <a:rPr lang="zh-CN" altLang="en-US" sz="1200" dirty="0">
                <a:latin typeface="+mn-ea"/>
              </a:rPr>
              <a:t>编程方式：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导入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CAD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图档与手动编程结合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8.</a:t>
            </a:r>
            <a:r>
              <a:rPr lang="zh-CN" altLang="en-US" sz="1200" dirty="0">
                <a:latin typeface="+mn-ea"/>
              </a:rPr>
              <a:t>设备运行噪音不大于</a:t>
            </a:r>
            <a:r>
              <a:rPr lang="en-US" altLang="zh-CN" sz="1200" dirty="0">
                <a:latin typeface="+mn-ea"/>
              </a:rPr>
              <a:t>70</a:t>
            </a:r>
            <a:r>
              <a:rPr lang="zh-CN" altLang="en-US" sz="1200" dirty="0">
                <a:latin typeface="+mn-ea"/>
              </a:rPr>
              <a:t>分贝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9.</a:t>
            </a:r>
            <a:r>
              <a:rPr lang="zh-CN" altLang="en-US" sz="1200" dirty="0">
                <a:latin typeface="+mn-ea"/>
              </a:rPr>
              <a:t>效率要求：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视觉定位拍照：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120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/pcs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，通规检测：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孔，止规检测速度：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孔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10.</a:t>
            </a:r>
            <a:r>
              <a:rPr lang="zh-CN" altLang="en-US" sz="1200" dirty="0">
                <a:latin typeface="+mn-ea"/>
              </a:rPr>
              <a:t>通规检测阻力超过</a:t>
            </a:r>
            <a:r>
              <a:rPr lang="en-US" altLang="zh-CN" sz="1200" dirty="0">
                <a:latin typeface="+mn-ea"/>
              </a:rPr>
              <a:t>0.5+0.1kgf </a:t>
            </a:r>
            <a:r>
              <a:rPr lang="zh-CN" altLang="en-US" sz="1200" dirty="0">
                <a:latin typeface="+mn-ea"/>
              </a:rPr>
              <a:t>标记为不良品，止规检测阻力超 过</a:t>
            </a:r>
            <a:r>
              <a:rPr lang="en-US" altLang="zh-CN" sz="1200" dirty="0">
                <a:latin typeface="+mn-ea"/>
              </a:rPr>
              <a:t>0.4+0.1kgf</a:t>
            </a:r>
            <a:r>
              <a:rPr lang="zh-CN" altLang="en-US" sz="1200" dirty="0">
                <a:latin typeface="+mn-ea"/>
              </a:rPr>
              <a:t>标记为良品，阻力检测精度为：</a:t>
            </a:r>
            <a:r>
              <a:rPr lang="en-US" altLang="zh-CN" sz="1200" dirty="0">
                <a:latin typeface="+mn-ea"/>
              </a:rPr>
              <a:t> ± 0.2kgf</a:t>
            </a:r>
            <a:r>
              <a:rPr lang="zh-CN" altLang="en-US" sz="1200" dirty="0">
                <a:latin typeface="+mn-ea"/>
              </a:rPr>
              <a:t>，设备屏幕需显示出不良位置和不良内容。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11.</a:t>
            </a:r>
            <a:r>
              <a:rPr lang="zh-CN" altLang="en-US" sz="1200" dirty="0">
                <a:latin typeface="+mn-ea"/>
              </a:rPr>
              <a:t>检测内容：烂牙，滑牙，未攻牙，螺纹底孔过大或者过小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12.</a:t>
            </a:r>
            <a:r>
              <a:rPr lang="zh-CN" altLang="en-US" sz="1200" dirty="0">
                <a:latin typeface="+mn-ea"/>
              </a:rPr>
              <a:t>设备需具备扫码和</a:t>
            </a:r>
            <a:r>
              <a:rPr lang="en-US" altLang="zh-CN" sz="1200" dirty="0">
                <a:latin typeface="+mn-ea"/>
              </a:rPr>
              <a:t>MES</a:t>
            </a:r>
            <a:r>
              <a:rPr lang="zh-CN" altLang="en-US" sz="1200" dirty="0">
                <a:latin typeface="+mn-ea"/>
              </a:rPr>
              <a:t>上传功能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13.</a:t>
            </a:r>
            <a:r>
              <a:rPr lang="zh-CN" altLang="en-US" sz="1200" dirty="0">
                <a:latin typeface="+mn-ea"/>
              </a:rPr>
              <a:t>使用环境：温度</a:t>
            </a:r>
            <a:r>
              <a:rPr lang="en-US" altLang="zh-CN" sz="1200" dirty="0">
                <a:latin typeface="+mn-ea"/>
              </a:rPr>
              <a:t>:5~40</a:t>
            </a:r>
            <a:r>
              <a:rPr lang="zh-CN" altLang="en-US" sz="1200" dirty="0">
                <a:latin typeface="+mn-ea"/>
              </a:rPr>
              <a:t>度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湿度</a:t>
            </a:r>
            <a:r>
              <a:rPr lang="en-US" altLang="zh-CN" sz="1200" dirty="0">
                <a:latin typeface="+mn-ea"/>
              </a:rPr>
              <a:t>:20~90%</a:t>
            </a:r>
            <a:r>
              <a:rPr lang="zh-CN" altLang="en-US" sz="1200" dirty="0">
                <a:latin typeface="+mn-ea"/>
              </a:rPr>
              <a:t>，气压：</a:t>
            </a:r>
            <a:r>
              <a:rPr lang="en-US" altLang="zh-CN" sz="1200" dirty="0">
                <a:latin typeface="+mn-ea"/>
              </a:rPr>
              <a:t>0.4—0.6Mpa</a:t>
            </a:r>
            <a:r>
              <a:rPr lang="zh-CN" altLang="en-US" sz="1200" dirty="0">
                <a:latin typeface="+mn-ea"/>
              </a:rPr>
              <a:t>，用电：</a:t>
            </a:r>
            <a:r>
              <a:rPr lang="en-US" altLang="zh-CN" sz="1200" dirty="0">
                <a:latin typeface="+mn-ea"/>
              </a:rPr>
              <a:t>220V 50HZ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73C706E-7AC7-4E01-8995-14CB51359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823984"/>
              </p:ext>
            </p:extLst>
          </p:nvPr>
        </p:nvGraphicFramePr>
        <p:xfrm>
          <a:off x="7919208" y="696212"/>
          <a:ext cx="4261282" cy="573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59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硬件设计</a:t>
            </a:r>
          </a:p>
        </p:txBody>
      </p:sp>
    </p:spTree>
    <p:extLst>
      <p:ext uri="{BB962C8B-B14F-4D97-AF65-F5344CB8AC3E}">
        <p14:creationId xmlns:p14="http://schemas.microsoft.com/office/powerpoint/2010/main" val="86829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技术参数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F656013-6455-4B91-8D04-A53304145810}"/>
              </a:ext>
            </a:extLst>
          </p:cNvPr>
          <p:cNvSpPr txBox="1"/>
          <p:nvPr/>
        </p:nvSpPr>
        <p:spPr>
          <a:xfrm>
            <a:off x="323849" y="1046107"/>
            <a:ext cx="5246441" cy="26395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生产周期节拍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根据螺牙数量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、检测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效率：通规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位置，止规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位置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、作业人员：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4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上料方式：人工上料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下料方式：人工下料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6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、气压：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 ≥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0.6MPa</a:t>
            </a:r>
            <a:endParaRPr lang="zh-CN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7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、电压：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AC 220V/DC24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、设备尺寸：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L2200*W1800*H2000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6EA0A83-A912-4D60-92FB-350D03C44B6C}"/>
              </a:ext>
            </a:extLst>
          </p:cNvPr>
          <p:cNvGrpSpPr/>
          <p:nvPr/>
        </p:nvGrpSpPr>
        <p:grpSpPr>
          <a:xfrm>
            <a:off x="5837168" y="884121"/>
            <a:ext cx="5322533" cy="5436780"/>
            <a:chOff x="5670020" y="884121"/>
            <a:chExt cx="5322533" cy="54367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28BBD0E-5C97-41C3-8731-9F4DC72E6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020" y="884121"/>
              <a:ext cx="5273040" cy="53644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A06F2A1-B2FB-434F-A0DB-6194CADD2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3751" y="5259564"/>
              <a:ext cx="197898" cy="26234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5EB761A-7B89-40B3-B989-984BCD02E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2159" y="6075881"/>
              <a:ext cx="180926" cy="24502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C5EBE9D-09A7-4F04-B6E4-B2236041170F}"/>
                </a:ext>
              </a:extLst>
            </p:cNvPr>
            <p:cNvCxnSpPr/>
            <p:nvPr/>
          </p:nvCxnSpPr>
          <p:spPr>
            <a:xfrm>
              <a:off x="5922700" y="5390737"/>
              <a:ext cx="3009922" cy="807654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5147FA-4676-4BB1-BB3E-87921D896086}"/>
                </a:ext>
              </a:extLst>
            </p:cNvPr>
            <p:cNvSpPr txBox="1"/>
            <p:nvPr/>
          </p:nvSpPr>
          <p:spPr>
            <a:xfrm rot="965207">
              <a:off x="6877300" y="5788623"/>
              <a:ext cx="750205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R="0" indent="0" algn="ctr" defTabSz="8255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lvetica Neue Medium" panose="02000503000000020004"/>
                </a:defRPr>
              </a:lvl1pPr>
            </a:lstStyle>
            <a:p>
              <a:r>
                <a:rPr lang="en-US" altLang="zh-CN" dirty="0">
                  <a:latin typeface="+mn-ea"/>
                  <a:sym typeface="Helvetica Neue Medium" panose="02000503000000020004"/>
                </a:rPr>
                <a:t>2200mm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DEB0C3-90E4-4839-A79F-51AFB0A030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83" y="6075881"/>
              <a:ext cx="210595" cy="24502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E024C4-53DD-435A-9074-E30E7D7972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6538" y="4802604"/>
              <a:ext cx="210595" cy="24502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0C8A27-9D81-4399-841D-35A8D606D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0612" y="4878177"/>
              <a:ext cx="1374457" cy="1252872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9C6557-20D9-436A-BB19-71104E01D367}"/>
                </a:ext>
              </a:extLst>
            </p:cNvPr>
            <p:cNvSpPr txBox="1"/>
            <p:nvPr/>
          </p:nvSpPr>
          <p:spPr>
            <a:xfrm rot="18979042">
              <a:off x="9708601" y="5478874"/>
              <a:ext cx="75020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R="0" indent="0" algn="ctr" defTabSz="8255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lvetica Neue Medium" panose="02000503000000020004"/>
                </a:defRPr>
              </a:lvl1pPr>
            </a:lstStyle>
            <a:p>
              <a:r>
                <a:rPr lang="en-US" altLang="zh-CN" dirty="0">
                  <a:latin typeface="+mn-ea"/>
                  <a:sym typeface="Helvetica Neue Medium" panose="02000503000000020004"/>
                </a:rPr>
                <a:t>1800mm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D0C2066-1104-491E-89DE-D49075074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6886" y="4715373"/>
              <a:ext cx="350198" cy="4525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AB3CD22-710F-44E2-813E-334B8D336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2214" y="2106360"/>
              <a:ext cx="350198" cy="4525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3A91F9-F8D3-410E-A9B5-0E4802725A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2081" y="2151612"/>
              <a:ext cx="180380" cy="2563761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73CEE3-6982-4916-B7B8-4AE80DF59395}"/>
                </a:ext>
              </a:extLst>
            </p:cNvPr>
            <p:cNvSpPr txBox="1"/>
            <p:nvPr/>
          </p:nvSpPr>
          <p:spPr>
            <a:xfrm rot="5115875">
              <a:off x="10473821" y="3178570"/>
              <a:ext cx="75020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R="0" indent="0" algn="ctr" defTabSz="8255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lvetica Neue Medium" panose="02000503000000020004"/>
                </a:defRPr>
              </a:lvl1pPr>
            </a:lstStyle>
            <a:p>
              <a:r>
                <a:rPr lang="en-US" altLang="zh-CN" dirty="0">
                  <a:latin typeface="+mn-ea"/>
                  <a:sym typeface="Helvetica Neue Medium" panose="02000503000000020004"/>
                </a:rPr>
                <a:t>2000mm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80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B5D3846-FA43-4260-ADD2-04132A7E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6" y="1285887"/>
            <a:ext cx="5538109" cy="529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功能介绍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5FB81A84-A057-4CCB-A2FF-3CF9BB0F66A1}"/>
              </a:ext>
            </a:extLst>
          </p:cNvPr>
          <p:cNvSpPr/>
          <p:nvPr/>
        </p:nvSpPr>
        <p:spPr>
          <a:xfrm>
            <a:off x="1452928" y="1761688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05248"/>
              <a:gd name="adj4" fmla="val 2370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伺服电机</a:t>
            </a: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020DD841-4B90-42F9-8232-8B539C145A7B}"/>
              </a:ext>
            </a:extLst>
          </p:cNvPr>
          <p:cNvSpPr/>
          <p:nvPr/>
        </p:nvSpPr>
        <p:spPr>
          <a:xfrm>
            <a:off x="1452928" y="2392260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56354"/>
              <a:gd name="adj4" fmla="val 2923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显示器</a:t>
            </a:r>
          </a:p>
        </p:txBody>
      </p:sp>
      <p:sp>
        <p:nvSpPr>
          <p:cNvPr id="21" name="标注: 线形 20">
            <a:extLst>
              <a:ext uri="{FF2B5EF4-FFF2-40B4-BE49-F238E27FC236}">
                <a16:creationId xmlns:a16="http://schemas.microsoft.com/office/drawing/2014/main" id="{C33AF4B0-8A84-4764-B206-8F2DE6CC9197}"/>
              </a:ext>
            </a:extLst>
          </p:cNvPr>
          <p:cNvSpPr/>
          <p:nvPr/>
        </p:nvSpPr>
        <p:spPr>
          <a:xfrm>
            <a:off x="1452927" y="3022832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97677"/>
              <a:gd name="adj4" fmla="val 2577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</a:t>
            </a:r>
            <a:r>
              <a:rPr lang="en-US" altLang="zh-CN" sz="1400" dirty="0"/>
              <a:t>Y</a:t>
            </a:r>
            <a:r>
              <a:rPr lang="zh-CN" altLang="en-US" sz="1400" dirty="0"/>
              <a:t>轴</a:t>
            </a: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15820BAC-DB76-4CEE-93BB-038DFA00EA7C}"/>
              </a:ext>
            </a:extLst>
          </p:cNvPr>
          <p:cNvSpPr/>
          <p:nvPr/>
        </p:nvSpPr>
        <p:spPr>
          <a:xfrm>
            <a:off x="1452926" y="3653404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08713"/>
              <a:gd name="adj4" fmla="val 2334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左纳米涂层玻璃</a:t>
            </a:r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C5018EEE-F062-4180-A519-28C5EF7DEC16}"/>
              </a:ext>
            </a:extLst>
          </p:cNvPr>
          <p:cNvSpPr/>
          <p:nvPr/>
        </p:nvSpPr>
        <p:spPr>
          <a:xfrm>
            <a:off x="1452925" y="4283976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4071"/>
              <a:gd name="adj4" fmla="val 2486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左背光源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B7C0DCD4-6FD0-42B2-95B3-D88AC81ACAB1}"/>
              </a:ext>
            </a:extLst>
          </p:cNvPr>
          <p:cNvSpPr/>
          <p:nvPr/>
        </p:nvSpPr>
        <p:spPr>
          <a:xfrm>
            <a:off x="1452925" y="4914548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3535"/>
              <a:gd name="adj4" fmla="val 18114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机箱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4615B429-BB9B-428D-AA0F-A214F60EE87D}"/>
              </a:ext>
            </a:extLst>
          </p:cNvPr>
          <p:cNvSpPr/>
          <p:nvPr/>
        </p:nvSpPr>
        <p:spPr>
          <a:xfrm>
            <a:off x="9110958" y="198328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86001"/>
              <a:gd name="adj4" fmla="val -1659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保护罩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ADB2FE83-416E-4A7A-9B72-92B1EFE2A0D2}"/>
              </a:ext>
            </a:extLst>
          </p:cNvPr>
          <p:cNvSpPr/>
          <p:nvPr/>
        </p:nvSpPr>
        <p:spPr>
          <a:xfrm>
            <a:off x="9110957" y="2611771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7323"/>
              <a:gd name="adj4" fmla="val -1799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Z2</a:t>
            </a:r>
            <a:r>
              <a:rPr lang="zh-CN" altLang="en-US" sz="1400" dirty="0"/>
              <a:t>轴通规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454EA673-317C-4B07-A79B-489593F52D53}"/>
              </a:ext>
            </a:extLst>
          </p:cNvPr>
          <p:cNvSpPr/>
          <p:nvPr/>
        </p:nvSpPr>
        <p:spPr>
          <a:xfrm>
            <a:off x="9110956" y="3240255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5961"/>
              <a:gd name="adj4" fmla="val -18299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DA99A4CB-9833-4F6B-91D5-61E8B9224C26}"/>
              </a:ext>
            </a:extLst>
          </p:cNvPr>
          <p:cNvSpPr/>
          <p:nvPr/>
        </p:nvSpPr>
        <p:spPr>
          <a:xfrm>
            <a:off x="9110956" y="386873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0283"/>
              <a:gd name="adj4" fmla="val -102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通规、止规库</a:t>
            </a:r>
          </a:p>
        </p:txBody>
      </p:sp>
      <p:sp>
        <p:nvSpPr>
          <p:cNvPr id="29" name="标注: 线形 28">
            <a:extLst>
              <a:ext uri="{FF2B5EF4-FFF2-40B4-BE49-F238E27FC236}">
                <a16:creationId xmlns:a16="http://schemas.microsoft.com/office/drawing/2014/main" id="{15A7D456-4F6D-4EC4-A237-901D0AB51D64}"/>
              </a:ext>
            </a:extLst>
          </p:cNvPr>
          <p:cNvSpPr/>
          <p:nvPr/>
        </p:nvSpPr>
        <p:spPr>
          <a:xfrm>
            <a:off x="9110955" y="4497223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5961"/>
              <a:gd name="adj4" fmla="val -12341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</a:t>
            </a:r>
            <a:r>
              <a:rPr lang="en-US" altLang="zh-CN" sz="1400" dirty="0"/>
              <a:t>Y</a:t>
            </a:r>
            <a:r>
              <a:rPr lang="zh-CN" altLang="en-US" sz="1400" dirty="0"/>
              <a:t>轴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9D5FFEF7-7012-4CA4-BC2E-702E46CB059F}"/>
              </a:ext>
            </a:extLst>
          </p:cNvPr>
          <p:cNvSpPr/>
          <p:nvPr/>
        </p:nvSpPr>
        <p:spPr>
          <a:xfrm>
            <a:off x="9110954" y="512570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107068"/>
              <a:gd name="adj4" fmla="val -19210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右纳米涂层玻璃</a:t>
            </a:r>
          </a:p>
        </p:txBody>
      </p:sp>
      <p:sp>
        <p:nvSpPr>
          <p:cNvPr id="31" name="标注: 线形 30">
            <a:extLst>
              <a:ext uri="{FF2B5EF4-FFF2-40B4-BE49-F238E27FC236}">
                <a16:creationId xmlns:a16="http://schemas.microsoft.com/office/drawing/2014/main" id="{C85A480F-A998-422F-8BE0-380D45FA2D7F}"/>
              </a:ext>
            </a:extLst>
          </p:cNvPr>
          <p:cNvSpPr/>
          <p:nvPr/>
        </p:nvSpPr>
        <p:spPr>
          <a:xfrm>
            <a:off x="1452925" y="5545120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-184676"/>
              <a:gd name="adj4" fmla="val 332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右背光源</a:t>
            </a:r>
          </a:p>
        </p:txBody>
      </p:sp>
    </p:spTree>
    <p:extLst>
      <p:ext uri="{BB962C8B-B14F-4D97-AF65-F5344CB8AC3E}">
        <p14:creationId xmlns:p14="http://schemas.microsoft.com/office/powerpoint/2010/main" val="2067808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0*294"/>
  <p:tag name="TABLE_ENDDRAG_RECT" val="624*157*250*29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1785</Words>
  <Application>Microsoft Office PowerPoint</Application>
  <PresentationFormat>宽屏</PresentationFormat>
  <Paragraphs>178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Wingdings</vt:lpstr>
      <vt:lpstr>自定义设计方案</vt:lpstr>
      <vt:lpstr>散热板外观检测解决方案 </vt:lpstr>
      <vt:lpstr>PowerPoint 演示文稿</vt:lpstr>
      <vt:lpstr>PowerPoint 演示文稿</vt:lpstr>
      <vt:lpstr>思谋科技</vt:lpstr>
      <vt:lpstr>PowerPoint 演示文稿</vt:lpstr>
      <vt:lpstr>项目需求 </vt:lpstr>
      <vt:lpstr>PowerPoint 演示文稿</vt:lpstr>
      <vt:lpstr>硬件设计|技术参数</vt:lpstr>
      <vt:lpstr>硬件设计|功能介绍1</vt:lpstr>
      <vt:lpstr>硬件设计|功能介绍2</vt:lpstr>
      <vt:lpstr>硬件设计|产品治具安装说明</vt:lpstr>
      <vt:lpstr>硬件设计|通止规部分说明</vt:lpstr>
      <vt:lpstr>硬件设计|通止规连接方式说明</vt:lpstr>
      <vt:lpstr>硬件设计|通止规换规说明</vt:lpstr>
      <vt:lpstr>硬件设计|通止规库说明</vt:lpstr>
      <vt:lpstr>硬件设计|光学安装说明</vt:lpstr>
      <vt:lpstr>硬件设计|图像效果</vt:lpstr>
      <vt:lpstr>PowerPoint 演示文稿</vt:lpstr>
      <vt:lpstr>软件原型|UI界面</vt:lpstr>
      <vt:lpstr>软件原型|定制需求</vt:lpstr>
      <vt:lpstr>PowerPoint 演示文稿</vt:lpstr>
      <vt:lpstr>样机逻辑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297</cp:revision>
  <dcterms:created xsi:type="dcterms:W3CDTF">2020-12-08T05:45:00Z</dcterms:created>
  <dcterms:modified xsi:type="dcterms:W3CDTF">2022-02-21T03:20:12Z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93F4E8A6F51D4443A55CCB6FE38DD788</vt:lpwstr>
  </property>
  <property fmtid="{D5CDD505-2E9C-101B-9397-08002B2CF9AE}" pid="3" name="KSOProductBuildVer">
    <vt:lpwstr>2052-11.1.0.10700</vt:lpwstr>
  </property>
</Properties>
</file>