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5"/>
  </p:notesMasterIdLst>
  <p:sldIdLst>
    <p:sldId id="257" r:id="rId4"/>
    <p:sldId id="30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40" r:id="rId18"/>
    <p:sldId id="342" r:id="rId19"/>
    <p:sldId id="333" r:id="rId20"/>
    <p:sldId id="334" r:id="rId21"/>
    <p:sldId id="341" r:id="rId22"/>
    <p:sldId id="343" r:id="rId23"/>
    <p:sldId id="344" r:id="rId24"/>
    <p:sldId id="336" r:id="rId26"/>
    <p:sldId id="337" r:id="rId27"/>
    <p:sldId id="338" r:id="rId28"/>
  </p:sldIdLst>
  <p:sldSz cx="12192000" cy="6858000"/>
  <p:notesSz cx="6808470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171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9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9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noProof="0"/>
              <a:t>单击此处编辑母版文本样式</a:t>
            </a:r>
            <a:endParaRPr lang="zh-CN" altLang="zh-CN" noProof="0"/>
          </a:p>
          <a:p>
            <a:pPr lvl="1"/>
            <a:r>
              <a:rPr lang="zh-CN" altLang="zh-CN" noProof="0"/>
              <a:t>第二级</a:t>
            </a:r>
            <a:endParaRPr lang="zh-CN" altLang="zh-CN" noProof="0"/>
          </a:p>
          <a:p>
            <a:pPr lvl="2"/>
            <a:r>
              <a:rPr lang="zh-CN" altLang="zh-CN" noProof="0"/>
              <a:t>第三级</a:t>
            </a:r>
            <a:endParaRPr lang="zh-CN" altLang="zh-CN" noProof="0"/>
          </a:p>
          <a:p>
            <a:pPr lvl="3"/>
            <a:r>
              <a:rPr lang="zh-CN" altLang="zh-CN" noProof="0"/>
              <a:t>第四级</a:t>
            </a:r>
            <a:endParaRPr lang="zh-CN" altLang="zh-CN" noProof="0"/>
          </a:p>
          <a:p>
            <a:pPr lvl="4"/>
            <a:r>
              <a:rPr lang="zh-CN" altLang="zh-CN" noProof="0"/>
              <a:t>第五级</a:t>
            </a:r>
            <a:endParaRPr lang="zh-CN" altLang="zh-CN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9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9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/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/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</a:fld>
            <a:endParaRPr lang="zh-CN" alt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880" indent="-182880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880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205" indent="-182880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880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5184775" cy="16557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1-1</a:t>
            </a:r>
            <a:r>
              <a:rPr lang="zh-CN" altLang="en-US" sz="4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——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认识程序</a:t>
            </a:r>
            <a:endParaRPr lang="zh-CN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pPr eaLnBrk="1" hangingPunct="1"/>
            <a:r>
              <a:rPr lang="zh-CN" altLang="en-US"/>
              <a:t>申明语句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775" y="1412875"/>
            <a:ext cx="5734050" cy="46624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/>
              <a:t>定义简单变量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i="1" dirty="0">
                <a:solidFill>
                  <a:srgbClr val="FF0000"/>
                </a:solidFill>
              </a:rPr>
              <a:t>语句格式：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accent1"/>
                </a:solidFill>
              </a:rPr>
              <a:t>数据类型 变量</a:t>
            </a:r>
            <a:r>
              <a:rPr lang="en-US" altLang="zh-CN" sz="2400" dirty="0">
                <a:solidFill>
                  <a:schemeClr val="accent1"/>
                </a:solidFill>
              </a:rPr>
              <a:t>1,</a:t>
            </a:r>
            <a:r>
              <a:rPr lang="zh-CN" altLang="en-US" sz="2400" dirty="0">
                <a:solidFill>
                  <a:schemeClr val="accent1"/>
                </a:solidFill>
              </a:rPr>
              <a:t>变量</a:t>
            </a:r>
            <a:r>
              <a:rPr lang="en-US" altLang="zh-CN" sz="2400" dirty="0">
                <a:solidFill>
                  <a:schemeClr val="accent1"/>
                </a:solidFill>
              </a:rPr>
              <a:t>2,…</a:t>
            </a:r>
            <a:r>
              <a:rPr lang="zh-CN" altLang="en-US" sz="2400" dirty="0">
                <a:solidFill>
                  <a:schemeClr val="accent1"/>
                </a:solidFill>
              </a:rPr>
              <a:t>变量</a:t>
            </a:r>
            <a:r>
              <a:rPr lang="en-US" altLang="zh-CN" sz="2400" dirty="0">
                <a:solidFill>
                  <a:schemeClr val="accent1"/>
                </a:solidFill>
              </a:rPr>
              <a:t>n</a:t>
            </a:r>
            <a:r>
              <a:rPr lang="zh-CN" altLang="en-US" sz="2400" dirty="0">
                <a:solidFill>
                  <a:schemeClr val="accent1"/>
                </a:solidFill>
              </a:rPr>
              <a:t>；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示例：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a,b,B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float c1,c2,c3;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double 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char zf_1;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4007768" y="3573016"/>
            <a:ext cx="63367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C00000"/>
                </a:solidFill>
              </a:rPr>
              <a:t>变量命名规则：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sz="2400" dirty="0"/>
              <a:t>只能用英文字母、数字和下划线（</a:t>
            </a:r>
            <a:r>
              <a:rPr lang="en-US" altLang="zh-CN" sz="2400" dirty="0"/>
              <a:t>_</a:t>
            </a:r>
            <a:r>
              <a:rPr lang="zh-CN" altLang="en-US" sz="2400" dirty="0"/>
              <a:t>）；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sz="2400" dirty="0"/>
              <a:t>第一个字符不能是数字；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sz="2400" dirty="0"/>
              <a:t>不能是</a:t>
            </a:r>
            <a:r>
              <a:rPr lang="en-US" altLang="zh-CN" sz="2400" dirty="0"/>
              <a:t>C++</a:t>
            </a:r>
            <a:r>
              <a:rPr lang="zh-CN" altLang="en-US" sz="2400" dirty="0"/>
              <a:t>系统的保留字（关键字）；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sz="2400" dirty="0"/>
              <a:t>区分大小写。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pPr eaLnBrk="1" hangingPunct="1"/>
            <a:r>
              <a:rPr lang="zh-CN" altLang="en-US"/>
              <a:t>赋值语句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50" y="1517650"/>
            <a:ext cx="3522663" cy="466248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CN" altLang="en-US" dirty="0"/>
              <a:t>格式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变量</a:t>
            </a:r>
            <a:r>
              <a:rPr lang="en-US" altLang="zh-CN" dirty="0"/>
              <a:t>=</a:t>
            </a:r>
            <a:r>
              <a:rPr lang="zh-CN" altLang="en-US" dirty="0"/>
              <a:t>表达式；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i="1" dirty="0">
                <a:solidFill>
                  <a:srgbClr val="FF0066"/>
                </a:solidFill>
              </a:rPr>
              <a:t>示例：</a:t>
            </a:r>
            <a:endParaRPr lang="en-US" altLang="zh-CN" i="1" dirty="0">
              <a:solidFill>
                <a:srgbClr val="FF0066"/>
              </a:solidFill>
            </a:endParaRP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a;</a:t>
            </a:r>
            <a:endParaRPr lang="en-US" altLang="zh-CN" dirty="0"/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altLang="zh-CN" dirty="0"/>
              <a:t>a=5;</a:t>
            </a:r>
            <a:endParaRPr lang="en-US" altLang="zh-CN" dirty="0"/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altLang="zh-CN" dirty="0"/>
              <a:t>a=a+5;</a:t>
            </a:r>
            <a:endParaRPr lang="en-US" altLang="zh-CN" dirty="0"/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altLang="zh-CN" dirty="0"/>
              <a:t>a=a</a:t>
            </a:r>
            <a:r>
              <a:rPr lang="zh-CN" altLang="en-US" dirty="0"/>
              <a:t>*</a:t>
            </a:r>
            <a:r>
              <a:rPr lang="en-US" altLang="zh-CN" dirty="0"/>
              <a:t>a;</a:t>
            </a:r>
            <a:endParaRPr lang="en-US" altLang="zh-CN" dirty="0"/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altLang="zh-CN" dirty="0"/>
              <a:t>a=a/10;</a:t>
            </a:r>
            <a:endParaRPr lang="en-US" altLang="zh-CN" dirty="0"/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altLang="zh-CN" dirty="0"/>
              <a:t>a=a%3;</a:t>
            </a:r>
            <a:endParaRPr lang="en-US" altLang="zh-CN" dirty="0"/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altLang="zh-CN" dirty="0" err="1"/>
              <a:t>cout</a:t>
            </a:r>
            <a:r>
              <a:rPr lang="en-US" altLang="zh-CN" dirty="0"/>
              <a:t>&lt;&lt;a;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输出：？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pPr eaLnBrk="1" hangingPunct="1"/>
            <a:r>
              <a:rPr lang="zh-CN" altLang="en-US"/>
              <a:t>赋值语句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50" y="1517650"/>
            <a:ext cx="3522663" cy="466248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CN" altLang="en-US" dirty="0"/>
              <a:t>格式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变量</a:t>
            </a:r>
            <a:r>
              <a:rPr lang="en-US" altLang="zh-CN" dirty="0"/>
              <a:t>=</a:t>
            </a:r>
            <a:r>
              <a:rPr lang="zh-CN" altLang="en-US" dirty="0"/>
              <a:t>表达式；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i="1" dirty="0">
                <a:solidFill>
                  <a:srgbClr val="FF0066"/>
                </a:solidFill>
              </a:rPr>
              <a:t>示例：</a:t>
            </a:r>
            <a:endParaRPr lang="en-US" altLang="zh-CN" i="1" dirty="0">
              <a:solidFill>
                <a:srgbClr val="FF0066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a;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a=5;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a=a+5;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a=a</a:t>
            </a:r>
            <a:r>
              <a:rPr lang="zh-CN" altLang="en-US" dirty="0"/>
              <a:t>*</a:t>
            </a:r>
            <a:r>
              <a:rPr lang="en-US" altLang="zh-CN" dirty="0"/>
              <a:t>a;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a=a/10;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a=a%3;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err="1"/>
              <a:t>cout</a:t>
            </a:r>
            <a:r>
              <a:rPr lang="en-US" altLang="zh-CN" dirty="0"/>
              <a:t>&lt;&lt;a;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输出：？</a:t>
            </a:r>
            <a:endParaRPr lang="en-US" altLang="zh-CN" dirty="0"/>
          </a:p>
        </p:txBody>
      </p:sp>
      <p:sp>
        <p:nvSpPr>
          <p:cNvPr id="12293" name="文本框 7"/>
          <p:cNvSpPr txBox="1">
            <a:spLocks noChangeArrowheads="1"/>
          </p:cNvSpPr>
          <p:nvPr/>
        </p:nvSpPr>
        <p:spPr bwMode="auto">
          <a:xfrm>
            <a:off x="4943872" y="1348046"/>
            <a:ext cx="3887788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Wingdings 2" panose="05020102010507070707" pitchFamily="18" charset="2"/>
              <a:buChar char="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accent5"/>
                </a:solidFill>
                <a:latin typeface="Arial" panose="020B0604020202090204" pitchFamily="34" charset="0"/>
              </a:rPr>
              <a:t>赋值号：</a:t>
            </a:r>
            <a:endParaRPr lang="en-US" altLang="zh-CN" dirty="0">
              <a:solidFill>
                <a:schemeClr val="accent5"/>
              </a:solidFill>
              <a:latin typeface="Arial" panose="020B060402020209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accent5"/>
                </a:solidFill>
                <a:latin typeface="Arial" panose="020B0604020202090204" pitchFamily="34" charset="0"/>
              </a:rPr>
              <a:t>=</a:t>
            </a:r>
            <a:endParaRPr lang="en-US" altLang="zh-CN" dirty="0">
              <a:solidFill>
                <a:schemeClr val="accent5"/>
              </a:solidFill>
              <a:latin typeface="Arial" panose="020B060402020209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dirty="0">
              <a:solidFill>
                <a:schemeClr val="accent5"/>
              </a:solidFill>
              <a:latin typeface="Arial" panose="020B060402020209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accent5"/>
                </a:solidFill>
                <a:latin typeface="Arial" panose="020B0604020202090204" pitchFamily="34" charset="0"/>
              </a:rPr>
              <a:t>算术运算符：</a:t>
            </a:r>
            <a:endParaRPr lang="en-US" altLang="zh-CN" dirty="0">
              <a:solidFill>
                <a:schemeClr val="accent5"/>
              </a:solidFill>
              <a:latin typeface="Arial" panose="020B0604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accent5"/>
                </a:solidFill>
                <a:latin typeface="Arial" panose="020B0604020202090204" pitchFamily="34" charset="0"/>
              </a:rPr>
              <a:t>（加）</a:t>
            </a:r>
            <a:r>
              <a:rPr lang="en-US" altLang="zh-CN" dirty="0">
                <a:solidFill>
                  <a:schemeClr val="accent5"/>
                </a:solidFill>
                <a:latin typeface="Arial" panose="020B0604020202090204" pitchFamily="34" charset="0"/>
              </a:rPr>
              <a:t>+</a:t>
            </a:r>
            <a:endParaRPr lang="en-US" altLang="zh-CN" dirty="0">
              <a:solidFill>
                <a:schemeClr val="accent5"/>
              </a:solidFill>
              <a:latin typeface="Arial" panose="020B0604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accent5"/>
                </a:solidFill>
                <a:latin typeface="Arial" panose="020B0604020202090204" pitchFamily="34" charset="0"/>
              </a:rPr>
              <a:t>（减）</a:t>
            </a:r>
            <a:r>
              <a:rPr lang="en-US" altLang="zh-CN" dirty="0">
                <a:solidFill>
                  <a:schemeClr val="accent5"/>
                </a:solidFill>
                <a:latin typeface="Arial" panose="020B0604020202090204" pitchFamily="34" charset="0"/>
              </a:rPr>
              <a:t>-</a:t>
            </a:r>
            <a:endParaRPr lang="en-US" altLang="zh-CN" dirty="0">
              <a:solidFill>
                <a:schemeClr val="accent5"/>
              </a:solidFill>
              <a:latin typeface="Arial" panose="020B0604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accent5"/>
                </a:solidFill>
                <a:latin typeface="Arial" panose="020B0604020202090204" pitchFamily="34" charset="0"/>
              </a:rPr>
              <a:t>（乘）*</a:t>
            </a:r>
            <a:endParaRPr lang="en-US" altLang="zh-CN" dirty="0">
              <a:solidFill>
                <a:schemeClr val="accent5"/>
              </a:solidFill>
              <a:latin typeface="Arial" panose="020B0604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accent5"/>
                </a:solidFill>
                <a:latin typeface="Arial" panose="020B0604020202090204" pitchFamily="34" charset="0"/>
              </a:rPr>
              <a:t>（除）</a:t>
            </a:r>
            <a:r>
              <a:rPr lang="en-US" altLang="zh-CN" dirty="0">
                <a:solidFill>
                  <a:schemeClr val="accent5"/>
                </a:solidFill>
                <a:latin typeface="Arial" panose="020B0604020202090204" pitchFamily="34" charset="0"/>
              </a:rPr>
              <a:t>/</a:t>
            </a:r>
            <a:endParaRPr lang="en-US" altLang="zh-CN" dirty="0">
              <a:solidFill>
                <a:schemeClr val="accent5"/>
              </a:solidFill>
              <a:latin typeface="Arial" panose="020B0604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accent5"/>
                </a:solidFill>
                <a:latin typeface="Arial" panose="020B0604020202090204" pitchFamily="34" charset="0"/>
              </a:rPr>
              <a:t>（模）</a:t>
            </a:r>
            <a:r>
              <a:rPr lang="en-US" altLang="zh-CN" dirty="0">
                <a:solidFill>
                  <a:schemeClr val="accent5"/>
                </a:solidFill>
                <a:latin typeface="Arial" panose="020B0604020202090204" pitchFamily="34" charset="0"/>
              </a:rPr>
              <a:t>%</a:t>
            </a:r>
            <a:endParaRPr lang="en-US" altLang="zh-CN" dirty="0">
              <a:solidFill>
                <a:schemeClr val="accent5"/>
              </a:solidFill>
              <a:latin typeface="Arial" panose="020B060402020209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dirty="0">
              <a:solidFill>
                <a:schemeClr val="accent5"/>
              </a:solidFill>
              <a:latin typeface="Arial" panose="020B060402020209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dirty="0">
              <a:solidFill>
                <a:schemeClr val="accent5"/>
              </a:solidFill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904119" y="307975"/>
            <a:ext cx="10515600" cy="760413"/>
          </a:xfrm>
        </p:spPr>
        <p:txBody>
          <a:bodyPr/>
          <a:lstStyle/>
          <a:p>
            <a:pPr eaLnBrk="1" hangingPunct="1"/>
            <a:r>
              <a:rPr lang="zh-CN" altLang="en-US"/>
              <a:t>输入输出语句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575" y="1491702"/>
            <a:ext cx="4680613" cy="291349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输入语句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&gt;&gt;</a:t>
            </a:r>
            <a:r>
              <a:rPr lang="zh-CN" altLang="en-US" dirty="0"/>
              <a:t>变量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rgbClr val="FF0000"/>
                </a:solidFill>
              </a:rPr>
              <a:t>&gt;&gt;</a:t>
            </a:r>
            <a:r>
              <a:rPr lang="zh-CN" altLang="en-US" dirty="0"/>
              <a:t>变量</a:t>
            </a:r>
            <a:r>
              <a:rPr lang="en-US" altLang="zh-CN" dirty="0"/>
              <a:t>2…;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输出语句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&lt;&lt;</a:t>
            </a:r>
            <a:r>
              <a:rPr lang="zh-CN" altLang="en-US" dirty="0"/>
              <a:t>表达式</a:t>
            </a:r>
            <a:r>
              <a:rPr lang="en-US" altLang="zh-CN" dirty="0"/>
              <a:t>…</a:t>
            </a:r>
            <a:r>
              <a:rPr lang="en-US" altLang="zh-CN" dirty="0">
                <a:solidFill>
                  <a:srgbClr val="FF0000"/>
                </a:solidFill>
              </a:rPr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  <p:sp>
        <p:nvSpPr>
          <p:cNvPr id="12" name="流程图: 过程 11"/>
          <p:cNvSpPr/>
          <p:nvPr/>
        </p:nvSpPr>
        <p:spPr>
          <a:xfrm>
            <a:off x="13865667" y="1189834"/>
            <a:ext cx="792088" cy="289718"/>
          </a:xfrm>
          <a:prstGeom prst="flowChart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&gt;&gt;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093773" y="4581128"/>
            <a:ext cx="5501273" cy="1166751"/>
            <a:chOff x="6161919" y="1174250"/>
            <a:chExt cx="5501273" cy="1166751"/>
          </a:xfrm>
        </p:grpSpPr>
        <p:sp>
          <p:nvSpPr>
            <p:cNvPr id="2" name="圆角矩形 1"/>
            <p:cNvSpPr/>
            <p:nvPr/>
          </p:nvSpPr>
          <p:spPr>
            <a:xfrm>
              <a:off x="8197245" y="1226312"/>
              <a:ext cx="792088" cy="289718"/>
            </a:xfrm>
            <a:prstGeom prst="roundRect">
              <a:avLst>
                <a:gd name="adj" fmla="val 50000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cin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6161919" y="1226312"/>
              <a:ext cx="792088" cy="289718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键盘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9227076" y="2047046"/>
              <a:ext cx="792088" cy="289718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&lt;&lt;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217473" y="117425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数据</a:t>
              </a:r>
              <a:endParaRPr lang="zh-CN" altLang="en-US" dirty="0"/>
            </a:p>
          </p:txBody>
        </p:sp>
        <p:sp>
          <p:nvSpPr>
            <p:cNvPr id="11" name="流程图: 过程 10"/>
            <p:cNvSpPr/>
            <p:nvPr/>
          </p:nvSpPr>
          <p:spPr>
            <a:xfrm>
              <a:off x="10502433" y="1218942"/>
              <a:ext cx="792088" cy="289718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变量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接箭头连接符 5"/>
            <p:cNvCxnSpPr>
              <a:stCxn id="8" idx="3"/>
              <a:endCxn id="4" idx="1"/>
            </p:cNvCxnSpPr>
            <p:nvPr/>
          </p:nvCxnSpPr>
          <p:spPr>
            <a:xfrm flipV="1">
              <a:off x="6954007" y="1358916"/>
              <a:ext cx="263466" cy="1225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3"/>
              <a:endCxn id="2" idx="1"/>
            </p:cNvCxnSpPr>
            <p:nvPr/>
          </p:nvCxnSpPr>
          <p:spPr>
            <a:xfrm>
              <a:off x="7868613" y="1358916"/>
              <a:ext cx="328632" cy="1225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9005270" y="1358916"/>
              <a:ext cx="328632" cy="1225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10141927" y="1350945"/>
              <a:ext cx="328632" cy="1225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流程图: 过程 20"/>
            <p:cNvSpPr/>
            <p:nvPr/>
          </p:nvSpPr>
          <p:spPr>
            <a:xfrm>
              <a:off x="10510667" y="2024233"/>
              <a:ext cx="1152525" cy="304459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计算结果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流程图: 过程 21"/>
            <p:cNvSpPr/>
            <p:nvPr/>
          </p:nvSpPr>
          <p:spPr>
            <a:xfrm>
              <a:off x="6161919" y="2047046"/>
              <a:ext cx="1158217" cy="289718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显示器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7943485" y="2051283"/>
              <a:ext cx="792088" cy="289718"/>
            </a:xfrm>
            <a:prstGeom prst="roundRect">
              <a:avLst>
                <a:gd name="adj" fmla="val 50000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cout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流程图: 过程 24"/>
            <p:cNvSpPr/>
            <p:nvPr/>
          </p:nvSpPr>
          <p:spPr>
            <a:xfrm>
              <a:off x="9341870" y="1206086"/>
              <a:ext cx="792088" cy="289718"/>
            </a:xfrm>
            <a:prstGeom prst="flowChartProcess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&gt;&gt;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>
              <a:stCxn id="24" idx="1"/>
              <a:endCxn id="22" idx="3"/>
            </p:cNvCxnSpPr>
            <p:nvPr/>
          </p:nvCxnSpPr>
          <p:spPr>
            <a:xfrm flipH="1" flipV="1">
              <a:off x="7320136" y="2191905"/>
              <a:ext cx="623349" cy="42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9" idx="1"/>
              <a:endCxn id="24" idx="3"/>
            </p:cNvCxnSpPr>
            <p:nvPr/>
          </p:nvCxnSpPr>
          <p:spPr>
            <a:xfrm flipH="1">
              <a:off x="8735573" y="2191905"/>
              <a:ext cx="491503" cy="42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1" idx="1"/>
              <a:endCxn id="9" idx="3"/>
            </p:cNvCxnSpPr>
            <p:nvPr/>
          </p:nvCxnSpPr>
          <p:spPr>
            <a:xfrm flipH="1">
              <a:off x="10019164" y="2176463"/>
              <a:ext cx="491503" cy="154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4445" y="843424"/>
            <a:ext cx="381000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计算年龄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妹妹比姐姐小两岁，哥哥比姐姐大三岁。现在告诉你姐姐的年龄，要求把妹妹和哥哥的年龄算出来。</a:t>
            </a:r>
            <a:endParaRPr lang="zh-CN" altLang="en-US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输入说明</a:t>
            </a:r>
            <a:r>
              <a:rPr lang="en-US" altLang="zh-CN" dirty="0"/>
              <a:t>】</a:t>
            </a:r>
            <a:endParaRPr lang="en-US" altLang="zh-CN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一行，</a:t>
            </a:r>
            <a:r>
              <a:rPr lang="en-US" altLang="zh-CN" dirty="0"/>
              <a:t>1</a:t>
            </a:r>
            <a:r>
              <a:rPr lang="zh-CN" altLang="en-US" dirty="0"/>
              <a:t>个整数，姐姐的年龄。</a:t>
            </a:r>
            <a:endParaRPr lang="zh-CN" altLang="en-US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输出说明</a:t>
            </a:r>
            <a:r>
              <a:rPr lang="en-US" altLang="zh-CN" dirty="0"/>
              <a:t>】</a:t>
            </a:r>
            <a:endParaRPr lang="en-US" altLang="zh-CN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一行，</a:t>
            </a:r>
            <a:r>
              <a:rPr lang="en-US" altLang="zh-CN" dirty="0"/>
              <a:t>2</a:t>
            </a:r>
            <a:r>
              <a:rPr lang="zh-CN" altLang="en-US" dirty="0"/>
              <a:t>个整数，分别为妹妹的年龄和哥哥的年龄。</a:t>
            </a:r>
            <a:endParaRPr lang="zh-CN" altLang="en-US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输入样例</a:t>
            </a:r>
            <a:r>
              <a:rPr lang="en-US" altLang="zh-CN" dirty="0"/>
              <a:t>】</a:t>
            </a:r>
            <a:endParaRPr lang="en-US" altLang="zh-CN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7</a:t>
            </a:r>
            <a:endParaRPr lang="en-US" altLang="zh-CN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输出样例</a:t>
            </a:r>
            <a:r>
              <a:rPr lang="en-US" altLang="zh-CN" dirty="0"/>
              <a:t>】</a:t>
            </a:r>
            <a:endParaRPr lang="en-US" altLang="zh-CN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5 10</a:t>
            </a:r>
            <a:endParaRPr lang="en-US" altLang="zh-CN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dirty="0"/>
              <a:t>设姐姐的年龄为</a:t>
            </a:r>
            <a:r>
              <a:rPr lang="en-US" altLang="zh-CN" dirty="0"/>
              <a:t>a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dirty="0"/>
              <a:t>妹妹的年龄为</a:t>
            </a:r>
            <a:r>
              <a:rPr lang="en-US" altLang="zh-CN" dirty="0"/>
              <a:t>a-2;</a:t>
            </a:r>
            <a:endParaRPr lang="en-US" altLang="zh-CN" dirty="0"/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dirty="0"/>
              <a:t>哥哥的年龄为</a:t>
            </a:r>
            <a:r>
              <a:rPr lang="en-US" altLang="zh-CN" dirty="0"/>
              <a:t>a+3;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dirty="0"/>
              <a:t>设姐姐的年龄为</a:t>
            </a:r>
            <a:r>
              <a:rPr lang="en-US" altLang="zh-CN" dirty="0"/>
              <a:t>a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dirty="0"/>
              <a:t>妹妹的年龄为</a:t>
            </a:r>
            <a:r>
              <a:rPr lang="en-US" altLang="zh-CN" dirty="0"/>
              <a:t>a-2;</a:t>
            </a:r>
            <a:endParaRPr lang="en-US" altLang="zh-CN" dirty="0"/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dirty="0"/>
              <a:t>哥哥的年龄为</a:t>
            </a:r>
            <a:r>
              <a:rPr lang="en-US" altLang="zh-CN" dirty="0"/>
              <a:t>a+3;</a:t>
            </a:r>
            <a:endParaRPr lang="en-US" altLang="zh-CN" dirty="0"/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dirty="0"/>
              <a:t>设计程序：</a:t>
            </a:r>
            <a:endParaRPr lang="en-US" altLang="zh-CN" dirty="0"/>
          </a:p>
          <a:p>
            <a:pPr marL="971550" lvl="1" indent="-514350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定义变量：</a:t>
            </a:r>
            <a:endParaRPr lang="en-US" altLang="zh-CN" dirty="0"/>
          </a:p>
          <a:p>
            <a:pPr marL="971550" lvl="1" indent="-514350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输入数据：</a:t>
            </a:r>
            <a:endParaRPr lang="en-US" altLang="zh-CN" dirty="0"/>
          </a:p>
          <a:p>
            <a:pPr marL="971550" lvl="1" indent="-514350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计算并输出：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计算年龄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11624" y="1864184"/>
            <a:ext cx="5451442" cy="35569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分解求和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分解求和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输入一个两位正整数，将个位数和十位数相加。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样例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输入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56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输出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11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样例说明：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5+6=11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如何获取个位数？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如何获取十位数？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人与计算机沟通的语言</a:t>
            </a:r>
            <a:endParaRPr lang="zh-CN" altLang="en-US" sz="4400" dirty="0"/>
          </a:p>
          <a:p>
            <a:r>
              <a:rPr lang="zh-CN" altLang="en-US" sz="4400" dirty="0"/>
              <a:t>程序设计语言</a:t>
            </a:r>
            <a:endParaRPr lang="zh-CN" altLang="en-US" sz="4400" dirty="0"/>
          </a:p>
          <a:p>
            <a:pPr lvl="1"/>
            <a:r>
              <a:rPr lang="zh-CN" altLang="en-US" sz="4400" dirty="0"/>
              <a:t>机器语言</a:t>
            </a:r>
            <a:endParaRPr lang="zh-CN" altLang="en-US" sz="4400" dirty="0"/>
          </a:p>
          <a:p>
            <a:pPr lvl="1"/>
            <a:r>
              <a:rPr lang="zh-CN" altLang="en-US" sz="4400" dirty="0"/>
              <a:t>汇编语言</a:t>
            </a:r>
            <a:endParaRPr lang="zh-CN" altLang="en-US" sz="4400" dirty="0"/>
          </a:p>
          <a:p>
            <a:pPr lvl="1"/>
            <a:r>
              <a:rPr lang="zh-CN" altLang="en-US" sz="4400" dirty="0"/>
              <a:t>高级语言</a:t>
            </a:r>
            <a:endParaRPr lang="zh-CN" altLang="en-US" sz="4400" dirty="0"/>
          </a:p>
          <a:p>
            <a:endParaRPr lang="zh-CN" altLang="en-US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如何获取个位数？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56%10=6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如何获取十位数？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56/10=5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如何获取个位数？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56%10=6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如何获取十位数？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56/10=5</a:t>
            </a:r>
            <a:endParaRPr lang="en-US" altLang="zh-CN" dirty="0"/>
          </a:p>
          <a:p>
            <a:r>
              <a:rPr lang="zh-CN" altLang="en-US" dirty="0"/>
              <a:t>设计程序：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定义变量：</a:t>
            </a:r>
            <a:endParaRPr lang="zh-CN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输入数据：</a:t>
            </a:r>
            <a:endParaRPr lang="zh-CN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计算：</a:t>
            </a:r>
            <a:endParaRPr lang="zh-CN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输出：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分解求和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03512" y="1824750"/>
            <a:ext cx="4012969" cy="3615234"/>
          </a:xfrm>
          <a:prstGeom prst="rect">
            <a:avLst/>
          </a:prstGeom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4190" y="1506414"/>
            <a:ext cx="2950918" cy="4274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编程环境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74852" y="1241203"/>
            <a:ext cx="4426194" cy="465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390" y="1190625"/>
            <a:ext cx="581977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/>
          <a:lstStyle/>
          <a:p>
            <a:r>
              <a:rPr altLang="en-US" dirty="0"/>
              <a:t>调试程序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61073" y="1476742"/>
            <a:ext cx="34766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5359" y="2780202"/>
            <a:ext cx="49720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9716" y="3833080"/>
            <a:ext cx="31242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6052" y="5005388"/>
            <a:ext cx="54292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336" y="1556792"/>
            <a:ext cx="4662303" cy="4225652"/>
          </a:xfrm>
          <a:prstGeom prst="rect">
            <a:avLst/>
          </a:prstGeom>
        </p:spPr>
      </p:pic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695400" y="341650"/>
            <a:ext cx="3316288" cy="611187"/>
          </a:xfrm>
        </p:spPr>
        <p:txBody>
          <a:bodyPr/>
          <a:lstStyle/>
          <a:p>
            <a:pPr eaLnBrk="1" hangingPunct="1"/>
            <a:r>
              <a:rPr lang="zh-CN" altLang="en-US" dirty="0"/>
              <a:t>认识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  <a:endParaRPr lang="zh-CN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5297488" y="628650"/>
            <a:ext cx="1082675" cy="514350"/>
          </a:xfrm>
          <a:prstGeom prst="wedgeRectCallout">
            <a:avLst>
              <a:gd name="adj1" fmla="val -153855"/>
              <a:gd name="adj2" fmla="val 1421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头文件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5970882" y="1539347"/>
            <a:ext cx="1375229" cy="512763"/>
          </a:xfrm>
          <a:prstGeom prst="wedgeRectCallout">
            <a:avLst>
              <a:gd name="adj1" fmla="val -131629"/>
              <a:gd name="adj2" fmla="val 812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名字空间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右中括号 8"/>
          <p:cNvSpPr/>
          <p:nvPr/>
        </p:nvSpPr>
        <p:spPr>
          <a:xfrm>
            <a:off x="4727848" y="2852936"/>
            <a:ext cx="45719" cy="2448272"/>
          </a:xfrm>
          <a:prstGeom prst="rightBracke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标注 9"/>
          <p:cNvSpPr/>
          <p:nvPr/>
        </p:nvSpPr>
        <p:spPr>
          <a:xfrm>
            <a:off x="5304926" y="3172618"/>
            <a:ext cx="1331913" cy="512763"/>
          </a:xfrm>
          <a:prstGeom prst="wedgeRectCallout">
            <a:avLst>
              <a:gd name="adj1" fmla="val -87727"/>
              <a:gd name="adj2" fmla="val 1446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主函数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336" y="1556792"/>
            <a:ext cx="4662303" cy="4225652"/>
          </a:xfrm>
          <a:prstGeom prst="rect">
            <a:avLst/>
          </a:prstGeom>
        </p:spPr>
      </p:pic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695400" y="341650"/>
            <a:ext cx="3316288" cy="611187"/>
          </a:xfrm>
        </p:spPr>
        <p:txBody>
          <a:bodyPr/>
          <a:lstStyle/>
          <a:p>
            <a:pPr eaLnBrk="1" hangingPunct="1"/>
            <a:r>
              <a:rPr lang="zh-CN" altLang="en-US" dirty="0"/>
              <a:t>认识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  <a:endParaRPr lang="zh-CN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5297488" y="628650"/>
            <a:ext cx="1806624" cy="514350"/>
          </a:xfrm>
          <a:prstGeom prst="wedgeRectCallout">
            <a:avLst>
              <a:gd name="adj1" fmla="val -153855"/>
              <a:gd name="adj2" fmla="val 1421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头文件名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5970882" y="1539347"/>
            <a:ext cx="1375229" cy="512763"/>
          </a:xfrm>
          <a:prstGeom prst="wedgeRectCallout">
            <a:avLst>
              <a:gd name="adj1" fmla="val -131629"/>
              <a:gd name="adj2" fmla="val 812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名称空间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右中括号 8"/>
          <p:cNvSpPr/>
          <p:nvPr/>
        </p:nvSpPr>
        <p:spPr>
          <a:xfrm>
            <a:off x="4727848" y="2852936"/>
            <a:ext cx="45719" cy="2448272"/>
          </a:xfrm>
          <a:prstGeom prst="rightBracke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标注 9"/>
          <p:cNvSpPr/>
          <p:nvPr/>
        </p:nvSpPr>
        <p:spPr>
          <a:xfrm>
            <a:off x="5304926" y="3172618"/>
            <a:ext cx="1331913" cy="512763"/>
          </a:xfrm>
          <a:prstGeom prst="wedgeRectCallout">
            <a:avLst>
              <a:gd name="adj1" fmla="val -87727"/>
              <a:gd name="adj2" fmla="val 1446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主函数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857" y="2492896"/>
            <a:ext cx="4352308" cy="279108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914" y="1628346"/>
            <a:ext cx="5236185" cy="3682925"/>
          </a:xfrm>
          <a:prstGeom prst="rect">
            <a:avLst/>
          </a:prstGeom>
        </p:spPr>
      </p:pic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pPr eaLnBrk="1" hangingPunct="1"/>
            <a:r>
              <a:rPr lang="zh-CN" altLang="en-US" dirty="0"/>
              <a:t>编写一个程序</a:t>
            </a:r>
            <a:endParaRPr lang="zh-CN" altLang="en-US" dirty="0"/>
          </a:p>
        </p:txBody>
      </p:sp>
      <p:sp>
        <p:nvSpPr>
          <p:cNvPr id="10" name="矩形标注 9"/>
          <p:cNvSpPr/>
          <p:nvPr/>
        </p:nvSpPr>
        <p:spPr>
          <a:xfrm>
            <a:off x="4624062" y="2276872"/>
            <a:ext cx="1331913" cy="512763"/>
          </a:xfrm>
          <a:prstGeom prst="wedgeRectCallout">
            <a:avLst>
              <a:gd name="adj1" fmla="val -185394"/>
              <a:gd name="adj2" fmla="val 576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函数头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标注 9"/>
          <p:cNvSpPr/>
          <p:nvPr/>
        </p:nvSpPr>
        <p:spPr>
          <a:xfrm>
            <a:off x="4655840" y="5301316"/>
            <a:ext cx="1331913" cy="512763"/>
          </a:xfrm>
          <a:prstGeom prst="wedgeRectCallout">
            <a:avLst>
              <a:gd name="adj1" fmla="val -184985"/>
              <a:gd name="adj2" fmla="val -1292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结束函数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522" y="1556792"/>
            <a:ext cx="4662303" cy="4225652"/>
          </a:xfrm>
          <a:prstGeom prst="rect">
            <a:avLst/>
          </a:prstGeom>
        </p:spPr>
      </p:pic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pPr eaLnBrk="1" hangingPunct="1"/>
            <a:r>
              <a:rPr lang="zh-CN" altLang="en-US"/>
              <a:t>编写一个程序</a:t>
            </a:r>
            <a:endParaRPr lang="zh-CN" altLang="en-US"/>
          </a:p>
        </p:txBody>
      </p:sp>
      <p:sp>
        <p:nvSpPr>
          <p:cNvPr id="13319" name="文本框 9"/>
          <p:cNvSpPr txBox="1">
            <a:spLocks noChangeArrowheads="1"/>
          </p:cNvSpPr>
          <p:nvPr/>
        </p:nvSpPr>
        <p:spPr bwMode="auto">
          <a:xfrm>
            <a:off x="6071688" y="3212976"/>
            <a:ext cx="244951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Wingdings 2" panose="05020102010507070707" pitchFamily="18" charset="2"/>
              <a:buChar char="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Arial" panose="020B0604020202090204" pitchFamily="34" charset="0"/>
              </a:rPr>
              <a:t>声明语句</a:t>
            </a:r>
            <a:endParaRPr lang="en-US" altLang="zh-CN" dirty="0">
              <a:latin typeface="Arial" panose="020B060402020209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Arial" panose="020B0604020202090204" pitchFamily="34" charset="0"/>
              </a:rPr>
              <a:t>输入语句</a:t>
            </a:r>
            <a:endParaRPr lang="en-US" altLang="zh-CN" dirty="0">
              <a:latin typeface="Arial" panose="020B060402020209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Arial" panose="020B0604020202090204" pitchFamily="34" charset="0"/>
              </a:rPr>
              <a:t>赋值语句</a:t>
            </a:r>
            <a:endParaRPr lang="en-US" altLang="zh-CN" dirty="0">
              <a:latin typeface="Arial" panose="020B060402020209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Arial" panose="020B0604020202090204" pitchFamily="34" charset="0"/>
              </a:rPr>
              <a:t>输出语句</a:t>
            </a:r>
            <a:endParaRPr lang="en-US" altLang="zh-CN" dirty="0">
              <a:latin typeface="Arial" panose="020B060402020209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Arial" panose="020B0604020202090204" pitchFamily="34" charset="0"/>
              </a:rPr>
              <a:t>注释语句</a:t>
            </a:r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编写一个程序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362269"/>
            <a:ext cx="6241869" cy="47959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定义变量</a:t>
            </a:r>
            <a:endParaRPr lang="en-US" altLang="zh-CN" sz="2400" dirty="0"/>
          </a:p>
          <a:p>
            <a:pPr marL="914400" lvl="1" indent="-457200"/>
            <a:r>
              <a:rPr lang="zh-CN" altLang="en-US" sz="2400" dirty="0"/>
              <a:t>指定变量名称</a:t>
            </a:r>
            <a:endParaRPr lang="en-US" altLang="zh-CN" sz="2400" dirty="0"/>
          </a:p>
          <a:p>
            <a:pPr marL="914400" lvl="1" indent="-457200"/>
            <a:r>
              <a:rPr lang="zh-CN" altLang="en-US" sz="2400" dirty="0"/>
              <a:t>指定变量数据类型（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输入数据</a:t>
            </a:r>
            <a:endParaRPr lang="en-US" altLang="zh-CN" sz="2400" dirty="0"/>
          </a:p>
          <a:p>
            <a:pPr marL="914400" lvl="1" indent="-457200"/>
            <a:r>
              <a:rPr lang="en-US" altLang="zh-CN" sz="2400" dirty="0" err="1"/>
              <a:t>cin</a:t>
            </a:r>
            <a:r>
              <a:rPr lang="en-US" altLang="zh-CN" sz="2400" dirty="0">
                <a:solidFill>
                  <a:srgbClr val="FF0000"/>
                </a:solidFill>
              </a:rPr>
              <a:t>&gt;&gt;</a:t>
            </a:r>
            <a:r>
              <a:rPr lang="zh-CN" altLang="en-US" sz="2400" dirty="0"/>
              <a:t>变量</a:t>
            </a:r>
            <a:r>
              <a:rPr lang="en-US" altLang="zh-CN" sz="2400" dirty="0"/>
              <a:t>1&gt;&gt;</a:t>
            </a:r>
            <a:r>
              <a:rPr lang="zh-CN" altLang="en-US" sz="2400" dirty="0"/>
              <a:t>变量</a:t>
            </a:r>
            <a:r>
              <a:rPr lang="en-US" altLang="zh-CN" sz="2400" dirty="0"/>
              <a:t>2</a:t>
            </a:r>
            <a:r>
              <a:rPr lang="en-US" altLang="zh-CN" sz="2400" dirty="0">
                <a:solidFill>
                  <a:srgbClr val="FF0000"/>
                </a:solidFill>
              </a:rPr>
              <a:t>&gt;&gt;</a:t>
            </a:r>
            <a:r>
              <a:rPr lang="en-US" altLang="zh-CN" sz="2400" dirty="0"/>
              <a:t>……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计算</a:t>
            </a:r>
            <a:endParaRPr lang="en-US" altLang="zh-CN" sz="2400" dirty="0"/>
          </a:p>
          <a:p>
            <a:pPr marL="914400" lvl="1" indent="-457200"/>
            <a:r>
              <a:rPr lang="zh-CN" altLang="en-US" sz="2400" dirty="0"/>
              <a:t>用赋值语句计算表达式值</a:t>
            </a:r>
            <a:endParaRPr lang="en-US" altLang="zh-CN" sz="2400" dirty="0"/>
          </a:p>
          <a:p>
            <a:pPr marL="914400" lvl="1" indent="-457200"/>
            <a:r>
              <a:rPr lang="zh-CN" altLang="en-US" sz="2400" dirty="0"/>
              <a:t>用输出语句计算表达式值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输出计算结果</a:t>
            </a:r>
            <a:endParaRPr lang="en-US" altLang="zh-CN" sz="2400" dirty="0"/>
          </a:p>
          <a:p>
            <a:pPr marL="914400" lvl="1" indent="-457200"/>
            <a:r>
              <a:rPr lang="en-US" altLang="zh-CN" sz="2400" dirty="0" err="1"/>
              <a:t>cout</a:t>
            </a:r>
            <a:r>
              <a:rPr lang="en-US" altLang="zh-CN" sz="2400" dirty="0">
                <a:solidFill>
                  <a:srgbClr val="FF0000"/>
                </a:solidFill>
              </a:rPr>
              <a:t>&lt;&lt;</a:t>
            </a:r>
            <a:r>
              <a:rPr lang="zh-CN" altLang="en-US" sz="2400" dirty="0"/>
              <a:t>计算结果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FF0000"/>
                </a:solidFill>
              </a:rPr>
              <a:t>&lt;&lt;</a:t>
            </a:r>
            <a:r>
              <a:rPr lang="zh-CN" altLang="en-US" sz="2400" dirty="0"/>
              <a:t>计算结果</a:t>
            </a:r>
            <a:r>
              <a:rPr lang="en-US" altLang="zh-CN" sz="2400" dirty="0"/>
              <a:t>2……</a:t>
            </a:r>
            <a:r>
              <a:rPr lang="zh-CN" altLang="en-US" sz="2400" dirty="0"/>
              <a:t>；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2144" y="1484784"/>
            <a:ext cx="4248472" cy="3850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pPr eaLnBrk="1" hangingPunct="1"/>
            <a:r>
              <a:rPr lang="zh-CN" altLang="en-US"/>
              <a:t>申明语句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775" y="1412875"/>
            <a:ext cx="5734050" cy="46624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/>
              <a:t>定义变量：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将信息存储在计算机中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存储在哪里？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存储何种类型的信息？</a:t>
            </a: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i="1" dirty="0">
                <a:solidFill>
                  <a:srgbClr val="FF0000"/>
                </a:solidFill>
              </a:rPr>
              <a:t>语句格式：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accent1"/>
                </a:solidFill>
              </a:rPr>
              <a:t>数据类型 </a:t>
            </a:r>
            <a:r>
              <a:rPr lang="zh-CN" altLang="en-US" sz="2400" dirty="0">
                <a:solidFill>
                  <a:srgbClr val="FF0066"/>
                </a:solidFill>
              </a:rPr>
              <a:t>变量</a:t>
            </a:r>
            <a:r>
              <a:rPr lang="en-US" altLang="zh-CN" sz="2400" dirty="0">
                <a:solidFill>
                  <a:srgbClr val="FF0066"/>
                </a:solidFill>
              </a:rPr>
              <a:t>1,</a:t>
            </a:r>
            <a:r>
              <a:rPr lang="zh-CN" altLang="en-US" sz="2400" dirty="0">
                <a:solidFill>
                  <a:srgbClr val="FF0066"/>
                </a:solidFill>
              </a:rPr>
              <a:t>变量</a:t>
            </a:r>
            <a:r>
              <a:rPr lang="en-US" altLang="zh-CN" sz="2400" dirty="0">
                <a:solidFill>
                  <a:srgbClr val="FF0066"/>
                </a:solidFill>
              </a:rPr>
              <a:t>2,…</a:t>
            </a:r>
            <a:r>
              <a:rPr lang="zh-CN" altLang="en-US" sz="2400" dirty="0">
                <a:solidFill>
                  <a:srgbClr val="FF0066"/>
                </a:solidFill>
              </a:rPr>
              <a:t>变量</a:t>
            </a:r>
            <a:r>
              <a:rPr lang="en-US" altLang="zh-CN" sz="2400" dirty="0">
                <a:solidFill>
                  <a:srgbClr val="FF0066"/>
                </a:solidFill>
              </a:rPr>
              <a:t>n</a:t>
            </a:r>
            <a:r>
              <a:rPr lang="zh-CN" altLang="en-US" sz="2400" dirty="0">
                <a:solidFill>
                  <a:srgbClr val="FF0066"/>
                </a:solidFill>
              </a:rPr>
              <a:t>；</a:t>
            </a:r>
            <a:endParaRPr lang="en-US" altLang="zh-CN" sz="2400" dirty="0">
              <a:solidFill>
                <a:srgbClr val="FF0066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pPr eaLnBrk="1" hangingPunct="1"/>
            <a:r>
              <a:rPr lang="zh-CN" altLang="en-US"/>
              <a:t>申明语句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775" y="1412875"/>
            <a:ext cx="5734050" cy="46624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/>
              <a:t>定义变量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i="1" dirty="0">
                <a:solidFill>
                  <a:srgbClr val="FF0000"/>
                </a:solidFill>
              </a:rPr>
              <a:t>语句格式：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accent1"/>
                </a:solidFill>
              </a:rPr>
              <a:t>数据类型 变量</a:t>
            </a:r>
            <a:r>
              <a:rPr lang="en-US" altLang="zh-CN" sz="2400" dirty="0">
                <a:solidFill>
                  <a:schemeClr val="accent1"/>
                </a:solidFill>
              </a:rPr>
              <a:t>1,</a:t>
            </a:r>
            <a:r>
              <a:rPr lang="zh-CN" altLang="en-US" sz="2400" dirty="0">
                <a:solidFill>
                  <a:schemeClr val="accent1"/>
                </a:solidFill>
              </a:rPr>
              <a:t>变量</a:t>
            </a:r>
            <a:r>
              <a:rPr lang="en-US" altLang="zh-CN" sz="2400" dirty="0">
                <a:solidFill>
                  <a:schemeClr val="accent1"/>
                </a:solidFill>
              </a:rPr>
              <a:t>2,…</a:t>
            </a:r>
            <a:r>
              <a:rPr lang="zh-CN" altLang="en-US" sz="2400" dirty="0">
                <a:solidFill>
                  <a:schemeClr val="accent1"/>
                </a:solidFill>
              </a:rPr>
              <a:t>变量</a:t>
            </a:r>
            <a:r>
              <a:rPr lang="en-US" altLang="zh-CN" sz="2400" dirty="0">
                <a:solidFill>
                  <a:schemeClr val="accent1"/>
                </a:solidFill>
              </a:rPr>
              <a:t>n</a:t>
            </a:r>
            <a:r>
              <a:rPr lang="zh-CN" altLang="en-US" sz="2400" dirty="0">
                <a:solidFill>
                  <a:schemeClr val="accent1"/>
                </a:solidFill>
              </a:rPr>
              <a:t>；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示例：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a,b,B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float c1,c2,c3;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double 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char zf_1;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400" dirty="0"/>
          </a:p>
        </p:txBody>
      </p:sp>
      <p:pic>
        <p:nvPicPr>
          <p:cNvPr id="14340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1556792"/>
            <a:ext cx="6919912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0</TotalTime>
  <Words>1132</Words>
  <Application>WPS 文字</Application>
  <PresentationFormat>宽屏</PresentationFormat>
  <Paragraphs>248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9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Wingdings 2</vt:lpstr>
      <vt:lpstr>黑体</vt:lpstr>
      <vt:lpstr>汉仪中黑KW</vt:lpstr>
      <vt:lpstr>Century Gothic</vt:lpstr>
      <vt:lpstr>Thonburi</vt:lpstr>
      <vt:lpstr>Garamond</vt:lpstr>
      <vt:lpstr>苹方-简</vt:lpstr>
      <vt:lpstr>Times New Roman</vt:lpstr>
      <vt:lpstr>方正流行体简体</vt:lpstr>
      <vt:lpstr>Adobe 繁黑體 Std B</vt:lpstr>
      <vt:lpstr>Calibri</vt:lpstr>
      <vt:lpstr>冬青黑体简体中文</vt:lpstr>
      <vt:lpstr>微软雅黑</vt:lpstr>
      <vt:lpstr>汉仪旗黑</vt:lpstr>
      <vt:lpstr>宋体</vt:lpstr>
      <vt:lpstr>Arial Unicode MS</vt:lpstr>
      <vt:lpstr>HDOfficeLightV0</vt:lpstr>
      <vt:lpstr>Savon</vt:lpstr>
      <vt:lpstr>挑战信息学奥林匹克</vt:lpstr>
      <vt:lpstr>计算机语言</vt:lpstr>
      <vt:lpstr>认识C++程序</vt:lpstr>
      <vt:lpstr>认识C++程序</vt:lpstr>
      <vt:lpstr>编写一个程序</vt:lpstr>
      <vt:lpstr>编写一个程序</vt:lpstr>
      <vt:lpstr>编写一个程序</vt:lpstr>
      <vt:lpstr>申明语句</vt:lpstr>
      <vt:lpstr>申明语句</vt:lpstr>
      <vt:lpstr>申明语句</vt:lpstr>
      <vt:lpstr>赋值语句</vt:lpstr>
      <vt:lpstr>赋值语句</vt:lpstr>
      <vt:lpstr>输入输出语句</vt:lpstr>
      <vt:lpstr>计算年龄</vt:lpstr>
      <vt:lpstr>问题分析</vt:lpstr>
      <vt:lpstr>问题分析</vt:lpstr>
      <vt:lpstr>计算年龄</vt:lpstr>
      <vt:lpstr>分解求和</vt:lpstr>
      <vt:lpstr>问题分析</vt:lpstr>
      <vt:lpstr>问题分析</vt:lpstr>
      <vt:lpstr>问题分析</vt:lpstr>
      <vt:lpstr>分解求和</vt:lpstr>
      <vt:lpstr>编程环境</vt:lpstr>
      <vt:lpstr>调试程序</vt:lpstr>
    </vt:vector>
  </TitlesOfParts>
  <Company>szsyzx.net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wangluzhi</cp:lastModifiedBy>
  <cp:revision>242</cp:revision>
  <dcterms:created xsi:type="dcterms:W3CDTF">2021-12-28T02:41:18Z</dcterms:created>
  <dcterms:modified xsi:type="dcterms:W3CDTF">2021-12-28T02:41:18Z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