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sldIdLst>
    <p:sldId id="257" r:id="rId4"/>
    <p:sldId id="321" r:id="rId5"/>
    <p:sldId id="331" r:id="rId6"/>
    <p:sldId id="319" r:id="rId7"/>
    <p:sldId id="332" r:id="rId8"/>
    <p:sldId id="324" r:id="rId9"/>
    <p:sldId id="333" r:id="rId10"/>
    <p:sldId id="335" r:id="rId11"/>
    <p:sldId id="336" r:id="rId12"/>
    <p:sldId id="334" r:id="rId13"/>
    <p:sldId id="337" r:id="rId14"/>
    <p:sldId id="320" r:id="rId15"/>
    <p:sldId id="326" r:id="rId16"/>
    <p:sldId id="338" r:id="rId17"/>
    <p:sldId id="339" r:id="rId18"/>
    <p:sldId id="341" r:id="rId19"/>
    <p:sldId id="346" r:id="rId20"/>
    <p:sldId id="340" r:id="rId21"/>
    <p:sldId id="345" r:id="rId22"/>
    <p:sldId id="342" r:id="rId23"/>
    <p:sldId id="343" r:id="rId24"/>
    <p:sldId id="344" r:id="rId25"/>
  </p:sldIdLst>
  <p:sldSz cx="12192000" cy="6858000"/>
  <p:notesSz cx="6808470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0066CC"/>
    <a:srgbClr val="FFFFFF"/>
    <a:srgbClr val="D60093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147480000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28.34646" units="1/dev"/>
        </inkml:channelProperties>
      </inkml:inkSource>
      <inkml:timestamp xml:id="ts0" timeString="2018-11-14T15:57:32"/>
    </inkml:context>
    <inkml:brush xml:id="br0">
      <inkml:brushProperty name="width" value="0.05" units="cm"/>
      <inkml:brushProperty name="height" value="0.05" units="cm"/>
      <inkml:brushProperty name="color" value="#000000"/>
      <inkml:brushProperty name="fitToCurve" value="1"/>
    </inkml:brush>
  </inkml:definitions>
  <inkml:trace contextRef="#ctx0" brushRef="#br0">0 0 979,'0'0'0,"87"0"0,0-70 0,0 0-17,0 0 0,0 15 0,0 243-15,0 0 45,0 0 0,8 0 0,0 3 16,8 11-313,-16-3-3,-62 0-5,-8-13 0,0 11-3,15 0 5,-100-15 4,-1-21 0,-4 23-4,0-4-7,-1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noProof="0"/>
              <a:t>单击此处编辑母版文本样式</a:t>
            </a:r>
            <a:endParaRPr lang="zh-CN" altLang="zh-CN" noProof="0"/>
          </a:p>
          <a:p>
            <a:pPr lvl="1"/>
            <a:r>
              <a:rPr lang="zh-CN" altLang="zh-CN" noProof="0"/>
              <a:t>第二级</a:t>
            </a:r>
            <a:endParaRPr lang="zh-CN" altLang="zh-CN" noProof="0"/>
          </a:p>
          <a:p>
            <a:pPr lvl="2"/>
            <a:r>
              <a:rPr lang="zh-CN" altLang="zh-CN" noProof="0"/>
              <a:t>第三级</a:t>
            </a:r>
            <a:endParaRPr lang="zh-CN" altLang="zh-CN" noProof="0"/>
          </a:p>
          <a:p>
            <a:pPr lvl="3"/>
            <a:r>
              <a:rPr lang="zh-CN" altLang="zh-CN" noProof="0"/>
              <a:t>第四级</a:t>
            </a:r>
            <a:endParaRPr lang="zh-CN" altLang="zh-CN" noProof="0"/>
          </a:p>
          <a:p>
            <a:pPr lvl="4"/>
            <a:r>
              <a:rPr lang="zh-CN" altLang="zh-CN" noProof="0"/>
              <a:t>第五级</a:t>
            </a:r>
            <a:endParaRPr lang="zh-CN" altLang="zh-CN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/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/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</a:fld>
            <a:endParaRPr lang="zh-CN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 panose="020B0502020202020204"/>
          <a:ea typeface="宋体" panose="02010600030101010101" pitchFamily="2" charset="-122"/>
        </a:defRPr>
      </a:lvl9pPr>
    </p:titleStyle>
    <p:bodyStyle>
      <a:lvl1pPr marL="182880" indent="-182880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205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880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customXml" Target="../ink/ink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5184775" cy="1655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1-2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——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认识程序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 dirty="0"/>
              <a:t>A/B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5467474" cy="4662488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描述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A/B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一行，包含两个正整数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，中间用单个空格隔开。</a:t>
            </a:r>
            <a:r>
              <a:rPr lang="en-US" altLang="zh-CN" dirty="0"/>
              <a:t>1 &lt;= A,B &lt;= 50000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一个实数，即</a:t>
            </a:r>
            <a:r>
              <a:rPr lang="en-US" altLang="zh-CN" dirty="0"/>
              <a:t>A/B</a:t>
            </a:r>
            <a:r>
              <a:rPr lang="zh-CN" altLang="en-US" dirty="0"/>
              <a:t>的值，保留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10 3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3.33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4112" y="1052736"/>
            <a:ext cx="3836247" cy="35389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4841106"/>
            <a:ext cx="164782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 dirty="0"/>
              <a:t>A/B</a:t>
            </a:r>
            <a:r>
              <a:rPr lang="zh-CN" altLang="en-US" dirty="0"/>
              <a:t>问题小结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8923858" cy="4662488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dirty="0"/>
              <a:t>2</a:t>
            </a:r>
            <a:r>
              <a:rPr lang="zh-CN" altLang="en-US" dirty="0"/>
              <a:t>个整数相除，结果是整数。</a:t>
            </a:r>
            <a:endParaRPr lang="en-US" altLang="zh-CN" dirty="0"/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zh-CN" dirty="0"/>
              <a:t>2</a:t>
            </a:r>
            <a:r>
              <a:rPr lang="zh-CN" altLang="en-US" dirty="0"/>
              <a:t>个浮点数，或其中一个是浮点数，相除结果是浮点数。</a:t>
            </a:r>
            <a:endParaRPr lang="en-US" altLang="zh-CN" dirty="0"/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dirty="0"/>
              <a:t>浮点数赋值给整型变量，转化为整型数。</a:t>
            </a:r>
            <a:endParaRPr lang="en-US" altLang="zh-CN" dirty="0"/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dirty="0"/>
              <a:t>将整型数强制转换后再相除，结果为浮点数。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 dirty="0"/>
              <a:t>格式输出函数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6403975" cy="46624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zh-CN" altLang="en-US" dirty="0"/>
              <a:t>格式控制字符串</a:t>
            </a:r>
            <a:r>
              <a:rPr lang="en-US" altLang="zh-CN" dirty="0"/>
              <a:t>”,</a:t>
            </a:r>
            <a:r>
              <a:rPr lang="zh-CN" altLang="en-US" dirty="0"/>
              <a:t>输出列表</a:t>
            </a:r>
            <a:r>
              <a:rPr lang="en-US" altLang="zh-CN" dirty="0"/>
              <a:t>);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格式字符串：</a:t>
            </a:r>
            <a:endParaRPr lang="en-US" altLang="zh-CN" dirty="0"/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zh-CN" altLang="en-US" dirty="0"/>
              <a:t>以</a:t>
            </a:r>
            <a:r>
              <a:rPr lang="en-US" altLang="zh-CN" dirty="0"/>
              <a:t>%</a:t>
            </a:r>
            <a:r>
              <a:rPr lang="zh-CN" altLang="en-US" dirty="0"/>
              <a:t>开头，后面跟格式字符</a:t>
            </a:r>
            <a:endParaRPr lang="en-US" altLang="zh-CN" dirty="0"/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zh-CN" altLang="en-US" dirty="0"/>
              <a:t>非格式字符串（输出内容）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输出列表，就是输出的表达式列表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示例：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int</a:t>
            </a:r>
            <a:r>
              <a:rPr lang="en-US" altLang="zh-CN" dirty="0"/>
              <a:t> a=23;   </a:t>
            </a:r>
            <a:r>
              <a:rPr lang="en-US" altLang="zh-CN" dirty="0">
                <a:solidFill>
                  <a:schemeClr val="accent1"/>
                </a:solidFill>
              </a:rPr>
              <a:t>//</a:t>
            </a:r>
            <a:r>
              <a:rPr lang="zh-CN" altLang="en-US" dirty="0">
                <a:solidFill>
                  <a:schemeClr val="accent1"/>
                </a:solidFill>
              </a:rPr>
              <a:t>赋初值</a:t>
            </a:r>
            <a:endParaRPr lang="en-US" altLang="zh-CN" dirty="0">
              <a:solidFill>
                <a:schemeClr val="accent1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float b=5.1415;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double c=4.2;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printf</a:t>
            </a:r>
            <a:r>
              <a:rPr lang="en-US" altLang="zh-CN" dirty="0"/>
              <a:t>(“a=%d, b=%f\n %.3lf”,a,b,c);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a=23, b=5.1415  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4.200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1639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068960"/>
            <a:ext cx="5253037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84367" y="1364812"/>
                <a:ext cx="5880720" cy="4650905"/>
              </a:xfrm>
            </p:spPr>
            <p:txBody>
              <a:bodyPr>
                <a:normAutofit/>
              </a:bodyPr>
              <a:lstStyle/>
              <a:p>
                <a:pPr marL="457200" indent="-457200"/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数学表达式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 marL="457200" indent="-457200"/>
                <a:r>
                  <a:rPr lang="zh-CN" altLang="en-US" sz="2800" dirty="0"/>
                  <a:t>计算机语言表示的数学表达式</a:t>
                </a:r>
                <a:endParaRPr lang="en-US" altLang="zh-CN" sz="2800" dirty="0"/>
              </a:p>
              <a:p>
                <a:pPr>
                  <a:buNone/>
                </a:pPr>
                <a:r>
                  <a:rPr lang="en-US" altLang="zh-CN" sz="2800" dirty="0"/>
                  <a:t>(-</a:t>
                </a:r>
                <a:r>
                  <a:rPr lang="en-US" altLang="zh-CN" sz="2800" dirty="0" err="1"/>
                  <a:t>b+</a:t>
                </a:r>
                <a:r>
                  <a:rPr lang="en-US" altLang="zh-CN" sz="2800" dirty="0" err="1">
                    <a:solidFill>
                      <a:schemeClr val="accent5"/>
                    </a:solidFill>
                  </a:rPr>
                  <a:t>sqrt</a:t>
                </a:r>
                <a:r>
                  <a:rPr lang="en-US" altLang="zh-CN" sz="2800" dirty="0"/>
                  <a:t>(b*b-4*a*c))/(2*a)</a:t>
                </a:r>
              </a:p>
              <a:p>
                <a:pPr>
                  <a:buNone/>
                </a:pPr>
                <a:r>
                  <a:rPr lang="zh-CN" altLang="en-US" sz="2800" dirty="0"/>
                  <a:t>注意：</a:t>
                </a:r>
              </a:p>
              <a:p>
                <a:pPr marL="457200" indent="-457200"/>
                <a:r>
                  <a:rPr lang="zh-CN" altLang="en-US" sz="2800" dirty="0"/>
                  <a:t>“*”不能省略</a:t>
                </a:r>
                <a:endParaRPr lang="en-US" altLang="zh-CN" sz="2800" dirty="0"/>
              </a:p>
              <a:p>
                <a:pPr marL="457200" indent="-457200"/>
                <a:r>
                  <a:rPr lang="zh-CN" altLang="en-US" sz="2800" dirty="0"/>
                  <a:t>必要时要增加括号</a:t>
                </a:r>
                <a:endParaRPr lang="en-US" altLang="zh-CN" sz="2800" dirty="0"/>
              </a:p>
              <a:p>
                <a:pPr marL="457200" indent="-457200"/>
                <a:r>
                  <a:rPr lang="zh-CN" altLang="en-US" sz="2800" dirty="0"/>
                  <a:t>表达式中可以用函数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4367" y="1364812"/>
                <a:ext cx="5880720" cy="4650905"/>
              </a:xfrm>
              <a:blipFill rotWithShape="1">
                <a:blip r:embed="rId1"/>
                <a:stretch>
                  <a:fillRect l="-2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112224" y="2780928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3300"/>
                </a:solidFill>
              </a:rPr>
              <a:t>X=sqrt(6.26);</a:t>
            </a:r>
            <a:endParaRPr lang="zh-CN" altLang="en-US" sz="3600" dirty="0">
              <a:solidFill>
                <a:srgbClr val="FF33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80176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函数返回的值赋值给</a:t>
            </a:r>
            <a:r>
              <a:rPr lang="en-US" altLang="zh-CN" dirty="0">
                <a:solidFill>
                  <a:schemeClr val="accent5"/>
                </a:solidFill>
              </a:rPr>
              <a:t>x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88404" y="2148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函数名称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96400" y="395327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传递给函数的参数值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cxnSp>
        <p:nvCxnSpPr>
          <p:cNvPr id="10" name="直接箭头连接符 9"/>
          <p:cNvCxnSpPr>
            <a:stCxn id="7" idx="2"/>
          </p:cNvCxnSpPr>
          <p:nvPr/>
        </p:nvCxnSpPr>
        <p:spPr>
          <a:xfrm>
            <a:off x="9142402" y="2517922"/>
            <a:ext cx="0" cy="479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0"/>
          </p:cNvCxnSpPr>
          <p:nvPr/>
        </p:nvCxnSpPr>
        <p:spPr>
          <a:xfrm flipV="1">
            <a:off x="8472264" y="3427259"/>
            <a:ext cx="0" cy="505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</p:cNvCxnSpPr>
          <p:nvPr/>
        </p:nvCxnSpPr>
        <p:spPr>
          <a:xfrm flipV="1">
            <a:off x="10416480" y="3427259"/>
            <a:ext cx="0" cy="526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常用的库函数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559496" y="1988840"/>
          <a:ext cx="8890421" cy="309634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11464"/>
                <a:gridCol w="1543875"/>
                <a:gridCol w="3212477"/>
                <a:gridCol w="2222605"/>
              </a:tblGrid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函数名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格式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功能说明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实例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绝对值函数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abs(x)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求一个数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的绝对值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abs(-5)=5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向下取整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floor(x)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求不大于实数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的最大值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floor(3.14)=3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向上取整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ceil(x)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求不小于实数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的最小值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ceil(3.14)=4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指数函数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pow(</a:t>
                      </a:r>
                      <a:r>
                        <a:rPr lang="en-US" altLang="zh-CN" sz="2000" noProof="1"/>
                        <a:t>x,y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计算</a:t>
                      </a:r>
                      <a:r>
                        <a:rPr lang="en-US" altLang="zh-CN" sz="2000" dirty="0" err="1"/>
                        <a:t>xy</a:t>
                      </a:r>
                      <a:r>
                        <a:rPr lang="zh-CN" altLang="en-US" sz="2000" dirty="0"/>
                        <a:t>，结果为双精度实数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pow(2,3)=8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5160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平方根函数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sqrt(x)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求实数</a:t>
                      </a:r>
                      <a:r>
                        <a:rPr lang="en-US" altLang="zh-CN" sz="2000" dirty="0"/>
                        <a:t>x</a:t>
                      </a:r>
                      <a:r>
                        <a:rPr lang="zh-CN" altLang="en-US" sz="2000" dirty="0"/>
                        <a:t>的平方根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sqrt(36)=6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6" name="墨迹 15"/>
              <p14:cNvContentPartPr/>
              <p14:nvPr/>
            </p14:nvContentPartPr>
            <p14:xfrm>
              <a:off x="8204091" y="4495131"/>
              <a:ext cx="6120" cy="471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"/>
            </p:blipFill>
            <p:spPr>
              <a:xfrm>
                <a:off x="8204091" y="4495131"/>
                <a:ext cx="6120" cy="47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苹果和虫子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340768"/>
            <a:ext cx="10220002" cy="483937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描述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你买了一箱</a:t>
            </a:r>
            <a:r>
              <a:rPr lang="en-US" altLang="zh-CN" dirty="0"/>
              <a:t>n</a:t>
            </a:r>
            <a:r>
              <a:rPr lang="zh-CN" altLang="en-US" dirty="0"/>
              <a:t>个苹果，很不幸的是买完时箱子里混进了一条虫子。虫子每</a:t>
            </a:r>
            <a:r>
              <a:rPr lang="en-US" altLang="zh-CN" dirty="0"/>
              <a:t>x</a:t>
            </a:r>
            <a:r>
              <a:rPr lang="zh-CN" altLang="en-US" dirty="0"/>
              <a:t>小时能吃掉一个苹果，假设虫子在吃完一个苹果之前不会吃另一个，那么经过</a:t>
            </a:r>
            <a:r>
              <a:rPr lang="en-US" altLang="zh-CN" dirty="0"/>
              <a:t>y</a:t>
            </a:r>
            <a:r>
              <a:rPr lang="zh-CN" altLang="en-US" dirty="0"/>
              <a:t>小时你还有多少个完整的苹果？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输入仅一行，包括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（均为整数）。输入数据保证</a:t>
            </a:r>
            <a:r>
              <a:rPr lang="en-US" altLang="zh-CN" dirty="0"/>
              <a:t>y &lt;= n * x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输出也仅一行，剩下的苹果个数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样例输入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10 4 9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样例输出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7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提示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注意：是要求完整的苹果数。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340768"/>
            <a:ext cx="9859962" cy="4839370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个苹果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虫子吃掉一个苹果需要</a:t>
            </a:r>
            <a:r>
              <a:rPr lang="en-US" altLang="zh-CN" dirty="0"/>
              <a:t>x</a:t>
            </a:r>
            <a:r>
              <a:rPr lang="zh-CN" altLang="en-US" dirty="0"/>
              <a:t>小时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求：</a:t>
            </a:r>
            <a:r>
              <a:rPr lang="en-US" altLang="zh-CN" dirty="0"/>
              <a:t>y</a:t>
            </a:r>
            <a:r>
              <a:rPr lang="zh-CN" altLang="en-US" dirty="0"/>
              <a:t>小时后还有多少个完整的苹果？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计算：吃过的苹果数量</a:t>
            </a:r>
            <a:r>
              <a:rPr lang="en-US" altLang="zh-CN" dirty="0"/>
              <a:t>=y/x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想一想？没吃完的苹果如何处理？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340768"/>
            <a:ext cx="9859962" cy="4839370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个苹果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虫子吃掉一个苹果需要</a:t>
            </a:r>
            <a:r>
              <a:rPr lang="en-US" altLang="zh-CN" dirty="0"/>
              <a:t>x</a:t>
            </a:r>
            <a:r>
              <a:rPr lang="zh-CN" altLang="en-US" dirty="0"/>
              <a:t>小时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求：</a:t>
            </a:r>
            <a:r>
              <a:rPr lang="en-US" altLang="zh-CN" dirty="0"/>
              <a:t>y</a:t>
            </a:r>
            <a:r>
              <a:rPr lang="zh-CN" altLang="en-US" dirty="0"/>
              <a:t>小时后还有多少个完整的苹果？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计算：吃过的苹果数量</a:t>
            </a:r>
            <a:r>
              <a:rPr lang="en-US" altLang="zh-CN" dirty="0"/>
              <a:t>=y/x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想一想？没吃完的苹果如何处理？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dirty="0"/>
              <a:t>设计程序：</a:t>
            </a:r>
            <a:endParaRPr lang="zh-CN" altLang="en-US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dirty="0"/>
              <a:t>定义变量：</a:t>
            </a:r>
            <a:endParaRPr lang="zh-CN" altLang="en-US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dirty="0"/>
              <a:t>输入数据：</a:t>
            </a:r>
            <a:endParaRPr lang="zh-CN" altLang="en-US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dirty="0"/>
              <a:t>计算：</a:t>
            </a:r>
            <a:endParaRPr lang="en-US" altLang="zh-CN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zh-CN" altLang="en-US" dirty="0"/>
              <a:t>输出：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苹果和虫子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576" y="1844824"/>
            <a:ext cx="3920068" cy="363962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r>
              <a:rPr lang="zh-CN" altLang="en-US" dirty="0"/>
              <a:t>苹果和虫子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576" y="1844824"/>
            <a:ext cx="3920068" cy="3639627"/>
          </a:xfrm>
          <a:prstGeom prst="rect">
            <a:avLst/>
          </a:prstGeom>
        </p:spPr>
      </p:pic>
      <p:sp>
        <p:nvSpPr>
          <p:cNvPr id="2" name="对话气泡: 圆角矩形 1"/>
          <p:cNvSpPr/>
          <p:nvPr/>
        </p:nvSpPr>
        <p:spPr>
          <a:xfrm>
            <a:off x="6600056" y="1125538"/>
            <a:ext cx="3168352" cy="936104"/>
          </a:xfrm>
          <a:prstGeom prst="wedgeRoundRectCallout">
            <a:avLst>
              <a:gd name="adj1" fmla="val -99341"/>
              <a:gd name="adj2" fmla="val 27995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rgbClr val="FF0000"/>
                </a:solidFill>
              </a:rPr>
              <a:t>如果这里不用类型强制转换，你如何修改程序？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522" y="1556792"/>
            <a:ext cx="4662303" cy="4225652"/>
          </a:xfrm>
          <a:prstGeom prst="rect">
            <a:avLst/>
          </a:prstGeom>
        </p:spPr>
      </p:pic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编写一个程序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打折还是涨价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291433" cy="4662836"/>
          </a:xfrm>
          <a:ln>
            <a:noFill/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小明发现商场打折的秘密是先涨价然后再打折，那么顾客是否得到实惠呢？就请你帮助小明计算。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输入格式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  <a:r>
              <a:rPr lang="zh-CN" altLang="en-US" dirty="0"/>
              <a:t>个数，第一个数</a:t>
            </a:r>
            <a:r>
              <a:rPr lang="en-US" altLang="zh-CN" dirty="0"/>
              <a:t>a</a:t>
            </a:r>
            <a:r>
              <a:rPr lang="zh-CN" altLang="en-US" dirty="0"/>
              <a:t>，表示涨价</a:t>
            </a:r>
            <a:r>
              <a:rPr lang="en-US" altLang="zh-CN" dirty="0"/>
              <a:t>a%</a:t>
            </a:r>
            <a:r>
              <a:rPr lang="zh-CN" altLang="en-US" dirty="0"/>
              <a:t>，第二个数</a:t>
            </a:r>
            <a:r>
              <a:rPr lang="en-US" altLang="zh-CN" dirty="0"/>
              <a:t>b</a:t>
            </a:r>
            <a:r>
              <a:rPr lang="zh-CN" altLang="en-US" dirty="0"/>
              <a:t>，表示打</a:t>
            </a:r>
            <a:r>
              <a:rPr lang="en-US" altLang="zh-CN" dirty="0"/>
              <a:t>b</a:t>
            </a:r>
            <a:r>
              <a:rPr lang="zh-CN" altLang="en-US" dirty="0"/>
              <a:t>折，第三个数</a:t>
            </a:r>
            <a:r>
              <a:rPr lang="en-US" altLang="zh-CN" dirty="0"/>
              <a:t>c</a:t>
            </a:r>
            <a:r>
              <a:rPr lang="zh-CN" altLang="en-US" dirty="0"/>
              <a:t>是商品原来的价格。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输出格式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一个数，是商品卖出价格减去商品原价的差值，差值大于</a:t>
            </a:r>
            <a:r>
              <a:rPr lang="en-US" altLang="zh-CN" dirty="0"/>
              <a:t>0</a:t>
            </a:r>
            <a:r>
              <a:rPr lang="zh-CN" altLang="en-US" dirty="0"/>
              <a:t>，说明商品不但没降价，反而涨价了。输出保留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样例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20 8.5 234</a:t>
            </a:r>
            <a:endParaRPr lang="en-US" altLang="zh-CN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4.68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363441" cy="4662836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商品先涨价</a:t>
            </a:r>
            <a:r>
              <a:rPr lang="en-US" altLang="zh-CN" dirty="0"/>
              <a:t>a%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商品再打</a:t>
            </a:r>
            <a:r>
              <a:rPr lang="en-US" altLang="zh-CN" dirty="0"/>
              <a:t>b</a:t>
            </a:r>
            <a:r>
              <a:rPr lang="zh-CN" altLang="en-US" dirty="0"/>
              <a:t>折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商品的原价是</a:t>
            </a:r>
            <a:r>
              <a:rPr lang="en-US" altLang="zh-CN" dirty="0"/>
              <a:t>c</a:t>
            </a:r>
            <a:r>
              <a:rPr lang="zh-CN" altLang="en-US" dirty="0"/>
              <a:t>元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求商品的现价与原价的差值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计算：</a:t>
            </a:r>
            <a:endParaRPr lang="en-US" altLang="zh-CN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涨价后的价格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打折后的价格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dirty="0"/>
              <a:t>差价</a:t>
            </a:r>
            <a:r>
              <a:rPr lang="en-US" altLang="zh-CN" sz="2400" dirty="0"/>
              <a:t>=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打折还是涨价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576" y="1700808"/>
            <a:ext cx="4672265" cy="38312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522" y="1556792"/>
            <a:ext cx="4662303" cy="4225652"/>
          </a:xfrm>
          <a:prstGeom prst="rect">
            <a:avLst/>
          </a:prstGeom>
        </p:spPr>
      </p:pic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zh-CN" altLang="en-US"/>
              <a:t>编写一个程序</a:t>
            </a:r>
            <a:endParaRPr lang="zh-CN" altLang="en-US"/>
          </a:p>
        </p:txBody>
      </p:sp>
      <p:sp>
        <p:nvSpPr>
          <p:cNvPr id="13319" name="文本框 9"/>
          <p:cNvSpPr txBox="1">
            <a:spLocks noChangeArrowheads="1"/>
          </p:cNvSpPr>
          <p:nvPr/>
        </p:nvSpPr>
        <p:spPr bwMode="auto">
          <a:xfrm>
            <a:off x="6071688" y="3212976"/>
            <a:ext cx="24495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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</a:rPr>
              <a:t>声明语句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</a:rPr>
              <a:t>输入语句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</a:rPr>
              <a:t>赋值语句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</a:rPr>
              <a:t>输出语句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rgbClr val="FFC000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Arial" panose="020B0604020202020204" pitchFamily="34" charset="0"/>
              </a:rPr>
              <a:t>注释语句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数值变量的数据类型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772816"/>
            <a:ext cx="3234649" cy="4407322"/>
          </a:xfrm>
        </p:spPr>
        <p:txBody>
          <a:bodyPr/>
          <a:lstStyle/>
          <a:p>
            <a:r>
              <a:rPr lang="zh-CN" altLang="en-US" dirty="0"/>
              <a:t>整数</a:t>
            </a:r>
            <a:endParaRPr lang="en-US" altLang="zh-CN" dirty="0"/>
          </a:p>
          <a:p>
            <a:pPr lvl="1"/>
            <a:r>
              <a:rPr lang="en-US" altLang="zh-CN" dirty="0"/>
              <a:t>int </a:t>
            </a:r>
            <a:endParaRPr lang="en-US" altLang="zh-CN" dirty="0"/>
          </a:p>
          <a:p>
            <a:pPr lvl="1"/>
            <a:r>
              <a:rPr lang="en-US" altLang="zh-CN" dirty="0"/>
              <a:t>long  </a:t>
            </a:r>
            <a:r>
              <a:rPr lang="en-US" altLang="zh-CN" dirty="0" err="1"/>
              <a:t>long</a:t>
            </a:r>
            <a:endParaRPr lang="en-US" altLang="zh-CN" dirty="0"/>
          </a:p>
          <a:p>
            <a:r>
              <a:rPr lang="zh-CN" altLang="en-US" dirty="0"/>
              <a:t>浮点数</a:t>
            </a:r>
            <a:endParaRPr lang="en-US" altLang="zh-CN" dirty="0"/>
          </a:p>
          <a:p>
            <a:pPr lvl="1"/>
            <a:r>
              <a:rPr lang="en-US" altLang="zh-CN" dirty="0"/>
              <a:t>float</a:t>
            </a:r>
            <a:endParaRPr lang="en-US" altLang="zh-CN" dirty="0"/>
          </a:p>
          <a:p>
            <a:pPr lvl="1"/>
            <a:r>
              <a:rPr lang="en-US" altLang="zh-CN" dirty="0"/>
              <a:t>double</a:t>
            </a:r>
            <a:endParaRPr lang="en-US" altLang="zh-CN" dirty="0"/>
          </a:p>
          <a:p>
            <a:r>
              <a:rPr lang="zh-CN" altLang="en-US" dirty="0"/>
              <a:t>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10/3=3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10.0/3=3.33333</a:t>
            </a:r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07768" y="1773393"/>
          <a:ext cx="777686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7"/>
                <a:gridCol w="1753394"/>
                <a:gridCol w="1719819"/>
                <a:gridCol w="235943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所占字节数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-2147483648~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baseline="0" dirty="0"/>
                        <a:t>    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长整型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long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~2</a:t>
                      </a:r>
                      <a:r>
                        <a:rPr lang="en-US" altLang="zh-CN" baseline="30000" dirty="0"/>
                        <a:t>63</a:t>
                      </a:r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单精度浮点数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-3.4E+38~3.4E+38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位有效数字）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双精度浮点数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-1.79E+308~1.79E+308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15</a:t>
                      </a:r>
                      <a:r>
                        <a:rPr lang="zh-CN" altLang="en-US" dirty="0"/>
                        <a:t>位有效数字）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5970953" cy="46628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A*B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一行，包含两个正整数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，中间用单个空格隔开。</a:t>
            </a:r>
            <a:r>
              <a:rPr lang="en-US" altLang="zh-CN" dirty="0"/>
              <a:t>1 &lt;= A,B &lt;= 50000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一个整数，即</a:t>
            </a:r>
            <a:r>
              <a:rPr lang="en-US" altLang="zh-CN" dirty="0"/>
              <a:t>A*B</a:t>
            </a:r>
            <a:r>
              <a:rPr lang="zh-CN" altLang="en-US" dirty="0"/>
              <a:t>的值。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3 4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3805" y="1052736"/>
            <a:ext cx="4106922" cy="3927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36160" y="5251737"/>
            <a:ext cx="2908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输入：</a:t>
            </a:r>
            <a:r>
              <a:rPr lang="en-US" altLang="zh-CN" sz="2400" dirty="0">
                <a:solidFill>
                  <a:schemeClr val="accent5"/>
                </a:solidFill>
              </a:rPr>
              <a:t>50000 50000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r>
              <a:rPr lang="zh-CN" altLang="en-US" sz="2400" dirty="0">
                <a:solidFill>
                  <a:schemeClr val="accent5"/>
                </a:solidFill>
              </a:rPr>
              <a:t>输出：？</a:t>
            </a:r>
            <a:endParaRPr lang="zh-CN" alt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 dirty="0"/>
              <a:t>A/B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5467474" cy="4662488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描述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A/B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一行，包含两个正整数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，中间用单个空格隔开。</a:t>
            </a:r>
            <a:r>
              <a:rPr lang="en-US" altLang="zh-CN" dirty="0"/>
              <a:t>1 &lt;= A,B &lt;= 50000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一个实数，即</a:t>
            </a:r>
            <a:r>
              <a:rPr lang="en-US" altLang="zh-CN" dirty="0"/>
              <a:t>A/B</a:t>
            </a:r>
            <a:r>
              <a:rPr lang="zh-CN" altLang="en-US" dirty="0"/>
              <a:t>的值，保留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10 3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3.33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 dirty="0"/>
              <a:t>A/B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5467474" cy="4662488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描述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A/B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一行，包含两个正整数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，中间用单个空格隔开。</a:t>
            </a:r>
            <a:r>
              <a:rPr lang="en-US" altLang="zh-CN" dirty="0"/>
              <a:t>1 &lt;= A,B &lt;= 50000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一个实数，即</a:t>
            </a:r>
            <a:r>
              <a:rPr lang="en-US" altLang="zh-CN" dirty="0"/>
              <a:t>A/B</a:t>
            </a:r>
            <a:r>
              <a:rPr lang="zh-CN" altLang="en-US" dirty="0"/>
              <a:t>的值，保留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10 3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3.33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120" y="1268760"/>
            <a:ext cx="3830365" cy="33043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4549060"/>
            <a:ext cx="1870023" cy="16243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 dirty="0"/>
              <a:t>A/B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5467474" cy="4662488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描述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A/B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一行，包含两个正整数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，中间用单个空格隔开。</a:t>
            </a:r>
            <a:r>
              <a:rPr lang="en-US" altLang="zh-CN" dirty="0"/>
              <a:t>1 &lt;= A,B &lt;= 50000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一个实数，即</a:t>
            </a:r>
            <a:r>
              <a:rPr lang="en-US" altLang="zh-CN" dirty="0"/>
              <a:t>A/B</a:t>
            </a:r>
            <a:r>
              <a:rPr lang="zh-CN" altLang="en-US" dirty="0"/>
              <a:t>的值，保留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10 3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3.33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216" y="4549060"/>
            <a:ext cx="1870023" cy="16243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17" y="620688"/>
            <a:ext cx="3633019" cy="3704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44550" y="365125"/>
            <a:ext cx="10515600" cy="760413"/>
          </a:xfrm>
        </p:spPr>
        <p:txBody>
          <a:bodyPr/>
          <a:lstStyle/>
          <a:p>
            <a:pPr eaLnBrk="1" hangingPunct="1"/>
            <a:r>
              <a:rPr lang="en-US" altLang="zh-CN" dirty="0"/>
              <a:t>A/B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17650"/>
            <a:ext cx="5467474" cy="4662488"/>
          </a:xfrm>
        </p:spPr>
        <p:txBody>
          <a:bodyPr>
            <a:normAutofit fontScale="85000" lnSpcReduction="10000"/>
          </a:bodyPr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描述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，求</a:t>
            </a:r>
            <a:r>
              <a:rPr lang="en-US" altLang="zh-CN" dirty="0"/>
              <a:t>A/B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一行，包含两个正整数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，中间用单个空格隔开。</a:t>
            </a:r>
            <a:r>
              <a:rPr lang="en-US" altLang="zh-CN" dirty="0"/>
              <a:t>1 &lt;= A,B &lt;= 50000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一个实数，即</a:t>
            </a:r>
            <a:r>
              <a:rPr lang="en-US" altLang="zh-CN" dirty="0"/>
              <a:t>A/B</a:t>
            </a:r>
            <a:r>
              <a:rPr lang="zh-CN" altLang="en-US" dirty="0"/>
              <a:t>的值，保留</a:t>
            </a:r>
            <a:r>
              <a:rPr lang="en-US" altLang="zh-CN" dirty="0"/>
              <a:t>2</a:t>
            </a:r>
            <a:r>
              <a:rPr lang="zh-CN" altLang="en-US" dirty="0"/>
              <a:t>位小数。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样例输入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10 3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/>
              <a:t>样例输出</a:t>
            </a:r>
            <a:endParaRPr lang="zh-CN" altLang="en-US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3.33</a:t>
            </a:r>
            <a:endParaRPr lang="en-US" altLang="zh-CN" dirty="0"/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2104" y="620688"/>
            <a:ext cx="3566344" cy="36384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4725144"/>
            <a:ext cx="1647825" cy="876300"/>
          </a:xfrm>
          <a:prstGeom prst="rect">
            <a:avLst/>
          </a:prstGeo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0</TotalTime>
  <Words>1978</Words>
  <Application>WPS 演示</Application>
  <PresentationFormat>宽屏</PresentationFormat>
  <Paragraphs>316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Calibri Light</vt:lpstr>
      <vt:lpstr>Wingdings 2</vt:lpstr>
      <vt:lpstr>黑体</vt:lpstr>
      <vt:lpstr>Century Gothic</vt:lpstr>
      <vt:lpstr>Garamond</vt:lpstr>
      <vt:lpstr>Times New Roman</vt:lpstr>
      <vt:lpstr>方正流行体简体</vt:lpstr>
      <vt:lpstr>Adobe 繁黑體 Std B</vt:lpstr>
      <vt:lpstr>Calibri</vt:lpstr>
      <vt:lpstr>微软雅黑</vt:lpstr>
      <vt:lpstr>Arial Unicode MS</vt:lpstr>
      <vt:lpstr>HDOfficeLightV0</vt:lpstr>
      <vt:lpstr>Savon</vt:lpstr>
      <vt:lpstr>挑战信息学奥林匹克</vt:lpstr>
      <vt:lpstr>编写一个程序</vt:lpstr>
      <vt:lpstr>编写一个程序</vt:lpstr>
      <vt:lpstr>数值变量的数据类型</vt:lpstr>
      <vt:lpstr>乘法问题</vt:lpstr>
      <vt:lpstr>A/B问题</vt:lpstr>
      <vt:lpstr>A/B问题</vt:lpstr>
      <vt:lpstr>A/B问题</vt:lpstr>
      <vt:lpstr>A/B问题</vt:lpstr>
      <vt:lpstr>A/B问题</vt:lpstr>
      <vt:lpstr>A/B问题小结</vt:lpstr>
      <vt:lpstr>格式输出函数</vt:lpstr>
      <vt:lpstr>表达式</vt:lpstr>
      <vt:lpstr>常用的库函数</vt:lpstr>
      <vt:lpstr>苹果和虫子</vt:lpstr>
      <vt:lpstr>问题分析</vt:lpstr>
      <vt:lpstr>问题分析</vt:lpstr>
      <vt:lpstr>苹果和虫子</vt:lpstr>
      <vt:lpstr>苹果和虫子</vt:lpstr>
      <vt:lpstr>打折还是涨价</vt:lpstr>
      <vt:lpstr>问题分析</vt:lpstr>
      <vt:lpstr>打折还是涨价</vt:lpstr>
    </vt:vector>
  </TitlesOfParts>
  <Company>szsyzx.net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Shadow</cp:lastModifiedBy>
  <cp:revision>291</cp:revision>
  <dcterms:created xsi:type="dcterms:W3CDTF">2007-08-07T12:36:00Z</dcterms:created>
  <dcterms:modified xsi:type="dcterms:W3CDTF">2019-09-14T05:11:52Z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