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32"/>
  </p:notesMasterIdLst>
  <p:sldIdLst>
    <p:sldId id="257" r:id="rId3"/>
    <p:sldId id="356" r:id="rId4"/>
    <p:sldId id="332" r:id="rId5"/>
    <p:sldId id="296" r:id="rId6"/>
    <p:sldId id="333" r:id="rId7"/>
    <p:sldId id="336" r:id="rId8"/>
    <p:sldId id="340" r:id="rId9"/>
    <p:sldId id="341" r:id="rId10"/>
    <p:sldId id="359" r:id="rId11"/>
    <p:sldId id="342" r:id="rId12"/>
    <p:sldId id="343" r:id="rId13"/>
    <p:sldId id="360" r:id="rId14"/>
    <p:sldId id="334" r:id="rId15"/>
    <p:sldId id="339" r:id="rId16"/>
    <p:sldId id="344" r:id="rId17"/>
    <p:sldId id="345" r:id="rId18"/>
    <p:sldId id="346" r:id="rId19"/>
    <p:sldId id="348" r:id="rId20"/>
    <p:sldId id="347" r:id="rId21"/>
    <p:sldId id="300" r:id="rId22"/>
    <p:sldId id="352" r:id="rId23"/>
    <p:sldId id="349" r:id="rId24"/>
    <p:sldId id="350" r:id="rId25"/>
    <p:sldId id="351" r:id="rId26"/>
    <p:sldId id="353" r:id="rId27"/>
    <p:sldId id="354" r:id="rId28"/>
    <p:sldId id="355" r:id="rId29"/>
    <p:sldId id="357" r:id="rId30"/>
    <p:sldId id="358" r:id="rId31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00"/>
    <a:srgbClr val="FF0066"/>
    <a:srgbClr val="0066CC"/>
    <a:srgbClr val="FFFFFF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47" autoAdjust="0"/>
  </p:normalViewPr>
  <p:slideViewPr>
    <p:cSldViewPr>
      <p:cViewPr varScale="1">
        <p:scale>
          <a:sx n="74" d="100"/>
          <a:sy n="74" d="100"/>
        </p:scale>
        <p:origin x="59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1908" y="-22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2995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550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996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893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8612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406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566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313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5751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输出字符串时，一定要注意大小写。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775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6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小老鼠走到这个岔路口，该向那个方向走呢？这时就要做一个选择。在程序中我们也会设计这种岔路口，确定程序的走向。</a:t>
            </a:r>
            <a:endParaRPr lang="en-US" altLang="zh-CN" dirty="0"/>
          </a:p>
          <a:p>
            <a:r>
              <a:rPr lang="zh-CN" altLang="en-US" dirty="0"/>
              <a:t>小老鼠是根据感觉进行选择，在程序中，我们就会设定选择的条件。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3962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424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880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821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126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33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888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815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244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这两个例子有没有什么奇怪的地方，当读取的数是奇数时，什么都不输出。没有输出的程序是没有意义的。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499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5184775" cy="1655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1-3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——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选择结构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178865" cy="3135834"/>
          </a:xfrm>
        </p:spPr>
        <p:txBody>
          <a:bodyPr>
            <a:normAutofit/>
          </a:bodyPr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是偶数则先输出</a:t>
            </a:r>
            <a:r>
              <a:rPr lang="en-US" altLang="zh-CN" dirty="0"/>
              <a:t>a</a:t>
            </a:r>
            <a:r>
              <a:rPr lang="zh-CN" altLang="en-US" dirty="0"/>
              <a:t>，然后将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2</a:t>
            </a:r>
            <a:r>
              <a:rPr lang="zh-CN" altLang="en-US" dirty="0"/>
              <a:t>再输出。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条件表达式？</a:t>
            </a:r>
          </a:p>
        </p:txBody>
      </p:sp>
    </p:spTree>
    <p:extLst>
      <p:ext uri="{BB962C8B-B14F-4D97-AF65-F5344CB8AC3E}">
        <p14:creationId xmlns:p14="http://schemas.microsoft.com/office/powerpoint/2010/main" val="646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178865" cy="3135834"/>
          </a:xfrm>
        </p:spPr>
        <p:txBody>
          <a:bodyPr>
            <a:normAutofit/>
          </a:bodyPr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是偶数则先输出</a:t>
            </a:r>
            <a:r>
              <a:rPr lang="en-US" altLang="zh-CN" dirty="0"/>
              <a:t>a</a:t>
            </a:r>
            <a:r>
              <a:rPr lang="zh-CN" altLang="en-US" dirty="0"/>
              <a:t>，然后将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2</a:t>
            </a:r>
            <a:r>
              <a:rPr lang="zh-CN" altLang="en-US" dirty="0"/>
              <a:t>再输出。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A38FE1-74F3-4024-9B52-051E1F3C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412776"/>
            <a:ext cx="3701543" cy="43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178865" cy="3135834"/>
          </a:xfrm>
        </p:spPr>
        <p:txBody>
          <a:bodyPr>
            <a:normAutofit/>
          </a:bodyPr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是偶数则先输出</a:t>
            </a:r>
            <a:r>
              <a:rPr lang="en-US" altLang="zh-CN" dirty="0"/>
              <a:t>a</a:t>
            </a:r>
            <a:r>
              <a:rPr lang="zh-CN" altLang="en-US" dirty="0"/>
              <a:t>，然后将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2</a:t>
            </a:r>
            <a:r>
              <a:rPr lang="zh-CN" altLang="en-US" dirty="0"/>
              <a:t>再输出。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A38FE1-74F3-4024-9B52-051E1F3C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412776"/>
            <a:ext cx="3701543" cy="43625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6CAA2F-1FC7-4552-96BB-6606C7BF2648}"/>
              </a:ext>
            </a:extLst>
          </p:cNvPr>
          <p:cNvSpPr txBox="1"/>
          <p:nvPr/>
        </p:nvSpPr>
        <p:spPr>
          <a:xfrm>
            <a:off x="767408" y="5801731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如果读入的数字不是偶数程序的输出是什么？</a:t>
            </a:r>
          </a:p>
        </p:txBody>
      </p:sp>
    </p:spTree>
    <p:extLst>
      <p:ext uri="{BB962C8B-B14F-4D97-AF65-F5344CB8AC3E}">
        <p14:creationId xmlns:p14="http://schemas.microsoft.com/office/powerpoint/2010/main" val="242345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/>
              <a:t>if </a:t>
            </a:r>
            <a:r>
              <a:rPr lang="zh-CN" altLang="en-US"/>
              <a:t>语句</a:t>
            </a:r>
          </a:p>
        </p:txBody>
      </p:sp>
      <p:pic>
        <p:nvPicPr>
          <p:cNvPr id="6" name="图片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32" y="1640259"/>
            <a:ext cx="4343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6342307" y="2204864"/>
            <a:ext cx="5044719" cy="2880320"/>
            <a:chOff x="5663952" y="2204864"/>
            <a:chExt cx="5044719" cy="2880320"/>
          </a:xfrm>
        </p:grpSpPr>
        <p:sp>
          <p:nvSpPr>
            <p:cNvPr id="8" name="流程图: 决策 7"/>
            <p:cNvSpPr/>
            <p:nvPr/>
          </p:nvSpPr>
          <p:spPr>
            <a:xfrm>
              <a:off x="7104112" y="2744311"/>
              <a:ext cx="216024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条件表达式</a:t>
              </a: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5663952" y="3783385"/>
              <a:ext cx="1440160" cy="33411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endCxn id="8" idx="0"/>
            </p:cNvCxnSpPr>
            <p:nvPr/>
          </p:nvCxnSpPr>
          <p:spPr>
            <a:xfrm>
              <a:off x="8184232" y="2348267"/>
              <a:ext cx="0" cy="396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</p:cNvCxnSpPr>
            <p:nvPr/>
          </p:nvCxnSpPr>
          <p:spPr>
            <a:xfrm>
              <a:off x="6384032" y="4117504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8112223" y="2204864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112223" y="4941167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132432" y="26829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32547" y="26737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9268511" y="3783384"/>
              <a:ext cx="1440160" cy="33411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9975343" y="4105274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8" idx="3"/>
              <a:endCxn id="22" idx="0"/>
            </p:cNvCxnSpPr>
            <p:nvPr/>
          </p:nvCxnSpPr>
          <p:spPr>
            <a:xfrm>
              <a:off x="9264352" y="3068347"/>
              <a:ext cx="724239" cy="71503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8" idx="1"/>
              <a:endCxn id="9" idx="0"/>
            </p:cNvCxnSpPr>
            <p:nvPr/>
          </p:nvCxnSpPr>
          <p:spPr>
            <a:xfrm rot="10800000" flipV="1">
              <a:off x="6384032" y="3068347"/>
              <a:ext cx="720080" cy="71503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393412" y="4537322"/>
              <a:ext cx="35910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8184231" y="4509119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077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615554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是偶数则输出</a:t>
            </a:r>
            <a:r>
              <a:rPr lang="en-US" altLang="zh-CN" dirty="0"/>
              <a:t>”yes”</a:t>
            </a:r>
            <a:r>
              <a:rPr lang="zh-CN" altLang="en-US" dirty="0"/>
              <a:t>，否则输出</a:t>
            </a:r>
            <a:r>
              <a:rPr lang="en-US" altLang="zh-CN" dirty="0"/>
              <a:t>”no”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214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615554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是偶数则输出</a:t>
            </a:r>
            <a:r>
              <a:rPr lang="en-US" altLang="zh-CN" dirty="0"/>
              <a:t>”yes”</a:t>
            </a:r>
            <a:r>
              <a:rPr lang="zh-CN" altLang="en-US" dirty="0"/>
              <a:t>，否则输出</a:t>
            </a:r>
            <a:r>
              <a:rPr lang="en-US" altLang="zh-CN" dirty="0"/>
              <a:t>”no”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D6BA4-37C5-49DA-9E5D-C685C12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61" y="2546725"/>
            <a:ext cx="5315688" cy="36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9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615554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是偶数则输出</a:t>
            </a:r>
            <a:r>
              <a:rPr lang="en-US" altLang="zh-CN" dirty="0"/>
              <a:t>”yes”</a:t>
            </a:r>
            <a:r>
              <a:rPr lang="zh-CN" altLang="en-US" dirty="0"/>
              <a:t>，否则输出</a:t>
            </a:r>
            <a:r>
              <a:rPr lang="en-US" altLang="zh-CN" dirty="0"/>
              <a:t>”no”</a:t>
            </a:r>
            <a:r>
              <a:rPr lang="zh-CN" altLang="en-US" dirty="0"/>
              <a:t>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926514" y="2780928"/>
            <a:ext cx="4434213" cy="2880320"/>
            <a:chOff x="5663952" y="2204864"/>
            <a:chExt cx="5044719" cy="2880320"/>
          </a:xfrm>
        </p:grpSpPr>
        <p:sp>
          <p:nvSpPr>
            <p:cNvPr id="19" name="流程图: 决策 18"/>
            <p:cNvSpPr/>
            <p:nvPr/>
          </p:nvSpPr>
          <p:spPr>
            <a:xfrm>
              <a:off x="7104112" y="2744311"/>
              <a:ext cx="216024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条件表达式</a:t>
              </a:r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5663952" y="3783385"/>
              <a:ext cx="1440160" cy="33411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endCxn id="19" idx="0"/>
            </p:cNvCxnSpPr>
            <p:nvPr/>
          </p:nvCxnSpPr>
          <p:spPr>
            <a:xfrm>
              <a:off x="8184232" y="2348267"/>
              <a:ext cx="0" cy="396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0" idx="2"/>
            </p:cNvCxnSpPr>
            <p:nvPr/>
          </p:nvCxnSpPr>
          <p:spPr>
            <a:xfrm>
              <a:off x="6384032" y="4117504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8112223" y="2204864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112223" y="4941167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32432" y="26829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32547" y="26737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9268511" y="3783384"/>
              <a:ext cx="1440160" cy="33411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9975343" y="4105274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9" idx="3"/>
              <a:endCxn id="27" idx="0"/>
            </p:cNvCxnSpPr>
            <p:nvPr/>
          </p:nvCxnSpPr>
          <p:spPr>
            <a:xfrm>
              <a:off x="9264352" y="3068347"/>
              <a:ext cx="724239" cy="71503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9" idx="1"/>
              <a:endCxn id="20" idx="0"/>
            </p:cNvCxnSpPr>
            <p:nvPr/>
          </p:nvCxnSpPr>
          <p:spPr>
            <a:xfrm rot="10800000" flipV="1">
              <a:off x="6384032" y="3068347"/>
              <a:ext cx="720080" cy="71503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393412" y="4537322"/>
              <a:ext cx="35910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8184231" y="4509119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ACD6BA4-37C5-49DA-9E5D-C685C12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61" y="2546725"/>
            <a:ext cx="5315688" cy="36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条件表达式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595438" y="1643063"/>
            <a:ext cx="349245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关系运算符号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等于 </a:t>
            </a:r>
            <a:r>
              <a:rPr lang="en-US" altLang="zh-CN" dirty="0"/>
              <a:t>==</a:t>
            </a:r>
          </a:p>
          <a:p>
            <a:pPr lvl="1" eaLnBrk="1" hangingPunct="1"/>
            <a:r>
              <a:rPr lang="zh-CN" altLang="en-US" dirty="0"/>
              <a:t>大于</a:t>
            </a:r>
            <a:r>
              <a:rPr lang="en-US" altLang="zh-CN" dirty="0"/>
              <a:t>&gt;</a:t>
            </a:r>
          </a:p>
          <a:p>
            <a:pPr lvl="1" eaLnBrk="1" hangingPunct="1"/>
            <a:r>
              <a:rPr lang="zh-CN" altLang="en-US" dirty="0"/>
              <a:t>大于等于 </a:t>
            </a:r>
            <a:r>
              <a:rPr lang="en-US" altLang="zh-CN" dirty="0"/>
              <a:t>&gt;=</a:t>
            </a:r>
          </a:p>
          <a:p>
            <a:pPr lvl="1" eaLnBrk="1" hangingPunct="1"/>
            <a:r>
              <a:rPr lang="zh-CN" altLang="en-US" dirty="0"/>
              <a:t>小于 </a:t>
            </a:r>
            <a:r>
              <a:rPr lang="en-US" altLang="zh-CN" dirty="0"/>
              <a:t>&lt;</a:t>
            </a:r>
          </a:p>
          <a:p>
            <a:pPr lvl="1" eaLnBrk="1" hangingPunct="1"/>
            <a:r>
              <a:rPr lang="zh-CN" altLang="en-US" dirty="0"/>
              <a:t>小于等于 </a:t>
            </a:r>
            <a:r>
              <a:rPr lang="en-US" altLang="zh-CN" dirty="0"/>
              <a:t>&lt;=</a:t>
            </a:r>
          </a:p>
          <a:p>
            <a:pPr lvl="1" eaLnBrk="1" hangingPunct="1"/>
            <a:r>
              <a:rPr lang="zh-CN" altLang="en-US" dirty="0"/>
              <a:t>不等于 </a:t>
            </a:r>
            <a:r>
              <a:rPr lang="en-US" altLang="zh-CN" dirty="0"/>
              <a:t>!=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20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条件表达式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595438" y="1643063"/>
            <a:ext cx="349245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关系运算符号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等于 </a:t>
            </a:r>
            <a:r>
              <a:rPr lang="en-US" altLang="zh-CN" dirty="0"/>
              <a:t>==</a:t>
            </a:r>
          </a:p>
          <a:p>
            <a:pPr lvl="1" eaLnBrk="1" hangingPunct="1"/>
            <a:r>
              <a:rPr lang="zh-CN" altLang="en-US" dirty="0"/>
              <a:t>大于</a:t>
            </a:r>
            <a:r>
              <a:rPr lang="en-US" altLang="zh-CN" dirty="0"/>
              <a:t>&gt;</a:t>
            </a:r>
          </a:p>
          <a:p>
            <a:pPr lvl="1" eaLnBrk="1" hangingPunct="1"/>
            <a:r>
              <a:rPr lang="zh-CN" altLang="en-US" dirty="0"/>
              <a:t>大于等于 </a:t>
            </a:r>
            <a:r>
              <a:rPr lang="en-US" altLang="zh-CN" dirty="0"/>
              <a:t>&gt;=</a:t>
            </a:r>
          </a:p>
          <a:p>
            <a:pPr lvl="1" eaLnBrk="1" hangingPunct="1"/>
            <a:r>
              <a:rPr lang="zh-CN" altLang="en-US" dirty="0"/>
              <a:t>小于 </a:t>
            </a:r>
            <a:r>
              <a:rPr lang="en-US" altLang="zh-CN" dirty="0"/>
              <a:t>&lt;</a:t>
            </a:r>
          </a:p>
          <a:p>
            <a:pPr lvl="1" eaLnBrk="1" hangingPunct="1"/>
            <a:r>
              <a:rPr lang="zh-CN" altLang="en-US" dirty="0"/>
              <a:t>小于等于 </a:t>
            </a:r>
            <a:r>
              <a:rPr lang="en-US" altLang="zh-CN" dirty="0"/>
              <a:t>&lt;=</a:t>
            </a:r>
          </a:p>
          <a:p>
            <a:pPr lvl="1" eaLnBrk="1" hangingPunct="1"/>
            <a:r>
              <a:rPr lang="zh-CN" altLang="en-US" dirty="0"/>
              <a:t>不等于 </a:t>
            </a:r>
            <a:r>
              <a:rPr lang="en-US" altLang="zh-CN" dirty="0"/>
              <a:t>!=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A6B25CA3-DD40-4C5F-9139-8BBC1F39F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340768"/>
            <a:ext cx="5430837" cy="430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/>
              <a:t>写出下列问题的条件表达式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是否正数？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是否是奇数？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</a:t>
            </a:r>
            <a:r>
              <a:rPr lang="en-US" altLang="zh-CN" sz="2000" dirty="0"/>
              <a:t>a</a:t>
            </a:r>
            <a:r>
              <a:rPr lang="zh-CN" altLang="en-US" sz="2000" dirty="0"/>
              <a:t>是否大于</a:t>
            </a:r>
            <a:r>
              <a:rPr lang="en-US" altLang="zh-CN" sz="2000" dirty="0"/>
              <a:t>b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是否是</a:t>
            </a:r>
            <a:r>
              <a:rPr lang="en-US" altLang="zh-CN" sz="2000" dirty="0"/>
              <a:t>2</a:t>
            </a:r>
            <a:r>
              <a:rPr lang="zh-CN" altLang="en-US" sz="2000" dirty="0"/>
              <a:t>位数？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判断一个整数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是否能同时被</a:t>
            </a:r>
            <a:r>
              <a:rPr lang="en-US" altLang="zh-CN" sz="2000" dirty="0"/>
              <a:t>3</a:t>
            </a:r>
            <a:r>
              <a:rPr lang="zh-CN" altLang="en-US" sz="2000" dirty="0"/>
              <a:t>和</a:t>
            </a:r>
            <a:r>
              <a:rPr lang="en-US" altLang="zh-CN" sz="2000" dirty="0"/>
              <a:t>5</a:t>
            </a:r>
            <a:r>
              <a:rPr lang="zh-CN" altLang="en-US" sz="2000" dirty="0"/>
              <a:t>除尽？</a:t>
            </a:r>
            <a:endParaRPr lang="en-US" altLang="zh-CN" sz="2000" dirty="0"/>
          </a:p>
          <a:p>
            <a:pPr>
              <a:lnSpc>
                <a:spcPct val="200000"/>
              </a:lnSpc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052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条件表达式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595438" y="1643063"/>
            <a:ext cx="3492450" cy="45307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/>
              <a:t>关系运算符号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等于 </a:t>
            </a:r>
            <a:r>
              <a:rPr lang="en-US" altLang="zh-CN" dirty="0"/>
              <a:t>==</a:t>
            </a:r>
          </a:p>
          <a:p>
            <a:pPr lvl="1" eaLnBrk="1" hangingPunct="1"/>
            <a:r>
              <a:rPr lang="zh-CN" altLang="en-US" dirty="0"/>
              <a:t>大于</a:t>
            </a:r>
            <a:r>
              <a:rPr lang="en-US" altLang="zh-CN" dirty="0"/>
              <a:t>&gt;</a:t>
            </a:r>
          </a:p>
          <a:p>
            <a:pPr lvl="1" eaLnBrk="1" hangingPunct="1"/>
            <a:r>
              <a:rPr lang="zh-CN" altLang="en-US" dirty="0"/>
              <a:t>大于等于 </a:t>
            </a:r>
            <a:r>
              <a:rPr lang="en-US" altLang="zh-CN" dirty="0"/>
              <a:t>&gt;=</a:t>
            </a:r>
          </a:p>
          <a:p>
            <a:pPr lvl="1" eaLnBrk="1" hangingPunct="1"/>
            <a:r>
              <a:rPr lang="zh-CN" altLang="en-US" dirty="0"/>
              <a:t>小于 </a:t>
            </a:r>
            <a:r>
              <a:rPr lang="en-US" altLang="zh-CN" dirty="0"/>
              <a:t>&lt;</a:t>
            </a:r>
          </a:p>
          <a:p>
            <a:pPr lvl="1" eaLnBrk="1" hangingPunct="1"/>
            <a:r>
              <a:rPr lang="zh-CN" altLang="en-US" dirty="0"/>
              <a:t>小于等于 </a:t>
            </a:r>
            <a:r>
              <a:rPr lang="en-US" altLang="zh-CN" dirty="0"/>
              <a:t>&lt;=</a:t>
            </a:r>
          </a:p>
          <a:p>
            <a:pPr lvl="1" eaLnBrk="1" hangingPunct="1"/>
            <a:r>
              <a:rPr lang="zh-CN" altLang="en-US" dirty="0"/>
              <a:t>不等于 </a:t>
            </a:r>
            <a:r>
              <a:rPr lang="en-US" altLang="zh-CN" dirty="0"/>
              <a:t>!=</a:t>
            </a:r>
          </a:p>
          <a:p>
            <a:pPr eaLnBrk="1" hangingPunct="1"/>
            <a:r>
              <a:rPr lang="zh-CN" altLang="en-US" dirty="0"/>
              <a:t>逻辑运算符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与运算 </a:t>
            </a:r>
            <a:r>
              <a:rPr lang="en-US" altLang="zh-CN" dirty="0"/>
              <a:t>&amp;&amp;</a:t>
            </a:r>
          </a:p>
          <a:p>
            <a:pPr lvl="1" eaLnBrk="1" hangingPunct="1"/>
            <a:r>
              <a:rPr lang="zh-CN" altLang="en-US" dirty="0"/>
              <a:t>或运算 </a:t>
            </a:r>
            <a:r>
              <a:rPr lang="en-US" altLang="zh-CN" dirty="0"/>
              <a:t>||</a:t>
            </a:r>
          </a:p>
          <a:p>
            <a:pPr lvl="1" eaLnBrk="1" hangingPunct="1"/>
            <a:r>
              <a:rPr lang="zh-CN" altLang="en-US" dirty="0"/>
              <a:t>！表达式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B22000-07DA-4C19-8296-6C3045CA7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340768"/>
            <a:ext cx="5430837" cy="430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/>
              <a:t>写出下列问题的条件表达式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是否正数？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是否是奇数？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</a:t>
            </a:r>
            <a:r>
              <a:rPr lang="en-US" altLang="zh-CN" sz="2000" dirty="0"/>
              <a:t>a</a:t>
            </a:r>
            <a:r>
              <a:rPr lang="zh-CN" altLang="en-US" sz="2000" dirty="0"/>
              <a:t>是否大于</a:t>
            </a:r>
            <a:r>
              <a:rPr lang="en-US" altLang="zh-CN" sz="2000" dirty="0"/>
              <a:t>b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是否是</a:t>
            </a:r>
            <a:r>
              <a:rPr lang="en-US" altLang="zh-CN" sz="2000" dirty="0"/>
              <a:t>2</a:t>
            </a:r>
            <a:r>
              <a:rPr lang="zh-CN" altLang="en-US" sz="2000" dirty="0"/>
              <a:t>位数？</a:t>
            </a:r>
            <a:endParaRPr lang="en-US" altLang="zh-CN" sz="20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判断一个整数</a:t>
            </a:r>
            <a:r>
              <a:rPr lang="en-US" altLang="zh-CN" sz="2000" dirty="0"/>
              <a:t>n</a:t>
            </a:r>
            <a:r>
              <a:rPr lang="zh-CN" altLang="en-US" sz="2000" dirty="0"/>
              <a:t>是否能同时被</a:t>
            </a:r>
            <a:r>
              <a:rPr lang="en-US" altLang="zh-CN" sz="2000" dirty="0"/>
              <a:t>3</a:t>
            </a:r>
            <a:r>
              <a:rPr lang="zh-CN" altLang="en-US" sz="2000" dirty="0"/>
              <a:t>和</a:t>
            </a:r>
            <a:r>
              <a:rPr lang="en-US" altLang="zh-CN" sz="2000" dirty="0"/>
              <a:t>5</a:t>
            </a:r>
            <a:r>
              <a:rPr lang="zh-CN" altLang="en-US" sz="2000" dirty="0"/>
              <a:t>除尽？</a:t>
            </a:r>
            <a:endParaRPr lang="en-US" altLang="zh-CN" sz="2000" dirty="0"/>
          </a:p>
          <a:p>
            <a:pPr>
              <a:lnSpc>
                <a:spcPct val="200000"/>
              </a:lnSpc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1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92DAA-D92C-45E4-A282-F53E96D6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顺序执行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E0787A-C250-47D5-A67E-B4806316A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1780" y="1517650"/>
            <a:ext cx="5021140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逻辑运算符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6492B11B-3775-4DEB-89C0-F8B6C044F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100547"/>
              </p:ext>
            </p:extLst>
          </p:nvPr>
        </p:nvGraphicFramePr>
        <p:xfrm>
          <a:off x="844550" y="1517650"/>
          <a:ext cx="10515600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986">
                  <a:extLst>
                    <a:ext uri="{9D8B030D-6E8A-4147-A177-3AD203B41FA5}">
                      <a16:colId xmlns:a16="http://schemas.microsoft.com/office/drawing/2014/main" val="96133637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7093985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78746423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143549110"/>
                    </a:ext>
                  </a:extLst>
                </a:gridCol>
                <a:gridCol w="2815878">
                  <a:extLst>
                    <a:ext uri="{9D8B030D-6E8A-4147-A177-3AD203B41FA5}">
                      <a16:colId xmlns:a16="http://schemas.microsoft.com/office/drawing/2014/main" val="2336051669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实例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96602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&amp;&amp;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exp1 &amp;&amp; exp2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a&gt;=10 &amp;&amp; a&lt;100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判断一个数是否是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0985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||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exp1 || exp2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a&gt;10 || a&lt;100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判断一个数不是</a:t>
                      </a:r>
                      <a:r>
                        <a:rPr lang="en-US" altLang="zh-CN" sz="2000" dirty="0"/>
                        <a:t>2</a:t>
                      </a:r>
                      <a:r>
                        <a:rPr lang="zh-CN" altLang="en-US" sz="2000" dirty="0"/>
                        <a:t>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83145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!exp1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!(a%2==1)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判断一个数是否是偶数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23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逻辑运算符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6492B11B-3775-4DEB-89C0-F8B6C044F47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4550" y="1517650"/>
          <a:ext cx="10515600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986">
                  <a:extLst>
                    <a:ext uri="{9D8B030D-6E8A-4147-A177-3AD203B41FA5}">
                      <a16:colId xmlns:a16="http://schemas.microsoft.com/office/drawing/2014/main" val="96133637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7093985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78746423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143549110"/>
                    </a:ext>
                  </a:extLst>
                </a:gridCol>
                <a:gridCol w="2815878">
                  <a:extLst>
                    <a:ext uri="{9D8B030D-6E8A-4147-A177-3AD203B41FA5}">
                      <a16:colId xmlns:a16="http://schemas.microsoft.com/office/drawing/2014/main" val="2336051669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实例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96602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&amp;&amp;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exp1 &amp;&amp; exp2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a&gt;=10 &amp;&amp; a&lt;100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判断一个数是否是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0985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||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exp1 || exp2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a&gt;=10 || a&lt;100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判断一个数不是</a:t>
                      </a:r>
                      <a:r>
                        <a:rPr lang="en-US" altLang="zh-CN" sz="2000" dirty="0"/>
                        <a:t>2</a:t>
                      </a:r>
                      <a:r>
                        <a:rPr lang="zh-CN" altLang="en-US" sz="2000" dirty="0"/>
                        <a:t>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83145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!exp1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!(a%2==1)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判断一个数是否是偶数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2301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2FFE601-3FE4-44D4-8DBF-B19ECAEA7890}"/>
              </a:ext>
            </a:extLst>
          </p:cNvPr>
          <p:cNvSpPr txBox="1"/>
          <p:nvPr/>
        </p:nvSpPr>
        <p:spPr>
          <a:xfrm>
            <a:off x="1991544" y="5058712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D60093"/>
                </a:solidFill>
              </a:rPr>
              <a:t>逻辑运算的优先级：</a:t>
            </a:r>
            <a:endParaRPr lang="en-US" altLang="zh-CN" sz="2400" dirty="0">
              <a:solidFill>
                <a:srgbClr val="D60093"/>
              </a:solidFill>
            </a:endParaRPr>
          </a:p>
          <a:p>
            <a:r>
              <a:rPr lang="zh-CN" altLang="en-US" sz="2400" dirty="0">
                <a:solidFill>
                  <a:srgbClr val="D60093"/>
                </a:solidFill>
              </a:rPr>
              <a:t>关系运算</a:t>
            </a:r>
            <a:r>
              <a:rPr lang="en-US" altLang="zh-CN" sz="2400" dirty="0">
                <a:solidFill>
                  <a:srgbClr val="D60093"/>
                </a:solidFill>
              </a:rPr>
              <a:t>&gt;</a:t>
            </a:r>
            <a:r>
              <a:rPr lang="zh-CN" altLang="en-US" sz="2400" dirty="0">
                <a:solidFill>
                  <a:srgbClr val="D60093"/>
                </a:solidFill>
              </a:rPr>
              <a:t>逻辑运算</a:t>
            </a:r>
            <a:endParaRPr lang="en-US" altLang="zh-CN" sz="2400" dirty="0">
              <a:solidFill>
                <a:srgbClr val="D60093"/>
              </a:solidFill>
            </a:endParaRPr>
          </a:p>
          <a:p>
            <a:r>
              <a:rPr lang="en-US" altLang="zh-CN" sz="2400" dirty="0">
                <a:solidFill>
                  <a:srgbClr val="D60093"/>
                </a:solidFill>
              </a:rPr>
              <a:t>!&gt;&amp;&amp;&gt;||</a:t>
            </a:r>
            <a:endParaRPr lang="zh-CN" altLang="en-US" sz="240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3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-4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615554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是两位数则输出</a:t>
            </a:r>
            <a:r>
              <a:rPr lang="en-US" altLang="zh-CN" dirty="0"/>
              <a:t>”yes”</a:t>
            </a:r>
            <a:r>
              <a:rPr lang="zh-CN" altLang="en-US" dirty="0"/>
              <a:t>，否则输出</a:t>
            </a:r>
            <a:r>
              <a:rPr lang="en-US" altLang="zh-CN" dirty="0"/>
              <a:t>”no”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132856"/>
            <a:ext cx="4042036" cy="39327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BD8AC7-8A0D-4282-88BE-759A45D6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2852936"/>
            <a:ext cx="4450466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8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判断一个数能否同时被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整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10515600" cy="46624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描述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判断一个数</a:t>
            </a:r>
            <a:r>
              <a:rPr lang="en-US" altLang="zh-CN" sz="2400"/>
              <a:t>n </a:t>
            </a:r>
            <a:r>
              <a:rPr lang="zh-CN" altLang="en-US" sz="2400"/>
              <a:t>能否同时被</a:t>
            </a:r>
            <a:r>
              <a:rPr lang="en-US" altLang="zh-CN" sz="2400"/>
              <a:t>3</a:t>
            </a:r>
            <a:r>
              <a:rPr lang="zh-CN" altLang="en-US" sz="2400"/>
              <a:t>和</a:t>
            </a:r>
            <a:r>
              <a:rPr lang="en-US" altLang="zh-CN" sz="2400"/>
              <a:t>5</a:t>
            </a:r>
            <a:r>
              <a:rPr lang="zh-CN" altLang="en-US" sz="2400"/>
              <a:t>整除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输入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输入一行，包含一个整数</a:t>
            </a:r>
            <a:r>
              <a:rPr lang="en-US" altLang="zh-CN" sz="2400"/>
              <a:t>n</a:t>
            </a:r>
            <a:r>
              <a:rPr lang="zh-CN" altLang="en-US" sz="2400"/>
              <a:t>。（ </a:t>
            </a:r>
            <a:r>
              <a:rPr lang="en-US" altLang="zh-CN" sz="2400"/>
              <a:t>-1,000,000 &lt; n &lt; 1,000,000</a:t>
            </a:r>
            <a:r>
              <a:rPr lang="zh-CN" altLang="en-US" sz="2400"/>
              <a:t>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输出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输出一行，如果能同时被</a:t>
            </a:r>
            <a:r>
              <a:rPr lang="en-US" altLang="zh-CN" sz="2400"/>
              <a:t>3</a:t>
            </a:r>
            <a:r>
              <a:rPr lang="zh-CN" altLang="en-US" sz="2400"/>
              <a:t>和</a:t>
            </a:r>
            <a:r>
              <a:rPr lang="en-US" altLang="zh-CN" sz="2400"/>
              <a:t>5</a:t>
            </a:r>
            <a:r>
              <a:rPr lang="zh-CN" altLang="en-US" sz="2400"/>
              <a:t>整除输出</a:t>
            </a:r>
            <a:r>
              <a:rPr lang="en-US" altLang="zh-CN" sz="2400"/>
              <a:t>YES</a:t>
            </a:r>
            <a:r>
              <a:rPr lang="zh-CN" altLang="en-US" sz="2400"/>
              <a:t>，否则输出</a:t>
            </a:r>
            <a:r>
              <a:rPr lang="en-US" altLang="zh-CN" sz="2400"/>
              <a:t>NO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样例输入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15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样例输出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/>
              <a:t>YES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6800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判断一个数能否同时被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整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3712" y="1556792"/>
            <a:ext cx="3752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4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C668-99C5-4075-80F0-1502C9AB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解一元一次方程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380A7-3CD1-4C66-8B2B-2F57DDFA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610913" cy="479201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一元一次方程</a:t>
            </a:r>
            <a:r>
              <a:rPr lang="en-US" altLang="zh-CN" dirty="0" err="1"/>
              <a:t>ax+b</a:t>
            </a:r>
            <a:r>
              <a:rPr lang="en-US" altLang="zh-CN" dirty="0"/>
              <a:t>=c</a:t>
            </a:r>
            <a:r>
              <a:rPr lang="zh-CN" altLang="en-US" dirty="0"/>
              <a:t>，输入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，求解</a:t>
            </a:r>
            <a:r>
              <a:rPr lang="en-US" altLang="zh-CN" dirty="0"/>
              <a:t>x</a:t>
            </a:r>
            <a:r>
              <a:rPr lang="zh-CN" altLang="en-US" dirty="0"/>
              <a:t>的值，保留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为实数，输出保留</a:t>
            </a:r>
            <a:r>
              <a:rPr lang="en-US" altLang="zh-CN" dirty="0"/>
              <a:t>2</a:t>
            </a:r>
            <a:r>
              <a:rPr lang="zh-CN" altLang="en-US" dirty="0"/>
              <a:t>位小数，如果无解，则输出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</a:t>
            </a:r>
            <a:r>
              <a:rPr lang="en-US" altLang="zh-CN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2 3 4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0.50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</a:t>
            </a:r>
            <a:r>
              <a:rPr lang="en-US" altLang="zh-CN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0 4 9.2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97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C668-99C5-4075-80F0-1502C9AB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解一元一次方程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3DC6A5-66A0-4A98-A440-9E799779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560" y="1628800"/>
            <a:ext cx="7690382" cy="43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6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18D64-9E59-4CE8-B2C7-1D4C46BF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闰年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32EB6-7107-470D-B532-F4E0B583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7267097" cy="46628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输入一个年份，判断他是否闰年。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输入一个整数为年份。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如果是闰年则输出“</a:t>
            </a:r>
            <a:r>
              <a:rPr lang="en-US" altLang="zh-CN" dirty="0"/>
              <a:t>Yes”</a:t>
            </a:r>
            <a:r>
              <a:rPr lang="zh-CN" altLang="en-US" dirty="0"/>
              <a:t>，否则输出“</a:t>
            </a:r>
            <a:r>
              <a:rPr lang="en-US" altLang="zh-CN" dirty="0"/>
              <a:t>No”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2000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25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闰年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127447" y="1412776"/>
            <a:ext cx="5640997" cy="466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提示</a:t>
            </a:r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4</a:t>
            </a:r>
            <a:r>
              <a:rPr lang="zh-CN" altLang="en-US" sz="2400" dirty="0"/>
              <a:t>整除的大多是闰年</a:t>
            </a:r>
            <a:endParaRPr lang="en-US" altLang="zh-CN" sz="2400" dirty="0"/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100</a:t>
            </a:r>
            <a:r>
              <a:rPr lang="zh-CN" altLang="en-US" sz="2400" dirty="0"/>
              <a:t>整除而不能被</a:t>
            </a:r>
            <a:r>
              <a:rPr lang="en-US" altLang="zh-CN" sz="2400" dirty="0"/>
              <a:t>400</a:t>
            </a:r>
            <a:r>
              <a:rPr lang="zh-CN" altLang="en-US" sz="2400" dirty="0"/>
              <a:t>整除的年份不是闰年</a:t>
            </a:r>
            <a:endParaRPr lang="en-US" altLang="zh-CN" sz="2400" dirty="0"/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3200</a:t>
            </a:r>
            <a:r>
              <a:rPr lang="zh-CN" altLang="en-US" sz="2400" dirty="0"/>
              <a:t>整除的也不是闰年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1900</a:t>
            </a:r>
            <a:r>
              <a:rPr lang="zh-CN" altLang="en-US" sz="2400" dirty="0"/>
              <a:t>年是平年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2000</a:t>
            </a:r>
            <a:r>
              <a:rPr lang="zh-CN" altLang="en-US" sz="2400" dirty="0"/>
              <a:t>年是闰年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3200</a:t>
            </a:r>
            <a:r>
              <a:rPr lang="zh-CN" altLang="en-US" sz="2400" dirty="0"/>
              <a:t>年不是闰年。</a:t>
            </a:r>
          </a:p>
        </p:txBody>
      </p:sp>
    </p:spTree>
    <p:extLst>
      <p:ext uri="{BB962C8B-B14F-4D97-AF65-F5344CB8AC3E}">
        <p14:creationId xmlns:p14="http://schemas.microsoft.com/office/powerpoint/2010/main" val="621960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闰年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127447" y="1412776"/>
            <a:ext cx="5640997" cy="466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提示</a:t>
            </a:r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4</a:t>
            </a:r>
            <a:r>
              <a:rPr lang="zh-CN" altLang="en-US" sz="2400" dirty="0"/>
              <a:t>整除的大多是闰年</a:t>
            </a:r>
            <a:endParaRPr lang="en-US" altLang="zh-CN" sz="2400" dirty="0"/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100</a:t>
            </a:r>
            <a:r>
              <a:rPr lang="zh-CN" altLang="en-US" sz="2400" dirty="0"/>
              <a:t>整除而不能被</a:t>
            </a:r>
            <a:r>
              <a:rPr lang="en-US" altLang="zh-CN" sz="2400" dirty="0"/>
              <a:t>400</a:t>
            </a:r>
            <a:r>
              <a:rPr lang="zh-CN" altLang="en-US" sz="2400" dirty="0"/>
              <a:t>整除的年份不是闰年</a:t>
            </a:r>
            <a:endParaRPr lang="en-US" altLang="zh-CN" sz="2400" dirty="0"/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3200</a:t>
            </a:r>
            <a:r>
              <a:rPr lang="zh-CN" altLang="en-US" sz="2400" dirty="0"/>
              <a:t>整除的也不是闰年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1900</a:t>
            </a:r>
            <a:r>
              <a:rPr lang="zh-CN" altLang="en-US" sz="2400" dirty="0"/>
              <a:t>年是平年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2000</a:t>
            </a:r>
            <a:r>
              <a:rPr lang="zh-CN" altLang="en-US" sz="2400" dirty="0"/>
              <a:t>年是闰年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3200</a:t>
            </a:r>
            <a:r>
              <a:rPr lang="zh-CN" altLang="en-US" sz="2400" dirty="0"/>
              <a:t>年不是闰年。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59896" y="4221088"/>
            <a:ext cx="604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</a:rPr>
              <a:t>a%4==0 &amp;&amp; a%100!=0</a:t>
            </a:r>
          </a:p>
          <a:p>
            <a:r>
              <a:rPr lang="en-US" altLang="zh-CN" sz="3200" dirty="0">
                <a:solidFill>
                  <a:schemeClr val="accent5"/>
                </a:solidFill>
              </a:rPr>
              <a:t>a%400==0 &amp;&amp; a%3200!=0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E2F81-1D2A-4562-97AD-C4BCED1E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程序的控制结构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FFA1-97A6-40C7-A7D9-E472A853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79" y="1517302"/>
            <a:ext cx="9945247" cy="46628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顺序结构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至上而下顺序执行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选择结构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if</a:t>
            </a:r>
            <a:r>
              <a:rPr lang="zh-CN" altLang="en-US" dirty="0"/>
              <a:t>选择结构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switch</a:t>
            </a:r>
            <a:r>
              <a:rPr lang="zh-CN" altLang="en-US" dirty="0"/>
              <a:t>结构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循环结构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18622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选择结构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53D77-4717-46CA-B682-BC3E1F3C4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45" y="1977465"/>
            <a:ext cx="5723809" cy="37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839416" y="159003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/>
              <a:t>if </a:t>
            </a:r>
            <a:r>
              <a:rPr lang="zh-CN" altLang="en-US"/>
              <a:t>语句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392144" y="1844824"/>
            <a:ext cx="2700299" cy="2699687"/>
            <a:chOff x="7392144" y="1557405"/>
            <a:chExt cx="2700299" cy="2699687"/>
          </a:xfrm>
        </p:grpSpPr>
        <p:sp>
          <p:nvSpPr>
            <p:cNvPr id="5" name="流程图: 决策 4"/>
            <p:cNvSpPr/>
            <p:nvPr/>
          </p:nvSpPr>
          <p:spPr>
            <a:xfrm>
              <a:off x="7392144" y="2096852"/>
              <a:ext cx="216024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条件表达式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7752184" y="3382913"/>
              <a:ext cx="1440160" cy="33411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>
              <a:endCxn id="5" idx="0"/>
            </p:cNvCxnSpPr>
            <p:nvPr/>
          </p:nvCxnSpPr>
          <p:spPr>
            <a:xfrm>
              <a:off x="8472264" y="1700808"/>
              <a:ext cx="0" cy="396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>
              <a:off x="8472264" y="2744924"/>
              <a:ext cx="0" cy="637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2"/>
            </p:cNvCxnSpPr>
            <p:nvPr/>
          </p:nvCxnSpPr>
          <p:spPr>
            <a:xfrm>
              <a:off x="8472264" y="3717032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5" idx="3"/>
            </p:cNvCxnSpPr>
            <p:nvPr/>
          </p:nvCxnSpPr>
          <p:spPr>
            <a:xfrm>
              <a:off x="9552384" y="2420888"/>
              <a:ext cx="360040" cy="144016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8472264" y="3861048"/>
              <a:ext cx="1440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400255" y="1557405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400255" y="4113075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420464" y="203554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543278" y="281754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9EE4E13-B5CF-47E0-B28C-970C4EC09D6A}"/>
              </a:ext>
            </a:extLst>
          </p:cNvPr>
          <p:cNvSpPr txBox="1"/>
          <p:nvPr/>
        </p:nvSpPr>
        <p:spPr>
          <a:xfrm>
            <a:off x="1408949" y="1651193"/>
            <a:ext cx="36760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if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/>
              <a:t>条件表达式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语句；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chemeClr val="accent5"/>
                </a:solidFill>
              </a:rPr>
              <a:t>if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/>
              <a:t>条件表达式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语句</a:t>
            </a:r>
            <a:r>
              <a:rPr lang="en-US" altLang="zh-CN" sz="2800" dirty="0">
                <a:solidFill>
                  <a:srgbClr val="D60093"/>
                </a:solidFill>
              </a:rPr>
              <a:t>1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语句</a:t>
            </a:r>
            <a:r>
              <a:rPr lang="en-US" altLang="zh-CN" sz="2800" dirty="0">
                <a:solidFill>
                  <a:srgbClr val="D60093"/>
                </a:solidFill>
              </a:rPr>
              <a:t>2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       …….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语句</a:t>
            </a:r>
            <a:r>
              <a:rPr lang="en-US" altLang="zh-CN" sz="2800" dirty="0">
                <a:solidFill>
                  <a:srgbClr val="D60093"/>
                </a:solidFill>
              </a:rPr>
              <a:t>n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}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1A8961A3-2B90-497B-8EF7-10492DD26903}"/>
              </a:ext>
            </a:extLst>
          </p:cNvPr>
          <p:cNvSpPr/>
          <p:nvPr/>
        </p:nvSpPr>
        <p:spPr>
          <a:xfrm>
            <a:off x="4223793" y="4040455"/>
            <a:ext cx="1800200" cy="792088"/>
          </a:xfrm>
          <a:prstGeom prst="wedgeRectCallout">
            <a:avLst>
              <a:gd name="adj1" fmla="val -84679"/>
              <a:gd name="adj2" fmla="val -569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语句块</a:t>
            </a:r>
          </a:p>
        </p:txBody>
      </p:sp>
    </p:spTree>
    <p:extLst>
      <p:ext uri="{BB962C8B-B14F-4D97-AF65-F5344CB8AC3E}">
        <p14:creationId xmlns:p14="http://schemas.microsoft.com/office/powerpoint/2010/main" val="310628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911698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是偶数则输出</a:t>
            </a:r>
            <a:r>
              <a:rPr lang="en-US" altLang="zh-CN" dirty="0"/>
              <a:t>”yes”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条件表达式？</a:t>
            </a:r>
          </a:p>
        </p:txBody>
      </p:sp>
    </p:spTree>
    <p:extLst>
      <p:ext uri="{BB962C8B-B14F-4D97-AF65-F5344CB8AC3E}">
        <p14:creationId xmlns:p14="http://schemas.microsoft.com/office/powerpoint/2010/main" val="39230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615554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是偶数则输出</a:t>
            </a:r>
            <a:r>
              <a:rPr lang="en-US" altLang="zh-CN" dirty="0"/>
              <a:t>”yes”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20888"/>
            <a:ext cx="3895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615554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是偶数则输出</a:t>
            </a:r>
            <a:r>
              <a:rPr lang="en-US" altLang="zh-CN" dirty="0"/>
              <a:t>”yes”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20888"/>
            <a:ext cx="3895725" cy="31908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536160" y="2525414"/>
            <a:ext cx="2700299" cy="2699687"/>
            <a:chOff x="7392144" y="1557405"/>
            <a:chExt cx="2700299" cy="2699687"/>
          </a:xfrm>
        </p:grpSpPr>
        <p:sp>
          <p:nvSpPr>
            <p:cNvPr id="6" name="流程图: 决策 5"/>
            <p:cNvSpPr/>
            <p:nvPr/>
          </p:nvSpPr>
          <p:spPr>
            <a:xfrm>
              <a:off x="7392144" y="2096852"/>
              <a:ext cx="216024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条件表达式</a:t>
              </a: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7752184" y="3382913"/>
              <a:ext cx="1440160" cy="33411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6" idx="0"/>
            </p:cNvCxnSpPr>
            <p:nvPr/>
          </p:nvCxnSpPr>
          <p:spPr>
            <a:xfrm>
              <a:off x="8472264" y="1700808"/>
              <a:ext cx="0" cy="396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" idx="2"/>
              <a:endCxn id="7" idx="0"/>
            </p:cNvCxnSpPr>
            <p:nvPr/>
          </p:nvCxnSpPr>
          <p:spPr>
            <a:xfrm>
              <a:off x="8472264" y="2744924"/>
              <a:ext cx="0" cy="637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</p:cNvCxnSpPr>
            <p:nvPr/>
          </p:nvCxnSpPr>
          <p:spPr>
            <a:xfrm>
              <a:off x="8472264" y="3717032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6" idx="3"/>
            </p:cNvCxnSpPr>
            <p:nvPr/>
          </p:nvCxnSpPr>
          <p:spPr>
            <a:xfrm>
              <a:off x="9552384" y="2420888"/>
              <a:ext cx="360040" cy="144016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8472264" y="3861048"/>
              <a:ext cx="1440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8400255" y="1557405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400255" y="4113075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20464" y="203554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43278" y="281754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67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615554"/>
          </a:xfrm>
        </p:spPr>
        <p:txBody>
          <a:bodyPr/>
          <a:lstStyle/>
          <a:p>
            <a:r>
              <a:rPr lang="zh-CN" altLang="en-US" dirty="0"/>
              <a:t>读入一个整数</a:t>
            </a:r>
            <a:r>
              <a:rPr lang="en-US" altLang="zh-CN" dirty="0"/>
              <a:t>a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zh-CN" altLang="en-US" dirty="0"/>
              <a:t>是偶数则输出</a:t>
            </a:r>
            <a:r>
              <a:rPr lang="en-US" altLang="zh-CN" dirty="0"/>
              <a:t>”yes”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20888"/>
            <a:ext cx="3895725" cy="31908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536160" y="2525414"/>
            <a:ext cx="2700299" cy="2699687"/>
            <a:chOff x="7392144" y="1557405"/>
            <a:chExt cx="2700299" cy="2699687"/>
          </a:xfrm>
        </p:grpSpPr>
        <p:sp>
          <p:nvSpPr>
            <p:cNvPr id="6" name="流程图: 决策 5"/>
            <p:cNvSpPr/>
            <p:nvPr/>
          </p:nvSpPr>
          <p:spPr>
            <a:xfrm>
              <a:off x="7392144" y="2096852"/>
              <a:ext cx="216024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条件表达式</a:t>
              </a: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7752184" y="3382913"/>
              <a:ext cx="1440160" cy="33411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6" idx="0"/>
            </p:cNvCxnSpPr>
            <p:nvPr/>
          </p:nvCxnSpPr>
          <p:spPr>
            <a:xfrm>
              <a:off x="8472264" y="1700808"/>
              <a:ext cx="0" cy="396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" idx="2"/>
              <a:endCxn id="7" idx="0"/>
            </p:cNvCxnSpPr>
            <p:nvPr/>
          </p:nvCxnSpPr>
          <p:spPr>
            <a:xfrm>
              <a:off x="8472264" y="2744924"/>
              <a:ext cx="0" cy="637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</p:cNvCxnSpPr>
            <p:nvPr/>
          </p:nvCxnSpPr>
          <p:spPr>
            <a:xfrm>
              <a:off x="8472264" y="3717032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6" idx="3"/>
            </p:cNvCxnSpPr>
            <p:nvPr/>
          </p:nvCxnSpPr>
          <p:spPr>
            <a:xfrm>
              <a:off x="9552384" y="2420888"/>
              <a:ext cx="360040" cy="144016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8472264" y="3861048"/>
              <a:ext cx="1440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8400255" y="1557405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400255" y="4113075"/>
              <a:ext cx="144017" cy="144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20464" y="203554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43278" y="281754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8570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3291</TotalTime>
  <Pages>0</Pages>
  <Words>1125</Words>
  <Characters>0</Characters>
  <Application>Microsoft Office PowerPoint</Application>
  <DocSecurity>0</DocSecurity>
  <PresentationFormat>宽屏</PresentationFormat>
  <Lines>0</Lines>
  <Paragraphs>241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顺序执行</vt:lpstr>
      <vt:lpstr>程序的控制结构</vt:lpstr>
      <vt:lpstr>选择结构</vt:lpstr>
      <vt:lpstr>if 语句</vt:lpstr>
      <vt:lpstr>例-1：</vt:lpstr>
      <vt:lpstr>例-1：</vt:lpstr>
      <vt:lpstr>例-1：</vt:lpstr>
      <vt:lpstr>例-1：</vt:lpstr>
      <vt:lpstr>例-2：</vt:lpstr>
      <vt:lpstr>例-2：</vt:lpstr>
      <vt:lpstr>例-2：</vt:lpstr>
      <vt:lpstr>if 语句</vt:lpstr>
      <vt:lpstr>例-3：</vt:lpstr>
      <vt:lpstr>例-3：</vt:lpstr>
      <vt:lpstr>例-3：</vt:lpstr>
      <vt:lpstr>条件表达式</vt:lpstr>
      <vt:lpstr>条件表达式</vt:lpstr>
      <vt:lpstr>条件表达式</vt:lpstr>
      <vt:lpstr>逻辑运算符</vt:lpstr>
      <vt:lpstr>逻辑运算符</vt:lpstr>
      <vt:lpstr>例-4：</vt:lpstr>
      <vt:lpstr>判断一个数能否同时被3和5整</vt:lpstr>
      <vt:lpstr>判断一个数能否同时被3和5整</vt:lpstr>
      <vt:lpstr>解一元一次方程</vt:lpstr>
      <vt:lpstr>解一元一次方程</vt:lpstr>
      <vt:lpstr>闰年</vt:lpstr>
      <vt:lpstr>闰年</vt:lpstr>
      <vt:lpstr>闰年</vt:lpstr>
    </vt:vector>
  </TitlesOfParts>
  <Manager/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subject/>
  <dc:creator>wangjx</dc:creator>
  <cp:keywords/>
  <dc:description/>
  <cp:lastModifiedBy>wang jianxin</cp:lastModifiedBy>
  <cp:revision>315</cp:revision>
  <dcterms:created xsi:type="dcterms:W3CDTF">2007-08-07T12:36:14Z</dcterms:created>
  <dcterms:modified xsi:type="dcterms:W3CDTF">2019-01-10T12:26:02Z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