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4324" r:id="rId2"/>
  </p:sldMasterIdLst>
  <p:notesMasterIdLst>
    <p:notesMasterId r:id="rId22"/>
  </p:notesMasterIdLst>
  <p:sldIdLst>
    <p:sldId id="257" r:id="rId3"/>
    <p:sldId id="335" r:id="rId4"/>
    <p:sldId id="336" r:id="rId5"/>
    <p:sldId id="358" r:id="rId6"/>
    <p:sldId id="341" r:id="rId7"/>
    <p:sldId id="353" r:id="rId8"/>
    <p:sldId id="351" r:id="rId9"/>
    <p:sldId id="354" r:id="rId10"/>
    <p:sldId id="343" r:id="rId11"/>
    <p:sldId id="355" r:id="rId12"/>
    <p:sldId id="356" r:id="rId13"/>
    <p:sldId id="344" r:id="rId14"/>
    <p:sldId id="346" r:id="rId15"/>
    <p:sldId id="348" r:id="rId16"/>
    <p:sldId id="352" r:id="rId17"/>
    <p:sldId id="350" r:id="rId18"/>
    <p:sldId id="359" r:id="rId19"/>
    <p:sldId id="361" r:id="rId20"/>
    <p:sldId id="360" r:id="rId21"/>
  </p:sldIdLst>
  <p:sldSz cx="12192000" cy="6858000"/>
  <p:notesSz cx="6808788" cy="98234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3300"/>
    <a:srgbClr val="FF0066"/>
    <a:srgbClr val="0066CC"/>
    <a:srgbClr val="FFFFFF"/>
    <a:srgbClr val="FFFF00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247" autoAdjust="0"/>
  </p:normalViewPr>
  <p:slideViewPr>
    <p:cSldViewPr>
      <p:cViewPr varScale="1">
        <p:scale>
          <a:sx n="74" d="100"/>
          <a:sy n="74" d="100"/>
        </p:scale>
        <p:origin x="591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00" d="100"/>
          <a:sy n="100" d="100"/>
        </p:scale>
        <p:origin x="1908" y="-222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0175" y="736600"/>
            <a:ext cx="6548438" cy="368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单击此处编辑母版文本样式</a:t>
            </a:r>
          </a:p>
          <a:p>
            <a:pPr lvl="1"/>
            <a:r>
              <a:rPr lang="zh-CN" altLang="zh-CN" noProof="0"/>
              <a:t>第二级</a:t>
            </a:r>
          </a:p>
          <a:p>
            <a:pPr lvl="2"/>
            <a:r>
              <a:rPr lang="zh-CN" altLang="zh-CN" noProof="0"/>
              <a:t>第三级</a:t>
            </a:r>
          </a:p>
          <a:p>
            <a:pPr lvl="3"/>
            <a:r>
              <a:rPr lang="zh-CN" altLang="zh-CN" noProof="0"/>
              <a:t>第四级</a:t>
            </a:r>
          </a:p>
          <a:p>
            <a:pPr lvl="4"/>
            <a:r>
              <a:rPr lang="zh-CN" altLang="zh-CN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665E49-0FAF-4827-A89E-459EE2FA9E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2877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这是我们目前遇到的最复杂的条件表达式，写的时候要注意，最外层的括号是</a:t>
            </a:r>
            <a:r>
              <a:rPr lang="en-US" altLang="zh-CN" dirty="0"/>
              <a:t>if</a:t>
            </a:r>
            <a:r>
              <a:rPr lang="zh-CN" altLang="en-US" dirty="0"/>
              <a:t>语句的语句格式要求的，一点不能少。</a:t>
            </a:r>
            <a:endParaRPr lang="en-US" altLang="zh-CN" dirty="0"/>
          </a:p>
          <a:p>
            <a:r>
              <a:rPr lang="zh-CN" altLang="en-US" dirty="0"/>
              <a:t>表达式不论有多少层括号，都是用圆括号。大括号和中括号都有其他的意义。</a:t>
            </a:r>
            <a:endParaRPr lang="en-US" altLang="zh-CN" dirty="0"/>
          </a:p>
          <a:p>
            <a:r>
              <a:rPr lang="zh-CN" altLang="en-US" dirty="0"/>
              <a:t>一行如果太长，看起来不方便可以断行，中间没有分号，不论断成几行，系统都能识别。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91518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0177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9160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21111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18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93766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5916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73962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28208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68666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7082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0737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86340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41209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20109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24893-DBDA-4BFA-9CE1-4BFE7CD0F8CF}" type="datetime1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8FF87-50E7-4D7C-B3C4-E069BD6E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251D-888C-4B96-B613-1AE9A18C262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043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55F8F-C378-4C42-BF64-5CB843272E3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248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10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14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16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2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125" y="1341438"/>
            <a:ext cx="1555750" cy="527050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2FA42EB-9E79-43CA-96EF-342DF4572F34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13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7425" y="5211763"/>
            <a:ext cx="2111375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FAEF2FC-0AC2-4C34-8C37-D02BB4137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3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94472-9E7A-43BB-A393-C296912D8F0D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E905F-EDD6-4AC8-81AA-559EA75A5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8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23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29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31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2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300" y="1344613"/>
            <a:ext cx="1555750" cy="530225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609E0F-3F7C-4E0A-8939-58AC8518F67B}" type="datetimeFigureOut">
              <a:rPr lang="zh-CN" altLang="en-US"/>
              <a:pPr>
                <a:defRPr/>
              </a:pPr>
              <a:t>2019/1/10</a:t>
            </a:fld>
            <a:endParaRPr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708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250" y="5211763"/>
            <a:ext cx="2112963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8AA4B-9D7F-4A83-A507-88BBA0E18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06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542D5-6E35-4FE3-8779-F8C716C0A6E0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AD357-3507-457A-ABD7-E885B666D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50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B4A32-73F4-427E-AD2F-E8F2564B7AC2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5C29D-E572-4E26-B9DF-90EE0F8DE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2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C9227-BB47-435A-804C-D9AF2902C3D4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EEF4-4D87-4223-9C47-61E4CC08B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08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7124D-D584-4ECD-B1AE-E22DCF57E53A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B312-DB54-4A5C-967D-99377C542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1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/>
          <p:nvPr/>
        </p:nvSpPr>
        <p:spPr>
          <a:xfrm>
            <a:off x="246063" y="238125"/>
            <a:ext cx="8531225" cy="638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4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0819-7460-47C5-9FA0-AA732DD25A70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363" y="6223000"/>
            <a:ext cx="1463675" cy="2746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77F1A4-9DE2-45D6-B95B-3413F257D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79425" y="6453188"/>
            <a:ext cx="11088688" cy="0"/>
          </a:xfrm>
          <a:prstGeom prst="line">
            <a:avLst/>
          </a:prstGeom>
          <a:ln w="1905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58984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4662836"/>
          </a:xfrm>
        </p:spPr>
        <p:txBody>
          <a:bodyPr>
            <a:normAutofit/>
          </a:bodyPr>
          <a:lstStyle>
            <a:lvl1pPr marL="2286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1pPr>
            <a:lvl2pPr marL="685800" indent="-22860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/>
            </a:lvl2pPr>
            <a:lvl3pPr marL="11430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3pPr>
            <a:lvl4pPr marL="16002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4pPr>
            <a:lvl5pPr marL="20574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89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9581C684-34CB-4B74-A4DD-38D6D41430ED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538" y="6227763"/>
            <a:ext cx="1463675" cy="2730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2BACB5-83FE-4FFC-A5C2-74E294D1B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9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EE0A-7D9A-4FF3-BE24-3177E43AE3A5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75CE-C92F-4F96-A09C-6A9A38CDE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55C27-FC58-4301-9664-F92FBEE13319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323D1-B128-4F4E-9E4D-5098F69D6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7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8B22B-7679-43DA-A063-7603640328F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183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B4DB5-AB0C-416B-A497-94387338E13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621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87A19-5E95-437A-A077-5F41F019B10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447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71847-E61B-4656-A338-045731B6013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76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8F21-1356-4299-8337-DD0187B27AB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882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1953-5865-4F8F-98BB-4D4893263F0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06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3FBCF-12A3-473D-B33C-D072E546175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823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682B9C-C314-46BB-B72D-CD3629F4E7A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8" r:id="rId1"/>
    <p:sldLayoutId id="2147484499" r:id="rId2"/>
    <p:sldLayoutId id="2147484482" r:id="rId3"/>
    <p:sldLayoutId id="2147484483" r:id="rId4"/>
    <p:sldLayoutId id="2147484484" r:id="rId5"/>
    <p:sldLayoutId id="2147484485" r:id="rId6"/>
    <p:sldLayoutId id="2147484486" r:id="rId7"/>
    <p:sldLayoutId id="2147484487" r:id="rId8"/>
    <p:sldLayoutId id="2147484488" r:id="rId9"/>
    <p:sldLayoutId id="2147484489" r:id="rId10"/>
    <p:sldLayoutId id="214748449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642938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6800" y="2103438"/>
            <a:ext cx="1005840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638" y="6307138"/>
            <a:ext cx="27432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6028B02-9407-403E-8BE1-15E7C08A362F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325" y="6307138"/>
            <a:ext cx="521335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563" y="6307138"/>
            <a:ext cx="1463675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CF1D1EC-F172-456D-9C4B-4F638A095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491" r:id="rId2"/>
    <p:sldLayoutId id="2147484501" r:id="rId3"/>
    <p:sldLayoutId id="2147484492" r:id="rId4"/>
    <p:sldLayoutId id="2147484493" r:id="rId5"/>
    <p:sldLayoutId id="2147484494" r:id="rId6"/>
    <p:sldLayoutId id="2147484495" r:id="rId7"/>
    <p:sldLayoutId id="2147484502" r:id="rId8"/>
    <p:sldLayoutId id="2147484503" r:id="rId9"/>
    <p:sldLayoutId id="2147484496" r:id="rId10"/>
    <p:sldLayoutId id="214748449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kern="1200" dirty="0">
          <a:solidFill>
            <a:srgbClr val="262626"/>
          </a:solidFill>
          <a:latin typeface="+mj-lt"/>
          <a:ea typeface="+mn-ea"/>
          <a:cs typeface="+mn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9pPr>
    </p:titleStyle>
    <p:bodyStyle>
      <a:lvl1pPr marL="182563" indent="-182563" algn="l" rtl="0" eaLnBrk="0" fontAlgn="base" hangingPunct="0">
        <a:spcBef>
          <a:spcPts val="9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7488" y="3940175"/>
            <a:ext cx="5184775" cy="165576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C++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程序设计（</a:t>
            </a:r>
            <a:r>
              <a:rPr lang="en-US" altLang="zh-CN" sz="4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1-4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）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——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选择结构</a:t>
            </a:r>
            <a:endParaRPr lang="zh-CN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38" y="2274888"/>
            <a:ext cx="7416800" cy="15954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挑战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信息学奥林匹克</a:t>
            </a:r>
            <a:endParaRPr lang="zh-CN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pic>
        <p:nvPicPr>
          <p:cNvPr id="1024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404813"/>
            <a:ext cx="31527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内容占位符 20">
            <a:extLst>
              <a:ext uri="{FF2B5EF4-FFF2-40B4-BE49-F238E27FC236}">
                <a16:creationId xmlns:a16="http://schemas.microsoft.com/office/drawing/2014/main" id="{564C5242-63D5-4DE5-BE15-AC27D0D90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031" y="1839781"/>
            <a:ext cx="6948150" cy="427135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算法一</a:t>
            </a:r>
          </a:p>
        </p:txBody>
      </p:sp>
      <p:sp>
        <p:nvSpPr>
          <p:cNvPr id="5" name="矩形标注 4"/>
          <p:cNvSpPr/>
          <p:nvPr/>
        </p:nvSpPr>
        <p:spPr>
          <a:xfrm>
            <a:off x="8688288" y="2564904"/>
            <a:ext cx="1800200" cy="648072"/>
          </a:xfrm>
          <a:prstGeom prst="wedgeRectCallout">
            <a:avLst>
              <a:gd name="adj1" fmla="val -126131"/>
              <a:gd name="adj2" fmla="val 2643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66"/>
                </a:solidFill>
              </a:rPr>
              <a:t>分支嵌套</a:t>
            </a:r>
          </a:p>
        </p:txBody>
      </p:sp>
    </p:spTree>
    <p:extLst>
      <p:ext uri="{BB962C8B-B14F-4D97-AF65-F5344CB8AC3E}">
        <p14:creationId xmlns:p14="http://schemas.microsoft.com/office/powerpoint/2010/main" val="2427005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内容占位符 20">
            <a:extLst>
              <a:ext uri="{FF2B5EF4-FFF2-40B4-BE49-F238E27FC236}">
                <a16:creationId xmlns:a16="http://schemas.microsoft.com/office/drawing/2014/main" id="{564C5242-63D5-4DE5-BE15-AC27D0D90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7031" y="1839781"/>
            <a:ext cx="6948150" cy="427135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算法一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58C3B0D-8F80-498D-86B6-95B33099BE21}"/>
              </a:ext>
            </a:extLst>
          </p:cNvPr>
          <p:cNvGrpSpPr/>
          <p:nvPr/>
        </p:nvGrpSpPr>
        <p:grpSpPr>
          <a:xfrm>
            <a:off x="5879976" y="476672"/>
            <a:ext cx="5689880" cy="3786202"/>
            <a:chOff x="6167384" y="1752762"/>
            <a:chExt cx="5689880" cy="3786202"/>
          </a:xfrm>
        </p:grpSpPr>
        <p:sp>
          <p:nvSpPr>
            <p:cNvPr id="7" name="流程图: 决策 6"/>
            <p:cNvSpPr/>
            <p:nvPr/>
          </p:nvSpPr>
          <p:spPr>
            <a:xfrm>
              <a:off x="7392144" y="2238264"/>
              <a:ext cx="1837140" cy="583265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FF0000"/>
                  </a:solidFill>
                </a:rPr>
                <a:t>条件表达式</a:t>
              </a:r>
              <a:r>
                <a:rPr lang="en-US" altLang="zh-CN" sz="1400" dirty="0">
                  <a:solidFill>
                    <a:srgbClr val="FF0000"/>
                  </a:solidFill>
                </a:rPr>
                <a:t>1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8" name="流程图: 过程 7"/>
            <p:cNvSpPr/>
            <p:nvPr/>
          </p:nvSpPr>
          <p:spPr>
            <a:xfrm>
              <a:off x="6167384" y="3173431"/>
              <a:ext cx="1224760" cy="300707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FF0000"/>
                  </a:solidFill>
                </a:rPr>
                <a:t>语句</a:t>
              </a:r>
              <a:r>
                <a:rPr lang="en-US" altLang="zh-CN" dirty="0">
                  <a:solidFill>
                    <a:srgbClr val="FF0000"/>
                  </a:solidFill>
                </a:rPr>
                <a:t>1-1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直接箭头连接符 8"/>
            <p:cNvCxnSpPr>
              <a:endCxn id="7" idx="0"/>
            </p:cNvCxnSpPr>
            <p:nvPr/>
          </p:nvCxnSpPr>
          <p:spPr>
            <a:xfrm>
              <a:off x="8310714" y="1881825"/>
              <a:ext cx="0" cy="356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8" idx="2"/>
            </p:cNvCxnSpPr>
            <p:nvPr/>
          </p:nvCxnSpPr>
          <p:spPr>
            <a:xfrm>
              <a:off x="6779764" y="3474138"/>
              <a:ext cx="0" cy="14212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8249475" y="1752762"/>
              <a:ext cx="122477" cy="12961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8296828" y="5409349"/>
              <a:ext cx="122477" cy="12961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117095" y="2183084"/>
              <a:ext cx="571473" cy="332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false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906066" y="2174779"/>
              <a:ext cx="495132" cy="332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true</a:t>
              </a:r>
              <a:endParaRPr lang="zh-CN" altLang="en-US" dirty="0"/>
            </a:p>
          </p:txBody>
        </p:sp>
        <p:sp>
          <p:nvSpPr>
            <p:cNvPr id="15" name="流程图: 过程 14"/>
            <p:cNvSpPr/>
            <p:nvPr/>
          </p:nvSpPr>
          <p:spPr>
            <a:xfrm>
              <a:off x="8004524" y="3816966"/>
              <a:ext cx="1224760" cy="300707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FF0000"/>
                  </a:solidFill>
                </a:rPr>
                <a:t>语句</a:t>
              </a:r>
              <a:r>
                <a:rPr lang="en-US" altLang="zh-CN" dirty="0">
                  <a:solidFill>
                    <a:srgbClr val="FF0000"/>
                  </a:solidFill>
                </a:rPr>
                <a:t>2-1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8616904" y="4117673"/>
              <a:ext cx="0" cy="3888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>
              <a:stCxn id="7" idx="3"/>
              <a:endCxn id="24" idx="0"/>
            </p:cNvCxnSpPr>
            <p:nvPr/>
          </p:nvCxnSpPr>
          <p:spPr>
            <a:xfrm>
              <a:off x="9229284" y="2529897"/>
              <a:ext cx="612380" cy="330672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7" idx="1"/>
              <a:endCxn id="8" idx="0"/>
            </p:cNvCxnSpPr>
            <p:nvPr/>
          </p:nvCxnSpPr>
          <p:spPr>
            <a:xfrm rot="10800000" flipV="1">
              <a:off x="6779764" y="2529897"/>
              <a:ext cx="612380" cy="643534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8616904" y="4506516"/>
              <a:ext cx="26389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9937528" y="4506516"/>
              <a:ext cx="0" cy="3888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流程图: 决策 23"/>
            <p:cNvSpPr/>
            <p:nvPr/>
          </p:nvSpPr>
          <p:spPr>
            <a:xfrm>
              <a:off x="8923094" y="2860569"/>
              <a:ext cx="1837140" cy="583265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FF0000"/>
                  </a:solidFill>
                </a:rPr>
                <a:t>条件表达式</a:t>
              </a:r>
              <a:r>
                <a:rPr lang="en-US" altLang="zh-CN" sz="1400" dirty="0">
                  <a:solidFill>
                    <a:srgbClr val="FF0000"/>
                  </a:solidFill>
                </a:rPr>
                <a:t>2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6" name="流程图: 过程 25"/>
            <p:cNvSpPr/>
            <p:nvPr/>
          </p:nvSpPr>
          <p:spPr>
            <a:xfrm>
              <a:off x="10632504" y="3816966"/>
              <a:ext cx="1224760" cy="300707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FF0000"/>
                  </a:solidFill>
                </a:rPr>
                <a:t>语句</a:t>
              </a:r>
              <a:r>
                <a:rPr lang="en-US" altLang="zh-CN" dirty="0">
                  <a:solidFill>
                    <a:srgbClr val="FF0000"/>
                  </a:solidFill>
                </a:rPr>
                <a:t>2-2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11255838" y="4117673"/>
              <a:ext cx="0" cy="3888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24" idx="1"/>
              <a:endCxn id="15" idx="0"/>
            </p:cNvCxnSpPr>
            <p:nvPr/>
          </p:nvCxnSpPr>
          <p:spPr>
            <a:xfrm rot="10800000" flipV="1">
              <a:off x="8616904" y="3152202"/>
              <a:ext cx="306190" cy="66476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肘形连接符 34"/>
            <p:cNvCxnSpPr>
              <a:stCxn id="24" idx="3"/>
              <a:endCxn id="26" idx="0"/>
            </p:cNvCxnSpPr>
            <p:nvPr/>
          </p:nvCxnSpPr>
          <p:spPr>
            <a:xfrm>
              <a:off x="10760234" y="3152202"/>
              <a:ext cx="484650" cy="66476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6779764" y="4895359"/>
              <a:ext cx="31566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endCxn id="12" idx="0"/>
            </p:cNvCxnSpPr>
            <p:nvPr/>
          </p:nvCxnSpPr>
          <p:spPr>
            <a:xfrm>
              <a:off x="8358066" y="4895359"/>
              <a:ext cx="1" cy="5139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8510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算法二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7448" y="1556792"/>
            <a:ext cx="3771900" cy="4076700"/>
          </a:xfrm>
          <a:prstGeom prst="rect">
            <a:avLst/>
          </a:prstGeom>
        </p:spPr>
      </p:pic>
      <p:sp>
        <p:nvSpPr>
          <p:cNvPr id="5" name="矩形标注 4"/>
          <p:cNvSpPr/>
          <p:nvPr/>
        </p:nvSpPr>
        <p:spPr>
          <a:xfrm>
            <a:off x="5087888" y="2348880"/>
            <a:ext cx="1656184" cy="504056"/>
          </a:xfrm>
          <a:prstGeom prst="wedgeRectCallout">
            <a:avLst>
              <a:gd name="adj1" fmla="val -168874"/>
              <a:gd name="adj2" fmla="val 2284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66"/>
                </a:solidFill>
              </a:rPr>
              <a:t>擂台法</a:t>
            </a:r>
          </a:p>
        </p:txBody>
      </p:sp>
    </p:spTree>
    <p:extLst>
      <p:ext uri="{BB962C8B-B14F-4D97-AF65-F5344CB8AC3E}">
        <p14:creationId xmlns:p14="http://schemas.microsoft.com/office/powerpoint/2010/main" val="2004510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条件运算符 ？：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7448" y="1556792"/>
            <a:ext cx="3771900" cy="4076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96" y="1556792"/>
            <a:ext cx="34290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45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计算邮资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描述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根据邮件的重量和用户是否选择加急计算邮费。计算规则：重量在</a:t>
            </a:r>
            <a:r>
              <a:rPr lang="en-US" altLang="zh-CN" dirty="0"/>
              <a:t>1000</a:t>
            </a:r>
            <a:r>
              <a:rPr lang="zh-CN" altLang="en-US" dirty="0"/>
              <a:t>克以内</a:t>
            </a:r>
            <a:r>
              <a:rPr lang="en-US" altLang="zh-CN" dirty="0"/>
              <a:t>(</a:t>
            </a:r>
            <a:r>
              <a:rPr lang="zh-CN" altLang="en-US" dirty="0"/>
              <a:t>包括</a:t>
            </a:r>
            <a:r>
              <a:rPr lang="en-US" altLang="zh-CN" dirty="0"/>
              <a:t>1000</a:t>
            </a:r>
            <a:r>
              <a:rPr lang="zh-CN" altLang="en-US" dirty="0"/>
              <a:t>克</a:t>
            </a:r>
            <a:r>
              <a:rPr lang="en-US" altLang="zh-CN" dirty="0"/>
              <a:t>), </a:t>
            </a:r>
            <a:r>
              <a:rPr lang="zh-CN" altLang="en-US" dirty="0"/>
              <a:t>基本费</a:t>
            </a:r>
            <a:r>
              <a:rPr lang="en-US" altLang="zh-CN" dirty="0"/>
              <a:t>8</a:t>
            </a:r>
            <a:r>
              <a:rPr lang="zh-CN" altLang="en-US" dirty="0"/>
              <a:t>元。超过</a:t>
            </a:r>
            <a:r>
              <a:rPr lang="en-US" altLang="zh-CN" dirty="0"/>
              <a:t>1000</a:t>
            </a:r>
            <a:r>
              <a:rPr lang="zh-CN" altLang="en-US" dirty="0"/>
              <a:t>克的部分，每</a:t>
            </a:r>
            <a:r>
              <a:rPr lang="en-US" altLang="zh-CN" dirty="0"/>
              <a:t>500</a:t>
            </a:r>
            <a:r>
              <a:rPr lang="zh-CN" altLang="en-US" dirty="0"/>
              <a:t>克加收超重费</a:t>
            </a:r>
            <a:r>
              <a:rPr lang="en-US" altLang="zh-CN" dirty="0"/>
              <a:t>4</a:t>
            </a:r>
            <a:r>
              <a:rPr lang="zh-CN" altLang="en-US" dirty="0"/>
              <a:t>元，不足</a:t>
            </a:r>
            <a:r>
              <a:rPr lang="en-US" altLang="zh-CN" dirty="0"/>
              <a:t>500</a:t>
            </a:r>
            <a:r>
              <a:rPr lang="zh-CN" altLang="en-US" dirty="0"/>
              <a:t>克部分按</a:t>
            </a:r>
            <a:r>
              <a:rPr lang="en-US" altLang="zh-CN" dirty="0"/>
              <a:t>500</a:t>
            </a:r>
            <a:r>
              <a:rPr lang="zh-CN" altLang="en-US" dirty="0"/>
              <a:t>克计算；如果用户选择加急，多收</a:t>
            </a:r>
            <a:r>
              <a:rPr lang="en-US" altLang="zh-CN" dirty="0"/>
              <a:t>5</a:t>
            </a:r>
            <a:r>
              <a:rPr lang="zh-CN" altLang="en-US" dirty="0"/>
              <a:t>元。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输入一行，包含整数和一个字符，以一个空格分开，分别表示重量（单位为克）和是否加急。如果字符是</a:t>
            </a:r>
            <a:r>
              <a:rPr lang="en-US" altLang="zh-CN" dirty="0"/>
              <a:t>y</a:t>
            </a:r>
            <a:r>
              <a:rPr lang="zh-CN" altLang="en-US" dirty="0"/>
              <a:t>，说明选择加急；如果字符是</a:t>
            </a:r>
            <a:r>
              <a:rPr lang="en-US" altLang="zh-CN" dirty="0"/>
              <a:t>n</a:t>
            </a:r>
            <a:r>
              <a:rPr lang="zh-CN" altLang="en-US" dirty="0"/>
              <a:t>，说明不加急。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输出一行，包含一个整数，表示邮费。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1200 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685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79D3A-BC2C-4B28-BCDD-EF878EC8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6FDA9F-6BE5-4DDA-8B50-A38B4C173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基本费：</a:t>
            </a:r>
            <a:r>
              <a:rPr lang="en-US" altLang="zh-CN" dirty="0"/>
              <a:t>8</a:t>
            </a:r>
            <a:r>
              <a:rPr lang="zh-CN" altLang="en-US" dirty="0"/>
              <a:t>元（</a:t>
            </a:r>
            <a:r>
              <a:rPr lang="en-US" altLang="zh-CN" dirty="0"/>
              <a:t>1000</a:t>
            </a:r>
            <a:r>
              <a:rPr lang="zh-CN" altLang="en-US" dirty="0"/>
              <a:t>克以内）</a:t>
            </a:r>
            <a:endParaRPr lang="en-US" altLang="zh-CN" dirty="0"/>
          </a:p>
          <a:p>
            <a:r>
              <a:rPr lang="zh-CN" altLang="en-US" dirty="0"/>
              <a:t>超重费：</a:t>
            </a:r>
            <a:r>
              <a:rPr lang="en-US" altLang="zh-CN" dirty="0"/>
              <a:t>4</a:t>
            </a:r>
            <a:r>
              <a:rPr lang="zh-CN" altLang="en-US" dirty="0"/>
              <a:t>元</a:t>
            </a:r>
            <a:r>
              <a:rPr lang="en-US" altLang="zh-CN" dirty="0"/>
              <a:t>/500</a:t>
            </a:r>
            <a:r>
              <a:rPr lang="zh-CN" altLang="en-US" dirty="0"/>
              <a:t>克（超过</a:t>
            </a:r>
            <a:r>
              <a:rPr lang="en-US" altLang="zh-CN" dirty="0"/>
              <a:t>1000</a:t>
            </a:r>
            <a:r>
              <a:rPr lang="zh-CN" altLang="en-US" dirty="0"/>
              <a:t>克，超重</a:t>
            </a:r>
            <a:r>
              <a:rPr lang="en-US" altLang="zh-CN" dirty="0"/>
              <a:t>500</a:t>
            </a:r>
            <a:r>
              <a:rPr lang="zh-CN" altLang="en-US" dirty="0"/>
              <a:t>以内按</a:t>
            </a:r>
            <a:r>
              <a:rPr lang="en-US" altLang="zh-CN" dirty="0"/>
              <a:t>500</a:t>
            </a:r>
            <a:r>
              <a:rPr lang="zh-CN" altLang="en-US" dirty="0"/>
              <a:t>克计算）</a:t>
            </a:r>
            <a:endParaRPr lang="en-US" altLang="zh-CN" dirty="0"/>
          </a:p>
          <a:p>
            <a:r>
              <a:rPr lang="zh-CN" altLang="en-US" dirty="0"/>
              <a:t>加急费：</a:t>
            </a:r>
            <a:r>
              <a:rPr lang="en-US" altLang="zh-CN" dirty="0"/>
              <a:t>5</a:t>
            </a:r>
            <a:r>
              <a:rPr lang="zh-CN" altLang="en-US" dirty="0"/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1931776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程序代码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3472" y="1196752"/>
            <a:ext cx="4104456" cy="510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55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663E6-3AAB-4EEE-A2BC-97FA4DB8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判断三角形类型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6DC6B7-8B12-480D-8663-FA59E4099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22717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判断三角形类型</a:t>
            </a:r>
          </a:p>
          <a:p>
            <a:pPr marL="0" indent="0">
              <a:buNone/>
            </a:pPr>
            <a:r>
              <a:rPr lang="zh-CN" altLang="en-US" dirty="0"/>
              <a:t>下图是三种三角形的编号：</a:t>
            </a:r>
          </a:p>
          <a:p>
            <a:pPr marL="0" indent="0">
              <a:buNone/>
            </a:pPr>
            <a:r>
              <a:rPr lang="zh-CN" altLang="en-US" dirty="0"/>
              <a:t>输入三角形三条边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均为正整数，判断是何种三角形，根据三角形类型输出三角形编号。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A29EA5-6475-4772-8809-FD2C6BDE6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571" y="3573016"/>
            <a:ext cx="6408712" cy="262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01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551B6-EF82-49A7-8DF8-7C3B770B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判断各种三角形的条件表达式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907C6D-D13B-4D27-9F20-B2D483C62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等边三角形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a=b</a:t>
            </a:r>
          </a:p>
          <a:p>
            <a:pPr marL="0" indent="0">
              <a:buNone/>
            </a:pPr>
            <a:r>
              <a:rPr lang="en-US" altLang="zh-CN" dirty="0"/>
              <a:t>b=c</a:t>
            </a:r>
          </a:p>
          <a:p>
            <a:pPr marL="0" indent="0">
              <a:buNone/>
            </a:pPr>
            <a:r>
              <a:rPr lang="en-US" altLang="zh-CN" dirty="0"/>
              <a:t>c=a</a:t>
            </a:r>
          </a:p>
          <a:p>
            <a:r>
              <a:rPr lang="zh-CN" altLang="en-US" dirty="0"/>
              <a:t>等腰三角形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a=b</a:t>
            </a:r>
          </a:p>
          <a:p>
            <a:pPr marL="0" indent="0">
              <a:buNone/>
            </a:pPr>
            <a:r>
              <a:rPr lang="en-US" altLang="zh-CN" dirty="0"/>
              <a:t>b=c</a:t>
            </a:r>
          </a:p>
          <a:p>
            <a:pPr marL="0" indent="0">
              <a:buNone/>
            </a:pPr>
            <a:r>
              <a:rPr lang="en-US" altLang="zh-CN" dirty="0"/>
              <a:t>c=a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322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295BB-6964-4D3D-AA77-D8051B1D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程序代码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F9DCFDB-D717-4A60-B23B-27480C2C4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6820" y="1517650"/>
            <a:ext cx="9351059" cy="466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4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844550" y="365125"/>
            <a:ext cx="10515600" cy="760413"/>
          </a:xfrm>
        </p:spPr>
        <p:txBody>
          <a:bodyPr/>
          <a:lstStyle/>
          <a:p>
            <a:pPr eaLnBrk="1" hangingPunct="1"/>
            <a:r>
              <a:rPr lang="zh-CN" altLang="en-US" dirty="0"/>
              <a:t>逻辑运算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512" y="1556792"/>
            <a:ext cx="7031280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1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运算优先级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4662836"/>
          </a:xfrm>
        </p:spPr>
        <p:txBody>
          <a:bodyPr>
            <a:normAutofit/>
          </a:bodyPr>
          <a:lstStyle/>
          <a:p>
            <a:r>
              <a:rPr lang="zh-CN" altLang="en-US" dirty="0"/>
              <a:t>逻辑运算优先级</a:t>
            </a:r>
          </a:p>
          <a:p>
            <a:pPr marL="0" indent="0">
              <a:buNone/>
            </a:pPr>
            <a:r>
              <a:rPr lang="zh-CN" altLang="en-US" dirty="0"/>
              <a:t>！</a:t>
            </a:r>
            <a:r>
              <a:rPr lang="en-US" altLang="zh-CN" dirty="0"/>
              <a:t> &gt; &amp;&amp; &gt;||</a:t>
            </a:r>
          </a:p>
          <a:p>
            <a:r>
              <a:rPr lang="zh-CN" altLang="en-US" dirty="0"/>
              <a:t>一个表达式中可能含有多种运算，计算机按以下顺序对表达式求值：</a:t>
            </a:r>
          </a:p>
          <a:p>
            <a:pPr marL="0" indent="0">
              <a:buNone/>
            </a:pPr>
            <a:r>
              <a:rPr lang="zh-CN" altLang="en-US" dirty="0"/>
              <a:t>   ① 函数运算；</a:t>
            </a:r>
          </a:p>
          <a:p>
            <a:pPr marL="0" indent="0">
              <a:buNone/>
            </a:pPr>
            <a:r>
              <a:rPr lang="zh-CN" altLang="en-US" dirty="0"/>
              <a:t>   ② 算术运算；</a:t>
            </a:r>
          </a:p>
          <a:p>
            <a:pPr marL="0" indent="0">
              <a:buNone/>
            </a:pPr>
            <a:r>
              <a:rPr lang="zh-CN" altLang="en-US" dirty="0"/>
              <a:t>   ③ 关系运算；</a:t>
            </a:r>
          </a:p>
          <a:p>
            <a:pPr marL="0" indent="0">
              <a:buNone/>
            </a:pPr>
            <a:r>
              <a:rPr lang="zh-CN" altLang="en-US" dirty="0"/>
              <a:t>   ④ 逻辑运算。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pow(a,2)+pow(b,2)==pow(c,2)) || </a:t>
            </a:r>
            <a:r>
              <a:rPr lang="zh-CN" altLang="en-US" dirty="0"/>
              <a:t>（</a:t>
            </a:r>
            <a:r>
              <a:rPr lang="en-US" altLang="zh-CN" dirty="0"/>
              <a:t>pow(a,2)+pow(c,2)==pow(b,2))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70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844550" y="365125"/>
            <a:ext cx="10515600" cy="760413"/>
          </a:xfrm>
        </p:spPr>
        <p:txBody>
          <a:bodyPr/>
          <a:lstStyle/>
          <a:p>
            <a:r>
              <a:rPr lang="zh-CN" altLang="en-US" dirty="0"/>
              <a:t>闰年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1127447" y="1412776"/>
            <a:ext cx="5640997" cy="466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提示</a:t>
            </a:r>
          </a:p>
          <a:p>
            <a:r>
              <a:rPr lang="zh-CN" altLang="en-US" sz="2400" dirty="0"/>
              <a:t>能被</a:t>
            </a:r>
            <a:r>
              <a:rPr lang="en-US" altLang="zh-CN" sz="2400" dirty="0"/>
              <a:t>4</a:t>
            </a:r>
            <a:r>
              <a:rPr lang="zh-CN" altLang="en-US" sz="2400" dirty="0"/>
              <a:t>整除的大多是闰年</a:t>
            </a:r>
            <a:endParaRPr lang="en-US" altLang="zh-CN" sz="2400" dirty="0"/>
          </a:p>
          <a:p>
            <a:r>
              <a:rPr lang="zh-CN" altLang="en-US" sz="2400" dirty="0"/>
              <a:t>能被</a:t>
            </a:r>
            <a:r>
              <a:rPr lang="en-US" altLang="zh-CN" sz="2400" dirty="0"/>
              <a:t>100</a:t>
            </a:r>
            <a:r>
              <a:rPr lang="zh-CN" altLang="en-US" sz="2400" dirty="0"/>
              <a:t>整除而不能被</a:t>
            </a:r>
            <a:r>
              <a:rPr lang="en-US" altLang="zh-CN" sz="2400" dirty="0"/>
              <a:t>400</a:t>
            </a:r>
            <a:r>
              <a:rPr lang="zh-CN" altLang="en-US" sz="2400" dirty="0"/>
              <a:t>整除的年份不是闰年</a:t>
            </a:r>
            <a:endParaRPr lang="en-US" altLang="zh-CN" sz="2400" dirty="0"/>
          </a:p>
          <a:p>
            <a:r>
              <a:rPr lang="zh-CN" altLang="en-US" sz="2400" dirty="0"/>
              <a:t>能被</a:t>
            </a:r>
            <a:r>
              <a:rPr lang="en-US" altLang="zh-CN" sz="2400" dirty="0"/>
              <a:t>3200</a:t>
            </a:r>
            <a:r>
              <a:rPr lang="zh-CN" altLang="en-US" sz="2400" dirty="0"/>
              <a:t>整除的也不是闰年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例如：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1900</a:t>
            </a:r>
            <a:r>
              <a:rPr lang="zh-CN" altLang="en-US" sz="2400" dirty="0"/>
              <a:t>年是平年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2000</a:t>
            </a:r>
            <a:r>
              <a:rPr lang="zh-CN" altLang="en-US" sz="2400" dirty="0"/>
              <a:t>年是闰年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3200</a:t>
            </a:r>
            <a:r>
              <a:rPr lang="zh-CN" altLang="en-US" sz="2400" dirty="0"/>
              <a:t>年不是闰年。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FA46A13-5248-488A-B7F8-6D4B64A36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767" y="4293096"/>
            <a:ext cx="5904656" cy="99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3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最大数输出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描述</a:t>
            </a:r>
          </a:p>
          <a:p>
            <a:pPr marL="0" indent="0">
              <a:buNone/>
            </a:pPr>
            <a:r>
              <a:rPr lang="zh-CN" altLang="en-US" dirty="0"/>
              <a:t>输入三个整数</a:t>
            </a:r>
            <a:r>
              <a:rPr lang="en-US" altLang="zh-CN" dirty="0"/>
              <a:t>,</a:t>
            </a:r>
            <a:r>
              <a:rPr lang="zh-CN" altLang="en-US" dirty="0"/>
              <a:t>输出最大的数。</a:t>
            </a:r>
          </a:p>
          <a:p>
            <a:pPr marL="0" indent="0">
              <a:buNone/>
            </a:pPr>
            <a:r>
              <a:rPr lang="zh-CN" altLang="en-US" dirty="0"/>
              <a:t>输入</a:t>
            </a:r>
          </a:p>
          <a:p>
            <a:pPr marL="0" indent="0">
              <a:buNone/>
            </a:pPr>
            <a:r>
              <a:rPr lang="zh-CN" altLang="en-US" dirty="0"/>
              <a:t>输入为一行，包含三个整数，数与数之间以一个空格分开。</a:t>
            </a:r>
          </a:p>
          <a:p>
            <a:pPr marL="0" indent="0">
              <a:buNone/>
            </a:pPr>
            <a:r>
              <a:rPr lang="zh-CN" altLang="en-US" dirty="0"/>
              <a:t>输出</a:t>
            </a:r>
          </a:p>
          <a:p>
            <a:pPr marL="0" indent="0">
              <a:buNone/>
            </a:pPr>
            <a:r>
              <a:rPr lang="zh-CN" altLang="en-US" dirty="0"/>
              <a:t>输出一行，包含一个整数，即最大的整数。</a:t>
            </a:r>
          </a:p>
          <a:p>
            <a:pPr marL="0" indent="0">
              <a:buNone/>
            </a:pPr>
            <a:r>
              <a:rPr lang="zh-CN" altLang="en-US" dirty="0"/>
              <a:t>样例输入</a:t>
            </a:r>
          </a:p>
          <a:p>
            <a:pPr marL="0" indent="0">
              <a:buNone/>
            </a:pPr>
            <a:r>
              <a:rPr lang="en-US" altLang="zh-CN" dirty="0"/>
              <a:t>10 20 56</a:t>
            </a:r>
          </a:p>
          <a:p>
            <a:pPr marL="0" indent="0">
              <a:buNone/>
            </a:pPr>
            <a:r>
              <a:rPr lang="zh-CN" altLang="en-US" dirty="0"/>
              <a:t>样例输出</a:t>
            </a:r>
          </a:p>
          <a:p>
            <a:pPr marL="0" indent="0">
              <a:buNone/>
            </a:pPr>
            <a:r>
              <a:rPr lang="en-US" altLang="zh-CN" dirty="0"/>
              <a:t>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636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D4CF9-950D-49DB-84ED-C32D9ED9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14E53E-9077-4AB2-8BA1-E656264CB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750" y="1517302"/>
            <a:ext cx="5957491" cy="4239325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18100D-FC45-4B95-862C-0C22B8B48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4098745" cy="4662836"/>
          </a:xfrm>
        </p:spPr>
        <p:txBody>
          <a:bodyPr/>
          <a:lstStyle/>
          <a:p>
            <a:r>
              <a:rPr lang="zh-CN" altLang="en-US" dirty="0"/>
              <a:t>依次读取三个数</a:t>
            </a:r>
            <a:endParaRPr lang="en-US" altLang="zh-CN" dirty="0"/>
          </a:p>
          <a:p>
            <a:r>
              <a:rPr lang="zh-CN" altLang="en-US" dirty="0"/>
              <a:t>三次比较找出最大值</a:t>
            </a:r>
          </a:p>
        </p:txBody>
      </p:sp>
    </p:spTree>
    <p:extLst>
      <p:ext uri="{BB962C8B-B14F-4D97-AF65-F5344CB8AC3E}">
        <p14:creationId xmlns:p14="http://schemas.microsoft.com/office/powerpoint/2010/main" val="3456625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D4CF9-950D-49DB-84ED-C32D9ED9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12664-6211-493E-BD1F-8A7F7289B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412776"/>
            <a:ext cx="10003401" cy="543546"/>
          </a:xfrm>
        </p:spPr>
        <p:txBody>
          <a:bodyPr/>
          <a:lstStyle/>
          <a:p>
            <a:r>
              <a:rPr lang="zh-CN" altLang="en-US" dirty="0"/>
              <a:t>思考：如果三个数相等会有什么结果？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14E53E-9077-4AB2-8BA1-E656264CB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8" y="2060848"/>
            <a:ext cx="5957491" cy="423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0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D4CF9-950D-49DB-84ED-C32D9ED9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12664-6211-493E-BD1F-8A7F7289B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291" y="1340768"/>
            <a:ext cx="10219425" cy="648072"/>
          </a:xfrm>
        </p:spPr>
        <p:txBody>
          <a:bodyPr/>
          <a:lstStyle/>
          <a:p>
            <a:r>
              <a:rPr lang="zh-CN" altLang="en-US" dirty="0"/>
              <a:t>思考：程序经过如下修改，输入三个数相等会有什么结果？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F6ED25-6F8C-4EF1-A207-3389CB5A0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8" y="1988840"/>
            <a:ext cx="6444058" cy="433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72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内容占位符 20">
            <a:extLst>
              <a:ext uri="{FF2B5EF4-FFF2-40B4-BE49-F238E27FC236}">
                <a16:creationId xmlns:a16="http://schemas.microsoft.com/office/drawing/2014/main" id="{564C5242-63D5-4DE5-BE15-AC27D0D90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1504" y="1412776"/>
            <a:ext cx="7496595" cy="460851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算法一</a:t>
            </a:r>
          </a:p>
        </p:txBody>
      </p:sp>
    </p:spTree>
    <p:extLst>
      <p:ext uri="{BB962C8B-B14F-4D97-AF65-F5344CB8AC3E}">
        <p14:creationId xmlns:p14="http://schemas.microsoft.com/office/powerpoint/2010/main" val="270055824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3602</TotalTime>
  <Pages>0</Pages>
  <Words>615</Words>
  <Characters>0</Characters>
  <Application>Microsoft Office PowerPoint</Application>
  <DocSecurity>0</DocSecurity>
  <PresentationFormat>宽屏</PresentationFormat>
  <Lines>0</Lines>
  <Paragraphs>101</Paragraphs>
  <Slides>19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Adobe 繁黑體 Std B</vt:lpstr>
      <vt:lpstr>黑体</vt:lpstr>
      <vt:lpstr>Arial</vt:lpstr>
      <vt:lpstr>Calibri</vt:lpstr>
      <vt:lpstr>Calibri Light</vt:lpstr>
      <vt:lpstr>Century Gothic</vt:lpstr>
      <vt:lpstr>Garamond</vt:lpstr>
      <vt:lpstr>Times New Roman</vt:lpstr>
      <vt:lpstr>Wingdings</vt:lpstr>
      <vt:lpstr>Wingdings 2</vt:lpstr>
      <vt:lpstr>HDOfficeLightV0</vt:lpstr>
      <vt:lpstr>Savon</vt:lpstr>
      <vt:lpstr>挑战信息学奥林匹克</vt:lpstr>
      <vt:lpstr>逻辑运算</vt:lpstr>
      <vt:lpstr>运算优先级</vt:lpstr>
      <vt:lpstr>闰年</vt:lpstr>
      <vt:lpstr>最大数输出</vt:lpstr>
      <vt:lpstr>问题分析</vt:lpstr>
      <vt:lpstr>问题分析</vt:lpstr>
      <vt:lpstr>问题分析</vt:lpstr>
      <vt:lpstr>算法一</vt:lpstr>
      <vt:lpstr>算法一</vt:lpstr>
      <vt:lpstr>算法一</vt:lpstr>
      <vt:lpstr>算法二</vt:lpstr>
      <vt:lpstr>条件运算符 ？：</vt:lpstr>
      <vt:lpstr>计算邮资</vt:lpstr>
      <vt:lpstr>问题分析</vt:lpstr>
      <vt:lpstr>程序代码</vt:lpstr>
      <vt:lpstr>判断三角形类型</vt:lpstr>
      <vt:lpstr>判断各种三角形的条件表达式</vt:lpstr>
      <vt:lpstr>程序代码</vt:lpstr>
    </vt:vector>
  </TitlesOfParts>
  <Manager/>
  <Company>szsyzx.net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欢迎！</dc:title>
  <dc:subject/>
  <dc:creator>wangjx</dc:creator>
  <cp:keywords/>
  <dc:description/>
  <cp:lastModifiedBy>wang jianxin</cp:lastModifiedBy>
  <cp:revision>337</cp:revision>
  <dcterms:created xsi:type="dcterms:W3CDTF">2007-08-07T12:36:14Z</dcterms:created>
  <dcterms:modified xsi:type="dcterms:W3CDTF">2019-01-10T12:29:40Z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2052-9.1.0.4842</vt:lpwstr>
  </property>
</Properties>
</file>