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23" r:id="rId1"/>
    <p:sldMasterId id="2147484324" r:id="rId2"/>
  </p:sldMasterIdLst>
  <p:notesMasterIdLst>
    <p:notesMasterId r:id="rId26"/>
  </p:notesMasterIdLst>
  <p:sldIdLst>
    <p:sldId id="257" r:id="rId3"/>
    <p:sldId id="356" r:id="rId4"/>
    <p:sldId id="357" r:id="rId5"/>
    <p:sldId id="358" r:id="rId6"/>
    <p:sldId id="343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55" r:id="rId25"/>
  </p:sldIdLst>
  <p:sldSz cx="12192000" cy="6858000"/>
  <p:notesSz cx="6808788" cy="9823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D60093"/>
    <a:srgbClr val="FF0066"/>
    <a:srgbClr val="0066CC"/>
    <a:srgbClr val="FFFFFF"/>
    <a:srgbClr val="FFFF00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247" autoAdjust="0"/>
  </p:normalViewPr>
  <p:slideViewPr>
    <p:cSldViewPr>
      <p:cViewPr varScale="1">
        <p:scale>
          <a:sx n="74" d="100"/>
          <a:sy n="74" d="100"/>
        </p:scale>
        <p:origin x="591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00" d="100"/>
          <a:sy n="100" d="100"/>
        </p:scale>
        <p:origin x="1908" y="-222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0175" y="736600"/>
            <a:ext cx="6548438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单击此处编辑母版文本样式</a:t>
            </a:r>
          </a:p>
          <a:p>
            <a:pPr lvl="1"/>
            <a:r>
              <a:rPr lang="zh-CN" altLang="zh-CN" noProof="0"/>
              <a:t>第二级</a:t>
            </a:r>
          </a:p>
          <a:p>
            <a:pPr lvl="2"/>
            <a:r>
              <a:rPr lang="zh-CN" altLang="zh-CN" noProof="0"/>
              <a:t>第三级</a:t>
            </a:r>
          </a:p>
          <a:p>
            <a:pPr lvl="3"/>
            <a:r>
              <a:rPr lang="zh-CN" altLang="zh-CN" noProof="0"/>
              <a:t>第四级</a:t>
            </a:r>
          </a:p>
          <a:p>
            <a:pPr lvl="4"/>
            <a:r>
              <a:rPr lang="zh-CN" altLang="zh-CN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665E49-0FAF-4827-A89E-459EE2FA9E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2877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89009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99006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4852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54479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98994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6359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00961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23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1537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24893-DBDA-4BFA-9CE1-4BFE7CD0F8CF}" type="datetime1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FF87-50E7-4D7C-B3C4-E069BD6E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251D-888C-4B96-B613-1AE9A18C26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043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5F8F-C378-4C42-BF64-5CB843272E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248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10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14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16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125" y="1341438"/>
            <a:ext cx="1555750" cy="527050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2FA42EB-9E79-43CA-96EF-342DF4572F34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13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7425" y="5211763"/>
            <a:ext cx="2111375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FAEF2FC-0AC2-4C34-8C37-D02BB4137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3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4472-9E7A-43BB-A393-C296912D8F0D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905F-EDD6-4AC8-81AA-559EA75A5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23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29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31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2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300" y="1344613"/>
            <a:ext cx="1555750" cy="530225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609E0F-3F7C-4E0A-8939-58AC8518F67B}" type="datetimeFigureOut">
              <a:rPr lang="zh-CN" altLang="en-US"/>
              <a:pPr>
                <a:defRPr/>
              </a:pPr>
              <a:t>2019/1/10</a:t>
            </a:fld>
            <a:endParaRPr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708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250" y="5211763"/>
            <a:ext cx="2112963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8AA4B-9D7F-4A83-A507-88BBA0E18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542D5-6E35-4FE3-8779-F8C716C0A6E0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D357-3507-457A-ABD7-E885B666D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0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B4A32-73F4-427E-AD2F-E8F2564B7AC2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5C29D-E572-4E26-B9DF-90EE0F8DE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2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C9227-BB47-435A-804C-D9AF2902C3D4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EEF4-4D87-4223-9C47-61E4CC08B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0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7124D-D584-4ECD-B1AE-E22DCF57E53A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B312-DB54-4A5C-967D-99377C542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1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/>
          <p:nvPr/>
        </p:nvSpPr>
        <p:spPr>
          <a:xfrm>
            <a:off x="246063" y="238125"/>
            <a:ext cx="8531225" cy="638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4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0819-7460-47C5-9FA0-AA732DD25A70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363" y="6223000"/>
            <a:ext cx="1463675" cy="2746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77F1A4-9DE2-45D6-B95B-3413F257D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79425" y="6453188"/>
            <a:ext cx="11088688" cy="0"/>
          </a:xfrm>
          <a:prstGeom prst="line">
            <a:avLst/>
          </a:prstGeom>
          <a:ln w="190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662836"/>
          </a:xfrm>
        </p:spPr>
        <p:txBody>
          <a:bodyPr>
            <a:normAutofit/>
          </a:bodyPr>
          <a:lstStyle>
            <a:lvl1pPr marL="2286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1pPr>
            <a:lvl2pPr marL="685800" indent="-2286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/>
            </a:lvl2pPr>
            <a:lvl3pPr marL="11430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3pPr>
            <a:lvl4pPr marL="16002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4pPr>
            <a:lvl5pPr marL="20574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89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9581C684-34CB-4B74-A4DD-38D6D41430ED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538" y="6227763"/>
            <a:ext cx="1463675" cy="2730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2BACB5-83FE-4FFC-A5C2-74E294D1B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9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EE0A-7D9A-4FF3-BE24-3177E43AE3A5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75CE-C92F-4F96-A09C-6A9A38CD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5C27-FC58-4301-9664-F92FBEE13319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323D1-B128-4F4E-9E4D-5098F69D6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8B22B-7679-43DA-A063-7603640328F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18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B4DB5-AB0C-416B-A497-94387338E13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621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87A19-5E95-437A-A077-5F41F019B10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447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71847-E61B-4656-A338-045731B6013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76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8F21-1356-4299-8337-DD0187B27AB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882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1953-5865-4F8F-98BB-4D4893263F0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06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3FBCF-12A3-473D-B33C-D072E546175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82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682B9C-C314-46BB-B72D-CD3629F4E7A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99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642938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6800" y="2103438"/>
            <a:ext cx="100584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638" y="6307138"/>
            <a:ext cx="27432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6028B02-9407-403E-8BE1-15E7C08A362F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325" y="6307138"/>
            <a:ext cx="521335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563" y="6307138"/>
            <a:ext cx="1463675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CF1D1EC-F172-456D-9C4B-4F638A095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491" r:id="rId2"/>
    <p:sldLayoutId id="2147484501" r:id="rId3"/>
    <p:sldLayoutId id="2147484492" r:id="rId4"/>
    <p:sldLayoutId id="2147484493" r:id="rId5"/>
    <p:sldLayoutId id="2147484494" r:id="rId6"/>
    <p:sldLayoutId id="2147484495" r:id="rId7"/>
    <p:sldLayoutId id="2147484502" r:id="rId8"/>
    <p:sldLayoutId id="2147484503" r:id="rId9"/>
    <p:sldLayoutId id="2147484496" r:id="rId10"/>
    <p:sldLayoutId id="214748449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dirty="0">
          <a:solidFill>
            <a:srgbClr val="262626"/>
          </a:solidFill>
          <a:latin typeface="+mj-lt"/>
          <a:ea typeface="+mn-ea"/>
          <a:cs typeface="+mn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9pPr>
    </p:titleStyle>
    <p:bodyStyle>
      <a:lvl1pPr marL="182563" indent="-182563" algn="l" rtl="0" eaLnBrk="0" fontAlgn="base" hangingPunct="0">
        <a:spcBef>
          <a:spcPts val="9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7488" y="3940175"/>
            <a:ext cx="5184775" cy="165576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C++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程序设计（</a:t>
            </a:r>
            <a:r>
              <a:rPr lang="en-US" altLang="zh-CN" sz="4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1-5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）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——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选择结构</a:t>
            </a:r>
            <a:endParaRPr lang="zh-CN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2274888"/>
            <a:ext cx="7416800" cy="15954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挑战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信息学奥林匹克</a:t>
            </a:r>
            <a:endParaRPr lang="zh-CN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1024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04813"/>
            <a:ext cx="31527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1FC31-A213-4207-A170-2B393395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大小写字母转换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976DC-0A9E-4E34-912D-E816118AB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5754929" cy="46628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描述</a:t>
            </a:r>
          </a:p>
          <a:p>
            <a:pPr marL="0" indent="0">
              <a:buNone/>
            </a:pPr>
            <a:r>
              <a:rPr lang="zh-CN" altLang="en-US" dirty="0"/>
              <a:t>输入一个字母，如果是大写字母，就转换为小写，如果是小写字母，则转换为大写字母。</a:t>
            </a:r>
          </a:p>
          <a:p>
            <a:pPr marL="0" indent="0">
              <a:buNone/>
            </a:pPr>
            <a:r>
              <a:rPr lang="zh-CN" altLang="en-US" dirty="0"/>
              <a:t>输入样例</a:t>
            </a:r>
          </a:p>
          <a:p>
            <a:pPr marL="0" indent="0">
              <a:buNone/>
            </a:pPr>
            <a:r>
              <a:rPr lang="en-US" altLang="zh-CN" dirty="0"/>
              <a:t>A</a:t>
            </a:r>
          </a:p>
          <a:p>
            <a:pPr marL="0" indent="0">
              <a:buNone/>
            </a:pPr>
            <a:r>
              <a:rPr lang="zh-CN" altLang="en-US" dirty="0"/>
              <a:t>输出</a:t>
            </a:r>
          </a:p>
          <a:p>
            <a:pPr marL="0" indent="0">
              <a:buNone/>
            </a:pP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01D9B7-6E28-422B-8640-1895153E41DB}"/>
              </a:ext>
            </a:extLst>
          </p:cNvPr>
          <p:cNvSpPr txBox="1"/>
          <p:nvPr/>
        </p:nvSpPr>
        <p:spPr>
          <a:xfrm>
            <a:off x="7248128" y="1988840"/>
            <a:ext cx="28793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c&gt;='a' &amp;&amp; c&lt;=‘z’</a:t>
            </a:r>
          </a:p>
          <a:p>
            <a:endParaRPr lang="en-US" altLang="zh-CN" sz="2800" dirty="0"/>
          </a:p>
          <a:p>
            <a:r>
              <a:rPr lang="en-US" altLang="zh-CN" sz="2800" dirty="0"/>
              <a:t>C&gt;=‘A’ &amp;&amp; C&lt;=‘Z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87545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1FC31-A213-4207-A170-2B393395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大小写字母转换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976DC-0A9E-4E34-912D-E816118AB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5754929" cy="46628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描述</a:t>
            </a:r>
          </a:p>
          <a:p>
            <a:pPr marL="0" indent="0">
              <a:buNone/>
            </a:pPr>
            <a:r>
              <a:rPr lang="zh-CN" altLang="en-US" dirty="0"/>
              <a:t>输入一个字母，如果是大写字母，就转换为小写，如果是小写字母，则转换为大写字母。</a:t>
            </a:r>
          </a:p>
          <a:p>
            <a:pPr marL="0" indent="0">
              <a:buNone/>
            </a:pPr>
            <a:r>
              <a:rPr lang="zh-CN" altLang="en-US" dirty="0"/>
              <a:t>输入样例</a:t>
            </a:r>
          </a:p>
          <a:p>
            <a:pPr marL="0" indent="0">
              <a:buNone/>
            </a:pPr>
            <a:r>
              <a:rPr lang="en-US" altLang="zh-CN" dirty="0"/>
              <a:t>A</a:t>
            </a:r>
          </a:p>
          <a:p>
            <a:pPr marL="0" indent="0">
              <a:buNone/>
            </a:pPr>
            <a:r>
              <a:rPr lang="zh-CN" altLang="en-US" dirty="0"/>
              <a:t>输出</a:t>
            </a:r>
          </a:p>
          <a:p>
            <a:pPr marL="0" indent="0">
              <a:buNone/>
            </a:pPr>
            <a:r>
              <a:rPr lang="en-US" altLang="zh-CN" dirty="0"/>
              <a:t>a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6F60F3-2722-472B-9B7D-A4182DFF6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48" y="1124744"/>
            <a:ext cx="5354084" cy="446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80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71DA5-59D2-4160-BE84-235C0D32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预测身高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41839-5165-46F8-A720-901CD20E4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描述</a:t>
            </a:r>
            <a:r>
              <a:rPr lang="en-US" altLang="zh-CN" dirty="0"/>
              <a:t>】</a:t>
            </a:r>
            <a:endParaRPr lang="zh-CN" altLang="en-US" dirty="0"/>
          </a:p>
          <a:p>
            <a:r>
              <a:rPr lang="zh-CN" altLang="en-US" dirty="0"/>
              <a:t>遗传对身高的影响是公认的，父母身材较高，子女一般较高，欧洲一位科学家经过研究归纳出一套预测子女身高的公式：</a:t>
            </a:r>
          </a:p>
          <a:p>
            <a:r>
              <a:rPr lang="zh-CN" altLang="en-US" dirty="0"/>
              <a:t>儿子成年升高</a:t>
            </a:r>
            <a:r>
              <a:rPr lang="en-US" altLang="zh-CN" dirty="0"/>
              <a:t>=</a:t>
            </a:r>
            <a:r>
              <a:rPr lang="zh-CN" altLang="en-US" dirty="0"/>
              <a:t>（父亲身高</a:t>
            </a:r>
            <a:r>
              <a:rPr lang="en-US" altLang="zh-CN" dirty="0"/>
              <a:t>+</a:t>
            </a:r>
            <a:r>
              <a:rPr lang="zh-CN" altLang="en-US" dirty="0"/>
              <a:t>母亲身高）*</a:t>
            </a:r>
            <a:r>
              <a:rPr lang="en-US" altLang="zh-CN" dirty="0"/>
              <a:t>1.08/2</a:t>
            </a:r>
          </a:p>
          <a:p>
            <a:r>
              <a:rPr lang="zh-CN" altLang="en-US" dirty="0"/>
              <a:t>女儿成年升高</a:t>
            </a:r>
            <a:r>
              <a:rPr lang="en-US" altLang="zh-CN" dirty="0"/>
              <a:t>=</a:t>
            </a:r>
            <a:r>
              <a:rPr lang="zh-CN" altLang="en-US" dirty="0"/>
              <a:t>（父亲身高</a:t>
            </a:r>
            <a:r>
              <a:rPr lang="en-US" altLang="zh-CN" dirty="0"/>
              <a:t>+0.948*</a:t>
            </a:r>
            <a:r>
              <a:rPr lang="zh-CN" altLang="en-US" dirty="0"/>
              <a:t>母亲身高）</a:t>
            </a:r>
            <a:r>
              <a:rPr lang="en-US" altLang="zh-CN" dirty="0"/>
              <a:t>/2</a:t>
            </a:r>
          </a:p>
          <a:p>
            <a:r>
              <a:rPr lang="zh-CN" altLang="en-US" dirty="0"/>
              <a:t>除了遗传因素外，体育锻炼对身高也会有影响，经常参加体育锻炼的孩子成年身高可以增加</a:t>
            </a:r>
            <a:r>
              <a:rPr lang="en-US" altLang="zh-CN" dirty="0"/>
              <a:t>2%</a:t>
            </a:r>
            <a:r>
              <a:rPr lang="zh-CN" altLang="en-US" dirty="0"/>
              <a:t>。给出父母的身高，预测子女成年后的身高。</a:t>
            </a:r>
          </a:p>
        </p:txBody>
      </p:sp>
    </p:spTree>
    <p:extLst>
      <p:ext uri="{BB962C8B-B14F-4D97-AF65-F5344CB8AC3E}">
        <p14:creationId xmlns:p14="http://schemas.microsoft.com/office/powerpoint/2010/main" val="2868892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0920C-FC30-4B23-9FC3-F9DE84CE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预测身高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FFA96-6242-4C54-B574-36602EB65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  <a:endParaRPr lang="zh-CN" altLang="en-US" dirty="0"/>
          </a:p>
          <a:p>
            <a:r>
              <a:rPr lang="zh-CN" altLang="en-US" dirty="0"/>
              <a:t>一行</a:t>
            </a:r>
            <a:r>
              <a:rPr lang="en-US" altLang="zh-CN" dirty="0"/>
              <a:t>4</a:t>
            </a:r>
            <a:r>
              <a:rPr lang="zh-CN" altLang="en-US" dirty="0"/>
              <a:t>个数据，第</a:t>
            </a:r>
            <a:r>
              <a:rPr lang="en-US" altLang="zh-CN" dirty="0"/>
              <a:t>1</a:t>
            </a:r>
            <a:r>
              <a:rPr lang="zh-CN" altLang="en-US" dirty="0"/>
              <a:t>个和第</a:t>
            </a:r>
            <a:r>
              <a:rPr lang="en-US" altLang="zh-CN" dirty="0"/>
              <a:t>2</a:t>
            </a:r>
            <a:r>
              <a:rPr lang="zh-CN" altLang="en-US" dirty="0"/>
              <a:t>个整数分别是父亲和母亲的身高，单位厘米。接下来</a:t>
            </a:r>
            <a:r>
              <a:rPr lang="en-US" altLang="zh-CN" dirty="0"/>
              <a:t>2</a:t>
            </a:r>
            <a:r>
              <a:rPr lang="zh-CN" altLang="en-US" dirty="0"/>
              <a:t>个用空格隔开的字符，第</a:t>
            </a:r>
            <a:r>
              <a:rPr lang="en-US" altLang="zh-CN" dirty="0"/>
              <a:t>1</a:t>
            </a:r>
            <a:r>
              <a:rPr lang="zh-CN" altLang="en-US" dirty="0"/>
              <a:t>个字符是性别，‘</a:t>
            </a:r>
            <a:r>
              <a:rPr lang="en-US" altLang="zh-CN" dirty="0"/>
              <a:t>f'</a:t>
            </a:r>
            <a:r>
              <a:rPr lang="zh-CN" altLang="en-US" dirty="0"/>
              <a:t>为女性，</a:t>
            </a:r>
            <a:r>
              <a:rPr lang="en-US" altLang="zh-CN" dirty="0"/>
              <a:t>'m'</a:t>
            </a:r>
            <a:r>
              <a:rPr lang="zh-CN" altLang="en-US" dirty="0"/>
              <a:t>为男性。第</a:t>
            </a:r>
            <a:r>
              <a:rPr lang="en-US" altLang="zh-CN" dirty="0"/>
              <a:t>2</a:t>
            </a:r>
            <a:r>
              <a:rPr lang="zh-CN" altLang="en-US" dirty="0"/>
              <a:t>个字符表示是否参加体育锻炼，</a:t>
            </a:r>
            <a:r>
              <a:rPr lang="en-US" altLang="zh-CN" dirty="0"/>
              <a:t>'y'</a:t>
            </a:r>
            <a:r>
              <a:rPr lang="zh-CN" altLang="en-US" dirty="0"/>
              <a:t>表示经常参加体育锻炼，</a:t>
            </a:r>
            <a:r>
              <a:rPr lang="en-US" altLang="zh-CN" dirty="0"/>
              <a:t>'n'</a:t>
            </a:r>
            <a:r>
              <a:rPr lang="zh-CN" altLang="en-US" dirty="0"/>
              <a:t>表示不参加体育锻炼。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  <a:endParaRPr lang="zh-CN" altLang="en-US" dirty="0"/>
          </a:p>
          <a:p>
            <a:r>
              <a:rPr lang="zh-CN" altLang="en-US" dirty="0"/>
              <a:t>一个整数，计算的预测身高（下取整）。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输入样例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172 159 m y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输出样例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182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203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D158B-5357-424C-98AE-9842AD30D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6D714-BFC0-4C5F-B2A1-3CC17F18E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定义变量</a:t>
            </a:r>
            <a:endParaRPr lang="en-US" altLang="zh-CN" dirty="0"/>
          </a:p>
          <a:p>
            <a:pPr lvl="1"/>
            <a:r>
              <a:rPr lang="zh-CN" altLang="en-US" dirty="0"/>
              <a:t>父亲身高</a:t>
            </a:r>
            <a:r>
              <a:rPr lang="en-US" altLang="zh-CN" dirty="0"/>
              <a:t>fa</a:t>
            </a:r>
          </a:p>
          <a:p>
            <a:pPr lvl="1"/>
            <a:r>
              <a:rPr lang="zh-CN" altLang="en-US" dirty="0"/>
              <a:t>母亲身高</a:t>
            </a:r>
            <a:r>
              <a:rPr lang="en-US" altLang="zh-CN" dirty="0"/>
              <a:t>ma</a:t>
            </a:r>
          </a:p>
          <a:p>
            <a:pPr lvl="1"/>
            <a:r>
              <a:rPr lang="zh-CN" altLang="en-US" dirty="0"/>
              <a:t>性别</a:t>
            </a:r>
            <a:r>
              <a:rPr lang="en-US" altLang="zh-CN" dirty="0" err="1"/>
              <a:t>xb</a:t>
            </a:r>
            <a:endParaRPr lang="en-US" altLang="zh-CN" dirty="0"/>
          </a:p>
          <a:p>
            <a:pPr lvl="1"/>
            <a:r>
              <a:rPr lang="zh-CN" altLang="en-US" dirty="0"/>
              <a:t>是否体育锻炼</a:t>
            </a:r>
            <a:r>
              <a:rPr lang="en-US" altLang="zh-CN" dirty="0"/>
              <a:t>td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050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D158B-5357-424C-98AE-9842AD30D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6D714-BFC0-4C5F-B2A1-3CC17F18E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定义变量</a:t>
            </a:r>
            <a:endParaRPr lang="en-US" altLang="zh-CN" dirty="0"/>
          </a:p>
          <a:p>
            <a:pPr lvl="1"/>
            <a:r>
              <a:rPr lang="zh-CN" altLang="en-US" dirty="0"/>
              <a:t>父亲身高</a:t>
            </a:r>
            <a:r>
              <a:rPr lang="en-US" altLang="zh-CN" dirty="0"/>
              <a:t>fa</a:t>
            </a:r>
          </a:p>
          <a:p>
            <a:pPr lvl="1"/>
            <a:r>
              <a:rPr lang="zh-CN" altLang="en-US" dirty="0"/>
              <a:t>母亲身高</a:t>
            </a:r>
            <a:r>
              <a:rPr lang="en-US" altLang="zh-CN" dirty="0"/>
              <a:t>ma</a:t>
            </a:r>
          </a:p>
          <a:p>
            <a:pPr lvl="1"/>
            <a:r>
              <a:rPr lang="zh-CN" altLang="en-US" dirty="0"/>
              <a:t>性别</a:t>
            </a:r>
            <a:r>
              <a:rPr lang="en-US" altLang="zh-CN" dirty="0" err="1"/>
              <a:t>xb</a:t>
            </a:r>
            <a:endParaRPr lang="en-US" altLang="zh-CN" dirty="0"/>
          </a:p>
          <a:p>
            <a:pPr lvl="1"/>
            <a:r>
              <a:rPr lang="zh-CN" altLang="en-US" dirty="0"/>
              <a:t>是否体育锻炼</a:t>
            </a:r>
            <a:r>
              <a:rPr lang="en-US" altLang="zh-CN" dirty="0"/>
              <a:t>td</a:t>
            </a:r>
          </a:p>
          <a:p>
            <a:r>
              <a:rPr lang="zh-CN" altLang="en-US" dirty="0"/>
              <a:t>根据子女性别选择计算公式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984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D158B-5357-424C-98AE-9842AD30D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6D714-BFC0-4C5F-B2A1-3CC17F18E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定义变量</a:t>
            </a:r>
            <a:endParaRPr lang="en-US" altLang="zh-CN" dirty="0"/>
          </a:p>
          <a:p>
            <a:pPr lvl="1"/>
            <a:r>
              <a:rPr lang="zh-CN" altLang="en-US" dirty="0"/>
              <a:t>父亲身高</a:t>
            </a:r>
            <a:r>
              <a:rPr lang="en-US" altLang="zh-CN" dirty="0"/>
              <a:t>fa</a:t>
            </a:r>
          </a:p>
          <a:p>
            <a:pPr lvl="1"/>
            <a:r>
              <a:rPr lang="zh-CN" altLang="en-US" dirty="0"/>
              <a:t>母亲身高</a:t>
            </a:r>
            <a:r>
              <a:rPr lang="en-US" altLang="zh-CN" dirty="0"/>
              <a:t>ma</a:t>
            </a:r>
          </a:p>
          <a:p>
            <a:pPr lvl="1"/>
            <a:r>
              <a:rPr lang="zh-CN" altLang="en-US" dirty="0"/>
              <a:t>性别</a:t>
            </a:r>
            <a:r>
              <a:rPr lang="en-US" altLang="zh-CN" dirty="0" err="1"/>
              <a:t>xb</a:t>
            </a:r>
            <a:endParaRPr lang="en-US" altLang="zh-CN" dirty="0"/>
          </a:p>
          <a:p>
            <a:pPr lvl="1"/>
            <a:r>
              <a:rPr lang="zh-CN" altLang="en-US" dirty="0"/>
              <a:t>是否体育锻炼</a:t>
            </a:r>
            <a:r>
              <a:rPr lang="en-US" altLang="zh-CN" dirty="0"/>
              <a:t>td</a:t>
            </a:r>
          </a:p>
          <a:p>
            <a:r>
              <a:rPr lang="zh-CN" altLang="en-US" dirty="0"/>
              <a:t>根据子女性别选择计算公式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EA7404-F2CD-44A5-8661-3FC147EB0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4437112"/>
            <a:ext cx="5755556" cy="78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50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D158B-5357-424C-98AE-9842AD30D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6D714-BFC0-4C5F-B2A1-3CC17F18E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定义变量</a:t>
            </a:r>
            <a:endParaRPr lang="en-US" altLang="zh-CN" dirty="0"/>
          </a:p>
          <a:p>
            <a:pPr lvl="1"/>
            <a:r>
              <a:rPr lang="zh-CN" altLang="en-US" dirty="0"/>
              <a:t>父亲身高</a:t>
            </a:r>
            <a:r>
              <a:rPr lang="en-US" altLang="zh-CN" dirty="0"/>
              <a:t>fa</a:t>
            </a:r>
          </a:p>
          <a:p>
            <a:pPr lvl="1"/>
            <a:r>
              <a:rPr lang="zh-CN" altLang="en-US" dirty="0"/>
              <a:t>母亲身高</a:t>
            </a:r>
            <a:r>
              <a:rPr lang="en-US" altLang="zh-CN" dirty="0"/>
              <a:t>ma</a:t>
            </a:r>
          </a:p>
          <a:p>
            <a:pPr lvl="1"/>
            <a:r>
              <a:rPr lang="zh-CN" altLang="en-US" dirty="0"/>
              <a:t>性别</a:t>
            </a:r>
            <a:r>
              <a:rPr lang="en-US" altLang="zh-CN" dirty="0" err="1"/>
              <a:t>xb</a:t>
            </a:r>
            <a:endParaRPr lang="en-US" altLang="zh-CN" dirty="0"/>
          </a:p>
          <a:p>
            <a:pPr lvl="1"/>
            <a:r>
              <a:rPr lang="zh-CN" altLang="en-US" dirty="0"/>
              <a:t>是否体育锻炼</a:t>
            </a:r>
            <a:r>
              <a:rPr lang="en-US" altLang="zh-CN" dirty="0"/>
              <a:t>td</a:t>
            </a:r>
          </a:p>
          <a:p>
            <a:r>
              <a:rPr lang="zh-CN" altLang="en-US" dirty="0"/>
              <a:t>根据子女性别选择计算公式</a:t>
            </a:r>
            <a:endParaRPr lang="en-US" altLang="zh-CN" dirty="0"/>
          </a:p>
          <a:p>
            <a:r>
              <a:rPr lang="zh-CN" altLang="en-US" dirty="0"/>
              <a:t>根据是否参加体育锻炼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170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D158B-5357-424C-98AE-9842AD30D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6D714-BFC0-4C5F-B2A1-3CC17F18E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定义变量</a:t>
            </a:r>
            <a:endParaRPr lang="en-US" altLang="zh-CN" dirty="0"/>
          </a:p>
          <a:p>
            <a:pPr lvl="1"/>
            <a:r>
              <a:rPr lang="zh-CN" altLang="en-US" dirty="0"/>
              <a:t>父亲身高</a:t>
            </a:r>
            <a:r>
              <a:rPr lang="en-US" altLang="zh-CN" dirty="0"/>
              <a:t>fa</a:t>
            </a:r>
          </a:p>
          <a:p>
            <a:pPr lvl="1"/>
            <a:r>
              <a:rPr lang="zh-CN" altLang="en-US" dirty="0"/>
              <a:t>母亲身高</a:t>
            </a:r>
            <a:r>
              <a:rPr lang="en-US" altLang="zh-CN" dirty="0"/>
              <a:t>ma</a:t>
            </a:r>
          </a:p>
          <a:p>
            <a:pPr lvl="1"/>
            <a:r>
              <a:rPr lang="zh-CN" altLang="en-US" dirty="0"/>
              <a:t>性别</a:t>
            </a:r>
            <a:r>
              <a:rPr lang="en-US" altLang="zh-CN" dirty="0" err="1"/>
              <a:t>xb</a:t>
            </a:r>
            <a:endParaRPr lang="en-US" altLang="zh-CN" dirty="0"/>
          </a:p>
          <a:p>
            <a:pPr lvl="1"/>
            <a:r>
              <a:rPr lang="zh-CN" altLang="en-US" dirty="0"/>
              <a:t>是否体育锻炼</a:t>
            </a:r>
            <a:r>
              <a:rPr lang="en-US" altLang="zh-CN" dirty="0"/>
              <a:t>td</a:t>
            </a:r>
          </a:p>
          <a:p>
            <a:r>
              <a:rPr lang="zh-CN" altLang="en-US" dirty="0"/>
              <a:t>根据子女性别选择计算公式</a:t>
            </a:r>
            <a:endParaRPr lang="en-US" altLang="zh-CN" dirty="0"/>
          </a:p>
          <a:p>
            <a:r>
              <a:rPr lang="zh-CN" altLang="en-US" dirty="0"/>
              <a:t>根据是否参加体育锻炼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A32757-B3B4-4620-A1B0-E3D32025E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5091858"/>
            <a:ext cx="4941739" cy="49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3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D158B-5357-424C-98AE-9842AD30D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6D714-BFC0-4C5F-B2A1-3CC17F18E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定义变量</a:t>
            </a:r>
            <a:endParaRPr lang="en-US" altLang="zh-CN" dirty="0"/>
          </a:p>
          <a:p>
            <a:pPr lvl="1"/>
            <a:r>
              <a:rPr lang="zh-CN" altLang="en-US" dirty="0"/>
              <a:t>父亲身高</a:t>
            </a:r>
            <a:r>
              <a:rPr lang="en-US" altLang="zh-CN" dirty="0"/>
              <a:t>fa</a:t>
            </a:r>
          </a:p>
          <a:p>
            <a:pPr lvl="1"/>
            <a:r>
              <a:rPr lang="zh-CN" altLang="en-US" dirty="0"/>
              <a:t>母亲身高</a:t>
            </a:r>
            <a:r>
              <a:rPr lang="en-US" altLang="zh-CN" dirty="0"/>
              <a:t>ma</a:t>
            </a:r>
          </a:p>
          <a:p>
            <a:pPr lvl="1"/>
            <a:r>
              <a:rPr lang="zh-CN" altLang="en-US" dirty="0"/>
              <a:t>性别</a:t>
            </a:r>
            <a:r>
              <a:rPr lang="en-US" altLang="zh-CN" dirty="0" err="1"/>
              <a:t>xb</a:t>
            </a:r>
            <a:endParaRPr lang="en-US" altLang="zh-CN" dirty="0"/>
          </a:p>
          <a:p>
            <a:pPr lvl="1"/>
            <a:r>
              <a:rPr lang="zh-CN" altLang="en-US" dirty="0"/>
              <a:t>是否体育锻炼</a:t>
            </a:r>
            <a:r>
              <a:rPr lang="en-US" altLang="zh-CN" dirty="0"/>
              <a:t>td</a:t>
            </a:r>
          </a:p>
          <a:p>
            <a:r>
              <a:rPr lang="zh-CN" altLang="en-US" dirty="0"/>
              <a:t>根据子女性别选择计算公式</a:t>
            </a:r>
            <a:endParaRPr lang="en-US" altLang="zh-CN" dirty="0"/>
          </a:p>
          <a:p>
            <a:r>
              <a:rPr lang="zh-CN" altLang="en-US" dirty="0"/>
              <a:t>根据是否参加体育锻炼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0E93C6-E4A7-4378-AD0A-F3511F7EC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992" y="1504763"/>
            <a:ext cx="5769283" cy="345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DC10A-42FC-4BF5-BB8F-74AF3FF4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升序排序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11C093-ECA3-42BC-81F2-1FFC8209C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6979065" cy="46628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输入</a:t>
            </a:r>
            <a:r>
              <a:rPr lang="en-US" altLang="zh-CN" dirty="0"/>
              <a:t>3</a:t>
            </a:r>
            <a:r>
              <a:rPr lang="zh-CN" altLang="en-US" dirty="0"/>
              <a:t>个整数，将其从小到大排序后输出。</a:t>
            </a:r>
          </a:p>
          <a:p>
            <a:pPr marL="0" indent="0">
              <a:buNone/>
            </a:pPr>
            <a:r>
              <a:rPr lang="zh-CN" altLang="en-US" dirty="0"/>
              <a:t>输入样例</a:t>
            </a:r>
          </a:p>
          <a:p>
            <a:pPr marL="0" indent="0">
              <a:buNone/>
            </a:pPr>
            <a:r>
              <a:rPr lang="en-US" altLang="zh-CN" dirty="0"/>
              <a:t>5 2 9</a:t>
            </a:r>
          </a:p>
          <a:p>
            <a:pPr marL="0" indent="0">
              <a:buNone/>
            </a:pPr>
            <a:r>
              <a:rPr lang="zh-CN" altLang="en-US" dirty="0"/>
              <a:t>输出样例</a:t>
            </a:r>
          </a:p>
          <a:p>
            <a:pPr marL="0" indent="0">
              <a:buNone/>
            </a:pPr>
            <a:r>
              <a:rPr lang="en-US" altLang="zh-CN" dirty="0"/>
              <a:t>2 5 9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772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F2D54-019C-492C-9859-816AE823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输出星期名称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7BB7015-7BA6-44CC-92A9-87C9FDE44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544" y="1484784"/>
            <a:ext cx="7230239" cy="399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17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6020E-9E9B-4574-A0B8-6774B0796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输出星期名称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1B1180B-529C-4A33-A3AC-A273D96EC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363" y="1517650"/>
            <a:ext cx="7055973" cy="466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87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FA771-A59B-4A61-9459-01C181A5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</a:t>
            </a:r>
            <a:r>
              <a:rPr lang="zh-CN" altLang="en-US" dirty="0"/>
              <a:t>语句（多分支语句）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5585BE9-D64E-4623-AE54-24ACBE34A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552" y="1700808"/>
            <a:ext cx="6164588" cy="3903266"/>
          </a:xfrm>
          <a:prstGeom prst="rect">
            <a:avLst/>
          </a:prstGeom>
        </p:spPr>
      </p:pic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79510BFC-54FE-41BC-9D25-8AD79EB60E17}"/>
              </a:ext>
            </a:extLst>
          </p:cNvPr>
          <p:cNvSpPr/>
          <p:nvPr/>
        </p:nvSpPr>
        <p:spPr>
          <a:xfrm>
            <a:off x="6672064" y="908720"/>
            <a:ext cx="3456384" cy="612648"/>
          </a:xfrm>
          <a:prstGeom prst="wedgeRectCallout">
            <a:avLst>
              <a:gd name="adj1" fmla="val -98551"/>
              <a:gd name="adj2" fmla="val 19598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常量的值只能是整数或字符</a:t>
            </a:r>
          </a:p>
        </p:txBody>
      </p:sp>
    </p:spTree>
    <p:extLst>
      <p:ext uri="{BB962C8B-B14F-4D97-AF65-F5344CB8AC3E}">
        <p14:creationId xmlns:p14="http://schemas.microsoft.com/office/powerpoint/2010/main" val="3434152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</a:t>
            </a:r>
            <a:r>
              <a:rPr lang="en-US" altLang="zh-CN" b="1" dirty="0"/>
              <a:t>19:</a:t>
            </a:r>
            <a:r>
              <a:rPr lang="zh-CN" altLang="en-US" b="1" dirty="0"/>
              <a:t>简单计算器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628800"/>
            <a:ext cx="10515600" cy="466283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描述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一个最简单的计算器，支持</a:t>
            </a:r>
            <a:r>
              <a:rPr lang="en-US" altLang="zh-CN" dirty="0"/>
              <a:t>+, -, *, / </a:t>
            </a:r>
            <a:r>
              <a:rPr lang="zh-CN" altLang="en-US" dirty="0"/>
              <a:t>四种运算。仅需考虑输入输出为整数的情况，数据和运算结果不会超过</a:t>
            </a:r>
            <a:r>
              <a:rPr lang="en-US" altLang="zh-CN" dirty="0" err="1"/>
              <a:t>int</a:t>
            </a:r>
            <a:r>
              <a:rPr lang="zh-CN" altLang="en-US" dirty="0"/>
              <a:t>表示的范围。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输入只有一行，共有三个参数，其中第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个参数为整数，第</a:t>
            </a:r>
            <a:r>
              <a:rPr lang="en-US" altLang="zh-CN" dirty="0"/>
              <a:t>3</a:t>
            </a:r>
            <a:r>
              <a:rPr lang="zh-CN" altLang="en-US" dirty="0"/>
              <a:t>个参数为操作符（</a:t>
            </a:r>
            <a:r>
              <a:rPr lang="en-US" altLang="zh-CN" dirty="0"/>
              <a:t>+,-,*,/</a:t>
            </a:r>
            <a:r>
              <a:rPr lang="zh-CN" altLang="en-US" dirty="0"/>
              <a:t>）。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输出只有一行，一个整数，为运算结果。然而：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1. </a:t>
            </a:r>
            <a:r>
              <a:rPr lang="zh-CN" altLang="en-US" dirty="0"/>
              <a:t>如果出现除数为</a:t>
            </a:r>
            <a:r>
              <a:rPr lang="en-US" altLang="zh-CN" dirty="0"/>
              <a:t>0</a:t>
            </a:r>
            <a:r>
              <a:rPr lang="zh-CN" altLang="en-US" dirty="0"/>
              <a:t>的情况，则输出：</a:t>
            </a:r>
            <a:r>
              <a:rPr lang="en-US" altLang="zh-CN" dirty="0"/>
              <a:t>Divided by zero!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2. </a:t>
            </a:r>
            <a:r>
              <a:rPr lang="zh-CN" altLang="en-US" dirty="0"/>
              <a:t>如果出现无效的操作符</a:t>
            </a:r>
            <a:r>
              <a:rPr lang="en-US" altLang="zh-CN" dirty="0"/>
              <a:t>(</a:t>
            </a:r>
            <a:r>
              <a:rPr lang="zh-CN" altLang="en-US" dirty="0"/>
              <a:t>即不为 </a:t>
            </a:r>
            <a:r>
              <a:rPr lang="en-US" altLang="zh-CN" dirty="0"/>
              <a:t>+, -, *, / </a:t>
            </a:r>
            <a:r>
              <a:rPr lang="zh-CN" altLang="en-US" dirty="0"/>
              <a:t>之一），则输出：</a:t>
            </a:r>
            <a:r>
              <a:rPr lang="en-US" altLang="zh-CN" dirty="0"/>
              <a:t>Invalid operator!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 2 +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556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DC10A-42FC-4BF5-BB8F-74AF3FF4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升序排序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11C093-ECA3-42BC-81F2-1FFC8209C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4818825" cy="46628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输入</a:t>
            </a:r>
            <a:r>
              <a:rPr lang="en-US" altLang="zh-CN" dirty="0"/>
              <a:t>3</a:t>
            </a:r>
            <a:r>
              <a:rPr lang="zh-CN" altLang="en-US" dirty="0"/>
              <a:t>个整数，将其从小到大排序后输出。</a:t>
            </a:r>
          </a:p>
          <a:p>
            <a:pPr marL="0" indent="0">
              <a:buNone/>
            </a:pPr>
            <a:r>
              <a:rPr lang="zh-CN" altLang="en-US" dirty="0"/>
              <a:t>输入样例</a:t>
            </a:r>
          </a:p>
          <a:p>
            <a:pPr marL="0" indent="0">
              <a:buNone/>
            </a:pPr>
            <a:r>
              <a:rPr lang="en-US" altLang="zh-CN" dirty="0"/>
              <a:t>5 2 9</a:t>
            </a:r>
          </a:p>
          <a:p>
            <a:pPr marL="0" indent="0">
              <a:buNone/>
            </a:pPr>
            <a:r>
              <a:rPr lang="zh-CN" altLang="en-US" dirty="0"/>
              <a:t>输出样例</a:t>
            </a:r>
          </a:p>
          <a:p>
            <a:pPr marL="0" indent="0">
              <a:buNone/>
            </a:pPr>
            <a:r>
              <a:rPr lang="en-US" altLang="zh-CN" dirty="0"/>
              <a:t>2 5 9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95852A-0B76-4886-96D3-B708245501A8}"/>
              </a:ext>
            </a:extLst>
          </p:cNvPr>
          <p:cNvSpPr txBox="1"/>
          <p:nvPr/>
        </p:nvSpPr>
        <p:spPr>
          <a:xfrm>
            <a:off x="6147753" y="1517302"/>
            <a:ext cx="51845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3300"/>
                </a:solidFill>
              </a:rPr>
              <a:t>【</a:t>
            </a:r>
            <a:r>
              <a:rPr lang="zh-CN" altLang="en-US" sz="2400" dirty="0">
                <a:solidFill>
                  <a:srgbClr val="FF3300"/>
                </a:solidFill>
              </a:rPr>
              <a:t>问题分析</a:t>
            </a:r>
            <a:r>
              <a:rPr lang="en-US" altLang="zh-CN" sz="2400" dirty="0">
                <a:solidFill>
                  <a:srgbClr val="FF3300"/>
                </a:solidFill>
              </a:rPr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5"/>
                </a:solidFill>
              </a:rPr>
              <a:t>读取</a:t>
            </a:r>
            <a:r>
              <a:rPr lang="en-US" altLang="zh-CN" sz="2400" dirty="0">
                <a:solidFill>
                  <a:schemeClr val="accent5"/>
                </a:solidFill>
              </a:rPr>
              <a:t>a</a:t>
            </a:r>
            <a:r>
              <a:rPr lang="zh-CN" altLang="en-US" sz="2400" dirty="0">
                <a:solidFill>
                  <a:schemeClr val="accent5"/>
                </a:solidFill>
              </a:rPr>
              <a:t>、</a:t>
            </a:r>
            <a:r>
              <a:rPr lang="en-US" altLang="zh-CN" sz="2400" dirty="0">
                <a:solidFill>
                  <a:schemeClr val="accent5"/>
                </a:solidFill>
              </a:rPr>
              <a:t>b</a:t>
            </a:r>
            <a:r>
              <a:rPr lang="zh-CN" altLang="en-US" sz="2400" dirty="0">
                <a:solidFill>
                  <a:schemeClr val="accent5"/>
                </a:solidFill>
              </a:rPr>
              <a:t>、</a:t>
            </a:r>
            <a:r>
              <a:rPr lang="en-US" altLang="zh-CN" sz="2400" dirty="0">
                <a:solidFill>
                  <a:schemeClr val="accent5"/>
                </a:solidFill>
              </a:rPr>
              <a:t>c</a:t>
            </a:r>
            <a:r>
              <a:rPr lang="zh-CN" altLang="en-US" sz="2400" dirty="0">
                <a:solidFill>
                  <a:schemeClr val="accent5"/>
                </a:solidFill>
              </a:rPr>
              <a:t>三个数；</a:t>
            </a:r>
            <a:endParaRPr lang="en-US" altLang="zh-CN" sz="2400" dirty="0">
              <a:solidFill>
                <a:schemeClr val="accent5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5"/>
                </a:solidFill>
              </a:rPr>
              <a:t>比较</a:t>
            </a:r>
            <a:r>
              <a:rPr lang="en-US" altLang="zh-CN" sz="2400" dirty="0">
                <a:solidFill>
                  <a:schemeClr val="accent5"/>
                </a:solidFill>
              </a:rPr>
              <a:t>a</a:t>
            </a:r>
            <a:r>
              <a:rPr lang="zh-CN" altLang="en-US" sz="2400" dirty="0">
                <a:solidFill>
                  <a:schemeClr val="accent5"/>
                </a:solidFill>
              </a:rPr>
              <a:t>和</a:t>
            </a:r>
            <a:r>
              <a:rPr lang="en-US" altLang="zh-CN" sz="2400" dirty="0">
                <a:solidFill>
                  <a:schemeClr val="accent5"/>
                </a:solidFill>
              </a:rPr>
              <a:t>b</a:t>
            </a:r>
            <a:r>
              <a:rPr lang="zh-CN" altLang="en-US" sz="2400" dirty="0">
                <a:solidFill>
                  <a:schemeClr val="accent5"/>
                </a:solidFill>
              </a:rPr>
              <a:t>，如果</a:t>
            </a:r>
            <a:r>
              <a:rPr lang="en-US" altLang="zh-CN" sz="2400" dirty="0">
                <a:solidFill>
                  <a:schemeClr val="accent5"/>
                </a:solidFill>
              </a:rPr>
              <a:t>a</a:t>
            </a:r>
            <a:r>
              <a:rPr lang="zh-CN" altLang="en-US" sz="2400" dirty="0">
                <a:solidFill>
                  <a:schemeClr val="accent5"/>
                </a:solidFill>
              </a:rPr>
              <a:t>比</a:t>
            </a:r>
            <a:r>
              <a:rPr lang="en-US" altLang="zh-CN" sz="2400" dirty="0">
                <a:solidFill>
                  <a:schemeClr val="accent5"/>
                </a:solidFill>
              </a:rPr>
              <a:t>b</a:t>
            </a:r>
            <a:r>
              <a:rPr lang="zh-CN" altLang="en-US" sz="2400" dirty="0">
                <a:solidFill>
                  <a:schemeClr val="accent5"/>
                </a:solidFill>
              </a:rPr>
              <a:t>大，交换</a:t>
            </a:r>
            <a:r>
              <a:rPr lang="en-US" altLang="zh-CN" sz="2400" dirty="0">
                <a:solidFill>
                  <a:schemeClr val="accent5"/>
                </a:solidFill>
              </a:rPr>
              <a:t>a</a:t>
            </a:r>
            <a:r>
              <a:rPr lang="zh-CN" altLang="en-US" sz="2400" dirty="0">
                <a:solidFill>
                  <a:schemeClr val="accent5"/>
                </a:solidFill>
              </a:rPr>
              <a:t>和</a:t>
            </a:r>
            <a:r>
              <a:rPr lang="en-US" altLang="zh-CN" sz="2400" dirty="0">
                <a:solidFill>
                  <a:schemeClr val="accent5"/>
                </a:solidFill>
              </a:rPr>
              <a:t>b</a:t>
            </a:r>
            <a:r>
              <a:rPr lang="zh-CN" altLang="en-US" sz="2400" dirty="0">
                <a:solidFill>
                  <a:schemeClr val="accent5"/>
                </a:solidFill>
              </a:rPr>
              <a:t>的值；</a:t>
            </a:r>
            <a:endParaRPr lang="en-US" altLang="zh-CN" sz="2400" dirty="0">
              <a:solidFill>
                <a:schemeClr val="accent5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5"/>
                </a:solidFill>
              </a:rPr>
              <a:t>比较</a:t>
            </a:r>
            <a:r>
              <a:rPr lang="en-US" altLang="zh-CN" sz="2400" dirty="0">
                <a:solidFill>
                  <a:schemeClr val="accent5"/>
                </a:solidFill>
              </a:rPr>
              <a:t>a</a:t>
            </a:r>
            <a:r>
              <a:rPr lang="zh-CN" altLang="en-US" sz="2400" dirty="0">
                <a:solidFill>
                  <a:schemeClr val="accent5"/>
                </a:solidFill>
              </a:rPr>
              <a:t>和</a:t>
            </a:r>
            <a:r>
              <a:rPr lang="en-US" altLang="zh-CN" sz="2400" dirty="0">
                <a:solidFill>
                  <a:schemeClr val="accent5"/>
                </a:solidFill>
              </a:rPr>
              <a:t>c</a:t>
            </a:r>
            <a:r>
              <a:rPr lang="zh-CN" altLang="en-US" sz="2400" dirty="0">
                <a:solidFill>
                  <a:schemeClr val="accent5"/>
                </a:solidFill>
              </a:rPr>
              <a:t>，如果</a:t>
            </a:r>
            <a:r>
              <a:rPr lang="en-US" altLang="zh-CN" sz="2400" dirty="0">
                <a:solidFill>
                  <a:schemeClr val="accent5"/>
                </a:solidFill>
              </a:rPr>
              <a:t>a</a:t>
            </a:r>
            <a:r>
              <a:rPr lang="zh-CN" altLang="en-US" sz="2400" dirty="0">
                <a:solidFill>
                  <a:schemeClr val="accent5"/>
                </a:solidFill>
              </a:rPr>
              <a:t>比</a:t>
            </a:r>
            <a:r>
              <a:rPr lang="en-US" altLang="zh-CN" sz="2400" dirty="0">
                <a:solidFill>
                  <a:schemeClr val="accent5"/>
                </a:solidFill>
              </a:rPr>
              <a:t>c</a:t>
            </a:r>
            <a:r>
              <a:rPr lang="zh-CN" altLang="en-US" sz="2400" dirty="0">
                <a:solidFill>
                  <a:schemeClr val="accent5"/>
                </a:solidFill>
              </a:rPr>
              <a:t>大，交换</a:t>
            </a:r>
            <a:r>
              <a:rPr lang="en-US" altLang="zh-CN" sz="2400" dirty="0">
                <a:solidFill>
                  <a:schemeClr val="accent5"/>
                </a:solidFill>
              </a:rPr>
              <a:t>a</a:t>
            </a:r>
            <a:r>
              <a:rPr lang="zh-CN" altLang="en-US" sz="2400" dirty="0">
                <a:solidFill>
                  <a:schemeClr val="accent5"/>
                </a:solidFill>
              </a:rPr>
              <a:t>和</a:t>
            </a:r>
            <a:r>
              <a:rPr lang="en-US" altLang="zh-CN" sz="2400" dirty="0">
                <a:solidFill>
                  <a:schemeClr val="accent5"/>
                </a:solidFill>
              </a:rPr>
              <a:t>c</a:t>
            </a:r>
            <a:r>
              <a:rPr lang="zh-CN" altLang="en-US" sz="2400" dirty="0">
                <a:solidFill>
                  <a:schemeClr val="accent5"/>
                </a:solidFill>
              </a:rPr>
              <a:t>的值；</a:t>
            </a:r>
            <a:endParaRPr lang="en-US" altLang="zh-CN" sz="2400" dirty="0">
              <a:solidFill>
                <a:schemeClr val="accent5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5"/>
                </a:solidFill>
              </a:rPr>
              <a:t>比较</a:t>
            </a:r>
            <a:r>
              <a:rPr lang="en-US" altLang="zh-CN" sz="2400" dirty="0">
                <a:solidFill>
                  <a:schemeClr val="accent5"/>
                </a:solidFill>
              </a:rPr>
              <a:t>b</a:t>
            </a:r>
            <a:r>
              <a:rPr lang="zh-CN" altLang="en-US" sz="2400" dirty="0">
                <a:solidFill>
                  <a:schemeClr val="accent5"/>
                </a:solidFill>
              </a:rPr>
              <a:t>和</a:t>
            </a:r>
            <a:r>
              <a:rPr lang="en-US" altLang="zh-CN" sz="2400" dirty="0">
                <a:solidFill>
                  <a:schemeClr val="accent5"/>
                </a:solidFill>
              </a:rPr>
              <a:t>c</a:t>
            </a:r>
            <a:r>
              <a:rPr lang="zh-CN" altLang="en-US" sz="2400" dirty="0">
                <a:solidFill>
                  <a:schemeClr val="accent5"/>
                </a:solidFill>
              </a:rPr>
              <a:t>的值，如果</a:t>
            </a:r>
            <a:r>
              <a:rPr lang="en-US" altLang="zh-CN" sz="2400" dirty="0">
                <a:solidFill>
                  <a:schemeClr val="accent5"/>
                </a:solidFill>
              </a:rPr>
              <a:t>b</a:t>
            </a:r>
            <a:r>
              <a:rPr lang="zh-CN" altLang="en-US" sz="2400" dirty="0">
                <a:solidFill>
                  <a:schemeClr val="accent5"/>
                </a:solidFill>
              </a:rPr>
              <a:t>比</a:t>
            </a:r>
            <a:r>
              <a:rPr lang="en-US" altLang="zh-CN" sz="2400" dirty="0">
                <a:solidFill>
                  <a:schemeClr val="accent5"/>
                </a:solidFill>
              </a:rPr>
              <a:t>c</a:t>
            </a:r>
            <a:r>
              <a:rPr lang="zh-CN" altLang="en-US" sz="2400" dirty="0">
                <a:solidFill>
                  <a:schemeClr val="accent5"/>
                </a:solidFill>
              </a:rPr>
              <a:t>大，交换</a:t>
            </a:r>
            <a:r>
              <a:rPr lang="en-US" altLang="zh-CN" sz="2400" dirty="0">
                <a:solidFill>
                  <a:schemeClr val="accent5"/>
                </a:solidFill>
              </a:rPr>
              <a:t>b</a:t>
            </a:r>
            <a:r>
              <a:rPr lang="zh-CN" altLang="en-US" sz="2400" dirty="0">
                <a:solidFill>
                  <a:schemeClr val="accent5"/>
                </a:solidFill>
              </a:rPr>
              <a:t>和</a:t>
            </a:r>
            <a:r>
              <a:rPr lang="en-US" altLang="zh-CN" sz="2400" dirty="0">
                <a:solidFill>
                  <a:schemeClr val="accent5"/>
                </a:solidFill>
              </a:rPr>
              <a:t>c</a:t>
            </a:r>
            <a:r>
              <a:rPr lang="zh-CN" altLang="en-US" sz="2400" dirty="0">
                <a:solidFill>
                  <a:schemeClr val="accent5"/>
                </a:solidFill>
              </a:rPr>
              <a:t>的值；</a:t>
            </a:r>
            <a:endParaRPr lang="en-US" altLang="zh-CN" sz="2400" dirty="0">
              <a:solidFill>
                <a:schemeClr val="accent5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5"/>
                </a:solidFill>
              </a:rPr>
              <a:t>输出</a:t>
            </a:r>
            <a:r>
              <a:rPr lang="en-US" altLang="zh-CN" sz="2400" dirty="0">
                <a:solidFill>
                  <a:schemeClr val="accent5"/>
                </a:solidFill>
              </a:rPr>
              <a:t>a</a:t>
            </a:r>
            <a:r>
              <a:rPr lang="zh-CN" altLang="en-US" sz="2400" dirty="0">
                <a:solidFill>
                  <a:schemeClr val="accent5"/>
                </a:solidFill>
              </a:rPr>
              <a:t>、</a:t>
            </a:r>
            <a:r>
              <a:rPr lang="en-US" altLang="zh-CN" sz="2400" dirty="0">
                <a:solidFill>
                  <a:schemeClr val="accent5"/>
                </a:solidFill>
              </a:rPr>
              <a:t>b</a:t>
            </a:r>
            <a:r>
              <a:rPr lang="zh-CN" altLang="en-US" sz="2400" dirty="0">
                <a:solidFill>
                  <a:schemeClr val="accent5"/>
                </a:solidFill>
              </a:rPr>
              <a:t>、</a:t>
            </a:r>
            <a:r>
              <a:rPr lang="en-US" altLang="zh-CN" sz="2400" dirty="0">
                <a:solidFill>
                  <a:schemeClr val="accent5"/>
                </a:solidFill>
              </a:rPr>
              <a:t>c</a:t>
            </a:r>
            <a:r>
              <a:rPr lang="zh-CN" altLang="en-US" sz="2400" dirty="0">
                <a:solidFill>
                  <a:schemeClr val="accent5"/>
                </a:solidFill>
              </a:rPr>
              <a:t>的值。</a:t>
            </a:r>
          </a:p>
        </p:txBody>
      </p:sp>
    </p:spTree>
    <p:extLst>
      <p:ext uri="{BB962C8B-B14F-4D97-AF65-F5344CB8AC3E}">
        <p14:creationId xmlns:p14="http://schemas.microsoft.com/office/powerpoint/2010/main" val="368085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FB338-5C03-4837-BA1A-DBDFB5C9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升序排序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E411BF1-5F20-4B9B-9721-D70226707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656" y="1196752"/>
            <a:ext cx="5112568" cy="518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BDFEC64B-6D6C-49CC-9C11-1DF9086F2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365125"/>
            <a:ext cx="10515600" cy="760413"/>
          </a:xfrm>
        </p:spPr>
        <p:txBody>
          <a:bodyPr/>
          <a:lstStyle/>
          <a:p>
            <a:pPr eaLnBrk="1" hangingPunct="1"/>
            <a:r>
              <a:rPr lang="zh-CN" altLang="en-US" dirty="0"/>
              <a:t>交换变量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的值</a:t>
            </a: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9193C463-0D4E-49E7-A838-026ADEAC0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968" y="2007405"/>
            <a:ext cx="928687" cy="2127250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4000" dirty="0"/>
              <a:t>t=x;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4000" dirty="0"/>
              <a:t>x=y;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4000" dirty="0"/>
              <a:t>y=t;</a:t>
            </a:r>
            <a:endParaRPr lang="zh-CN" altLang="en-US" sz="4000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50AD563D-1BEF-4FA7-87EB-AB5A07DD950E}"/>
              </a:ext>
            </a:extLst>
          </p:cNvPr>
          <p:cNvSpPr/>
          <p:nvPr/>
        </p:nvSpPr>
        <p:spPr>
          <a:xfrm>
            <a:off x="1558925" y="2205038"/>
            <a:ext cx="615950" cy="585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15365" name="文本框 6">
            <a:extLst>
              <a:ext uri="{FF2B5EF4-FFF2-40B4-BE49-F238E27FC236}">
                <a16:creationId xmlns:a16="http://schemas.microsoft.com/office/drawing/2014/main" id="{E2BE5F60-E6BE-4927-8889-8B1586F41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038" y="174307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Wingdings 2" panose="05020102010507070707" pitchFamily="18" charset="2"/>
              <a:buChar char="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x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69A4627E-3DC3-4243-82ED-39E9F0E463C3}"/>
              </a:ext>
            </a:extLst>
          </p:cNvPr>
          <p:cNvSpPr/>
          <p:nvPr/>
        </p:nvSpPr>
        <p:spPr>
          <a:xfrm>
            <a:off x="3143250" y="2205038"/>
            <a:ext cx="615950" cy="585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15367" name="文本框 8">
            <a:extLst>
              <a:ext uri="{FF2B5EF4-FFF2-40B4-BE49-F238E27FC236}">
                <a16:creationId xmlns:a16="http://schemas.microsoft.com/office/drawing/2014/main" id="{5A473E5C-794E-4386-9938-367BC1126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363" y="174307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Wingdings 2" panose="05020102010507070707" pitchFamily="18" charset="2"/>
              <a:buChar char="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y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9E79273-1656-43EA-ADFE-21CBC32D9A2B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3573463"/>
            <a:ext cx="615950" cy="1047750"/>
            <a:chOff x="2319652" y="3294276"/>
            <a:chExt cx="614923" cy="1047671"/>
          </a:xfrm>
        </p:grpSpPr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A19607DB-3EBD-45FE-8735-B7B43D317B55}"/>
                </a:ext>
              </a:extLst>
            </p:cNvPr>
            <p:cNvSpPr/>
            <p:nvPr/>
          </p:nvSpPr>
          <p:spPr>
            <a:xfrm>
              <a:off x="2319652" y="3294276"/>
              <a:ext cx="614923" cy="585743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15375" name="文本框 10">
              <a:extLst>
                <a:ext uri="{FF2B5EF4-FFF2-40B4-BE49-F238E27FC236}">
                  <a16:creationId xmlns:a16="http://schemas.microsoft.com/office/drawing/2014/main" id="{BC091522-84DD-4AD3-96F5-E13EF90EE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7836" y="3880282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Wingdings 2" panose="05020102010507070707" pitchFamily="18" charset="2"/>
                <a:buChar char="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Wingdings 2" panose="05020102010507070707" pitchFamily="18" charset="2"/>
                <a:buChar char="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t</a:t>
              </a:r>
              <a:endParaRPr lang="zh-CN" altLang="en-US" sz="2400">
                <a:latin typeface="Arial" panose="020B0604020202020204" pitchFamily="34" charset="0"/>
              </a:endParaRPr>
            </a:p>
          </p:txBody>
        </p:sp>
      </p:grp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6C9616C4-9A0F-45BC-9909-B077860CE8E9}"/>
              </a:ext>
            </a:extLst>
          </p:cNvPr>
          <p:cNvCxnSpPr>
            <a:stCxn id="6" idx="2"/>
            <a:endCxn id="10" idx="1"/>
          </p:cNvCxnSpPr>
          <p:nvPr/>
        </p:nvCxnSpPr>
        <p:spPr>
          <a:xfrm rot="16200000" flipH="1">
            <a:off x="1571625" y="3086100"/>
            <a:ext cx="1074738" cy="48418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id="{9BC9AC27-AF7E-4AFB-8392-5A44C21E5721}"/>
              </a:ext>
            </a:extLst>
          </p:cNvPr>
          <p:cNvCxnSpPr>
            <a:stCxn id="10" idx="3"/>
            <a:endCxn id="8" idx="2"/>
          </p:cNvCxnSpPr>
          <p:nvPr/>
        </p:nvCxnSpPr>
        <p:spPr>
          <a:xfrm flipV="1">
            <a:off x="2967038" y="2790825"/>
            <a:ext cx="484187" cy="107473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948300C-70D7-4985-BF4A-8D599B7D9978}"/>
              </a:ext>
            </a:extLst>
          </p:cNvPr>
          <p:cNvCxnSpPr>
            <a:stCxn id="8" idx="1"/>
            <a:endCxn id="6" idx="3"/>
          </p:cNvCxnSpPr>
          <p:nvPr/>
        </p:nvCxnSpPr>
        <p:spPr>
          <a:xfrm flipH="1">
            <a:off x="2174875" y="2497138"/>
            <a:ext cx="9683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17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45460-F921-4BDF-A9DE-B1565CF2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字符类型</a:t>
            </a:r>
            <a:r>
              <a:rPr lang="en-US" altLang="zh-CN" dirty="0"/>
              <a:t>char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9C114C-6B24-46B6-BC9C-8876EA041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4170753" cy="4662836"/>
          </a:xfrm>
        </p:spPr>
        <p:txBody>
          <a:bodyPr/>
          <a:lstStyle/>
          <a:p>
            <a:r>
              <a:rPr lang="zh-CN" altLang="en-US" dirty="0"/>
              <a:t>字符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‘a’, ‘H’, ‘ ‘, ‘5’, ‘&amp;’, ‘\n’</a:t>
            </a:r>
          </a:p>
          <a:p>
            <a:r>
              <a:rPr lang="zh-CN" altLang="en-US" dirty="0"/>
              <a:t>字符变量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char </a:t>
            </a:r>
            <a:r>
              <a:rPr lang="en-US" altLang="zh-CN" dirty="0" err="1">
                <a:solidFill>
                  <a:srgbClr val="FF0000"/>
                </a:solidFill>
              </a:rPr>
              <a:t>a,b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7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45460-F921-4BDF-A9DE-B1565CF2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字符类型</a:t>
            </a:r>
            <a:r>
              <a:rPr lang="en-US" altLang="zh-CN" dirty="0"/>
              <a:t>char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9C114C-6B24-46B6-BC9C-8876EA041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4170753" cy="4662836"/>
          </a:xfrm>
        </p:spPr>
        <p:txBody>
          <a:bodyPr/>
          <a:lstStyle/>
          <a:p>
            <a:r>
              <a:rPr lang="zh-CN" altLang="en-US" dirty="0"/>
              <a:t>字符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‘a’, ‘H’, ‘ ‘, ‘5’, ‘&amp;’, ‘\n’</a:t>
            </a:r>
          </a:p>
          <a:p>
            <a:r>
              <a:rPr lang="zh-CN" altLang="en-US" dirty="0"/>
              <a:t>字符变量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char </a:t>
            </a:r>
            <a:r>
              <a:rPr lang="en-US" altLang="zh-CN" dirty="0" err="1">
                <a:solidFill>
                  <a:srgbClr val="FF0000"/>
                </a:solidFill>
              </a:rPr>
              <a:t>a,b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r>
              <a:rPr lang="zh-CN" altLang="en-US" dirty="0"/>
              <a:t>输入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3 5</a:t>
            </a:r>
          </a:p>
          <a:p>
            <a:r>
              <a:rPr lang="zh-CN" altLang="en-US" dirty="0"/>
              <a:t>输出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？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8A4DEB-3E7E-4C1F-8ECB-76B35DE02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927" y="1517302"/>
            <a:ext cx="4478160" cy="353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5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48B6484-8AE4-49F5-9FD0-2D21B1701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4239" y="180995"/>
            <a:ext cx="5651801" cy="62517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5F2F6B-B9FA-4B99-BE0F-B82C1ADB0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32" y="5238614"/>
            <a:ext cx="5736833" cy="12010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F81236E-5FAB-489B-A56D-825227534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922" y="453069"/>
            <a:ext cx="5456393" cy="7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17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1FC31-A213-4207-A170-2B393395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大小写字母转换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976DC-0A9E-4E34-912D-E816118AB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5754929" cy="46628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描述</a:t>
            </a:r>
          </a:p>
          <a:p>
            <a:pPr marL="0" indent="0">
              <a:buNone/>
            </a:pPr>
            <a:r>
              <a:rPr lang="zh-CN" altLang="en-US" dirty="0"/>
              <a:t>输入一个字母，如果是大写字母，就转换为小写，如果是小写字母，则转换为大写字母。</a:t>
            </a:r>
          </a:p>
          <a:p>
            <a:pPr marL="0" indent="0">
              <a:buNone/>
            </a:pPr>
            <a:r>
              <a:rPr lang="zh-CN" altLang="en-US" dirty="0"/>
              <a:t>输入样例</a:t>
            </a:r>
          </a:p>
          <a:p>
            <a:pPr marL="0" indent="0">
              <a:buNone/>
            </a:pPr>
            <a:r>
              <a:rPr lang="en-US" altLang="zh-CN" dirty="0"/>
              <a:t>A</a:t>
            </a:r>
          </a:p>
          <a:p>
            <a:pPr marL="0" indent="0">
              <a:buNone/>
            </a:pPr>
            <a:r>
              <a:rPr lang="zh-CN" altLang="en-US" dirty="0"/>
              <a:t>输出</a:t>
            </a:r>
          </a:p>
          <a:p>
            <a:pPr marL="0" indent="0">
              <a:buNone/>
            </a:pPr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67909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4099</TotalTime>
  <Pages>0</Pages>
  <Words>867</Words>
  <Characters>0</Characters>
  <Application>Microsoft Office PowerPoint</Application>
  <DocSecurity>0</DocSecurity>
  <PresentationFormat>宽屏</PresentationFormat>
  <Lines>0</Lines>
  <Paragraphs>153</Paragraphs>
  <Slides>23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Adobe 繁黑體 Std B</vt:lpstr>
      <vt:lpstr>黑体</vt:lpstr>
      <vt:lpstr>Arial</vt:lpstr>
      <vt:lpstr>Calibri</vt:lpstr>
      <vt:lpstr>Calibri Light</vt:lpstr>
      <vt:lpstr>Century Gothic</vt:lpstr>
      <vt:lpstr>Garamond</vt:lpstr>
      <vt:lpstr>Times New Roman</vt:lpstr>
      <vt:lpstr>Wingdings</vt:lpstr>
      <vt:lpstr>Wingdings 2</vt:lpstr>
      <vt:lpstr>HDOfficeLightV0</vt:lpstr>
      <vt:lpstr>Savon</vt:lpstr>
      <vt:lpstr>挑战信息学奥林匹克</vt:lpstr>
      <vt:lpstr>升序排序</vt:lpstr>
      <vt:lpstr>升序排序</vt:lpstr>
      <vt:lpstr>升序排序</vt:lpstr>
      <vt:lpstr>交换变量x、y的值</vt:lpstr>
      <vt:lpstr>字符类型char</vt:lpstr>
      <vt:lpstr>字符类型char</vt:lpstr>
      <vt:lpstr>PowerPoint 演示文稿</vt:lpstr>
      <vt:lpstr>大小写字母转换</vt:lpstr>
      <vt:lpstr>大小写字母转换</vt:lpstr>
      <vt:lpstr>大小写字母转换</vt:lpstr>
      <vt:lpstr>预测身高</vt:lpstr>
      <vt:lpstr>预测身高</vt:lpstr>
      <vt:lpstr>问题分析</vt:lpstr>
      <vt:lpstr>问题分析</vt:lpstr>
      <vt:lpstr>问题分析</vt:lpstr>
      <vt:lpstr>问题分析</vt:lpstr>
      <vt:lpstr>问题分析</vt:lpstr>
      <vt:lpstr>问题分析</vt:lpstr>
      <vt:lpstr>输出星期名称</vt:lpstr>
      <vt:lpstr>输出星期名称</vt:lpstr>
      <vt:lpstr>switch语句（多分支语句）</vt:lpstr>
      <vt:lpstr>1.4.19:简单计算器</vt:lpstr>
    </vt:vector>
  </TitlesOfParts>
  <Manager/>
  <Company>szsyzx.net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欢迎！</dc:title>
  <dc:subject/>
  <dc:creator>wangjx</dc:creator>
  <cp:keywords/>
  <dc:description/>
  <cp:lastModifiedBy>wang jianxin</cp:lastModifiedBy>
  <cp:revision>362</cp:revision>
  <dcterms:created xsi:type="dcterms:W3CDTF">2007-08-07T12:36:14Z</dcterms:created>
  <dcterms:modified xsi:type="dcterms:W3CDTF">2019-01-10T12:34:19Z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