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30"/>
  </p:notesMasterIdLst>
  <p:sldIdLst>
    <p:sldId id="257" r:id="rId3"/>
    <p:sldId id="357" r:id="rId4"/>
    <p:sldId id="358" r:id="rId5"/>
    <p:sldId id="359" r:id="rId6"/>
    <p:sldId id="397" r:id="rId7"/>
    <p:sldId id="398" r:id="rId8"/>
    <p:sldId id="378" r:id="rId9"/>
    <p:sldId id="399" r:id="rId10"/>
    <p:sldId id="380" r:id="rId11"/>
    <p:sldId id="360" r:id="rId12"/>
    <p:sldId id="364" r:id="rId13"/>
    <p:sldId id="382" r:id="rId14"/>
    <p:sldId id="383" r:id="rId15"/>
    <p:sldId id="369" r:id="rId16"/>
    <p:sldId id="370" r:id="rId17"/>
    <p:sldId id="385" r:id="rId18"/>
    <p:sldId id="386" r:id="rId19"/>
    <p:sldId id="371" r:id="rId20"/>
    <p:sldId id="400" r:id="rId21"/>
    <p:sldId id="402" r:id="rId22"/>
    <p:sldId id="401" r:id="rId23"/>
    <p:sldId id="390" r:id="rId24"/>
    <p:sldId id="391" r:id="rId25"/>
    <p:sldId id="396" r:id="rId26"/>
    <p:sldId id="392" r:id="rId27"/>
    <p:sldId id="393" r:id="rId28"/>
    <p:sldId id="394" r:id="rId29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248" autoAdjust="0"/>
  </p:normalViewPr>
  <p:slideViewPr>
    <p:cSldViewPr>
      <p:cViewPr varScale="1">
        <p:scale>
          <a:sx n="81" d="100"/>
          <a:sy n="81" d="100"/>
        </p:scale>
        <p:origin x="33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23T04:42:47.3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0 460 0,'0'0'41'0,"0"0"-33"0,0 0-8 0,0 0 0 0,0 0 95 0,0 0 17 16,0 0 3-16,0 0-436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23T04:42:52.3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0 691 0,'0'0'30'0,"0"0"7"0,0 0-29 0,0 0-8 16,0 0 0-16,0 0 0 0,0 0 45 0,0 0 8 16,0 0 2-16,0 0-418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23T04:44:20.1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0 345 0,'0'0'31'0,"0"0"-31"0,0 0 0 0,0 0 0 16,0 0 345-16,0 0 63 0,0 0 13 0,0 0 3 16,0 0-352-16,0 0-72 15,0 0-9-15,0 0-5 0,0 0 14 0,0 0 0 16,0 0 0-16,0 0 0 15,0 0-99-15,0 0-23 0,0 0-5 0,0 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23T04:42:47.3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0 460 0,'0'0'41'0,"0"0"-33"0,0 0-8 0,0 0 0 0,0 0 95 0,0 0 17 16,0 0 3-16,0 0-436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23T04:42:52.3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0 691 0,'0'0'30'0,"0"0"7"0,0 0-29 0,0 0-8 16,0 0 0-16,0 0 0 0,0 0 45 0,0 0 8 16,0 0 2-16,0 0-418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23T04:44:20.1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0 345 0,'0'0'31'0,"0"0"-31"0,0 0 0 0,0 0 0 16,0 0 345-16,0 0 63 0,0 0 13 0,0 0 3 16,0 0-352-16,0 0-72 15,0 0-9-15,0 0-5 0,0 0 14 0,0 0 0 16,0 0 0-16,0 0 0 15,0 0-99-15,0 0-23 0,0 0-5 0,0 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246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6726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715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07718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081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05802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891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40789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1857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7120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672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2019/1/10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9.emf"/><Relationship Id="rId9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customXml" Target="../ink/ink4.xml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9.emf"/><Relationship Id="rId9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1-6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循环结构程序设计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-1</a:t>
            </a:r>
            <a:endParaRPr lang="zh-CN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484784"/>
            <a:ext cx="8568952" cy="46628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</a:t>
            </a:r>
            <a:r>
              <a:rPr lang="en-US" altLang="zh-CN" dirty="0"/>
              <a:t>1~20</a:t>
            </a:r>
            <a:r>
              <a:rPr lang="zh-CN" altLang="en-US" dirty="0"/>
              <a:t>之间的偶数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</a:t>
            </a:r>
            <a:r>
              <a:rPr lang="en-US" altLang="zh-CN" dirty="0"/>
              <a:t>1~20</a:t>
            </a:r>
            <a:r>
              <a:rPr lang="zh-CN" altLang="en-US" dirty="0"/>
              <a:t>之间的奇数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</a:t>
            </a:r>
            <a:r>
              <a:rPr lang="en-US" altLang="zh-CN" dirty="0"/>
              <a:t>26</a:t>
            </a:r>
            <a:r>
              <a:rPr lang="zh-CN" altLang="en-US" dirty="0"/>
              <a:t>个小写字母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求</a:t>
            </a:r>
            <a:r>
              <a:rPr lang="en-US" altLang="zh-CN" dirty="0"/>
              <a:t>1+2+3+4……+100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求</a:t>
            </a:r>
            <a:r>
              <a:rPr lang="en-US" altLang="zh-CN" dirty="0"/>
              <a:t>1*2*3……*20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21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124744"/>
            <a:ext cx="6120680" cy="5400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</a:t>
            </a:r>
            <a:r>
              <a:rPr lang="en-US" altLang="zh-CN" dirty="0"/>
              <a:t>1~20</a:t>
            </a:r>
            <a:r>
              <a:rPr lang="zh-CN" altLang="en-US" dirty="0"/>
              <a:t>之间的偶数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</a:t>
            </a:r>
            <a:r>
              <a:rPr lang="en-US" altLang="zh-CN" dirty="0"/>
              <a:t>1~20</a:t>
            </a:r>
            <a:r>
              <a:rPr lang="zh-CN" altLang="en-US" dirty="0"/>
              <a:t>之间的奇数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</a:t>
            </a:r>
            <a:r>
              <a:rPr lang="en-US" altLang="zh-CN" dirty="0"/>
              <a:t>26</a:t>
            </a:r>
            <a:r>
              <a:rPr lang="zh-CN" altLang="en-US" dirty="0"/>
              <a:t>个小写字母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2132856"/>
            <a:ext cx="2533650" cy="285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1772816"/>
            <a:ext cx="3543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20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124744"/>
            <a:ext cx="6120680" cy="5400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</a:t>
            </a:r>
            <a:r>
              <a:rPr lang="en-US" altLang="zh-CN" dirty="0"/>
              <a:t>1~20</a:t>
            </a:r>
            <a:r>
              <a:rPr lang="zh-CN" altLang="en-US" dirty="0"/>
              <a:t>之间的偶数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</a:t>
            </a:r>
            <a:r>
              <a:rPr lang="en-US" altLang="zh-CN" dirty="0"/>
              <a:t>1~20</a:t>
            </a:r>
            <a:r>
              <a:rPr lang="zh-CN" altLang="en-US" dirty="0"/>
              <a:t>之间的奇数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</a:t>
            </a:r>
            <a:r>
              <a:rPr lang="en-US" altLang="zh-CN" dirty="0"/>
              <a:t>26</a:t>
            </a:r>
            <a:r>
              <a:rPr lang="zh-CN" altLang="en-US" dirty="0"/>
              <a:t>个小写字母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428" y="2492896"/>
            <a:ext cx="2438400" cy="285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166" y="2256961"/>
            <a:ext cx="36004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2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124744"/>
            <a:ext cx="6120680" cy="5400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</a:t>
            </a:r>
            <a:r>
              <a:rPr lang="en-US" altLang="zh-CN" dirty="0"/>
              <a:t>1~20</a:t>
            </a:r>
            <a:r>
              <a:rPr lang="zh-CN" altLang="en-US" dirty="0"/>
              <a:t>之间的偶数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</a:t>
            </a:r>
            <a:r>
              <a:rPr lang="en-US" altLang="zh-CN" dirty="0"/>
              <a:t>1~20</a:t>
            </a:r>
            <a:r>
              <a:rPr lang="zh-CN" altLang="en-US" dirty="0"/>
              <a:t>之间的奇数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</a:t>
            </a:r>
            <a:r>
              <a:rPr lang="en-US" altLang="zh-CN" dirty="0"/>
              <a:t>26</a:t>
            </a:r>
            <a:r>
              <a:rPr lang="zh-CN" altLang="en-US" dirty="0"/>
              <a:t>个小写字母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3140968"/>
            <a:ext cx="3286125" cy="838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3212977"/>
            <a:ext cx="4153616" cy="31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1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484784"/>
            <a:ext cx="5976664" cy="4662836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dirty="0"/>
              <a:t>求</a:t>
            </a:r>
            <a:r>
              <a:rPr lang="en-US" altLang="zh-CN" dirty="0"/>
              <a:t>1+2+3+4……+100</a:t>
            </a:r>
          </a:p>
          <a:p>
            <a:pPr marL="514350" indent="-514350">
              <a:buFont typeface="+mj-lt"/>
              <a:buAutoNum type="arabicPeriod" startAt="5"/>
            </a:pPr>
            <a:endParaRPr lang="en-US" altLang="zh-CN" dirty="0"/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dirty="0"/>
              <a:t>求</a:t>
            </a:r>
            <a:r>
              <a:rPr lang="en-US" altLang="zh-CN" dirty="0"/>
              <a:t>1*2*3……*20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1484784"/>
            <a:ext cx="46577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9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484784"/>
            <a:ext cx="5976664" cy="4662836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dirty="0"/>
              <a:t>求</a:t>
            </a:r>
            <a:r>
              <a:rPr lang="en-US" altLang="zh-CN" dirty="0"/>
              <a:t>1+2+3+4……+100</a:t>
            </a:r>
          </a:p>
          <a:p>
            <a:pPr marL="514350" indent="-514350">
              <a:buFont typeface="+mj-lt"/>
              <a:buAutoNum type="arabicPeriod" startAt="5"/>
            </a:pPr>
            <a:endParaRPr lang="en-US" altLang="zh-CN" dirty="0"/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dirty="0"/>
              <a:t>求</a:t>
            </a:r>
            <a:r>
              <a:rPr lang="en-US" altLang="zh-CN" dirty="0"/>
              <a:t>1*2*3……*20 </a:t>
            </a:r>
            <a:r>
              <a:rPr lang="zh-CN" altLang="en-US" dirty="0"/>
              <a:t>（</a:t>
            </a:r>
            <a:r>
              <a:rPr lang="en-US" altLang="zh-CN" dirty="0"/>
              <a:t>20!</a:t>
            </a:r>
            <a:r>
              <a:rPr lang="zh-CN" altLang="en-US" dirty="0"/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1556792"/>
            <a:ext cx="41719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4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08CD7-DF86-49A0-86BC-78E7967A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求阶乘和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8332C-AE71-4ABB-819D-13B8E2025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1+1</a:t>
            </a:r>
            <a:r>
              <a:rPr lang="zh-CN" altLang="en-US" dirty="0"/>
              <a:t>*</a:t>
            </a:r>
            <a:r>
              <a:rPr lang="en-US" altLang="zh-CN" dirty="0"/>
              <a:t>2+1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3+…+1*2*3…*n</a:t>
            </a:r>
          </a:p>
          <a:p>
            <a:r>
              <a:rPr lang="en-US" altLang="zh-CN" dirty="0"/>
              <a:t>t=1</a:t>
            </a:r>
          </a:p>
          <a:p>
            <a:r>
              <a:rPr lang="en-US" altLang="zh-CN" dirty="0"/>
              <a:t>s=0</a:t>
            </a:r>
          </a:p>
          <a:p>
            <a:pPr marL="457200" lvl="1" indent="0">
              <a:buNone/>
            </a:pPr>
            <a:r>
              <a:rPr lang="en-US" altLang="zh-CN" dirty="0"/>
              <a:t>	t=t*</a:t>
            </a:r>
            <a:r>
              <a:rPr lang="en-US" altLang="zh-CN" dirty="0" err="1"/>
              <a:t>i</a:t>
            </a:r>
            <a:r>
              <a:rPr lang="en-US" altLang="zh-CN" dirty="0"/>
              <a:t>		s=</a:t>
            </a:r>
            <a:r>
              <a:rPr lang="en-US" altLang="zh-CN" dirty="0" err="1"/>
              <a:t>s+t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=1	1*1=1		0+1=1</a:t>
            </a:r>
          </a:p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=2	1*2=2		1+2=3</a:t>
            </a:r>
          </a:p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=3	2*3=6		3+6=9</a:t>
            </a:r>
          </a:p>
          <a:p>
            <a:pPr marL="0" indent="0">
              <a:buNone/>
            </a:pPr>
            <a:r>
              <a:rPr lang="en-US" altLang="zh-CN" dirty="0"/>
              <a:t>……</a:t>
            </a:r>
          </a:p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=n	1*2*3…*n	1!+2!+3!+…+n!</a:t>
            </a:r>
          </a:p>
        </p:txBody>
      </p:sp>
    </p:spTree>
    <p:extLst>
      <p:ext uri="{BB962C8B-B14F-4D97-AF65-F5344CB8AC3E}">
        <p14:creationId xmlns:p14="http://schemas.microsoft.com/office/powerpoint/2010/main" val="405271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08CD7-DF86-49A0-86BC-78E7967A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求阶乘和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936FABE-4A77-45C7-883C-0217493D7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5720" y="1124744"/>
            <a:ext cx="4231501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18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FA1A0-5122-48A0-8CE9-AE6DACF0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数列求和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7718D-4D90-44D0-9AD2-0F54F4FA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10651473" cy="46628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题目描述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求</a:t>
            </a:r>
            <a:r>
              <a:rPr lang="en-US" altLang="zh-CN" dirty="0"/>
              <a:t>Sn=</a:t>
            </a:r>
            <a:r>
              <a:rPr lang="en-US" altLang="zh-CN" dirty="0" err="1"/>
              <a:t>a+aa+aaa</a:t>
            </a:r>
            <a:r>
              <a:rPr lang="en-US" altLang="zh-CN" dirty="0"/>
              <a:t>+…+aa…</a:t>
            </a:r>
            <a:r>
              <a:rPr lang="en-US" altLang="zh-CN" dirty="0" err="1"/>
              <a:t>aaa</a:t>
            </a:r>
            <a:r>
              <a:rPr lang="zh-CN" altLang="en-US" dirty="0"/>
              <a:t>（有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）之值，其中</a:t>
            </a:r>
            <a:r>
              <a:rPr lang="en-US" altLang="zh-CN" dirty="0"/>
              <a:t>a</a:t>
            </a:r>
            <a:r>
              <a:rPr lang="zh-CN" altLang="en-US" dirty="0"/>
              <a:t>是一个数字。 例如：</a:t>
            </a:r>
            <a:r>
              <a:rPr lang="en-US" altLang="zh-CN" dirty="0"/>
              <a:t>2+22+222+2222+22222</a:t>
            </a:r>
            <a:r>
              <a:rPr lang="zh-CN" altLang="en-US" dirty="0"/>
              <a:t>（</a:t>
            </a:r>
            <a:r>
              <a:rPr lang="en-US" altLang="zh-CN" dirty="0"/>
              <a:t>n=5</a:t>
            </a:r>
            <a:r>
              <a:rPr lang="zh-CN" altLang="en-US" dirty="0"/>
              <a:t>），</a:t>
            </a:r>
            <a:r>
              <a:rPr lang="en-US" altLang="zh-CN" dirty="0"/>
              <a:t>n</a:t>
            </a:r>
            <a:r>
              <a:rPr lang="zh-CN" altLang="en-US" dirty="0"/>
              <a:t>由键盘输入。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n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a=2 </a:t>
            </a:r>
            <a:r>
              <a:rPr lang="zh-CN" altLang="en-US" dirty="0"/>
              <a:t>时的</a:t>
            </a:r>
            <a:r>
              <a:rPr lang="en-US" altLang="zh-CN" dirty="0"/>
              <a:t>Sn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5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24690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497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FA1A0-5122-48A0-8CE9-AE6DACF0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7718D-4D90-44D0-9AD2-0F54F4FA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6114249" cy="46628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以（</a:t>
            </a:r>
            <a:r>
              <a:rPr lang="en-US" altLang="zh-CN" dirty="0"/>
              <a:t>2+22+222+2222+22222</a:t>
            </a:r>
            <a:r>
              <a:rPr lang="zh-CN" altLang="en-US" dirty="0"/>
              <a:t>）为例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数字生成过程：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10+2=22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22</a:t>
            </a:r>
            <a:r>
              <a:rPr lang="zh-CN" altLang="en-US" dirty="0"/>
              <a:t>*</a:t>
            </a:r>
            <a:r>
              <a:rPr lang="en-US" altLang="zh-CN" dirty="0"/>
              <a:t>10+2=222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222</a:t>
            </a:r>
            <a:r>
              <a:rPr lang="zh-CN" altLang="en-US" dirty="0"/>
              <a:t>*</a:t>
            </a:r>
            <a:r>
              <a:rPr lang="en-US" altLang="zh-CN" dirty="0"/>
              <a:t>10+2=2222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2222</a:t>
            </a:r>
            <a:r>
              <a:rPr lang="zh-CN" altLang="en-US" dirty="0"/>
              <a:t>*</a:t>
            </a:r>
            <a:r>
              <a:rPr lang="en-US" altLang="zh-CN" dirty="0"/>
              <a:t>10+2=22222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8C3EF4D2-3C72-4149-A488-4FA81BD75480}"/>
                  </a:ext>
                </a:extLst>
              </p14:cNvPr>
              <p14:cNvContentPartPr/>
              <p14:nvPr/>
            </p14:nvContentPartPr>
            <p14:xfrm>
              <a:off x="5695611" y="2492580"/>
              <a:ext cx="360" cy="36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8C3EF4D2-3C72-4149-A488-4FA81BD754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6611" y="24835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CB78E940-9367-4BFF-9FE9-5F0D8EF3B766}"/>
                  </a:ext>
                </a:extLst>
              </p14:cNvPr>
              <p14:cNvContentPartPr/>
              <p14:nvPr/>
            </p14:nvContentPartPr>
            <p14:xfrm>
              <a:off x="4113411" y="3719820"/>
              <a:ext cx="360" cy="36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CB78E940-9367-4BFF-9FE9-5F0D8EF3B7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04411" y="3710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3AE31159-366B-4940-A2AE-20558ADB991F}"/>
                  </a:ext>
                </a:extLst>
              </p14:cNvPr>
              <p14:cNvContentPartPr/>
              <p14:nvPr/>
            </p14:nvContentPartPr>
            <p14:xfrm>
              <a:off x="9797091" y="5482020"/>
              <a:ext cx="360" cy="360"/>
            </p14:xfrm>
          </p:contentPart>
        </mc:Choice>
        <mc:Fallback xmlns=""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3AE31159-366B-4940-A2AE-20558ADB99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88091" y="54730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70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zh-CN" altLang="en-US" dirty="0"/>
              <a:t>程序控制结构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85" y="2164611"/>
            <a:ext cx="3462828" cy="290804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809331" y="1910054"/>
            <a:ext cx="1852613" cy="3370263"/>
            <a:chOff x="1991544" y="1815579"/>
            <a:chExt cx="1852613" cy="3370263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1991544" y="1815579"/>
              <a:ext cx="1852613" cy="490538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开始</a:t>
              </a:r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991544" y="4695304"/>
              <a:ext cx="1852613" cy="490538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结束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2062982" y="2895079"/>
              <a:ext cx="1695450" cy="37623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语句；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2062982" y="3760267"/>
              <a:ext cx="1695450" cy="376237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语句；</a:t>
              </a:r>
            </a:p>
          </p:txBody>
        </p:sp>
        <p:cxnSp>
          <p:nvCxnSpPr>
            <p:cNvPr id="8" name="AutoShape 9"/>
            <p:cNvCxnSpPr>
              <a:cxnSpLocks noChangeShapeType="1"/>
              <a:stCxn id="4" idx="2"/>
              <a:endCxn id="6" idx="0"/>
            </p:cNvCxnSpPr>
            <p:nvPr/>
          </p:nvCxnSpPr>
          <p:spPr bwMode="auto">
            <a:xfrm flipH="1">
              <a:off x="2910707" y="2306117"/>
              <a:ext cx="7937" cy="5889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10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>
              <a:off x="2910707" y="3271317"/>
              <a:ext cx="0" cy="488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11"/>
            <p:cNvCxnSpPr>
              <a:cxnSpLocks noChangeShapeType="1"/>
              <a:stCxn id="7" idx="2"/>
              <a:endCxn id="5" idx="0"/>
            </p:cNvCxnSpPr>
            <p:nvPr/>
          </p:nvCxnSpPr>
          <p:spPr bwMode="auto">
            <a:xfrm>
              <a:off x="2910707" y="4136504"/>
              <a:ext cx="7937" cy="558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7464152" y="1510526"/>
            <a:ext cx="4248472" cy="3524522"/>
            <a:chOff x="0" y="0"/>
            <a:chExt cx="3040" cy="2499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589" y="661"/>
              <a:ext cx="1785" cy="477"/>
            </a:xfrm>
            <a:prstGeom prst="flowChartDecision">
              <a:avLst/>
            </a:prstGeom>
            <a:noFill/>
            <a:ln w="9525" cmpd="sng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 dirty="0">
                  <a:solidFill>
                    <a:srgbClr val="000000"/>
                  </a:solidFill>
                </a:rPr>
                <a:t>条件</a:t>
              </a:r>
              <a:r>
                <a:rPr lang="zh-CN" altLang="en-US" sz="1600" dirty="0">
                  <a:solidFill>
                    <a:srgbClr val="FF0000"/>
                  </a:solidFill>
                </a:rPr>
                <a:t>表达式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954" y="1418"/>
              <a:ext cx="1008" cy="256"/>
            </a:xfrm>
            <a:prstGeom prst="flowChartProcess">
              <a:avLst/>
            </a:prstGeom>
            <a:noFill/>
            <a:ln w="9525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000">
                  <a:solidFill>
                    <a:srgbClr val="000000"/>
                  </a:solidFill>
                </a:rPr>
                <a:t>循环体</a:t>
              </a: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H="1">
              <a:off x="1482" y="0"/>
              <a:ext cx="2" cy="675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1482" y="2026"/>
              <a:ext cx="0" cy="473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832" y="1056"/>
              <a:ext cx="6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 eaLnBrk="0" hangingPunct="0"/>
              <a:r>
                <a:rPr lang="en-US" altLang="zh-CN" sz="2000" b="1">
                  <a:solidFill>
                    <a:srgbClr val="FF0000"/>
                  </a:solidFill>
                </a:rPr>
                <a:t>true</a:t>
              </a: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1482" y="1081"/>
              <a:ext cx="0" cy="337"/>
            </a:xfrm>
            <a:prstGeom prst="line">
              <a:avLst/>
            </a:prstGeom>
            <a:noFill/>
            <a:ln w="12700" cap="sq" cmpd="sng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2305" y="878"/>
              <a:ext cx="640" cy="0"/>
            </a:xfrm>
            <a:prstGeom prst="line">
              <a:avLst/>
            </a:prstGeom>
            <a:noFill/>
            <a:ln w="12700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2945" y="878"/>
              <a:ext cx="0" cy="1148"/>
            </a:xfrm>
            <a:prstGeom prst="line">
              <a:avLst/>
            </a:prstGeom>
            <a:noFill/>
            <a:ln w="12700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1482" y="2026"/>
              <a:ext cx="1463" cy="0"/>
            </a:xfrm>
            <a:prstGeom prst="line">
              <a:avLst/>
            </a:prstGeom>
            <a:noFill/>
            <a:ln w="12700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482" y="1689"/>
              <a:ext cx="0" cy="202"/>
            </a:xfrm>
            <a:prstGeom prst="line">
              <a:avLst/>
            </a:prstGeom>
            <a:noFill/>
            <a:ln w="12700" cap="sq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 flipH="1">
              <a:off x="13" y="1891"/>
              <a:ext cx="1469" cy="0"/>
            </a:xfrm>
            <a:prstGeom prst="line">
              <a:avLst/>
            </a:prstGeom>
            <a:noFill/>
            <a:ln w="12700" cap="sq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 flipV="1">
              <a:off x="0" y="432"/>
              <a:ext cx="0" cy="1452"/>
            </a:xfrm>
            <a:prstGeom prst="line">
              <a:avLst/>
            </a:prstGeom>
            <a:noFill/>
            <a:ln w="12700" cap="sq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0" y="432"/>
              <a:ext cx="1488" cy="0"/>
            </a:xfrm>
            <a:prstGeom prst="line">
              <a:avLst/>
            </a:prstGeom>
            <a:noFill/>
            <a:ln w="12700" cap="sq" cmpd="sng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2400" y="624"/>
              <a:ext cx="6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 eaLnBrk="0" hangingPunct="0"/>
              <a:r>
                <a:rPr lang="en-US" altLang="zh-CN" sz="2000" b="1">
                  <a:solidFill>
                    <a:srgbClr val="FF000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8755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FA1A0-5122-48A0-8CE9-AE6DACF0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7718D-4D90-44D0-9AD2-0F54F4FA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6114249" cy="46628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以（</a:t>
            </a:r>
            <a:r>
              <a:rPr lang="en-US" altLang="zh-CN" dirty="0"/>
              <a:t>2+22+222+2222+22222</a:t>
            </a:r>
            <a:r>
              <a:rPr lang="zh-CN" altLang="en-US" dirty="0"/>
              <a:t>）为例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数字生成过程：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10+2=22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22</a:t>
            </a:r>
            <a:r>
              <a:rPr lang="zh-CN" altLang="en-US" dirty="0"/>
              <a:t>*</a:t>
            </a:r>
            <a:r>
              <a:rPr lang="en-US" altLang="zh-CN" dirty="0"/>
              <a:t>10+2=222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222</a:t>
            </a:r>
            <a:r>
              <a:rPr lang="zh-CN" altLang="en-US" dirty="0"/>
              <a:t>*</a:t>
            </a:r>
            <a:r>
              <a:rPr lang="en-US" altLang="zh-CN" dirty="0"/>
              <a:t>10+2=2222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2222</a:t>
            </a:r>
            <a:r>
              <a:rPr lang="zh-CN" altLang="en-US" dirty="0"/>
              <a:t>*</a:t>
            </a:r>
            <a:r>
              <a:rPr lang="en-US" altLang="zh-CN" dirty="0"/>
              <a:t>10+2=22222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8C3EF4D2-3C72-4149-A488-4FA81BD75480}"/>
                  </a:ext>
                </a:extLst>
              </p14:cNvPr>
              <p14:cNvContentPartPr/>
              <p14:nvPr/>
            </p14:nvContentPartPr>
            <p14:xfrm>
              <a:off x="5695611" y="2492580"/>
              <a:ext cx="360" cy="36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8C3EF4D2-3C72-4149-A488-4FA81BD754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6611" y="24835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CB78E940-9367-4BFF-9FE9-5F0D8EF3B766}"/>
                  </a:ext>
                </a:extLst>
              </p14:cNvPr>
              <p14:cNvContentPartPr/>
              <p14:nvPr/>
            </p14:nvContentPartPr>
            <p14:xfrm>
              <a:off x="4113411" y="3719820"/>
              <a:ext cx="360" cy="36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CB78E940-9367-4BFF-9FE9-5F0D8EF3B7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04411" y="3710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3AE31159-366B-4940-A2AE-20558ADB991F}"/>
                  </a:ext>
                </a:extLst>
              </p14:cNvPr>
              <p14:cNvContentPartPr/>
              <p14:nvPr/>
            </p14:nvContentPartPr>
            <p14:xfrm>
              <a:off x="9797091" y="5482020"/>
              <a:ext cx="360" cy="360"/>
            </p14:xfrm>
          </p:contentPart>
        </mc:Choice>
        <mc:Fallback xmlns=""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3AE31159-366B-4940-A2AE-20558ADB99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88091" y="54730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2A49033-D9EE-46EF-936A-A79879DEDA57}"/>
              </a:ext>
            </a:extLst>
          </p:cNvPr>
          <p:cNvSpPr txBox="1"/>
          <p:nvPr/>
        </p:nvSpPr>
        <p:spPr>
          <a:xfrm>
            <a:off x="5735960" y="2951946"/>
            <a:ext cx="51347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5"/>
                </a:solidFill>
              </a:rPr>
              <a:t>令</a:t>
            </a:r>
            <a:r>
              <a:rPr lang="en-US" altLang="zh-CN" sz="2800" dirty="0">
                <a:solidFill>
                  <a:schemeClr val="accent5"/>
                </a:solidFill>
              </a:rPr>
              <a:t>t=2</a:t>
            </a:r>
            <a:r>
              <a:rPr lang="zh-CN" altLang="en-US" sz="2800" dirty="0">
                <a:solidFill>
                  <a:schemeClr val="accent5"/>
                </a:solidFill>
              </a:rPr>
              <a:t>；</a:t>
            </a:r>
            <a:endParaRPr lang="en-US" altLang="zh-CN" sz="2800" dirty="0">
              <a:solidFill>
                <a:schemeClr val="accent5"/>
              </a:solidFill>
            </a:endParaRPr>
          </a:p>
          <a:p>
            <a:r>
              <a:rPr lang="zh-CN" altLang="en-US" sz="2800" dirty="0">
                <a:solidFill>
                  <a:schemeClr val="accent5"/>
                </a:solidFill>
              </a:rPr>
              <a:t>用一个循环重复计算</a:t>
            </a:r>
            <a:r>
              <a:rPr lang="en-US" altLang="zh-CN" sz="2800" dirty="0">
                <a:solidFill>
                  <a:schemeClr val="accent5"/>
                </a:solidFill>
              </a:rPr>
              <a:t>t=t</a:t>
            </a:r>
            <a:r>
              <a:rPr lang="zh-CN" altLang="en-US" sz="2800" dirty="0">
                <a:solidFill>
                  <a:schemeClr val="accent5"/>
                </a:solidFill>
              </a:rPr>
              <a:t>*</a:t>
            </a:r>
            <a:r>
              <a:rPr lang="en-US" altLang="zh-CN" sz="2800" dirty="0">
                <a:solidFill>
                  <a:schemeClr val="accent5"/>
                </a:solidFill>
              </a:rPr>
              <a:t>10+2</a:t>
            </a:r>
            <a:r>
              <a:rPr lang="zh-CN" altLang="en-US" sz="2800" dirty="0">
                <a:solidFill>
                  <a:schemeClr val="accent5"/>
                </a:solidFill>
              </a:rPr>
              <a:t>；</a:t>
            </a:r>
            <a:endParaRPr lang="en-US" altLang="zh-CN" sz="2800" dirty="0">
              <a:solidFill>
                <a:schemeClr val="accent5"/>
              </a:solidFill>
            </a:endParaRPr>
          </a:p>
          <a:p>
            <a:r>
              <a:rPr lang="zh-CN" altLang="en-US" sz="2800" dirty="0">
                <a:solidFill>
                  <a:schemeClr val="accent5"/>
                </a:solidFill>
              </a:rPr>
              <a:t>将生成的数字</a:t>
            </a:r>
            <a:r>
              <a:rPr lang="en-US" altLang="zh-CN" sz="2800" dirty="0">
                <a:solidFill>
                  <a:schemeClr val="accent5"/>
                </a:solidFill>
              </a:rPr>
              <a:t>t</a:t>
            </a:r>
            <a:r>
              <a:rPr lang="zh-CN" altLang="en-US" sz="2800" dirty="0">
                <a:solidFill>
                  <a:schemeClr val="accent5"/>
                </a:solidFill>
              </a:rPr>
              <a:t>累加到</a:t>
            </a:r>
            <a:r>
              <a:rPr lang="en-US" altLang="zh-CN" sz="2800" dirty="0">
                <a:solidFill>
                  <a:schemeClr val="accent5"/>
                </a:solidFill>
              </a:rPr>
              <a:t>s</a:t>
            </a:r>
            <a:r>
              <a:rPr lang="zh-CN" altLang="en-US" sz="2800" dirty="0">
                <a:solidFill>
                  <a:schemeClr val="accent5"/>
                </a:solidFill>
              </a:rPr>
              <a:t>上即可。</a:t>
            </a:r>
          </a:p>
        </p:txBody>
      </p:sp>
    </p:spTree>
    <p:extLst>
      <p:ext uri="{BB962C8B-B14F-4D97-AF65-F5344CB8AC3E}">
        <p14:creationId xmlns:p14="http://schemas.microsoft.com/office/powerpoint/2010/main" val="283585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13200-7AE5-4CF6-8F18-08324C19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B9359D5-A927-40C1-BDBB-8B8595762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576" y="2060848"/>
            <a:ext cx="4479005" cy="327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04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A663E-B7BE-4A42-8AC3-CDFCA127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43FD9-A219-43D5-B7F6-45FEF7C5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把一张厚度是</a:t>
            </a:r>
            <a:r>
              <a:rPr lang="en-US" altLang="zh-CN" dirty="0"/>
              <a:t>a</a:t>
            </a:r>
            <a:r>
              <a:rPr lang="zh-CN" altLang="en-US" dirty="0"/>
              <a:t>的纸对折</a:t>
            </a:r>
            <a:r>
              <a:rPr lang="en-US" altLang="zh-CN" dirty="0"/>
              <a:t>n</a:t>
            </a:r>
            <a:r>
              <a:rPr lang="zh-CN" altLang="en-US" dirty="0"/>
              <a:t>次，你能算出厚度是多少吗？如果一层楼高度</a:t>
            </a:r>
            <a:r>
              <a:rPr lang="en-US" altLang="zh-CN" dirty="0"/>
              <a:t>3</a:t>
            </a:r>
            <a:r>
              <a:rPr lang="zh-CN" altLang="en-US" dirty="0"/>
              <a:t>米，折纸高达几层楼。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输入两个数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是纸张厚度，</a:t>
            </a:r>
            <a:r>
              <a:rPr lang="en-US" altLang="zh-CN" dirty="0"/>
              <a:t>n</a:t>
            </a:r>
            <a:r>
              <a:rPr lang="zh-CN" altLang="en-US" dirty="0"/>
              <a:t>是对折次数。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输出二行，第一行是折纸厚度（保留一位小数），第二行是楼层（忽略小数部分）。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0.1 20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104857.6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34953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591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80129-77B0-4528-8B9B-F14301DB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04A8A-A474-405A-AE3A-466293A5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用循环模拟折纸过程</a:t>
            </a:r>
            <a:endParaRPr lang="en-US" altLang="zh-CN" dirty="0"/>
          </a:p>
          <a:p>
            <a:r>
              <a:rPr lang="zh-CN" altLang="en-US" dirty="0"/>
              <a:t>每折一次，厚度增加一倍。</a:t>
            </a:r>
            <a:endParaRPr lang="en-US" altLang="zh-CN" dirty="0"/>
          </a:p>
          <a:p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271421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80129-77B0-4528-8B9B-F14301DB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04A8A-A474-405A-AE3A-466293A57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4818825" cy="4662836"/>
          </a:xfrm>
        </p:spPr>
        <p:txBody>
          <a:bodyPr/>
          <a:lstStyle/>
          <a:p>
            <a:r>
              <a:rPr lang="zh-CN" altLang="en-US" dirty="0"/>
              <a:t>用循环模拟折纸过程</a:t>
            </a:r>
            <a:endParaRPr lang="en-US" altLang="zh-CN" dirty="0"/>
          </a:p>
          <a:p>
            <a:r>
              <a:rPr lang="zh-CN" altLang="en-US" dirty="0"/>
              <a:t>每折一次，厚度增加一倍。</a:t>
            </a:r>
            <a:endParaRPr lang="en-US" altLang="zh-CN" dirty="0"/>
          </a:p>
          <a:p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E9EA8D-4F01-47F0-BBAC-38E684D2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2024" y="1700808"/>
            <a:ext cx="4092662" cy="301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795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1B4F5-11DB-4BAD-BC01-E0A5BD21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53962"/>
            <a:ext cx="10515600" cy="758984"/>
          </a:xfrm>
        </p:spPr>
        <p:txBody>
          <a:bodyPr/>
          <a:lstStyle/>
          <a:p>
            <a:r>
              <a:rPr lang="zh-CN" altLang="en-US" dirty="0"/>
              <a:t>储蓄业务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99C3A-3EB7-46B8-A062-072477E1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储蓄所办理储蓄业务有存款、取款，下面是业务记录，你能算出存款增加了多少？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存</a:t>
            </a:r>
            <a:r>
              <a:rPr lang="en-US" altLang="zh-CN" dirty="0"/>
              <a:t>950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取</a:t>
            </a:r>
            <a:r>
              <a:rPr lang="en-US" altLang="zh-CN" dirty="0"/>
              <a:t>500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存</a:t>
            </a:r>
            <a:r>
              <a:rPr lang="en-US" altLang="zh-CN" dirty="0"/>
              <a:t>800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取</a:t>
            </a:r>
            <a:r>
              <a:rPr lang="en-US" altLang="zh-CN" dirty="0"/>
              <a:t>1200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存</a:t>
            </a:r>
            <a:r>
              <a:rPr lang="en-US" altLang="zh-CN" dirty="0"/>
              <a:t>300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N+1</a:t>
            </a:r>
            <a:r>
              <a:rPr lang="zh-CN" altLang="en-US" dirty="0"/>
              <a:t>行，第一行</a:t>
            </a:r>
            <a:r>
              <a:rPr lang="en-US" altLang="zh-CN" dirty="0"/>
              <a:t>n</a:t>
            </a:r>
            <a:r>
              <a:rPr lang="zh-CN" altLang="en-US" dirty="0"/>
              <a:t>，表示下面有</a:t>
            </a:r>
            <a:r>
              <a:rPr lang="en-US" altLang="zh-CN" dirty="0"/>
              <a:t>n</a:t>
            </a:r>
            <a:r>
              <a:rPr lang="zh-CN" altLang="en-US" dirty="0"/>
              <a:t>行数据。每组数据有</a:t>
            </a:r>
            <a:r>
              <a:rPr lang="en-US" altLang="zh-CN" dirty="0"/>
              <a:t>2</a:t>
            </a:r>
            <a:r>
              <a:rPr lang="zh-CN" altLang="en-US" dirty="0"/>
              <a:t>个整数，一个数表示操作，</a:t>
            </a:r>
            <a:r>
              <a:rPr lang="en-US" altLang="zh-CN" dirty="0"/>
              <a:t>1</a:t>
            </a:r>
            <a:r>
              <a:rPr lang="zh-CN" altLang="en-US" dirty="0"/>
              <a:t>表示存款，</a:t>
            </a:r>
            <a:r>
              <a:rPr lang="en-US" altLang="zh-CN" dirty="0"/>
              <a:t>2</a:t>
            </a:r>
            <a:r>
              <a:rPr lang="zh-CN" altLang="en-US" dirty="0"/>
              <a:t>表示取款。第二个数为钱数。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一个整数。</a:t>
            </a:r>
          </a:p>
        </p:txBody>
      </p:sp>
    </p:spTree>
    <p:extLst>
      <p:ext uri="{BB962C8B-B14F-4D97-AF65-F5344CB8AC3E}">
        <p14:creationId xmlns:p14="http://schemas.microsoft.com/office/powerpoint/2010/main" val="3154829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67537-92D1-466C-B674-2AC44B0B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储蓄业务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C4941-445A-40A2-93EF-17689522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</a:p>
          <a:p>
            <a:pPr marL="0" indent="0">
              <a:buNone/>
            </a:pPr>
            <a:r>
              <a:rPr lang="en-US" altLang="zh-CN" dirty="0"/>
              <a:t>1 950</a:t>
            </a:r>
          </a:p>
          <a:p>
            <a:pPr marL="0" indent="0">
              <a:buNone/>
            </a:pPr>
            <a:r>
              <a:rPr lang="en-US" altLang="zh-CN" dirty="0"/>
              <a:t>2 500</a:t>
            </a:r>
          </a:p>
          <a:p>
            <a:pPr marL="0" indent="0">
              <a:buNone/>
            </a:pPr>
            <a:r>
              <a:rPr lang="en-US" altLang="zh-CN" dirty="0"/>
              <a:t>1 800</a:t>
            </a:r>
          </a:p>
          <a:p>
            <a:pPr marL="0" indent="0">
              <a:buNone/>
            </a:pPr>
            <a:r>
              <a:rPr lang="en-US" altLang="zh-CN" dirty="0"/>
              <a:t>2 1200</a:t>
            </a:r>
          </a:p>
          <a:p>
            <a:pPr marL="0" indent="0">
              <a:buNone/>
            </a:pPr>
            <a:r>
              <a:rPr lang="en-US" altLang="zh-CN" dirty="0"/>
              <a:t>1 300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350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560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9CB4-2EFE-429F-BC04-0A5AC69E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储蓄业务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3C013F1-0B22-4EDB-A152-BC0BCEF95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624" y="1484784"/>
            <a:ext cx="5218018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4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zh-CN" altLang="en-US" dirty="0"/>
              <a:t>程序控制结构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1595438" y="1643063"/>
            <a:ext cx="8677026" cy="453072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顺序结构</a:t>
            </a:r>
            <a:endParaRPr lang="en-US" altLang="zh-CN" dirty="0"/>
          </a:p>
          <a:p>
            <a:pPr lvl="1"/>
            <a:r>
              <a:rPr lang="zh-CN" altLang="en-US" dirty="0"/>
              <a:t>输入、输出语句（</a:t>
            </a:r>
            <a:r>
              <a:rPr lang="en-US" altLang="zh-CN" dirty="0" err="1"/>
              <a:t>cin;cout;scanf</a:t>
            </a:r>
            <a:r>
              <a:rPr lang="en-US" altLang="zh-CN" dirty="0"/>
              <a:t>();</a:t>
            </a:r>
            <a:r>
              <a:rPr lang="en-US" altLang="zh-CN" dirty="0" err="1"/>
              <a:t>printf</a:t>
            </a:r>
            <a:r>
              <a:rPr lang="en-US" altLang="zh-CN" dirty="0"/>
              <a:t>()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赋值语句（变量</a:t>
            </a:r>
            <a:r>
              <a:rPr lang="en-US" altLang="zh-CN" dirty="0"/>
              <a:t>=</a:t>
            </a:r>
            <a:r>
              <a:rPr lang="zh-CN" altLang="en-US" dirty="0"/>
              <a:t>表达式</a:t>
            </a:r>
            <a:r>
              <a:rPr lang="en-US" altLang="zh-CN" dirty="0"/>
              <a:t>;</a:t>
            </a:r>
            <a:r>
              <a:rPr lang="zh-CN" altLang="en-US" dirty="0"/>
              <a:t>变量</a:t>
            </a:r>
            <a:r>
              <a:rPr lang="en-US" altLang="zh-CN" dirty="0"/>
              <a:t>++;</a:t>
            </a:r>
            <a:r>
              <a:rPr lang="zh-CN" altLang="en-US" dirty="0"/>
              <a:t>变量</a:t>
            </a:r>
            <a:r>
              <a:rPr lang="en-US" altLang="zh-CN" dirty="0"/>
              <a:t>--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分支结构</a:t>
            </a:r>
            <a:endParaRPr lang="en-US" altLang="zh-CN" dirty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分支语句</a:t>
            </a:r>
            <a:endParaRPr lang="en-US" altLang="zh-CN" dirty="0"/>
          </a:p>
          <a:p>
            <a:pPr lvl="1"/>
            <a:r>
              <a:rPr lang="en-US" altLang="zh-CN" dirty="0"/>
              <a:t>switch</a:t>
            </a:r>
            <a:r>
              <a:rPr lang="zh-CN" altLang="en-US" dirty="0"/>
              <a:t>多分支语句</a:t>
            </a:r>
            <a:endParaRPr lang="en-US" altLang="zh-CN" dirty="0"/>
          </a:p>
          <a:p>
            <a:r>
              <a:rPr lang="zh-CN" altLang="en-US" dirty="0"/>
              <a:t>循环结构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循环语句</a:t>
            </a:r>
            <a:endParaRPr lang="en-US" altLang="zh-CN" dirty="0"/>
          </a:p>
          <a:p>
            <a:pPr lvl="1"/>
            <a:r>
              <a:rPr lang="en-US" altLang="zh-CN" dirty="0"/>
              <a:t>while</a:t>
            </a:r>
            <a:r>
              <a:rPr lang="zh-CN" altLang="en-US" dirty="0"/>
              <a:t>循环语句</a:t>
            </a:r>
            <a:endParaRPr lang="en-US" altLang="zh-CN" dirty="0"/>
          </a:p>
          <a:p>
            <a:pPr lvl="1"/>
            <a:r>
              <a:rPr lang="en-US" altLang="zh-CN" dirty="0"/>
              <a:t>do while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15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5034849" cy="46628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格式一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for  (</a:t>
            </a:r>
            <a:r>
              <a:rPr lang="zh-CN" altLang="en-US" dirty="0">
                <a:solidFill>
                  <a:srgbClr val="0070C0"/>
                </a:solidFill>
              </a:rPr>
              <a:t>表达式</a:t>
            </a:r>
            <a:r>
              <a:rPr lang="en-US" altLang="zh-CN" dirty="0">
                <a:solidFill>
                  <a:srgbClr val="0070C0"/>
                </a:solidFill>
              </a:rPr>
              <a:t>1;</a:t>
            </a:r>
            <a:r>
              <a:rPr lang="zh-CN" altLang="en-US" dirty="0">
                <a:solidFill>
                  <a:srgbClr val="00B050"/>
                </a:solidFill>
              </a:rPr>
              <a:t>表达式</a:t>
            </a:r>
            <a:r>
              <a:rPr lang="en-US" altLang="zh-CN" dirty="0">
                <a:solidFill>
                  <a:srgbClr val="00B050"/>
                </a:solidFill>
              </a:rPr>
              <a:t>2;</a:t>
            </a:r>
            <a:r>
              <a:rPr lang="zh-CN" altLang="en-US" dirty="0">
                <a:solidFill>
                  <a:srgbClr val="FFC000"/>
                </a:solidFill>
              </a:rPr>
              <a:t>表达式</a:t>
            </a:r>
            <a:r>
              <a:rPr lang="en-US" altLang="zh-CN" dirty="0">
                <a:solidFill>
                  <a:srgbClr val="FFC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循环体语句组；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</a:p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int n=10;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for (</a:t>
            </a:r>
            <a:r>
              <a:rPr lang="en-US" altLang="zh-CN" dirty="0">
                <a:solidFill>
                  <a:schemeClr val="accent5"/>
                </a:solidFill>
              </a:rPr>
              <a:t>int </a:t>
            </a:r>
            <a:r>
              <a:rPr lang="en-US" altLang="zh-CN" dirty="0" err="1">
                <a:solidFill>
                  <a:schemeClr val="accent5"/>
                </a:solidFill>
              </a:rPr>
              <a:t>i</a:t>
            </a:r>
            <a:r>
              <a:rPr lang="en-US" altLang="zh-CN" dirty="0">
                <a:solidFill>
                  <a:schemeClr val="accent5"/>
                </a:solidFill>
              </a:rPr>
              <a:t>=1;</a:t>
            </a:r>
            <a:r>
              <a:rPr lang="en-US" altLang="zh-CN" dirty="0">
                <a:solidFill>
                  <a:srgbClr val="00B050"/>
                </a:solidFill>
              </a:rPr>
              <a:t>i&lt;=</a:t>
            </a:r>
            <a:r>
              <a:rPr lang="en-US" altLang="zh-CN" dirty="0" err="1">
                <a:solidFill>
                  <a:srgbClr val="00B050"/>
                </a:solidFill>
              </a:rPr>
              <a:t>n;i</a:t>
            </a:r>
            <a:r>
              <a:rPr lang="en-US" altLang="zh-CN" dirty="0">
                <a:solidFill>
                  <a:srgbClr val="FFC000"/>
                </a:solidFill>
              </a:rPr>
              <a:t>++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循环体语句组；	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9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5034849" cy="46628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格式一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for  (</a:t>
            </a:r>
            <a:r>
              <a:rPr lang="zh-CN" altLang="en-US" dirty="0">
                <a:solidFill>
                  <a:srgbClr val="0070C0"/>
                </a:solidFill>
              </a:rPr>
              <a:t>表达式</a:t>
            </a:r>
            <a:r>
              <a:rPr lang="en-US" altLang="zh-CN" dirty="0">
                <a:solidFill>
                  <a:srgbClr val="0070C0"/>
                </a:solidFill>
              </a:rPr>
              <a:t>1;</a:t>
            </a:r>
            <a:r>
              <a:rPr lang="zh-CN" altLang="en-US" dirty="0">
                <a:solidFill>
                  <a:srgbClr val="00B050"/>
                </a:solidFill>
              </a:rPr>
              <a:t>表达式</a:t>
            </a:r>
            <a:r>
              <a:rPr lang="en-US" altLang="zh-CN" dirty="0">
                <a:solidFill>
                  <a:srgbClr val="00B050"/>
                </a:solidFill>
              </a:rPr>
              <a:t>2;</a:t>
            </a:r>
            <a:r>
              <a:rPr lang="zh-CN" altLang="en-US" dirty="0">
                <a:solidFill>
                  <a:srgbClr val="FFC000"/>
                </a:solidFill>
              </a:rPr>
              <a:t>表达式</a:t>
            </a:r>
            <a:r>
              <a:rPr lang="en-US" altLang="zh-CN" dirty="0">
                <a:solidFill>
                  <a:srgbClr val="FFC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循环体语句组；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</a:p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int n=10;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for (</a:t>
            </a:r>
            <a:r>
              <a:rPr lang="en-US" altLang="zh-CN" dirty="0">
                <a:solidFill>
                  <a:schemeClr val="accent5"/>
                </a:solidFill>
              </a:rPr>
              <a:t>int </a:t>
            </a:r>
            <a:r>
              <a:rPr lang="en-US" altLang="zh-CN" dirty="0" err="1">
                <a:solidFill>
                  <a:schemeClr val="accent5"/>
                </a:solidFill>
              </a:rPr>
              <a:t>i</a:t>
            </a:r>
            <a:r>
              <a:rPr lang="en-US" altLang="zh-CN" dirty="0">
                <a:solidFill>
                  <a:schemeClr val="accent5"/>
                </a:solidFill>
              </a:rPr>
              <a:t>=1;</a:t>
            </a:r>
            <a:r>
              <a:rPr lang="en-US" altLang="zh-CN" dirty="0">
                <a:solidFill>
                  <a:srgbClr val="00B050"/>
                </a:solidFill>
              </a:rPr>
              <a:t>i&lt;=</a:t>
            </a:r>
            <a:r>
              <a:rPr lang="en-US" altLang="zh-CN" dirty="0" err="1">
                <a:solidFill>
                  <a:srgbClr val="00B050"/>
                </a:solidFill>
              </a:rPr>
              <a:t>n;i</a:t>
            </a:r>
            <a:r>
              <a:rPr lang="en-US" altLang="zh-CN" dirty="0">
                <a:solidFill>
                  <a:srgbClr val="FFC000"/>
                </a:solidFill>
              </a:rPr>
              <a:t>++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循环体语句组；	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C1BA5F-54ED-4749-AA1E-3871880D4BC3}"/>
              </a:ext>
            </a:extLst>
          </p:cNvPr>
          <p:cNvSpPr txBox="1">
            <a:spLocks/>
          </p:cNvSpPr>
          <p:nvPr/>
        </p:nvSpPr>
        <p:spPr bwMode="auto">
          <a:xfrm>
            <a:off x="6600056" y="1412776"/>
            <a:ext cx="5034849" cy="466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int n=10;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for (</a:t>
            </a:r>
            <a:r>
              <a:rPr lang="en-US" altLang="zh-CN" dirty="0" err="1">
                <a:solidFill>
                  <a:schemeClr val="accent5"/>
                </a:solidFill>
              </a:rPr>
              <a:t>i</a:t>
            </a:r>
            <a:r>
              <a:rPr lang="en-US" altLang="zh-CN" dirty="0">
                <a:solidFill>
                  <a:schemeClr val="accent5"/>
                </a:solidFill>
              </a:rPr>
              <a:t>=1;</a:t>
            </a:r>
            <a:r>
              <a:rPr lang="en-US" altLang="zh-CN" dirty="0">
                <a:solidFill>
                  <a:srgbClr val="00B050"/>
                </a:solidFill>
              </a:rPr>
              <a:t>i&lt;=</a:t>
            </a:r>
            <a:r>
              <a:rPr lang="en-US" altLang="zh-CN" dirty="0" err="1">
                <a:solidFill>
                  <a:srgbClr val="00B050"/>
                </a:solidFill>
              </a:rPr>
              <a:t>n;i</a:t>
            </a:r>
            <a:r>
              <a:rPr lang="en-US" altLang="zh-CN" dirty="0">
                <a:solidFill>
                  <a:srgbClr val="FFC000"/>
                </a:solidFill>
              </a:rPr>
              <a:t>++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循环体语句组；	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16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5034849" cy="46628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格式一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for  (</a:t>
            </a:r>
            <a:r>
              <a:rPr lang="zh-CN" altLang="en-US" dirty="0">
                <a:solidFill>
                  <a:srgbClr val="0070C0"/>
                </a:solidFill>
              </a:rPr>
              <a:t>表达式</a:t>
            </a:r>
            <a:r>
              <a:rPr lang="en-US" altLang="zh-CN" dirty="0">
                <a:solidFill>
                  <a:srgbClr val="0070C0"/>
                </a:solidFill>
              </a:rPr>
              <a:t>1;</a:t>
            </a:r>
            <a:r>
              <a:rPr lang="zh-CN" altLang="en-US" dirty="0">
                <a:solidFill>
                  <a:srgbClr val="00B050"/>
                </a:solidFill>
              </a:rPr>
              <a:t>表达式</a:t>
            </a:r>
            <a:r>
              <a:rPr lang="en-US" altLang="zh-CN" dirty="0">
                <a:solidFill>
                  <a:srgbClr val="00B050"/>
                </a:solidFill>
              </a:rPr>
              <a:t>2;</a:t>
            </a:r>
            <a:r>
              <a:rPr lang="zh-CN" altLang="en-US" dirty="0">
                <a:solidFill>
                  <a:srgbClr val="FFC000"/>
                </a:solidFill>
              </a:rPr>
              <a:t>表达式</a:t>
            </a:r>
            <a:r>
              <a:rPr lang="en-US" altLang="zh-CN" dirty="0">
                <a:solidFill>
                  <a:srgbClr val="FFC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循环体语句组；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</a:p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int n=10;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for (</a:t>
            </a:r>
            <a:r>
              <a:rPr lang="en-US" altLang="zh-CN" dirty="0">
                <a:solidFill>
                  <a:schemeClr val="accent5"/>
                </a:solidFill>
              </a:rPr>
              <a:t>int </a:t>
            </a:r>
            <a:r>
              <a:rPr lang="en-US" altLang="zh-CN" dirty="0" err="1">
                <a:solidFill>
                  <a:schemeClr val="accent5"/>
                </a:solidFill>
              </a:rPr>
              <a:t>i</a:t>
            </a:r>
            <a:r>
              <a:rPr lang="en-US" altLang="zh-CN" dirty="0">
                <a:solidFill>
                  <a:schemeClr val="accent5"/>
                </a:solidFill>
              </a:rPr>
              <a:t>=1;</a:t>
            </a:r>
            <a:r>
              <a:rPr lang="en-US" altLang="zh-CN" dirty="0">
                <a:solidFill>
                  <a:srgbClr val="00B050"/>
                </a:solidFill>
              </a:rPr>
              <a:t>i&lt;=</a:t>
            </a:r>
            <a:r>
              <a:rPr lang="en-US" altLang="zh-CN" dirty="0" err="1">
                <a:solidFill>
                  <a:srgbClr val="00B050"/>
                </a:solidFill>
              </a:rPr>
              <a:t>n;i</a:t>
            </a:r>
            <a:r>
              <a:rPr lang="en-US" altLang="zh-CN" dirty="0">
                <a:solidFill>
                  <a:srgbClr val="FFC000"/>
                </a:solidFill>
              </a:rPr>
              <a:t>++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循环体语句组；	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29">
            <a:extLst>
              <a:ext uri="{FF2B5EF4-FFF2-40B4-BE49-F238E27FC236}">
                <a16:creationId xmlns:a16="http://schemas.microsoft.com/office/drawing/2014/main" id="{06046885-C9F6-43AB-BF1C-ACDC481D09E6}"/>
              </a:ext>
            </a:extLst>
          </p:cNvPr>
          <p:cNvGrpSpPr>
            <a:grpSpLocks/>
          </p:cNvGrpSpPr>
          <p:nvPr/>
        </p:nvGrpSpPr>
        <p:grpSpPr bwMode="auto">
          <a:xfrm>
            <a:off x="7248128" y="1700808"/>
            <a:ext cx="2506663" cy="3968750"/>
            <a:chOff x="5965703" y="1358106"/>
            <a:chExt cx="2507549" cy="3969148"/>
          </a:xfrm>
        </p:grpSpPr>
        <p:sp>
          <p:nvSpPr>
            <p:cNvPr id="5" name="流程图: 过程 2">
              <a:extLst>
                <a:ext uri="{FF2B5EF4-FFF2-40B4-BE49-F238E27FC236}">
                  <a16:creationId xmlns:a16="http://schemas.microsoft.com/office/drawing/2014/main" id="{F31236E8-910A-4603-B7A3-22A0B90C6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176" y="3971057"/>
              <a:ext cx="1656184" cy="349027"/>
            </a:xfrm>
            <a:prstGeom prst="flowChartProcess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/>
                <a:t>计算表达式</a:t>
              </a:r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6" name="流程图: 决策 3">
              <a:extLst>
                <a:ext uri="{FF2B5EF4-FFF2-40B4-BE49-F238E27FC236}">
                  <a16:creationId xmlns:a16="http://schemas.microsoft.com/office/drawing/2014/main" id="{8AA18910-BABF-4395-965C-35E23D3AF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176" y="2249835"/>
              <a:ext cx="1656184" cy="720080"/>
            </a:xfrm>
            <a:prstGeom prst="flowChartDecision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400"/>
                <a:t>表达式</a:t>
              </a:r>
              <a:r>
                <a:rPr lang="en-US" altLang="zh-CN" sz="1400"/>
                <a:t>2</a:t>
              </a:r>
              <a:endParaRPr lang="zh-CN" altLang="en-US" sz="1400"/>
            </a:p>
          </p:txBody>
        </p:sp>
        <p:sp>
          <p:nvSpPr>
            <p:cNvPr id="7" name="流程图: 过程 9">
              <a:extLst>
                <a:ext uri="{FF2B5EF4-FFF2-40B4-BE49-F238E27FC236}">
                  <a16:creationId xmlns:a16="http://schemas.microsoft.com/office/drawing/2014/main" id="{A8CB27B1-8F31-4349-BEA5-7E1B6FD9A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184" y="3232975"/>
              <a:ext cx="1512168" cy="360040"/>
            </a:xfrm>
            <a:prstGeom prst="flowChartProcess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/>
                <a:t>循环体语句</a:t>
              </a:r>
            </a:p>
          </p:txBody>
        </p:sp>
        <p:sp>
          <p:nvSpPr>
            <p:cNvPr id="8" name="流程图: 过程 10">
              <a:extLst>
                <a:ext uri="{FF2B5EF4-FFF2-40B4-BE49-F238E27FC236}">
                  <a16:creationId xmlns:a16="http://schemas.microsoft.com/office/drawing/2014/main" id="{7B4F61C4-0F19-4713-8424-F3440788F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176" y="1358106"/>
              <a:ext cx="1656184" cy="349027"/>
            </a:xfrm>
            <a:prstGeom prst="flowChartProcess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计算表达式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流程图: 过程 11">
              <a:extLst>
                <a:ext uri="{FF2B5EF4-FFF2-40B4-BE49-F238E27FC236}">
                  <a16:creationId xmlns:a16="http://schemas.microsoft.com/office/drawing/2014/main" id="{769FA14E-3CB6-45D9-97A7-096531169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264" y="4978227"/>
              <a:ext cx="1656184" cy="349027"/>
            </a:xfrm>
            <a:prstGeom prst="flowChartProcess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/>
                <a:t>for </a:t>
              </a:r>
              <a:r>
                <a:rPr lang="zh-CN" altLang="en-US"/>
                <a:t>后面的语句</a:t>
              </a:r>
            </a:p>
          </p:txBody>
        </p:sp>
        <p:cxnSp>
          <p:nvCxnSpPr>
            <p:cNvPr id="10" name="直接箭头连接符 6">
              <a:extLst>
                <a:ext uri="{FF2B5EF4-FFF2-40B4-BE49-F238E27FC236}">
                  <a16:creationId xmlns:a16="http://schemas.microsoft.com/office/drawing/2014/main" id="{92F5C658-93A6-4D1F-B6CC-AC4DAB50205D}"/>
                </a:ext>
              </a:extLst>
            </p:cNvPr>
            <p:cNvCxnSpPr>
              <a:cxnSpLocks noChangeShapeType="1"/>
              <a:stCxn id="8" idx="2"/>
              <a:endCxn id="6" idx="0"/>
            </p:cNvCxnSpPr>
            <p:nvPr/>
          </p:nvCxnSpPr>
          <p:spPr bwMode="auto">
            <a:xfrm>
              <a:off x="6984268" y="1707133"/>
              <a:ext cx="0" cy="54270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箭头连接符 12">
              <a:extLst>
                <a:ext uri="{FF2B5EF4-FFF2-40B4-BE49-F238E27FC236}">
                  <a16:creationId xmlns:a16="http://schemas.microsoft.com/office/drawing/2014/main" id="{1E3C5EFA-F75F-4B92-B794-A72B22678028}"/>
                </a:ext>
              </a:extLst>
            </p:cNvPr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>
              <a:off x="6984268" y="2969915"/>
              <a:ext cx="0" cy="26306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4">
              <a:extLst>
                <a:ext uri="{FF2B5EF4-FFF2-40B4-BE49-F238E27FC236}">
                  <a16:creationId xmlns:a16="http://schemas.microsoft.com/office/drawing/2014/main" id="{725A5580-B460-4C01-87A5-CA563183C528}"/>
                </a:ext>
              </a:extLst>
            </p:cNvPr>
            <p:cNvCxnSpPr>
              <a:cxnSpLocks noChangeShapeType="1"/>
              <a:stCxn id="7" idx="2"/>
              <a:endCxn id="5" idx="0"/>
            </p:cNvCxnSpPr>
            <p:nvPr/>
          </p:nvCxnSpPr>
          <p:spPr bwMode="auto">
            <a:xfrm>
              <a:off x="6984268" y="3593015"/>
              <a:ext cx="0" cy="37804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肘形连接符 16">
              <a:extLst>
                <a:ext uri="{FF2B5EF4-FFF2-40B4-BE49-F238E27FC236}">
                  <a16:creationId xmlns:a16="http://schemas.microsoft.com/office/drawing/2014/main" id="{43B1273D-9831-404D-985B-D19BED32F8CD}"/>
                </a:ext>
              </a:extLst>
            </p:cNvPr>
            <p:cNvCxnSpPr>
              <a:cxnSpLocks noChangeShapeType="1"/>
              <a:stCxn id="5" idx="2"/>
            </p:cNvCxnSpPr>
            <p:nvPr/>
          </p:nvCxnSpPr>
          <p:spPr bwMode="auto">
            <a:xfrm rot="5400000" flipH="1">
              <a:off x="5262297" y="2598113"/>
              <a:ext cx="2425378" cy="1018565"/>
            </a:xfrm>
            <a:prstGeom prst="bentConnector3">
              <a:avLst>
                <a:gd name="adj1" fmla="val -9426"/>
              </a:avLst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8">
              <a:extLst>
                <a:ext uri="{FF2B5EF4-FFF2-40B4-BE49-F238E27FC236}">
                  <a16:creationId xmlns:a16="http://schemas.microsoft.com/office/drawing/2014/main" id="{FBA1B887-723B-4C65-B47C-E219ED22BC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65703" y="1940718"/>
              <a:ext cx="1044116" cy="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肘形连接符 23">
              <a:extLst>
                <a:ext uri="{FF2B5EF4-FFF2-40B4-BE49-F238E27FC236}">
                  <a16:creationId xmlns:a16="http://schemas.microsoft.com/office/drawing/2014/main" id="{0F508468-7D0C-45E9-A11D-3ED81E136E7B}"/>
                </a:ext>
              </a:extLst>
            </p:cNvPr>
            <p:cNvCxnSpPr>
              <a:cxnSpLocks noChangeShapeType="1"/>
              <a:stCxn id="6" idx="3"/>
            </p:cNvCxnSpPr>
            <p:nvPr/>
          </p:nvCxnSpPr>
          <p:spPr bwMode="auto">
            <a:xfrm>
              <a:off x="7812360" y="2609875"/>
              <a:ext cx="226568" cy="2080319"/>
            </a:xfrm>
            <a:prstGeom prst="bentConnector2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肘形连接符 25">
              <a:extLst>
                <a:ext uri="{FF2B5EF4-FFF2-40B4-BE49-F238E27FC236}">
                  <a16:creationId xmlns:a16="http://schemas.microsoft.com/office/drawing/2014/main" id="{A11C9AF7-58C3-4F77-83D9-ACEC6C3DA6C1}"/>
                </a:ext>
              </a:extLst>
            </p:cNvPr>
            <p:cNvCxnSpPr>
              <a:cxnSpLocks noChangeShapeType="1"/>
              <a:endCxn id="9" idx="0"/>
            </p:cNvCxnSpPr>
            <p:nvPr/>
          </p:nvCxnSpPr>
          <p:spPr bwMode="auto">
            <a:xfrm rot="10800000" flipV="1">
              <a:off x="6995357" y="4690195"/>
              <a:ext cx="1043571" cy="288032"/>
            </a:xfrm>
            <a:prstGeom prst="bentConnector2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文本框 27">
              <a:extLst>
                <a:ext uri="{FF2B5EF4-FFF2-40B4-BE49-F238E27FC236}">
                  <a16:creationId xmlns:a16="http://schemas.microsoft.com/office/drawing/2014/main" id="{47DAC616-4C46-42A5-B3EC-9C31DEBBC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8141" y="2902187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true</a:t>
              </a:r>
              <a:endParaRPr lang="zh-CN" altLang="en-US"/>
            </a:p>
          </p:txBody>
        </p:sp>
        <p:sp>
          <p:nvSpPr>
            <p:cNvPr id="18" name="文本框 28">
              <a:extLst>
                <a:ext uri="{FF2B5EF4-FFF2-40B4-BE49-F238E27FC236}">
                  <a16:creationId xmlns:a16="http://schemas.microsoft.com/office/drawing/2014/main" id="{4B3B4EDB-3CC8-479A-A579-74CD6C10D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1273" y="2297088"/>
              <a:ext cx="6719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false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61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F26F99-1DB4-41CD-9AC8-563A5C8B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484784"/>
            <a:ext cx="10153128" cy="46628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int n=10;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for (</a:t>
            </a:r>
            <a:r>
              <a:rPr lang="en-US" altLang="zh-CN" dirty="0">
                <a:solidFill>
                  <a:schemeClr val="accent5"/>
                </a:solidFill>
              </a:rPr>
              <a:t>int </a:t>
            </a:r>
            <a:r>
              <a:rPr lang="en-US" altLang="zh-CN" dirty="0" err="1">
                <a:solidFill>
                  <a:schemeClr val="accent5"/>
                </a:solidFill>
              </a:rPr>
              <a:t>i</a:t>
            </a:r>
            <a:r>
              <a:rPr lang="en-US" altLang="zh-CN" dirty="0">
                <a:solidFill>
                  <a:schemeClr val="accent5"/>
                </a:solidFill>
              </a:rPr>
              <a:t>=1;</a:t>
            </a:r>
            <a:r>
              <a:rPr lang="en-US" altLang="zh-CN" dirty="0">
                <a:solidFill>
                  <a:srgbClr val="00B050"/>
                </a:solidFill>
              </a:rPr>
              <a:t>i&lt;=</a:t>
            </a:r>
            <a:r>
              <a:rPr lang="en-US" altLang="zh-CN" dirty="0" err="1">
                <a:solidFill>
                  <a:srgbClr val="00B050"/>
                </a:solidFill>
              </a:rPr>
              <a:t>n;i</a:t>
            </a:r>
            <a:r>
              <a:rPr lang="en-US" altLang="zh-CN" dirty="0">
                <a:solidFill>
                  <a:srgbClr val="FFC000"/>
                </a:solidFill>
              </a:rPr>
              <a:t>++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</a:t>
            </a:r>
            <a:r>
              <a:rPr lang="en-US" altLang="zh-CN" dirty="0" err="1"/>
              <a:t>i</a:t>
            </a:r>
            <a:r>
              <a:rPr lang="en-US" altLang="zh-CN" dirty="0"/>
              <a:t>&lt;&lt;“ “</a:t>
            </a:r>
            <a:r>
              <a:rPr lang="zh-CN" altLang="en-US" dirty="0"/>
              <a:t>；	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en-US" dirty="0"/>
              <a:t>输出：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1 2 3 4 5 6 7 8 9 10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07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F26F99-1DB4-41CD-9AC8-563A5C8B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484784"/>
            <a:ext cx="10153128" cy="46628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int n=10;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for (</a:t>
            </a:r>
            <a:r>
              <a:rPr lang="en-US" altLang="zh-CN" dirty="0">
                <a:solidFill>
                  <a:schemeClr val="accent5"/>
                </a:solidFill>
              </a:rPr>
              <a:t>int </a:t>
            </a:r>
            <a:r>
              <a:rPr lang="en-US" altLang="zh-CN" dirty="0" err="1">
                <a:solidFill>
                  <a:schemeClr val="accent5"/>
                </a:solidFill>
              </a:rPr>
              <a:t>i</a:t>
            </a:r>
            <a:r>
              <a:rPr lang="en-US" altLang="zh-CN" dirty="0">
                <a:solidFill>
                  <a:schemeClr val="accent5"/>
                </a:solidFill>
              </a:rPr>
              <a:t>=1;</a:t>
            </a:r>
            <a:r>
              <a:rPr lang="en-US" altLang="zh-CN" dirty="0">
                <a:solidFill>
                  <a:srgbClr val="00B050"/>
                </a:solidFill>
              </a:rPr>
              <a:t>i&lt;=</a:t>
            </a:r>
            <a:r>
              <a:rPr lang="en-US" altLang="zh-CN" dirty="0" err="1">
                <a:solidFill>
                  <a:srgbClr val="00B050"/>
                </a:solidFill>
              </a:rPr>
              <a:t>n;i</a:t>
            </a:r>
            <a:r>
              <a:rPr lang="en-US" altLang="zh-CN" dirty="0">
                <a:solidFill>
                  <a:srgbClr val="FFC000"/>
                </a:solidFill>
              </a:rPr>
              <a:t>++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</a:t>
            </a:r>
            <a:r>
              <a:rPr lang="en-US" altLang="zh-CN" dirty="0" err="1"/>
              <a:t>i</a:t>
            </a:r>
            <a:r>
              <a:rPr lang="en-US" altLang="zh-CN" dirty="0"/>
              <a:t>&lt;&lt;“ “</a:t>
            </a:r>
            <a:r>
              <a:rPr lang="zh-CN" altLang="en-US" dirty="0"/>
              <a:t>；	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en-US" dirty="0"/>
              <a:t>输出：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1 2 3 4 5 6 7 8 9 10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A568328-3476-44E6-AA3D-4C59C3D7F27F}"/>
              </a:ext>
            </a:extLst>
          </p:cNvPr>
          <p:cNvSpPr txBox="1">
            <a:spLocks/>
          </p:cNvSpPr>
          <p:nvPr/>
        </p:nvSpPr>
        <p:spPr bwMode="auto">
          <a:xfrm>
            <a:off x="6456040" y="1340768"/>
            <a:ext cx="5034849" cy="466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int n=10;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for (</a:t>
            </a:r>
            <a:r>
              <a:rPr lang="en-US" altLang="zh-CN" dirty="0">
                <a:solidFill>
                  <a:schemeClr val="accent5"/>
                </a:solidFill>
              </a:rPr>
              <a:t>int </a:t>
            </a:r>
            <a:r>
              <a:rPr lang="en-US" altLang="zh-CN" dirty="0" err="1">
                <a:solidFill>
                  <a:schemeClr val="accent5"/>
                </a:solidFill>
              </a:rPr>
              <a:t>i</a:t>
            </a:r>
            <a:r>
              <a:rPr lang="en-US" altLang="zh-CN" dirty="0">
                <a:solidFill>
                  <a:schemeClr val="accent5"/>
                </a:solidFill>
              </a:rPr>
              <a:t>=</a:t>
            </a:r>
            <a:r>
              <a:rPr lang="en-US" altLang="zh-CN" dirty="0" err="1">
                <a:solidFill>
                  <a:schemeClr val="accent5"/>
                </a:solidFill>
              </a:rPr>
              <a:t>n;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>
                <a:solidFill>
                  <a:srgbClr val="00B050"/>
                </a:solidFill>
              </a:rPr>
              <a:t>&gt;=1;i</a:t>
            </a:r>
            <a:r>
              <a:rPr lang="en-US" altLang="zh-CN" dirty="0">
                <a:solidFill>
                  <a:srgbClr val="FFC000"/>
                </a:solidFill>
              </a:rPr>
              <a:t>--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</a:t>
            </a:r>
            <a:r>
              <a:rPr lang="en-US" altLang="zh-CN" dirty="0" err="1"/>
              <a:t>i</a:t>
            </a:r>
            <a:r>
              <a:rPr lang="en-US" altLang="zh-CN" dirty="0"/>
              <a:t>&lt;&lt;“ “</a:t>
            </a:r>
            <a:r>
              <a:rPr lang="zh-CN" altLang="en-US" dirty="0"/>
              <a:t>；	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输出：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10 9 8 7 6 5 4 3 2 1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9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10581DA-1FE8-42D9-BEFE-F2CCD3FEC3CF}"/>
              </a:ext>
            </a:extLst>
          </p:cNvPr>
          <p:cNvSpPr txBox="1">
            <a:spLocks/>
          </p:cNvSpPr>
          <p:nvPr/>
        </p:nvSpPr>
        <p:spPr bwMode="auto">
          <a:xfrm>
            <a:off x="1415480" y="1628800"/>
            <a:ext cx="5034849" cy="466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int n=10;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for (</a:t>
            </a:r>
            <a:r>
              <a:rPr lang="en-US" altLang="zh-CN" dirty="0">
                <a:solidFill>
                  <a:schemeClr val="accent5"/>
                </a:solidFill>
              </a:rPr>
              <a:t>int </a:t>
            </a:r>
            <a:r>
              <a:rPr lang="en-US" altLang="zh-CN" dirty="0" err="1">
                <a:solidFill>
                  <a:schemeClr val="accent5"/>
                </a:solidFill>
              </a:rPr>
              <a:t>i</a:t>
            </a:r>
            <a:r>
              <a:rPr lang="en-US" altLang="zh-CN" dirty="0">
                <a:solidFill>
                  <a:schemeClr val="accent5"/>
                </a:solidFill>
              </a:rPr>
              <a:t>=</a:t>
            </a:r>
            <a:r>
              <a:rPr lang="en-US" altLang="zh-CN" dirty="0" err="1">
                <a:solidFill>
                  <a:schemeClr val="accent5"/>
                </a:solidFill>
              </a:rPr>
              <a:t>n;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>
                <a:solidFill>
                  <a:srgbClr val="00B050"/>
                </a:solidFill>
              </a:rPr>
              <a:t>&gt;=1;i</a:t>
            </a:r>
            <a:r>
              <a:rPr lang="en-US" altLang="zh-CN" dirty="0">
                <a:solidFill>
                  <a:srgbClr val="FFC000"/>
                </a:solidFill>
              </a:rPr>
              <a:t>-=2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</a:t>
            </a:r>
            <a:r>
              <a:rPr lang="en-US" altLang="zh-CN" dirty="0" err="1"/>
              <a:t>i</a:t>
            </a:r>
            <a:r>
              <a:rPr lang="en-US" altLang="zh-CN" dirty="0"/>
              <a:t>&lt;&lt;“ “</a:t>
            </a:r>
            <a:r>
              <a:rPr lang="zh-CN" altLang="en-US" dirty="0"/>
              <a:t>；	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输出：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600" b="1" i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EFB30328-A88C-474D-958B-12AD96B0E476}"/>
              </a:ext>
            </a:extLst>
          </p:cNvPr>
          <p:cNvSpPr/>
          <p:nvPr/>
        </p:nvSpPr>
        <p:spPr>
          <a:xfrm>
            <a:off x="3575720" y="5219448"/>
            <a:ext cx="2088232" cy="1072188"/>
          </a:xfrm>
          <a:prstGeom prst="wedgeRectCallout">
            <a:avLst>
              <a:gd name="adj1" fmla="val -111813"/>
              <a:gd name="adj2" fmla="val -8144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请思考</a:t>
            </a:r>
          </a:p>
        </p:txBody>
      </p:sp>
      <p:sp>
        <p:nvSpPr>
          <p:cNvPr id="8" name="标注: 线形(带强调线) 7">
            <a:extLst>
              <a:ext uri="{FF2B5EF4-FFF2-40B4-BE49-F238E27FC236}">
                <a16:creationId xmlns:a16="http://schemas.microsoft.com/office/drawing/2014/main" id="{A621AC0B-BCAB-44F4-973F-626A96CA9A4F}"/>
              </a:ext>
            </a:extLst>
          </p:cNvPr>
          <p:cNvSpPr/>
          <p:nvPr/>
        </p:nvSpPr>
        <p:spPr>
          <a:xfrm>
            <a:off x="5087888" y="1556792"/>
            <a:ext cx="1584176" cy="504056"/>
          </a:xfrm>
          <a:prstGeom prst="accentCallout1">
            <a:avLst>
              <a:gd name="adj1" fmla="val 18750"/>
              <a:gd name="adj2" fmla="val -8333"/>
              <a:gd name="adj3" fmla="val 130056"/>
              <a:gd name="adj4" fmla="val -6703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i</a:t>
            </a:r>
            <a:r>
              <a:rPr lang="en-US" altLang="zh-CN" sz="3200" dirty="0"/>
              <a:t>=i-2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011615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2553</TotalTime>
  <Pages>0</Pages>
  <Words>914</Words>
  <Characters>0</Characters>
  <Application>Microsoft Office PowerPoint</Application>
  <DocSecurity>0</DocSecurity>
  <PresentationFormat>宽屏</PresentationFormat>
  <Lines>0</Lines>
  <Paragraphs>238</Paragraphs>
  <Slides>27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Adobe 繁黑體 Std B</vt:lpstr>
      <vt:lpstr>黑体</vt:lpstr>
      <vt:lpstr>微软雅黑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程序控制结构</vt:lpstr>
      <vt:lpstr>程序控制结构</vt:lpstr>
      <vt:lpstr>For循环语句</vt:lpstr>
      <vt:lpstr>For循环语句</vt:lpstr>
      <vt:lpstr>For循环语句</vt:lpstr>
      <vt:lpstr>For循环语句</vt:lpstr>
      <vt:lpstr>For循环语句</vt:lpstr>
      <vt:lpstr>For循环语句</vt:lpstr>
      <vt:lpstr>循环实例</vt:lpstr>
      <vt:lpstr>循环实例</vt:lpstr>
      <vt:lpstr>循环实例</vt:lpstr>
      <vt:lpstr>循环实例</vt:lpstr>
      <vt:lpstr>循环实例</vt:lpstr>
      <vt:lpstr>循环实例</vt:lpstr>
      <vt:lpstr>求阶乘和</vt:lpstr>
      <vt:lpstr>求阶乘和</vt:lpstr>
      <vt:lpstr>数列求和</vt:lpstr>
      <vt:lpstr>问题分析</vt:lpstr>
      <vt:lpstr>问题分析</vt:lpstr>
      <vt:lpstr>程序代码</vt:lpstr>
      <vt:lpstr>折纸</vt:lpstr>
      <vt:lpstr>问题分析</vt:lpstr>
      <vt:lpstr>问题分析</vt:lpstr>
      <vt:lpstr>储蓄业务</vt:lpstr>
      <vt:lpstr>储蓄业务</vt:lpstr>
      <vt:lpstr>储蓄业务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334</cp:revision>
  <dcterms:created xsi:type="dcterms:W3CDTF">2007-08-07T12:36:14Z</dcterms:created>
  <dcterms:modified xsi:type="dcterms:W3CDTF">2019-01-10T12:35:01Z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