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377" r:id="rId5"/>
    <p:sldId id="378" r:id="rId7"/>
    <p:sldId id="397" r:id="rId8"/>
    <p:sldId id="398" r:id="rId9"/>
    <p:sldId id="399" r:id="rId10"/>
    <p:sldId id="408" r:id="rId11"/>
    <p:sldId id="360" r:id="rId12"/>
    <p:sldId id="400" r:id="rId13"/>
    <p:sldId id="409" r:id="rId14"/>
    <p:sldId id="401" r:id="rId15"/>
    <p:sldId id="405" r:id="rId16"/>
    <p:sldId id="407" r:id="rId17"/>
    <p:sldId id="406" r:id="rId18"/>
    <p:sldId id="402" r:id="rId19"/>
    <p:sldId id="403" r:id="rId20"/>
    <p:sldId id="404" r:id="rId21"/>
    <p:sldId id="293" r:id="rId22"/>
    <p:sldId id="292" r:id="rId23"/>
  </p:sldIdLst>
  <p:sldSz cx="12192000" cy="6858000"/>
  <p:notesSz cx="6808470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248" autoAdjust="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0 1162,'-39'0'0,"91"16"0,0 10-16,-9 0-50,0 9 0,-12 0 0,0 0 0,-8 0 0,16-5 0,23-16 13,0 1 0,0 0 1,0 0 0,0 15-9,4-25-15,9-4-19,0 0 0,3 0 0,0 1 16,0 0-34,-16 0 0,-7 0 0,0-2 0,0 0 0,16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0 172,'0'0'0,"16"0"0,0-16 16,0 0 0,-16 0 0,0 0 0,0 146 0,0 0 26,0 0 0,6 0 0,0 1 15,4 8-124,-15 5-4,-25 0 0,4-5 0,3-1-1,16-3 5,-10-16-5,-5-2 0,5 1-1,0 0 0,0 16 4,3-19-16,-1 5-4,0-3-5,-1 0 4,4-259 15,4 1-51,-15 0 0</inkml:trace>
  <inkml:trace contextRef="#ctx0" brushRef="#br0">47 138 1483,'-47'-138'0,"79"138"0,0 8 0,0 0 0,0 0 0,2 0 0,0-34 0,0 0-8,0 0 0,0 0 0,0 0 32,0 0-48,-32 0 0,-11 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8: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 27 172,'-60'-27'0,"76"27"-4,0-16 0,-5-4 0,0 9 4,0 15 0,0 144-15,0 0 27,0-8-4,5 0-1,0 0 16,5 0-143,-16 0 4,-33 0-1,-3 0 0,-3-1 0,16-1 0,0-16 9,4 0 0,0 0 0,0 0 0,-356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8: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4 172,'-13'-4'0,"29"4"0,0-16 0,0 0 0,0 0 0,0 15 0,0 154-15,0 0 28,0 0 0,6 0 0,0 0 16,0 0-120,-16 0 0,-24 0 0,0-4 0,0 0-2,15 0 0,-38-15 0,0 0 0,-5 0-9,0 5 0,9 16 0,0-33-16,0 0 1,0 0 0,0 0 0,0 0 16,0 0-7,-16 0 0,-1 0 0,0 0 0,0 0-188,15-8-4,-37-15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9: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0 460,'0'0'0,"41"0"0,0-33 0,0 0-8,0 0 0,0 16 0,0 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46: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 46 172,'-125'-63'-8,"141"63"8,4-16 0,-4 0 0,0 0 1,0 15 0,-1 275-15,0 0 52,0 5 0,10 0-5,0 3 16,4 0-410,0-4 1,-82-16 9,-1-16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46: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11 1843,'-17'-11'0,"181"27"0,0-132-16,0 0-32,0 0 0,0 0 0,0 67 0,0 0 6,15 0 0,2-15 0,0 0 0,-8-4-75,0 3 0,0 16 5,4-12-16,0 0 1,0-4-3,-4 0 4,3-1 16,0 0 0,-16 0 0,0 15 0,0-55-15,0 0-11,0 0 0,-2 0 0,0-1 16,0 0-91,-16 0 0,-17 0 0,0-4 0,0 0-1,0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46: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2246,'0'0'0,"200"0"0,0-160 15,0 0-32,-15 0 0,-8 16 0,0 12-16,0 0 0,0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48: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155 7 691,'-155'-59'0,"216"59"26,0-49 0,-8 0-12,0-9-7,-304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49: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193 471 997,'-193'-471'0,"237"471"0,0 9 16,0 0-42,-16 0 0,-11 16-8,-4 0-16,4 1 0,15-5-5,-54-15 5,4-13 0,-1-3-2,0 1-1,-1 0 0,4 43 0,-1-4 9,16-3 1,2-16-1,3 0 0,5-4 36,0-5 1,7 16 5,-1 1-16,-5 0 1,0-4 1,-13 0 5,-1-2 15,-1 4-1,-15 1 0,0 0-1,0-13 0,0-3 11,0 5 3,-11 0-5,0 10 16,5 0-1,-16 4 4,0 0-9,-7 0 0,9 7 0,15-8-4,25-15 8,4 5 0,-4-4 1,0 4 4,0 0-9,0 21 0,9 0 5,16 0 0,1-16-4,-4 0 0,4 4-11,0 0 0,-1 16 0,0-1-16,0 0 0,0 0 0,-22 0 0,0-4 15,0 0 0,-15 0 0,-1 0 0,0-27 0,0 0 0,16 0 0,0-16 0,0 0 0,0 0 0,0 0 0,0 16 4,-8 0-16,9 5 0,31-5-1,-30-31 5,4-11 0,5 0-3,0-1-4,0 0 0,4 24 0,0-4 4,0 5 4,0 0-1,0 1 15,5-4 15,-15-4 4,0 0 4,0 0 0,0 0 0,16 8-4,0-16-4,1-12 0,-4 3 12,16 4 0,-12-16-4,-8 12 0,0 8 10,0 8 0,-2 0 1,-4 0 15,-5 0-8,-15 9 0,-16 0-5,1 4 0,5 3 1,16 0 0,11-16 0,-4 0 0,4 4 0,0 0 4,0 16 8,-4 0-16,1 3 0,0 0-6,0 0 0,-1-8 0,4 4 8,0 4 0,8 15 9,0-8-15,-5-4 11,0 5-4,-11 0 0,5 0 0,5-5 0,0-1 0,0 16 4,1 0-16,1-1 12,15 0 4,-12-15-1,-4 12 0,1-3-12,0 4 3,-9 0-9,1 9 16,4-1-13,-16 1 4,13 0-1,-4 0 0,5 1 0,16-4 3,0-16-1,0 0 0,5 0-9,0 0 4,9 0 0,-4-8 15,4 1 8,-15 0-1,0 0 1,4 8 0,3 0-8,0-4-4,0 0 0,4 0 16,1 0 0,-16 3-4,8 0 5,4-8 0,-5 0 11,16 1-4,-11-16-5,4 12 0,-4-4-12,0 0 1,-12 15 4,-1 2-15,-8 0 1,0-1 4,9 0-4,-8 14 16,1 4-3,-16-5-3,-1 0 4,3-10 0,-4-4 0,15 0 4,0-15-5,1 0 0,-8-5 0,0 0 4,0 16-4,-3 0-16,0 3 0,16-1 0,0-16 1,4 0 0,-9-4 0,0-4 0,0 15-4,0 0-15,-1 1 0,0 0-1,0 0-8,4 0 16,0-4 0,-16-4 4,0 0-5,0 0 0,-8 0 0,16 12-4,0-16-12,4 0 0,-9 0 0,0 13-4,8 15 0,4-19-15,-13 0-4,0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4 680,'0'-4'0,"30"4"0,0 6 0,13 0-28,0-13 0,-8 0 0,0 0 0,0 0 0,16 0 0,8-16 0,0 0 0,0 0 0,0 0 0,0 15-9,-4 29-15,9 4 7,0 0 0,0 0 0,0 1 16,0 0-17,-16 0 0,-3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 15 1209,'-39'-33'-11,"92"33"14,11 12 0,-5 0-52,0 5 0,-13 16 4,0 0-16,0 0 0,0 0 0,0 0 0,0 0 15,-4-4 8,-15 4 4,-547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4 748,'-26'-4'0,"93"4"0,0-54 0,0 0-13,0 0 0,0 15-13,0 136-15,13 0 24,0 0 0,4 0 0,0 2 16,0 0-123,-16 0 0,-25 0-9,0-5 0,9 0-1,0 0 0,2 0 0,0 0 15,-4-4 0,-15 4 4,-434 16 0,0-88-16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0 806,'-4'0'0,"76"15"0,0-58-15,0 0-14,0 0 0,0 16 0,0 92-16,0 0 15,16 0 0,3-16 0,0 1 0,0 0-72,0 0 0,-15 15 0,0-2-15,0 0-1,0 0 0,4 0 0,0 1 16,0 0 0,-16 0 0,0 0 0,0-13 0,0 0-2,0 0 0,-1 16 0,0 0-16,0 0 25,0 0 0,5 0 0,0 0 0,0 0 1,15 0 0,-8-15 0,0-1 0,0 0-1,0 0 0,0 16 0,0-1-16,0 0 0,0 0 0,0 0 0,0 0 15,0 0-12,-15 0 0,-2 0 0,0-1 0,0 0 0,0 0 0,-15 0 0,0 0 16,0 0 0,-16 0 0,0 0 0,0 0 0,0 0 0,16 0 0,0-16 0,0 0 0,0 0 8,0 0 0,-8 15 0,0 0-15,0 0 9,0 0 0,-9 0 0,0 10 16,0 0-10,-16 0 0,10 0 0,0-10 0,0 0 10,16 0 0,-10-16 0,0 10 0,0 0-10,0 0 0,8 15 0,0-8-15,0 0 8,16 0 0,-8-16 0,0 0 0,0 0 9,0 0 0,-9 15 0,0 0-15,0 0 0,0 0 0,0 0 0,0 8 16,0 0-8,-16 0 0,0 0 0,0 0 0,0 0 0,16 0 0,0-16 0,0 0 0,0 0 0,0 0 0,0 15 0,0 0-15,0 0 0,0 0 0,0 0 0,0 0 16,0 0 0,-16 0 0,8 0 0,0-8 0,0 0 0,16 0 0,0-16 0,0 8 0,0 0-8,0 0 0,0 0 0,0 0 0,0 0 8,15 0 0,-8-15 0,0 0 0,-4 0 0,0 4 0,0 16 0,0 0-16,0 0-8,0 0 0,-3 0 0,0 0 15,0 0 0,-15 0 0,0 16 0,0-17-16,0 0-4,0 0 0,-1 0 0,0 0 16,0 0-11,-16 0 0,-3 0 0,0 0 0,0 0-690,0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0 1602,'-22'0'0,"57"0"0,0 7 0,0 0 2,0 0 0,1 0 0,0-36 0,0 0-9,0 0 0,0 0 0,0 0 15,0 0 23,-15 0 0,2 0 0,0 1 0,0 0 0,16 0 0,11-16 0,0 3 0,-9 0 0,0 9 0,0 16 0,0-13-16,0 0-3,0 0 0,0 0 0,0 0 15,0 0-24,-15 0 0,0 16 0,0 0-16,0 0 0,0-4 0,0 0 4,0 0 16,0 0-8,-16 0 0,8 0 0,0 0 0,0 0 0,15 0 0,0-15 0,0 0 0,0 0 0,0 0 0,0 16 0,0 0-16,0 0 0,0 0 0,0 0 0,0 0 15,0 0 0,-15-9 0,0 0 9,0-16 0,0 0 2,16 0 0,0-16 0,0-543 0,0 0-109,16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1778,'0'0'0,"39"0"0,0 8 0,0 0 1,0 0 0,3 0 0,0-41 0,0 0-10,16 0 0,0-16 0,0-525 16,0 0-107,-16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0 936,'0'0'0,"41"0"0,0 9 0,0 0-40,0 0 0,-10 0 0,0 0 0,0 0 0,15 0 0,-51-15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0: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0 784,'0'0'0,"35"0"0,0 7 0,0 0-34,0 0 0,-8 16 0,0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51: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1962,'0'0'0,"43"0"0,0 9 0,0 0 1,0 0 0,3 0 0,0-45 0,0 0-11,0 0 0,0 0 0,0 0 16,0 0-100,-16 0 0,-21 0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0 345,'0'0'0,"31"0"0,0-31 16,0 0 0,-16 0 0,0 0 0,0 251 0,0 0 44,31 0 0,9-31 0,0 1 15,0 0-269,-15 0 0,-53 0 0,0-11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 23 1108,'-69'-23'0,"118"23"-8,-4 11 0,-1 4-48,0 0-4,-12 0 1,1 0 0,-1 3 0,16 5-4,8-16-5,4-8 15,5-4 12,-15 4 4,-4 16 0,0-40-16,0 0-9,0-9-4,-2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0 633,'0'0'0,"56"0"0,0-44 16,0 0-12,-16 0 0,0 0 0,0 189 0,0 0 36,15 0 0,7-15 0,0 2 16,0 0-234,-16 0 0,-48 0 0,0-8 0,0 0-541,0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1440,'0'0'0,"128"0"0,0-103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6: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0 115,'0'0'0,"10"0"0,0-10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6: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15 576,'-26'-15'0</inkml:trace>
  <inkml:trace contextRef="#ctx0" brushRef="#br0">0 0 460,'0'0'0,"20"0"0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2-23T04:35: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8 1551,'-21'-8'0,"89"8"0,0 16 0,0 0-68,0-4 0,-16 16-5,0 0-16,9 0 0,0 0 0,10 0 0,0-2 15,0 0 0,-15 0 0,0 16-8,0-37-16,8 0-8,0 0 0,-2 0 0,0-625 0</inkml:trace>
  <inkml:trace contextRef="#ctx0" brushRef="#br0">224 0 1677,'-224'0'0,"298"0"0,0 16 16,0 0-72,-16 0 0,-18 0 0,0 0 0,0 0 0,0 0 0,0 15 0,0 10-15,0 0-10,0 0 0,8 16 0,0-36-16,0 0-8,0 0 0,-2 0 0,0-676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我们来看看</a:t>
            </a:r>
            <a:r>
              <a:rPr lang="en-US" altLang="zh-CN" dirty="0"/>
              <a:t>3</a:t>
            </a:r>
            <a:r>
              <a:rPr lang="zh-CN" altLang="en-US" dirty="0"/>
              <a:t>个表达式的关系。</a:t>
            </a:r>
            <a:endParaRPr lang="en-US" altLang="zh-CN" dirty="0"/>
          </a:p>
          <a:p>
            <a:r>
              <a:rPr lang="zh-CN" altLang="en-US" dirty="0"/>
              <a:t>第一个表达式在循环中只用一次，就是给</a:t>
            </a:r>
            <a:r>
              <a:rPr lang="en-US" altLang="zh-CN" dirty="0" err="1"/>
              <a:t>i</a:t>
            </a:r>
            <a:r>
              <a:rPr lang="zh-CN" altLang="en-US" dirty="0"/>
              <a:t>赋初值。</a:t>
            </a:r>
            <a:endParaRPr lang="en-US" altLang="zh-CN" dirty="0"/>
          </a:p>
          <a:p>
            <a:r>
              <a:rPr lang="zh-CN" altLang="en-US" dirty="0"/>
              <a:t>第二个表达式是一个条件表达式，就是</a:t>
            </a:r>
            <a:r>
              <a:rPr lang="en-US" altLang="zh-CN" dirty="0" err="1"/>
              <a:t>i</a:t>
            </a:r>
            <a:r>
              <a:rPr lang="zh-CN" altLang="en-US" dirty="0"/>
              <a:t>最后能达到的值。在执行循环体之前都要计算关系表达式，它的值为真，才会执行循环体，它的值为假，退出循环。</a:t>
            </a:r>
            <a:endParaRPr lang="en-US" altLang="zh-CN" dirty="0"/>
          </a:p>
          <a:p>
            <a:r>
              <a:rPr lang="zh-CN" altLang="en-US" dirty="0"/>
              <a:t>第三个表达式是</a:t>
            </a:r>
            <a:r>
              <a:rPr lang="en-US" altLang="zh-CN" dirty="0" err="1"/>
              <a:t>i</a:t>
            </a:r>
            <a:r>
              <a:rPr lang="zh-CN" altLang="en-US" dirty="0"/>
              <a:t>改变值的计算。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，相当于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首先，计算表达式</a:t>
            </a:r>
            <a:r>
              <a:rPr lang="en-US" altLang="zh-CN" dirty="0"/>
              <a:t>1</a:t>
            </a:r>
            <a:r>
              <a:rPr lang="zh-CN" altLang="en-US" dirty="0"/>
              <a:t>，然后计算表达式</a:t>
            </a:r>
            <a:r>
              <a:rPr lang="en-US" altLang="zh-CN" dirty="0"/>
              <a:t>2</a:t>
            </a:r>
            <a:r>
              <a:rPr lang="zh-CN" altLang="en-US" dirty="0"/>
              <a:t>，如果条件为真，进入循环体，执行循环体的语句，循环体的语句执行完了，计算表达式</a:t>
            </a:r>
            <a:r>
              <a:rPr lang="en-US" altLang="zh-CN" dirty="0"/>
              <a:t>3</a:t>
            </a:r>
            <a:r>
              <a:rPr lang="zh-CN" altLang="en-US" dirty="0"/>
              <a:t>，然后再计算表达式</a:t>
            </a:r>
            <a:r>
              <a:rPr lang="en-US" altLang="zh-CN" dirty="0"/>
              <a:t>2</a:t>
            </a:r>
            <a:r>
              <a:rPr lang="zh-CN" altLang="en-US" dirty="0"/>
              <a:t>，直至循环结束。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maxn</a:t>
            </a:r>
            <a:r>
              <a:rPr lang="zh-CN" altLang="en-US" dirty="0"/>
              <a:t>的初值要尽可能的小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排球重量在</a:t>
            </a:r>
            <a:r>
              <a:rPr lang="en-US" altLang="zh-CN" dirty="0"/>
              <a:t>260~280</a:t>
            </a:r>
            <a:r>
              <a:rPr lang="zh-CN" altLang="en-US" dirty="0"/>
              <a:t>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/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/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</a:fld>
            <a:endParaRPr lang="zh-CN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9pPr>
    </p:titleStyle>
    <p:bodyStyle>
      <a:lvl1pPr marL="182880" indent="-182880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205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customXml" Target="../ink/ink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7.png"/><Relationship Id="rId7" Type="http://schemas.openxmlformats.org/officeDocument/2006/relationships/customXml" Target="../ink/ink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Relationship Id="rId3" Type="http://schemas.openxmlformats.org/officeDocument/2006/relationships/customXml" Target="../ink/ink2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3.png"/><Relationship Id="rId2" Type="http://schemas.openxmlformats.org/officeDocument/2006/relationships/image" Target="../media/image4.png"/><Relationship Id="rId19" Type="http://schemas.openxmlformats.org/officeDocument/2006/relationships/customXml" Target="../ink/ink10.xml"/><Relationship Id="rId18" Type="http://schemas.openxmlformats.org/officeDocument/2006/relationships/image" Target="../media/image12.png"/><Relationship Id="rId17" Type="http://schemas.openxmlformats.org/officeDocument/2006/relationships/customXml" Target="../ink/ink9.xml"/><Relationship Id="rId16" Type="http://schemas.openxmlformats.org/officeDocument/2006/relationships/image" Target="../media/image11.png"/><Relationship Id="rId15" Type="http://schemas.openxmlformats.org/officeDocument/2006/relationships/customXml" Target="../ink/ink8.xml"/><Relationship Id="rId14" Type="http://schemas.openxmlformats.org/officeDocument/2006/relationships/image" Target="../media/image10.png"/><Relationship Id="rId13" Type="http://schemas.openxmlformats.org/officeDocument/2006/relationships/customXml" Target="../ink/ink7.xml"/><Relationship Id="rId12" Type="http://schemas.openxmlformats.org/officeDocument/2006/relationships/image" Target="../media/image9.png"/><Relationship Id="rId11" Type="http://schemas.openxmlformats.org/officeDocument/2006/relationships/customXml" Target="../ink/ink6.xml"/><Relationship Id="rId10" Type="http://schemas.openxmlformats.org/officeDocument/2006/relationships/image" Target="../media/image8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4" Type="http://schemas.openxmlformats.org/officeDocument/2006/relationships/image" Target="../media/image15.png"/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customXml" Target="../ink/ink17.xml"/><Relationship Id="rId7" Type="http://schemas.openxmlformats.org/officeDocument/2006/relationships/image" Target="../media/image22.png"/><Relationship Id="rId6" Type="http://schemas.openxmlformats.org/officeDocument/2006/relationships/customXml" Target="../ink/ink16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customXml" Target="../ink/ink18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.xml"/><Relationship Id="rId8" Type="http://schemas.openxmlformats.org/officeDocument/2006/relationships/image" Target="../media/image28.png"/><Relationship Id="rId7" Type="http://schemas.openxmlformats.org/officeDocument/2006/relationships/customXml" Target="../ink/ink22.xml"/><Relationship Id="rId6" Type="http://schemas.openxmlformats.org/officeDocument/2006/relationships/image" Target="../media/image27.png"/><Relationship Id="rId5" Type="http://schemas.openxmlformats.org/officeDocument/2006/relationships/customXml" Target="../ink/ink21.xml"/><Relationship Id="rId4" Type="http://schemas.openxmlformats.org/officeDocument/2006/relationships/image" Target="../media/image26.png"/><Relationship Id="rId3" Type="http://schemas.openxmlformats.org/officeDocument/2006/relationships/customXml" Target="../ink/ink20.xml"/><Relationship Id="rId2" Type="http://schemas.openxmlformats.org/officeDocument/2006/relationships/image" Target="../media/image2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1.png"/><Relationship Id="rId13" Type="http://schemas.openxmlformats.org/officeDocument/2006/relationships/customXml" Target="../ink/ink25.xml"/><Relationship Id="rId12" Type="http://schemas.openxmlformats.org/officeDocument/2006/relationships/image" Target="../media/image30.png"/><Relationship Id="rId11" Type="http://schemas.openxmlformats.org/officeDocument/2006/relationships/customXml" Target="../ink/ink24.xml"/><Relationship Id="rId10" Type="http://schemas.openxmlformats.org/officeDocument/2006/relationships/image" Target="../media/image29.png"/><Relationship Id="rId1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1-7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循环结构程序设计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-2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263626"/>
          </a:xfrm>
        </p:spPr>
        <p:txBody>
          <a:bodyPr/>
          <a:lstStyle/>
          <a:p>
            <a:r>
              <a:rPr lang="zh-CN" altLang="en-US" dirty="0"/>
              <a:t>利用循环读取</a:t>
            </a:r>
            <a:r>
              <a:rPr lang="en-US" altLang="zh-CN" dirty="0"/>
              <a:t>n</a:t>
            </a:r>
            <a:r>
              <a:rPr lang="zh-CN" altLang="en-US" dirty="0"/>
              <a:t>个整数（分数）</a:t>
            </a:r>
            <a:endParaRPr lang="en-US" altLang="zh-CN" dirty="0"/>
          </a:p>
          <a:p>
            <a:r>
              <a:rPr lang="zh-CN" altLang="en-US" dirty="0"/>
              <a:t>同时查找最大值，并记录最大值的序号。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616" y="2924944"/>
            <a:ext cx="5688632" cy="2852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墨迹 7"/>
              <p14:cNvContentPartPr/>
              <p14:nvPr/>
            </p14:nvContentPartPr>
            <p14:xfrm>
              <a:off x="3948891" y="1684740"/>
              <a:ext cx="36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3948891" y="1684740"/>
                <a:ext cx="360" cy="360"/>
              </a:xfrm>
              <a:prstGeom prst="rect"/>
            </p:spPr>
          </p:pic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9616" y="1412776"/>
            <a:ext cx="5579698" cy="4662488"/>
          </a:xfrm>
          <a:prstGeom prst="rect">
            <a:avLst/>
          </a:prstGeom>
        </p:spPr>
      </p:pic>
      <p:sp>
        <p:nvSpPr>
          <p:cNvPr id="7" name="标注: 弯曲线形 6"/>
          <p:cNvSpPr/>
          <p:nvPr/>
        </p:nvSpPr>
        <p:spPr>
          <a:xfrm>
            <a:off x="6888088" y="548680"/>
            <a:ext cx="1872208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096"/>
              <a:gd name="adj6" fmla="val -120396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必须赋初值！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排球质量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正式排球比赛时，对排球队的重量有严格规定，每个排球都要检查重量，规定超过重量的克数记为整数，不足规定重量的克数记为负数，例如，检查结果如下：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-10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-20</a:t>
            </a:r>
            <a:r>
              <a:rPr lang="zh-CN" altLang="en-US" dirty="0"/>
              <a:t>，</a:t>
            </a:r>
            <a:r>
              <a:rPr lang="en-US" altLang="zh-CN" dirty="0"/>
              <a:t>-40</a:t>
            </a:r>
            <a:r>
              <a:rPr lang="zh-CN" altLang="en-US" dirty="0"/>
              <a:t>。请你挑选合格的排球。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两行，第一行一个整数</a:t>
            </a:r>
            <a:r>
              <a:rPr lang="en-US" altLang="zh-CN" dirty="0"/>
              <a:t>n</a:t>
            </a:r>
            <a:r>
              <a:rPr lang="zh-CN" altLang="en-US" dirty="0"/>
              <a:t>，检查的排球数量，第二行</a:t>
            </a:r>
            <a:r>
              <a:rPr lang="en-US" altLang="zh-CN" dirty="0"/>
              <a:t>n</a:t>
            </a:r>
            <a:r>
              <a:rPr lang="zh-CN" altLang="en-US" dirty="0"/>
              <a:t>个数据，检查排球时的记录。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第一行一个整数，合格排球的个数。如果没有合格的排球，在第二行输出一个最好的排球编号。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15 -10 30 -20 -40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9859385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利用循环逐个读取数据</a:t>
            </a:r>
            <a:endParaRPr lang="en-US" altLang="zh-CN" dirty="0"/>
          </a:p>
          <a:p>
            <a:r>
              <a:rPr lang="zh-CN" altLang="en-US" dirty="0"/>
              <a:t>统计排球误差为</a:t>
            </a:r>
            <a:r>
              <a:rPr lang="en-US" altLang="zh-CN" dirty="0"/>
              <a:t>0</a:t>
            </a:r>
            <a:r>
              <a:rPr lang="zh-CN" altLang="en-US" dirty="0"/>
              <a:t>的排球个数</a:t>
            </a:r>
            <a:endParaRPr lang="en-US" altLang="zh-CN" dirty="0"/>
          </a:p>
          <a:p>
            <a:r>
              <a:rPr lang="zh-CN" altLang="en-US" dirty="0"/>
              <a:t>查找误差最小的球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504" y="3140968"/>
            <a:ext cx="6888088" cy="29280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3432" y="1628800"/>
            <a:ext cx="4176464" cy="3402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535040"/>
            <a:ext cx="3994143" cy="4004504"/>
          </a:xfrm>
          <a:prstGeom prst="rect">
            <a:avLst/>
          </a:prstGeom>
        </p:spPr>
      </p:pic>
      <p:sp>
        <p:nvSpPr>
          <p:cNvPr id="6" name="标注: 弯曲线形 5"/>
          <p:cNvSpPr/>
          <p:nvPr/>
        </p:nvSpPr>
        <p:spPr>
          <a:xfrm>
            <a:off x="4583832" y="2636912"/>
            <a:ext cx="1872208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2726"/>
              <a:gd name="adj6" fmla="val -8202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必须赋初值！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合数的因子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538905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输入一个正整数，输出所有的因子。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一个整数。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若干个整数，每个整数后面一个空格，最后不换行。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12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1 2 3 4 6 12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合数的因子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538905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输入一个正整数，输出所有的因子。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一个整数。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若干个整数，每个整数后面一个空格，最后不换行。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12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1 2 3 4 6 12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50892" y="1340768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/>
                </a:solidFill>
              </a:rPr>
              <a:t>问题分析：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r>
              <a:rPr lang="zh-CN" altLang="en-US" sz="2400" dirty="0">
                <a:solidFill>
                  <a:schemeClr val="accent5"/>
                </a:solidFill>
              </a:rPr>
              <a:t>用</a:t>
            </a:r>
            <a:r>
              <a:rPr lang="en-US" altLang="zh-CN" sz="2400" dirty="0">
                <a:solidFill>
                  <a:schemeClr val="accent5"/>
                </a:solidFill>
              </a:rPr>
              <a:t>1~n</a:t>
            </a:r>
            <a:r>
              <a:rPr lang="zh-CN" altLang="en-US" sz="2400" dirty="0">
                <a:solidFill>
                  <a:schemeClr val="accent5"/>
                </a:solidFill>
              </a:rPr>
              <a:t>依次处以</a:t>
            </a:r>
            <a:r>
              <a:rPr lang="en-US" altLang="zh-CN" sz="2400" dirty="0">
                <a:solidFill>
                  <a:schemeClr val="accent5"/>
                </a:solidFill>
              </a:rPr>
              <a:t>n</a:t>
            </a:r>
            <a:r>
              <a:rPr lang="zh-CN" altLang="en-US" sz="2400" dirty="0">
                <a:solidFill>
                  <a:schemeClr val="accent5"/>
                </a:solidFill>
              </a:rPr>
              <a:t>，若能除尽，则是因子，输出。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endParaRPr lang="en-US" altLang="zh-CN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2261" y="1517650"/>
            <a:ext cx="6040178" cy="46624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一个大于</a:t>
            </a:r>
            <a:r>
              <a:rPr lang="en-US" altLang="zh-CN" dirty="0"/>
              <a:t>1</a:t>
            </a:r>
            <a:r>
              <a:rPr lang="zh-CN" altLang="en-US" dirty="0"/>
              <a:t>的自然数，除了</a:t>
            </a:r>
            <a:r>
              <a:rPr lang="en-US" altLang="zh-CN" dirty="0"/>
              <a:t>1</a:t>
            </a:r>
            <a:r>
              <a:rPr lang="zh-CN" altLang="en-US" dirty="0"/>
              <a:t>和它本身外，不能被其他自然数整除（除</a:t>
            </a:r>
            <a:r>
              <a:rPr lang="en-US" altLang="zh-CN" dirty="0"/>
              <a:t>0</a:t>
            </a:r>
            <a:r>
              <a:rPr lang="zh-CN" altLang="en-US" dirty="0"/>
              <a:t>以外）的数称之为质数或者素数。</a:t>
            </a:r>
            <a:endParaRPr lang="en-US" altLang="zh-CN" dirty="0"/>
          </a:p>
          <a:p>
            <a:r>
              <a:rPr lang="zh-CN" altLang="en-US" dirty="0"/>
              <a:t>编写一个程序，判断给定的正整数</a:t>
            </a:r>
            <a:r>
              <a:rPr lang="en-US" altLang="zh-CN" dirty="0"/>
              <a:t>n</a:t>
            </a:r>
            <a:r>
              <a:rPr lang="zh-CN" altLang="en-US" dirty="0"/>
              <a:t>是否是质数。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判断质数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738414" y="1928802"/>
            <a:ext cx="3665220" cy="322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034849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格式一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 (</a:t>
            </a:r>
            <a:r>
              <a:rPr lang="zh-CN" altLang="en-US" dirty="0">
                <a:solidFill>
                  <a:srgbClr val="0070C0"/>
                </a:solidFill>
              </a:rPr>
              <a:t>表达式</a:t>
            </a:r>
            <a:r>
              <a:rPr lang="en-US" altLang="zh-CN" dirty="0">
                <a:solidFill>
                  <a:srgbClr val="0070C0"/>
                </a:solidFill>
              </a:rPr>
              <a:t>1;</a:t>
            </a:r>
            <a:r>
              <a:rPr lang="zh-CN" altLang="en-US" dirty="0">
                <a:solidFill>
                  <a:srgbClr val="00B050"/>
                </a:solidFill>
              </a:rPr>
              <a:t>表达式</a:t>
            </a:r>
            <a:r>
              <a:rPr lang="en-US" altLang="zh-CN" dirty="0">
                <a:solidFill>
                  <a:srgbClr val="00B050"/>
                </a:solidFill>
              </a:rPr>
              <a:t>2;</a:t>
            </a:r>
            <a:r>
              <a:rPr lang="zh-CN" altLang="en-US" dirty="0">
                <a:solidFill>
                  <a:srgbClr val="FFC000"/>
                </a:solidFill>
              </a:rPr>
              <a:t>表达式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n=10;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循环体语句组；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29"/>
          <p:cNvGrpSpPr/>
          <p:nvPr/>
        </p:nvGrpSpPr>
        <p:grpSpPr bwMode="auto">
          <a:xfrm>
            <a:off x="7248128" y="1700808"/>
            <a:ext cx="2506663" cy="3968750"/>
            <a:chOff x="5965703" y="1358106"/>
            <a:chExt cx="2507549" cy="3969148"/>
          </a:xfrm>
        </p:grpSpPr>
        <p:sp>
          <p:nvSpPr>
            <p:cNvPr id="6" name="流程图: 过程 2"/>
            <p:cNvSpPr>
              <a:spLocks noChangeArrowheads="1"/>
            </p:cNvSpPr>
            <p:nvPr/>
          </p:nvSpPr>
          <p:spPr bwMode="auto">
            <a:xfrm>
              <a:off x="6156176" y="3971057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计算表达式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流程图: 决策 3"/>
            <p:cNvSpPr>
              <a:spLocks noChangeArrowheads="1"/>
            </p:cNvSpPr>
            <p:nvPr/>
          </p:nvSpPr>
          <p:spPr bwMode="auto">
            <a:xfrm>
              <a:off x="6156176" y="2249835"/>
              <a:ext cx="1656184" cy="720080"/>
            </a:xfrm>
            <a:prstGeom prst="flowChartDecision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40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8" name="流程图: 过程 9"/>
            <p:cNvSpPr>
              <a:spLocks noChangeArrowheads="1"/>
            </p:cNvSpPr>
            <p:nvPr/>
          </p:nvSpPr>
          <p:spPr bwMode="auto">
            <a:xfrm>
              <a:off x="6228184" y="3232975"/>
              <a:ext cx="1512168" cy="360040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循环体语句</a:t>
              </a:r>
              <a:endParaRPr lang="zh-CN" altLang="en-US"/>
            </a:p>
          </p:txBody>
        </p:sp>
        <p:sp>
          <p:nvSpPr>
            <p:cNvPr id="9" name="流程图: 过程 10"/>
            <p:cNvSpPr>
              <a:spLocks noChangeArrowheads="1"/>
            </p:cNvSpPr>
            <p:nvPr/>
          </p:nvSpPr>
          <p:spPr bwMode="auto">
            <a:xfrm>
              <a:off x="6156176" y="1358106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计算表达式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流程图: 过程 11"/>
            <p:cNvSpPr>
              <a:spLocks noChangeArrowheads="1"/>
            </p:cNvSpPr>
            <p:nvPr/>
          </p:nvSpPr>
          <p:spPr bwMode="auto">
            <a:xfrm>
              <a:off x="6167264" y="4978227"/>
              <a:ext cx="1656184" cy="349027"/>
            </a:xfrm>
            <a:prstGeom prst="flowChartProcess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/>
                <a:t>for </a:t>
              </a:r>
              <a:r>
                <a:rPr lang="zh-CN" altLang="en-US"/>
                <a:t>后面的语句</a:t>
              </a:r>
              <a:endParaRPr lang="zh-CN" altLang="en-US"/>
            </a:p>
          </p:txBody>
        </p:sp>
        <p:cxnSp>
          <p:nvCxnSpPr>
            <p:cNvPr id="11" name="直接箭头连接符 6"/>
            <p:cNvCxnSpPr>
              <a:cxnSpLocks noChangeShapeType="1"/>
              <a:stCxn id="9" idx="2"/>
              <a:endCxn id="7" idx="0"/>
            </p:cNvCxnSpPr>
            <p:nvPr/>
          </p:nvCxnSpPr>
          <p:spPr bwMode="auto">
            <a:xfrm>
              <a:off x="6984268" y="1707133"/>
              <a:ext cx="0" cy="54270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2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6984268" y="2969915"/>
              <a:ext cx="0" cy="2630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4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>
              <a:off x="6984268" y="3593015"/>
              <a:ext cx="0" cy="37804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肘形连接符 16"/>
            <p:cNvCxnSpPr>
              <a:cxnSpLocks noChangeShapeType="1"/>
              <a:stCxn id="6" idx="2"/>
            </p:cNvCxnSpPr>
            <p:nvPr/>
          </p:nvCxnSpPr>
          <p:spPr bwMode="auto">
            <a:xfrm rot="5400000" flipH="1">
              <a:off x="5262297" y="2598113"/>
              <a:ext cx="2425378" cy="1018565"/>
            </a:xfrm>
            <a:prstGeom prst="bentConnector3">
              <a:avLst>
                <a:gd name="adj1" fmla="val -9426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8"/>
            <p:cNvCxnSpPr>
              <a:cxnSpLocks noChangeShapeType="1"/>
            </p:cNvCxnSpPr>
            <p:nvPr/>
          </p:nvCxnSpPr>
          <p:spPr bwMode="auto">
            <a:xfrm>
              <a:off x="5965703" y="1940718"/>
              <a:ext cx="1044116" cy="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肘形连接符 23"/>
            <p:cNvCxnSpPr>
              <a:cxnSpLocks noChangeShapeType="1"/>
              <a:stCxn id="7" idx="3"/>
            </p:cNvCxnSpPr>
            <p:nvPr/>
          </p:nvCxnSpPr>
          <p:spPr bwMode="auto">
            <a:xfrm>
              <a:off x="7812360" y="2609875"/>
              <a:ext cx="226568" cy="2080319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肘形连接符 25"/>
            <p:cNvCxnSpPr>
              <a:cxnSpLocks noChangeShapeType="1"/>
              <a:endCxn id="10" idx="0"/>
            </p:cNvCxnSpPr>
            <p:nvPr/>
          </p:nvCxnSpPr>
          <p:spPr bwMode="auto">
            <a:xfrm rot="10800000" flipV="1">
              <a:off x="6995357" y="4690195"/>
              <a:ext cx="1043571" cy="288032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文本框 27"/>
            <p:cNvSpPr txBox="1">
              <a:spLocks noChangeArrowheads="1"/>
            </p:cNvSpPr>
            <p:nvPr/>
          </p:nvSpPr>
          <p:spPr bwMode="auto">
            <a:xfrm>
              <a:off x="7158141" y="290218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19" name="文本框 28"/>
            <p:cNvSpPr txBox="1">
              <a:spLocks noChangeArrowheads="1"/>
            </p:cNvSpPr>
            <p:nvPr/>
          </p:nvSpPr>
          <p:spPr bwMode="auto">
            <a:xfrm>
              <a:off x="7801273" y="2297088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false</a:t>
              </a:r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2" name="墨迹 21"/>
              <p14:cNvContentPartPr/>
              <p14:nvPr/>
            </p14:nvContentPartPr>
            <p14:xfrm>
              <a:off x="2093811" y="2176860"/>
              <a:ext cx="14400" cy="1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2093811" y="2176860"/>
                <a:ext cx="14400" cy="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3" name="墨迹 22"/>
              <p14:cNvContentPartPr/>
              <p14:nvPr/>
            </p14:nvContentPartPr>
            <p14:xfrm>
              <a:off x="3358131" y="2254260"/>
              <a:ext cx="14400" cy="57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3358131" y="2254260"/>
                <a:ext cx="14400" cy="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4" name="墨迹 23"/>
              <p14:cNvContentPartPr/>
              <p14:nvPr/>
            </p14:nvContentPartPr>
            <p14:xfrm>
              <a:off x="4817571" y="2211420"/>
              <a:ext cx="360" cy="3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6"/>
            </p:blipFill>
            <p:spPr>
              <a:xfrm>
                <a:off x="4817571" y="22114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6" name="墨迹 35"/>
              <p14:cNvContentPartPr/>
              <p14:nvPr/>
            </p14:nvContentPartPr>
            <p14:xfrm>
              <a:off x="874491" y="3835740"/>
              <a:ext cx="25200" cy="864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8"/>
            </p:blipFill>
            <p:spPr>
              <a:xfrm>
                <a:off x="874491" y="3835740"/>
                <a:ext cx="25200" cy="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9" name="墨迹 38"/>
              <p14:cNvContentPartPr/>
              <p14:nvPr/>
            </p14:nvContentPartPr>
            <p14:xfrm>
              <a:off x="2722011" y="4430100"/>
              <a:ext cx="36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0"/>
            </p:blipFill>
            <p:spPr>
              <a:xfrm>
                <a:off x="2722011" y="44301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3" name="墨迹 52"/>
              <p14:cNvContentPartPr/>
              <p14:nvPr/>
            </p14:nvContentPartPr>
            <p14:xfrm>
              <a:off x="5345331" y="4853460"/>
              <a:ext cx="36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2"/>
            </p:blipFill>
            <p:spPr>
              <a:xfrm>
                <a:off x="5345331" y="485346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56" name="墨迹 55"/>
              <p14:cNvContentPartPr/>
              <p14:nvPr/>
            </p14:nvContentPartPr>
            <p14:xfrm>
              <a:off x="5293851" y="4952460"/>
              <a:ext cx="360" cy="3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4"/>
            </p:blipFill>
            <p:spPr>
              <a:xfrm>
                <a:off x="5293851" y="495246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57" name="墨迹 56"/>
              <p14:cNvContentPartPr/>
              <p14:nvPr/>
            </p14:nvContentPartPr>
            <p14:xfrm>
              <a:off x="5331291" y="4909980"/>
              <a:ext cx="9720" cy="57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6"/>
            </p:blipFill>
            <p:spPr>
              <a:xfrm>
                <a:off x="5331291" y="4909980"/>
                <a:ext cx="9720" cy="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58" name="墨迹 57"/>
              <p14:cNvContentPartPr/>
              <p14:nvPr/>
            </p14:nvContentPartPr>
            <p14:xfrm>
              <a:off x="4648731" y="5006460"/>
              <a:ext cx="81000" cy="324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8"/>
            </p:blipFill>
            <p:spPr>
              <a:xfrm>
                <a:off x="4648731" y="5006460"/>
                <a:ext cx="81000" cy="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59" name="墨迹 58"/>
              <p14:cNvContentPartPr/>
              <p14:nvPr/>
            </p14:nvContentPartPr>
            <p14:xfrm>
              <a:off x="4699851" y="4912500"/>
              <a:ext cx="46800" cy="5004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0"/>
            </p:blipFill>
            <p:spPr>
              <a:xfrm>
                <a:off x="4699851" y="4912500"/>
                <a:ext cx="46800" cy="500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034849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规范化语句格式</a:t>
            </a:r>
            <a:endParaRPr lang="en-US" altLang="zh-CN" dirty="0"/>
          </a:p>
          <a:p>
            <a:r>
              <a:rPr lang="zh-CN" altLang="en-US" dirty="0"/>
              <a:t>循环变量控制循环次数，在循环体中不要随意改变循环控制变量的值。</a:t>
            </a:r>
            <a:endParaRPr lang="en-US" altLang="zh-CN" dirty="0"/>
          </a:p>
          <a:p>
            <a:r>
              <a:rPr lang="zh-CN" altLang="en-US" dirty="0"/>
              <a:t>保证需要重复执行的语句放置在循环体中。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672064" y="1484784"/>
            <a:ext cx="5034849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int n=10;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for (</a:t>
            </a:r>
            <a:r>
              <a:rPr lang="en-US" altLang="zh-CN" dirty="0">
                <a:solidFill>
                  <a:schemeClr val="accent5"/>
                </a:solidFill>
              </a:rPr>
              <a:t>int 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=1;</a:t>
            </a:r>
            <a:r>
              <a:rPr lang="en-US" altLang="zh-CN" dirty="0">
                <a:solidFill>
                  <a:srgbClr val="00B050"/>
                </a:solidFill>
              </a:rPr>
              <a:t>i&lt;=</a:t>
            </a:r>
            <a:r>
              <a:rPr lang="en-US" altLang="zh-CN" dirty="0" err="1">
                <a:solidFill>
                  <a:srgbClr val="00B050"/>
                </a:solidFill>
              </a:rPr>
              <a:t>n;i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&lt;&lt;“ “</a:t>
            </a:r>
            <a:r>
              <a:rPr lang="zh-CN" altLang="en-US" dirty="0"/>
              <a:t>；	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1 2 3 4 5 6 7 8 9 10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6" name="墨迹 35"/>
              <p14:cNvContentPartPr/>
              <p14:nvPr/>
            </p14:nvContentPartPr>
            <p14:xfrm>
              <a:off x="7431531" y="857460"/>
              <a:ext cx="21960" cy="100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7431531" y="857460"/>
                <a:ext cx="21960" cy="1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7" name="墨迹 36"/>
              <p14:cNvContentPartPr/>
              <p14:nvPr/>
            </p14:nvContentPartPr>
            <p14:xfrm>
              <a:off x="8013291" y="767820"/>
              <a:ext cx="5040" cy="1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8013291" y="767820"/>
                <a:ext cx="5040" cy="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1" name="墨迹 110"/>
              <p14:cNvContentPartPr/>
              <p14:nvPr/>
            </p14:nvContentPartPr>
            <p14:xfrm>
              <a:off x="6753651" y="4172340"/>
              <a:ext cx="360" cy="36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6"/>
            </p:blipFill>
            <p:spPr>
              <a:xfrm>
                <a:off x="6753651" y="417234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5" y="1517302"/>
            <a:ext cx="10161271" cy="46628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累加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s=s+</a:t>
            </a:r>
            <a:r>
              <a:rPr lang="zh-CN" altLang="en-US" dirty="0"/>
              <a:t>？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计算</a:t>
            </a:r>
            <a:r>
              <a:rPr lang="en-US" altLang="zh-CN" dirty="0"/>
              <a:t>1+2+3+…+n</a:t>
            </a:r>
            <a:r>
              <a:rPr lang="zh-CN" altLang="en-US" dirty="0"/>
              <a:t>，</a:t>
            </a:r>
            <a:r>
              <a:rPr lang="en-US" altLang="zh-CN" dirty="0"/>
              <a:t>s=</a:t>
            </a:r>
            <a:r>
              <a:rPr lang="en-US" altLang="zh-CN" dirty="0" err="1"/>
              <a:t>s+i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计数器</a:t>
            </a:r>
            <a:r>
              <a:rPr lang="en-US" altLang="zh-CN" dirty="0"/>
              <a:t>s=s+1 </a:t>
            </a:r>
            <a:r>
              <a:rPr lang="zh-CN" altLang="en-US" dirty="0"/>
              <a:t>或</a:t>
            </a:r>
            <a:r>
              <a:rPr lang="en-US" altLang="zh-CN" dirty="0"/>
              <a:t>s++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其他 </a:t>
            </a:r>
            <a:r>
              <a:rPr lang="en-US" altLang="zh-CN" dirty="0"/>
              <a:t>s=</a:t>
            </a:r>
            <a:r>
              <a:rPr lang="en-US" altLang="zh-CN" dirty="0" err="1"/>
              <a:t>s+x</a:t>
            </a:r>
            <a:endParaRPr lang="en-US" altLang="zh-CN" dirty="0"/>
          </a:p>
          <a:p>
            <a:r>
              <a:rPr lang="zh-CN" altLang="en-US" dirty="0"/>
              <a:t>累乘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s=s*?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阶乘</a:t>
            </a:r>
            <a:r>
              <a:rPr lang="en-US" altLang="zh-CN" dirty="0"/>
              <a:t>n!=</a:t>
            </a:r>
            <a:r>
              <a:rPr lang="zh-CN" altLang="en-US" dirty="0"/>
              <a:t> </a:t>
            </a:r>
            <a:r>
              <a:rPr lang="en-US" altLang="zh-CN" dirty="0"/>
              <a:t>1*2*3…*n</a:t>
            </a:r>
            <a:r>
              <a:rPr lang="zh-CN" altLang="en-US" dirty="0"/>
              <a:t>，</a:t>
            </a:r>
            <a:r>
              <a:rPr lang="en-US" altLang="zh-CN" dirty="0"/>
              <a:t>s=s*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幂指数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x*x*x…x</a:t>
            </a:r>
            <a:r>
              <a:rPr lang="zh-CN" altLang="en-US" dirty="0"/>
              <a:t>，</a:t>
            </a:r>
            <a:r>
              <a:rPr lang="en-US" altLang="zh-CN" dirty="0"/>
              <a:t>s=s*x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累加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s=s+</a:t>
            </a:r>
            <a:r>
              <a:rPr lang="zh-CN" altLang="en-US" dirty="0"/>
              <a:t>？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计算</a:t>
            </a:r>
            <a:r>
              <a:rPr lang="en-US" altLang="zh-CN" dirty="0"/>
              <a:t>1+2+3+…+n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计数器</a:t>
            </a:r>
            <a:r>
              <a:rPr lang="en-US" altLang="zh-CN" dirty="0"/>
              <a:t>s=s+1 </a:t>
            </a:r>
            <a:r>
              <a:rPr lang="zh-CN" altLang="en-US" dirty="0"/>
              <a:t>或</a:t>
            </a:r>
            <a:r>
              <a:rPr lang="en-US" altLang="zh-CN" dirty="0"/>
              <a:t>s++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其他 </a:t>
            </a:r>
            <a:r>
              <a:rPr lang="en-US" altLang="zh-CN" dirty="0"/>
              <a:t>s=</a:t>
            </a:r>
            <a:r>
              <a:rPr lang="en-US" altLang="zh-CN" dirty="0" err="1"/>
              <a:t>s+x</a:t>
            </a:r>
            <a:endParaRPr lang="en-US" altLang="zh-CN" dirty="0"/>
          </a:p>
          <a:p>
            <a:r>
              <a:rPr lang="zh-CN" altLang="en-US" dirty="0"/>
              <a:t>累乘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s=s*?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阶乘</a:t>
            </a:r>
            <a:r>
              <a:rPr lang="en-US" altLang="zh-CN" dirty="0"/>
              <a:t>n!=</a:t>
            </a:r>
            <a:r>
              <a:rPr lang="zh-CN" altLang="en-US" dirty="0"/>
              <a:t> </a:t>
            </a:r>
            <a:r>
              <a:rPr lang="en-US" altLang="zh-CN" dirty="0"/>
              <a:t>1*2*3…*n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其他 </a:t>
            </a:r>
            <a:r>
              <a:rPr lang="en-US" altLang="zh-CN" dirty="0"/>
              <a:t>s=s*2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024" y="1124744"/>
            <a:ext cx="4230991" cy="4657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月薪计算器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6186977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题目描述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小明毕业一年了，并且找到了一份好工作。这一年里他赚了很多钱，现在他想知道他这一年里的平均月薪是多少，请你写一个程序帮他计算。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输入包括</a:t>
            </a:r>
            <a:r>
              <a:rPr lang="en-US" altLang="zh-CN" dirty="0"/>
              <a:t>12</a:t>
            </a:r>
            <a:r>
              <a:rPr lang="zh-CN" altLang="en-US" dirty="0"/>
              <a:t>行。第</a:t>
            </a:r>
            <a:r>
              <a:rPr lang="en-US" altLang="zh-CN" dirty="0" err="1"/>
              <a:t>i</a:t>
            </a:r>
            <a:r>
              <a:rPr lang="zh-CN" altLang="en-US" dirty="0"/>
              <a:t>行为第</a:t>
            </a:r>
            <a:r>
              <a:rPr lang="en-US" altLang="zh-CN" dirty="0" err="1"/>
              <a:t>i</a:t>
            </a:r>
            <a:r>
              <a:rPr lang="zh-CN" altLang="en-US" dirty="0"/>
              <a:t>个月的实际月薪。（</a:t>
            </a:r>
            <a:r>
              <a:rPr lang="en-US" altLang="zh-CN" dirty="0" err="1"/>
              <a:t>i</a:t>
            </a:r>
            <a:r>
              <a:rPr lang="en-US" altLang="zh-CN" dirty="0"/>
              <a:t>=1,2,3…</a:t>
            </a:r>
            <a:r>
              <a:rPr lang="zh-CN" altLang="en-US" dirty="0"/>
              <a:t>）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输出小明的平均月薪，保留两位小数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24192" y="1382286"/>
            <a:ext cx="12538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样例输入</a:t>
            </a:r>
            <a:endParaRPr lang="zh-CN" altLang="en-US" sz="2000" b="1" dirty="0"/>
          </a:p>
          <a:p>
            <a:r>
              <a:rPr lang="en-US" altLang="zh-CN" sz="2000" dirty="0"/>
              <a:t>100.00</a:t>
            </a:r>
            <a:endParaRPr lang="en-US" altLang="zh-CN" sz="2000" dirty="0"/>
          </a:p>
          <a:p>
            <a:r>
              <a:rPr lang="en-US" altLang="zh-CN" sz="2000" dirty="0"/>
              <a:t>489.12</a:t>
            </a:r>
            <a:endParaRPr lang="en-US" altLang="zh-CN" sz="2000" dirty="0"/>
          </a:p>
          <a:p>
            <a:r>
              <a:rPr lang="en-US" altLang="zh-CN" sz="2000" dirty="0"/>
              <a:t>12454.12</a:t>
            </a:r>
            <a:endParaRPr lang="en-US" altLang="zh-CN" sz="2000" dirty="0"/>
          </a:p>
          <a:p>
            <a:r>
              <a:rPr lang="en-US" altLang="zh-CN" sz="2000" dirty="0"/>
              <a:t>1234.10</a:t>
            </a:r>
            <a:endParaRPr lang="en-US" altLang="zh-CN" sz="2000" dirty="0"/>
          </a:p>
          <a:p>
            <a:r>
              <a:rPr lang="en-US" altLang="zh-CN" sz="2000" dirty="0"/>
              <a:t>823.05</a:t>
            </a:r>
            <a:endParaRPr lang="en-US" altLang="zh-CN" sz="2000" dirty="0"/>
          </a:p>
          <a:p>
            <a:r>
              <a:rPr lang="en-US" altLang="zh-CN" sz="2000" dirty="0"/>
              <a:t>109.20</a:t>
            </a:r>
            <a:endParaRPr lang="en-US" altLang="zh-CN" sz="2000" dirty="0"/>
          </a:p>
          <a:p>
            <a:r>
              <a:rPr lang="en-US" altLang="zh-CN" sz="2000" dirty="0"/>
              <a:t>5.27</a:t>
            </a:r>
            <a:endParaRPr lang="en-US" altLang="zh-CN" sz="2000" dirty="0"/>
          </a:p>
          <a:p>
            <a:r>
              <a:rPr lang="en-US" altLang="zh-CN" sz="2000" dirty="0"/>
              <a:t>1542.25</a:t>
            </a:r>
            <a:endParaRPr lang="en-US" altLang="zh-CN" sz="2000" dirty="0"/>
          </a:p>
          <a:p>
            <a:r>
              <a:rPr lang="en-US" altLang="zh-CN" sz="2000" dirty="0"/>
              <a:t>839.18</a:t>
            </a:r>
            <a:endParaRPr lang="en-US" altLang="zh-CN" sz="2000" dirty="0"/>
          </a:p>
          <a:p>
            <a:r>
              <a:rPr lang="en-US" altLang="zh-CN" sz="2000" dirty="0"/>
              <a:t>83.99</a:t>
            </a:r>
            <a:endParaRPr lang="en-US" altLang="zh-CN" sz="2000" dirty="0"/>
          </a:p>
          <a:p>
            <a:r>
              <a:rPr lang="en-US" altLang="zh-CN" sz="2000" dirty="0"/>
              <a:t>1295.01</a:t>
            </a:r>
            <a:endParaRPr lang="en-US" altLang="zh-CN" sz="2000" dirty="0"/>
          </a:p>
          <a:p>
            <a:r>
              <a:rPr lang="en-US" altLang="zh-CN" sz="2000" dirty="0"/>
              <a:t>1.75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9552384" y="141277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样例输出</a:t>
            </a:r>
            <a:endParaRPr lang="zh-CN" altLang="en-US" sz="2000" b="1" dirty="0"/>
          </a:p>
          <a:p>
            <a:r>
              <a:rPr lang="en-US" altLang="zh-CN" sz="2000" dirty="0"/>
              <a:t>1581.42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9931393" cy="1263626"/>
          </a:xfrm>
        </p:spPr>
        <p:txBody>
          <a:bodyPr/>
          <a:lstStyle/>
          <a:p>
            <a:r>
              <a:rPr lang="zh-CN" altLang="en-US" dirty="0"/>
              <a:t>利用循环求</a:t>
            </a:r>
            <a:r>
              <a:rPr lang="en-US" altLang="zh-CN" dirty="0"/>
              <a:t>12</a:t>
            </a:r>
            <a:r>
              <a:rPr lang="zh-CN" altLang="en-US" dirty="0"/>
              <a:t>个月份的工资总和</a:t>
            </a:r>
            <a:endParaRPr lang="en-US" altLang="zh-CN" dirty="0"/>
          </a:p>
          <a:p>
            <a:r>
              <a:rPr lang="zh-CN" altLang="en-US" dirty="0"/>
              <a:t>工资总和除以</a:t>
            </a:r>
            <a:r>
              <a:rPr lang="en-US" altLang="zh-CN" dirty="0"/>
              <a:t>12</a:t>
            </a:r>
            <a:r>
              <a:rPr lang="zh-CN" altLang="en-US" dirty="0"/>
              <a:t>输出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512" y="3261379"/>
            <a:ext cx="7776864" cy="16313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</a:t>
            </a:r>
            <a:r>
              <a:rPr lang="en-US" altLang="zh-CN" dirty="0"/>
              <a:t>n</a:t>
            </a:r>
            <a:r>
              <a:rPr lang="zh-CN" altLang="en-US" dirty="0"/>
              <a:t>个数中查找最大值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擂台法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）设擂台</a:t>
            </a:r>
            <a:r>
              <a:rPr lang="en-US" altLang="zh-CN" dirty="0" err="1"/>
              <a:t>maxn</a:t>
            </a:r>
            <a:r>
              <a:rPr lang="en-US" altLang="zh-CN" dirty="0"/>
              <a:t>=</a:t>
            </a:r>
            <a:r>
              <a:rPr lang="zh-CN" altLang="en-US" dirty="0"/>
              <a:t>初始值；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）读取数字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）与擂台值比较，若大于擂台值则替换；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if (x&gt;</a:t>
            </a:r>
            <a:r>
              <a:rPr lang="en-US" altLang="zh-CN" dirty="0" err="1"/>
              <a:t>maxn</a:t>
            </a:r>
            <a:r>
              <a:rPr lang="en-US" altLang="zh-CN" dirty="0"/>
              <a:t>) </a:t>
            </a:r>
            <a:r>
              <a:rPr lang="en-US" altLang="zh-CN" dirty="0" err="1"/>
              <a:t>maxn</a:t>
            </a:r>
            <a:r>
              <a:rPr lang="en-US" altLang="zh-CN" dirty="0"/>
              <a:t>=x;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）重复第（</a:t>
            </a:r>
            <a:r>
              <a:rPr lang="en-US" altLang="zh-CN" dirty="0"/>
              <a:t>2</a:t>
            </a:r>
            <a:r>
              <a:rPr lang="zh-CN" altLang="en-US" dirty="0"/>
              <a:t>）（</a:t>
            </a:r>
            <a:r>
              <a:rPr lang="en-US" altLang="zh-CN" dirty="0"/>
              <a:t>3</a:t>
            </a:r>
            <a:r>
              <a:rPr lang="zh-CN" altLang="en-US" dirty="0"/>
              <a:t>）步，所有的</a:t>
            </a:r>
            <a:r>
              <a:rPr lang="en-US" altLang="zh-CN" dirty="0"/>
              <a:t>x</a:t>
            </a:r>
            <a:r>
              <a:rPr lang="zh-CN" altLang="en-US" dirty="0"/>
              <a:t>值都比较过，则</a:t>
            </a:r>
            <a:r>
              <a:rPr lang="en-US" altLang="zh-CN" dirty="0" err="1"/>
              <a:t>maxn</a:t>
            </a:r>
            <a:r>
              <a:rPr lang="zh-CN" altLang="en-US" dirty="0"/>
              <a:t>为最大值。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问：</a:t>
            </a:r>
            <a:r>
              <a:rPr lang="en-US" altLang="zh-CN" dirty="0" err="1"/>
              <a:t>maxn</a:t>
            </a:r>
            <a:r>
              <a:rPr lang="zh-CN" altLang="en-US" dirty="0"/>
              <a:t>的初始值取多大合适？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0256" y="1540375"/>
            <a:ext cx="2448272" cy="14449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686931" y="1142940"/>
              <a:ext cx="45360" cy="169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686931" y="1142940"/>
                <a:ext cx="45360" cy="16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2124771" y="1031340"/>
              <a:ext cx="6480" cy="43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2124771" y="1031340"/>
                <a:ext cx="6480" cy="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2090571" y="992460"/>
              <a:ext cx="36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2090571" y="99246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3" name="墨迹 62"/>
              <p14:cNvContentPartPr/>
              <p14:nvPr/>
            </p14:nvContentPartPr>
            <p14:xfrm>
              <a:off x="1304331" y="4594260"/>
              <a:ext cx="56160" cy="288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9"/>
            </p:blipFill>
            <p:spPr>
              <a:xfrm>
                <a:off x="1304331" y="4594260"/>
                <a:ext cx="56160" cy="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0" name="墨迹 69"/>
              <p14:cNvContentPartPr/>
              <p14:nvPr/>
            </p14:nvContentPartPr>
            <p14:xfrm>
              <a:off x="8433771" y="4427220"/>
              <a:ext cx="1948680" cy="16992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1"/>
            </p:blipFill>
            <p:spPr>
              <a:xfrm>
                <a:off x="8433771" y="4427220"/>
                <a:ext cx="1948680" cy="1699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谁是第一名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6" y="1517302"/>
            <a:ext cx="10651473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考完试，大家都想知道谁是第一名，给你一个班级或一个学校的考试分数，请你找出谁是第一名。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二行，第一行一个整数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n&lt;=50</a:t>
            </a:r>
            <a:r>
              <a:rPr lang="zh-CN" altLang="en-US" dirty="0"/>
              <a:t>，表示有</a:t>
            </a:r>
            <a:r>
              <a:rPr lang="en-US" altLang="zh-CN" dirty="0"/>
              <a:t>n</a:t>
            </a:r>
            <a:r>
              <a:rPr lang="zh-CN" altLang="en-US" dirty="0"/>
              <a:t>个考生的分数，第二行是</a:t>
            </a:r>
            <a:r>
              <a:rPr lang="en-US" altLang="zh-CN" dirty="0"/>
              <a:t>n</a:t>
            </a:r>
            <a:r>
              <a:rPr lang="zh-CN" altLang="en-US" dirty="0"/>
              <a:t>个不相同的小于等于</a:t>
            </a:r>
            <a:r>
              <a:rPr lang="en-US" altLang="zh-CN" dirty="0"/>
              <a:t>100</a:t>
            </a:r>
            <a:r>
              <a:rPr lang="zh-CN" altLang="en-US" dirty="0"/>
              <a:t>的整数。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一行两个整数，一个是考生序号，一个是最高分数。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6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89 78 85 91 90 88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4 91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墨迹 8"/>
              <p14:cNvContentPartPr/>
              <p14:nvPr/>
            </p14:nvContentPartPr>
            <p14:xfrm>
              <a:off x="2218011" y="4723860"/>
              <a:ext cx="4680" cy="1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2218011" y="4723860"/>
                <a:ext cx="4680" cy="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2494131" y="4727820"/>
              <a:ext cx="9720" cy="1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2494131" y="4727820"/>
                <a:ext cx="9720" cy="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938211" y="4627380"/>
              <a:ext cx="18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938211" y="4627380"/>
                <a:ext cx="1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1327371" y="4717020"/>
              <a:ext cx="828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1327371" y="4717020"/>
                <a:ext cx="82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1474971" y="4659060"/>
              <a:ext cx="36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1474971" y="465906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6" name="墨迹 15"/>
              <p14:cNvContentPartPr/>
              <p14:nvPr/>
            </p14:nvContentPartPr>
            <p14:xfrm>
              <a:off x="945771" y="4795500"/>
              <a:ext cx="36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2"/>
            </p:blipFill>
            <p:spPr>
              <a:xfrm>
                <a:off x="945771" y="47955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1392531" y="4792620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4"/>
            </p:blipFill>
            <p:spPr>
              <a:xfrm>
                <a:off x="1392531" y="479262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0</TotalTime>
  <Words>1599</Words>
  <Application>WPS 演示</Application>
  <PresentationFormat>宽屏</PresentationFormat>
  <Paragraphs>202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Wingdings 2</vt:lpstr>
      <vt:lpstr>黑体</vt:lpstr>
      <vt:lpstr>Century Gothic</vt:lpstr>
      <vt:lpstr>Garamond</vt:lpstr>
      <vt:lpstr>Times New Roman</vt:lpstr>
      <vt:lpstr>方正流行体简体</vt:lpstr>
      <vt:lpstr>Adobe 繁黑體 Std B</vt:lpstr>
      <vt:lpstr>Calibri</vt:lpstr>
      <vt:lpstr>微软雅黑</vt:lpstr>
      <vt:lpstr>Arial Unicode MS</vt:lpstr>
      <vt:lpstr>HDOfficeLightV0</vt:lpstr>
      <vt:lpstr>Savon</vt:lpstr>
      <vt:lpstr>挑战信息学奥林匹克</vt:lpstr>
      <vt:lpstr>For循环语句</vt:lpstr>
      <vt:lpstr>For循环语句应用</vt:lpstr>
      <vt:lpstr>重复计算</vt:lpstr>
      <vt:lpstr>重复计算</vt:lpstr>
      <vt:lpstr>月薪计算器</vt:lpstr>
      <vt:lpstr>问题分析</vt:lpstr>
      <vt:lpstr>算法：n个数中查找最大值</vt:lpstr>
      <vt:lpstr>谁是第一名</vt:lpstr>
      <vt:lpstr>问题分析</vt:lpstr>
      <vt:lpstr>程序代码</vt:lpstr>
      <vt:lpstr>排球质量</vt:lpstr>
      <vt:lpstr>问题分析</vt:lpstr>
      <vt:lpstr>程序代码</vt:lpstr>
      <vt:lpstr>合数的因子</vt:lpstr>
      <vt:lpstr>合数的因子</vt:lpstr>
      <vt:lpstr>程序代码</vt:lpstr>
      <vt:lpstr>质数</vt:lpstr>
      <vt:lpstr>判断质数</vt:lpstr>
    </vt:vector>
  </TitlesOfParts>
  <Company>szsyzx.net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Shadow</cp:lastModifiedBy>
  <cp:revision>356</cp:revision>
  <dcterms:created xsi:type="dcterms:W3CDTF">2007-08-07T12:36:00Z</dcterms:created>
  <dcterms:modified xsi:type="dcterms:W3CDTF">2019-01-16T02:13:51Z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