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14"/>
  </p:notesMasterIdLst>
  <p:sldIdLst>
    <p:sldId id="257" r:id="rId3"/>
    <p:sldId id="360" r:id="rId4"/>
    <p:sldId id="362" r:id="rId5"/>
    <p:sldId id="376" r:id="rId6"/>
    <p:sldId id="364" r:id="rId7"/>
    <p:sldId id="365" r:id="rId8"/>
    <p:sldId id="373" r:id="rId9"/>
    <p:sldId id="366" r:id="rId10"/>
    <p:sldId id="369" r:id="rId11"/>
    <p:sldId id="321" r:id="rId12"/>
    <p:sldId id="322" r:id="rId13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171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我们要找重复执行的语句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72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940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2019/1/9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1-8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循环结构程序设计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-3</a:t>
            </a:r>
            <a:endParaRPr lang="zh-CN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9E8CA-1898-4617-A357-046E9B10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B90D3-0552-4AD3-BCE2-058EF83BA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46" y="1340768"/>
            <a:ext cx="5034849" cy="489654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斐波那契数列：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1 1 2 3 5 8 13 21 34 55......</a:t>
            </a:r>
          </a:p>
          <a:p>
            <a:r>
              <a:rPr lang="zh-CN" altLang="en-US" dirty="0"/>
              <a:t>利用循环递推计算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x	y	s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1	1	2</a:t>
            </a:r>
          </a:p>
          <a:p>
            <a:pPr marL="0" indent="0">
              <a:buNone/>
            </a:pPr>
            <a:r>
              <a:rPr lang="en-US" altLang="zh-CN" dirty="0"/>
              <a:t>1	2	3</a:t>
            </a:r>
          </a:p>
          <a:p>
            <a:pPr marL="0" indent="0">
              <a:buNone/>
            </a:pPr>
            <a:r>
              <a:rPr lang="en-US" altLang="zh-CN" dirty="0"/>
              <a:t>2 	3	5</a:t>
            </a:r>
          </a:p>
          <a:p>
            <a:pPr marL="0" indent="0">
              <a:buNone/>
            </a:pPr>
            <a:r>
              <a:rPr lang="en-US" altLang="zh-CN" dirty="0"/>
              <a:t>3	5	8</a:t>
            </a:r>
          </a:p>
          <a:p>
            <a:pPr marL="0" indent="0">
              <a:buNone/>
            </a:pPr>
            <a:r>
              <a:rPr lang="en-US" altLang="zh-CN" dirty="0"/>
              <a:t>5	8	13</a:t>
            </a:r>
          </a:p>
          <a:p>
            <a:pPr marL="0" indent="0">
              <a:buNone/>
            </a:pPr>
            <a:r>
              <a:rPr lang="en-US" altLang="zh-CN" dirty="0"/>
              <a:t>8	13	21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2E5677-B856-4C8B-861A-0859CDA331F4}"/>
              </a:ext>
            </a:extLst>
          </p:cNvPr>
          <p:cNvSpPr txBox="1"/>
          <p:nvPr/>
        </p:nvSpPr>
        <p:spPr>
          <a:xfrm>
            <a:off x="5447928" y="2852936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重复执行的语句：</a:t>
            </a:r>
            <a:endParaRPr lang="en-US" altLang="zh-CN" sz="3600" dirty="0"/>
          </a:p>
          <a:p>
            <a:r>
              <a:rPr lang="en-US" altLang="zh-CN" sz="3600" dirty="0">
                <a:solidFill>
                  <a:srgbClr val="FF0000"/>
                </a:solidFill>
              </a:rPr>
              <a:t>s=</a:t>
            </a:r>
            <a:r>
              <a:rPr lang="en-US" altLang="zh-CN" sz="3600" dirty="0" err="1">
                <a:solidFill>
                  <a:srgbClr val="FF0000"/>
                </a:solidFill>
              </a:rPr>
              <a:t>x+y</a:t>
            </a:r>
            <a:r>
              <a:rPr lang="en-US" altLang="zh-CN" sz="36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x=y;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y=s;</a:t>
            </a:r>
          </a:p>
        </p:txBody>
      </p:sp>
    </p:spTree>
    <p:extLst>
      <p:ext uri="{BB962C8B-B14F-4D97-AF65-F5344CB8AC3E}">
        <p14:creationId xmlns:p14="http://schemas.microsoft.com/office/powerpoint/2010/main" val="216311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3A6E8-637B-4D4C-882F-40057E55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AC096D-E3B6-4795-9598-D76EBFDA1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528" y="1700808"/>
            <a:ext cx="5283756" cy="35479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64B0239-C9B7-4BA1-8BEF-12FB0FD52A41}"/>
              </a:ext>
            </a:extLst>
          </p:cNvPr>
          <p:cNvSpPr txBox="1"/>
          <p:nvPr/>
        </p:nvSpPr>
        <p:spPr>
          <a:xfrm>
            <a:off x="6744072" y="3503964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思考：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当</a:t>
            </a:r>
            <a:r>
              <a:rPr lang="en-US" altLang="zh-CN" sz="2400" dirty="0">
                <a:solidFill>
                  <a:srgbClr val="FF0000"/>
                </a:solidFill>
              </a:rPr>
              <a:t>n=1</a:t>
            </a:r>
            <a:r>
              <a:rPr lang="zh-CN" altLang="en-US" sz="2400" dirty="0">
                <a:solidFill>
                  <a:srgbClr val="FF0000"/>
                </a:solidFill>
              </a:rPr>
              <a:t>或者</a:t>
            </a:r>
            <a:r>
              <a:rPr lang="en-US" altLang="zh-CN" sz="2400" dirty="0">
                <a:solidFill>
                  <a:srgbClr val="FF0000"/>
                </a:solidFill>
              </a:rPr>
              <a:t>n=2</a:t>
            </a:r>
            <a:r>
              <a:rPr lang="zh-CN" altLang="en-US" sz="2400" dirty="0">
                <a:solidFill>
                  <a:srgbClr val="FF0000"/>
                </a:solidFill>
              </a:rPr>
              <a:t>时，输出的结果是什么？</a:t>
            </a:r>
          </a:p>
        </p:txBody>
      </p:sp>
    </p:spTree>
    <p:extLst>
      <p:ext uri="{BB962C8B-B14F-4D97-AF65-F5344CB8AC3E}">
        <p14:creationId xmlns:p14="http://schemas.microsoft.com/office/powerpoint/2010/main" val="70552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算法：</a:t>
            </a:r>
            <a:r>
              <a:rPr lang="en-US" altLang="zh-CN" dirty="0"/>
              <a:t>n</a:t>
            </a:r>
            <a:r>
              <a:rPr lang="zh-CN" altLang="en-US" dirty="0"/>
              <a:t>个数中查找最大值（最小值）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擂台法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）设擂台</a:t>
            </a:r>
            <a:r>
              <a:rPr lang="en-US" altLang="zh-CN" dirty="0" err="1"/>
              <a:t>maxn</a:t>
            </a:r>
            <a:r>
              <a:rPr lang="en-US" altLang="zh-CN" dirty="0"/>
              <a:t>=</a:t>
            </a:r>
            <a:r>
              <a:rPr lang="zh-CN" altLang="en-US" dirty="0"/>
              <a:t>初始值；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）读取数字</a:t>
            </a:r>
            <a:r>
              <a:rPr lang="en-US" altLang="zh-CN" dirty="0"/>
              <a:t>x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）与擂台值比较，若大于擂台值则替换；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if (x&gt;</a:t>
            </a:r>
            <a:r>
              <a:rPr lang="en-US" altLang="zh-CN" dirty="0" err="1"/>
              <a:t>maxn</a:t>
            </a:r>
            <a:r>
              <a:rPr lang="en-US" altLang="zh-CN" dirty="0"/>
              <a:t>) </a:t>
            </a:r>
            <a:r>
              <a:rPr lang="en-US" altLang="zh-CN" dirty="0" err="1"/>
              <a:t>maxn</a:t>
            </a:r>
            <a:r>
              <a:rPr lang="en-US" altLang="zh-CN" dirty="0"/>
              <a:t>=x;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）重复第（</a:t>
            </a:r>
            <a:r>
              <a:rPr lang="en-US" altLang="zh-CN" dirty="0"/>
              <a:t>2</a:t>
            </a:r>
            <a:r>
              <a:rPr lang="zh-CN" altLang="en-US" dirty="0"/>
              <a:t>）（</a:t>
            </a:r>
            <a:r>
              <a:rPr lang="en-US" altLang="zh-CN" dirty="0"/>
              <a:t>3</a:t>
            </a:r>
            <a:r>
              <a:rPr lang="zh-CN" altLang="en-US" dirty="0"/>
              <a:t>）步，所有的</a:t>
            </a:r>
            <a:r>
              <a:rPr lang="en-US" altLang="zh-CN" dirty="0"/>
              <a:t>x</a:t>
            </a:r>
            <a:r>
              <a:rPr lang="zh-CN" altLang="en-US" dirty="0"/>
              <a:t>值都比较过，则</a:t>
            </a:r>
            <a:r>
              <a:rPr lang="en-US" altLang="zh-CN" dirty="0" err="1"/>
              <a:t>maxn</a:t>
            </a:r>
            <a:r>
              <a:rPr lang="zh-CN" altLang="en-US" dirty="0"/>
              <a:t>为最大值。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问：</a:t>
            </a:r>
            <a:r>
              <a:rPr lang="en-US" altLang="zh-CN" dirty="0" err="1"/>
              <a:t>maxn</a:t>
            </a:r>
            <a:r>
              <a:rPr lang="zh-CN" altLang="en-US" dirty="0"/>
              <a:t>的初始值取多大合适？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1540375"/>
            <a:ext cx="2448272" cy="144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1.5.06:</a:t>
            </a:r>
            <a:r>
              <a:rPr lang="zh-CN" altLang="en-US" dirty="0"/>
              <a:t>整数序列的元素最大跨度值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363441" cy="466283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给定一个长度为</a:t>
            </a:r>
            <a:r>
              <a:rPr lang="en-US" altLang="zh-CN" dirty="0"/>
              <a:t>n</a:t>
            </a:r>
            <a:r>
              <a:rPr lang="zh-CN" altLang="en-US" dirty="0"/>
              <a:t>的非负整数序列，请计算序列的最大跨度值（最大跨度值 </a:t>
            </a:r>
            <a:r>
              <a:rPr lang="en-US" altLang="zh-CN" dirty="0"/>
              <a:t>= </a:t>
            </a:r>
            <a:r>
              <a:rPr lang="zh-CN" altLang="en-US" dirty="0"/>
              <a:t>最大值减去最小值）。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一共</a:t>
            </a:r>
            <a:r>
              <a:rPr lang="en-US" altLang="zh-CN" dirty="0"/>
              <a:t>2</a:t>
            </a:r>
            <a:r>
              <a:rPr lang="zh-CN" altLang="en-US" dirty="0"/>
              <a:t>行，第一行为序列的个数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1 &lt;= n &lt;= 1000)</a:t>
            </a:r>
            <a:r>
              <a:rPr lang="zh-CN" altLang="en-US" dirty="0"/>
              <a:t>，第二行为序列的</a:t>
            </a:r>
            <a:r>
              <a:rPr lang="en-US" altLang="zh-CN" dirty="0"/>
              <a:t>n</a:t>
            </a:r>
            <a:r>
              <a:rPr lang="zh-CN" altLang="en-US" dirty="0"/>
              <a:t>个不超过</a:t>
            </a:r>
            <a:r>
              <a:rPr lang="en-US" altLang="zh-CN" dirty="0"/>
              <a:t>1000</a:t>
            </a:r>
            <a:r>
              <a:rPr lang="zh-CN" altLang="en-US" dirty="0"/>
              <a:t>的非负整数，整数之间以一个空格分隔。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输出一行，表示序列的最大跨度值。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3 0 8 7 5 9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67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3FE68-712B-46FA-BD95-92966EEF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2949E-EEFB-4AD2-80C9-DE68D47B5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133563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利用循环在</a:t>
            </a:r>
            <a:r>
              <a:rPr lang="en-US" altLang="zh-CN" dirty="0"/>
              <a:t>n</a:t>
            </a:r>
            <a:r>
              <a:rPr lang="zh-CN" altLang="en-US" dirty="0"/>
              <a:t>个整数中，找出最大值和最小值。</a:t>
            </a:r>
            <a:endParaRPr lang="en-US" altLang="zh-CN" dirty="0"/>
          </a:p>
          <a:p>
            <a:r>
              <a:rPr lang="zh-CN" altLang="en-US" dirty="0"/>
              <a:t>输出最大值和最小值的差。</a:t>
            </a:r>
            <a:endParaRPr lang="en-US" altLang="zh-CN" dirty="0"/>
          </a:p>
          <a:p>
            <a:r>
              <a:rPr lang="zh-CN" altLang="en-US" dirty="0"/>
              <a:t>思考：为什么</a:t>
            </a:r>
            <a:r>
              <a:rPr lang="en-US" altLang="zh-CN" dirty="0" err="1"/>
              <a:t>maxn</a:t>
            </a:r>
            <a:r>
              <a:rPr lang="zh-CN" altLang="en-US" dirty="0"/>
              <a:t>赋初值</a:t>
            </a:r>
            <a:r>
              <a:rPr lang="en-US" altLang="zh-CN" dirty="0"/>
              <a:t>0</a:t>
            </a:r>
            <a:r>
              <a:rPr lang="zh-CN" altLang="en-US" dirty="0"/>
              <a:t>，而</a:t>
            </a:r>
            <a:r>
              <a:rPr lang="en-US" altLang="zh-CN" dirty="0" err="1"/>
              <a:t>minn</a:t>
            </a:r>
            <a:r>
              <a:rPr lang="zh-CN" altLang="en-US" dirty="0"/>
              <a:t>赋初值</a:t>
            </a:r>
            <a:r>
              <a:rPr lang="en-US" altLang="zh-CN" dirty="0"/>
              <a:t>1001</a:t>
            </a:r>
            <a:r>
              <a:rPr lang="zh-CN" altLang="en-US" dirty="0"/>
              <a:t>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D7EC4C-094F-4D4C-A150-B552E0C2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3068960"/>
            <a:ext cx="7004471" cy="28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算法：递推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计算机数值计算的一个重要算法</a:t>
            </a:r>
          </a:p>
          <a:p>
            <a:r>
              <a:rPr lang="zh-CN" altLang="en-US" dirty="0"/>
              <a:t>利用计算机擅长于重复计算，将复杂的运算化简为若干重复的简单运算。</a:t>
            </a:r>
          </a:p>
          <a:p>
            <a:r>
              <a:rPr lang="zh-CN" altLang="en-US" dirty="0"/>
              <a:t>典型实例：人口增长问题</a:t>
            </a:r>
          </a:p>
          <a:p>
            <a:pPr marL="0" indent="0">
              <a:buNone/>
            </a:pPr>
            <a:r>
              <a:rPr lang="zh-CN" altLang="en-US" dirty="0"/>
              <a:t>人口基数</a:t>
            </a:r>
            <a:r>
              <a:rPr lang="en-US" altLang="zh-CN" dirty="0"/>
              <a:t>x</a:t>
            </a:r>
            <a:r>
              <a:rPr lang="zh-CN" altLang="en-US" dirty="0"/>
              <a:t>，年增长率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年后人口多少？</a:t>
            </a:r>
          </a:p>
          <a:p>
            <a:pPr marL="0" indent="0">
              <a:buNone/>
            </a:pPr>
            <a:r>
              <a:rPr lang="en-US" altLang="zh-CN" dirty="0"/>
              <a:t>x*(1+r)</a:t>
            </a:r>
            <a:r>
              <a:rPr lang="en-US" altLang="zh-CN" baseline="30000" dirty="0"/>
              <a:t>n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847528" y="4509120"/>
            <a:ext cx="41767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0066CC"/>
                </a:solidFill>
              </a:rPr>
              <a:t>第一年 </a:t>
            </a:r>
            <a:r>
              <a:rPr lang="en-US" altLang="zh-CN" sz="2400" dirty="0">
                <a:solidFill>
                  <a:srgbClr val="0066CC"/>
                </a:solidFill>
              </a:rPr>
              <a:t>x*(1+r)</a:t>
            </a:r>
          </a:p>
          <a:p>
            <a:r>
              <a:rPr lang="zh-CN" altLang="en-US" sz="2400" dirty="0">
                <a:solidFill>
                  <a:srgbClr val="0066CC"/>
                </a:solidFill>
              </a:rPr>
              <a:t>第二年 </a:t>
            </a:r>
            <a:r>
              <a:rPr lang="en-US" altLang="zh-CN" sz="2400" dirty="0">
                <a:solidFill>
                  <a:srgbClr val="0066CC"/>
                </a:solidFill>
              </a:rPr>
              <a:t>x*(1+r)</a:t>
            </a:r>
            <a:r>
              <a:rPr lang="zh-CN" altLang="en-US" sz="2400" dirty="0">
                <a:solidFill>
                  <a:srgbClr val="0066CC"/>
                </a:solidFill>
              </a:rPr>
              <a:t>*</a:t>
            </a:r>
            <a:r>
              <a:rPr lang="en-US" altLang="zh-CN" sz="2400" dirty="0">
                <a:solidFill>
                  <a:srgbClr val="0066CC"/>
                </a:solidFill>
              </a:rPr>
              <a:t>(1+r)</a:t>
            </a:r>
          </a:p>
          <a:p>
            <a:r>
              <a:rPr lang="zh-CN" altLang="en-US" sz="2400" dirty="0">
                <a:solidFill>
                  <a:srgbClr val="0066CC"/>
                </a:solidFill>
              </a:rPr>
              <a:t>第三年 </a:t>
            </a:r>
            <a:r>
              <a:rPr lang="en-US" altLang="zh-CN" sz="2400" dirty="0">
                <a:solidFill>
                  <a:srgbClr val="0066CC"/>
                </a:solidFill>
              </a:rPr>
              <a:t>x*(1+r)</a:t>
            </a:r>
            <a:r>
              <a:rPr lang="zh-CN" altLang="en-US" sz="2400" dirty="0">
                <a:solidFill>
                  <a:srgbClr val="0066CC"/>
                </a:solidFill>
              </a:rPr>
              <a:t>*</a:t>
            </a:r>
            <a:r>
              <a:rPr lang="en-US" altLang="zh-CN" sz="2400" dirty="0">
                <a:solidFill>
                  <a:srgbClr val="0066CC"/>
                </a:solidFill>
              </a:rPr>
              <a:t>(1+r)</a:t>
            </a:r>
            <a:r>
              <a:rPr lang="zh-CN" altLang="en-US" sz="2400" dirty="0">
                <a:solidFill>
                  <a:srgbClr val="0066CC"/>
                </a:solidFill>
              </a:rPr>
              <a:t>*</a:t>
            </a:r>
            <a:r>
              <a:rPr lang="en-US" altLang="zh-CN" sz="2400" dirty="0">
                <a:solidFill>
                  <a:srgbClr val="0066CC"/>
                </a:solidFill>
              </a:rPr>
              <a:t>(1+r)</a:t>
            </a:r>
          </a:p>
          <a:p>
            <a:r>
              <a:rPr lang="en-US" altLang="zh-CN" sz="2400" dirty="0">
                <a:solidFill>
                  <a:srgbClr val="0066CC"/>
                </a:solidFill>
              </a:rPr>
              <a:t>……</a:t>
            </a:r>
          </a:p>
          <a:p>
            <a:endParaRPr lang="zh-CN" altLang="en-US" sz="2400" dirty="0">
              <a:solidFill>
                <a:srgbClr val="0066CC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36160" y="4725144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递推公式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x=x*(1+r);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8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1.5.15:</a:t>
            </a:r>
            <a:r>
              <a:rPr lang="zh-CN" altLang="en-US" dirty="0"/>
              <a:t>银行利息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435449" cy="466283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农夫约翰在去年赚了一大笔钱！他想要把这些钱用于投资，并对自己能得到多少收益感到好奇。已知投资的复合年利率为</a:t>
            </a:r>
            <a:r>
              <a:rPr lang="en-US" altLang="zh-CN" dirty="0"/>
              <a:t>R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20</a:t>
            </a:r>
            <a:r>
              <a:rPr lang="zh-CN" altLang="en-US" dirty="0"/>
              <a:t>之间的整数）。约翰现有总值为</a:t>
            </a:r>
            <a:r>
              <a:rPr lang="en-US" altLang="zh-CN" dirty="0"/>
              <a:t>M</a:t>
            </a:r>
            <a:r>
              <a:rPr lang="zh-CN" altLang="en-US" dirty="0"/>
              <a:t>的钱（</a:t>
            </a:r>
            <a:r>
              <a:rPr lang="en-US" altLang="zh-CN" dirty="0"/>
              <a:t>100</a:t>
            </a:r>
            <a:r>
              <a:rPr lang="zh-CN" altLang="en-US" dirty="0"/>
              <a:t>到</a:t>
            </a:r>
            <a:r>
              <a:rPr lang="en-US" altLang="zh-CN" dirty="0"/>
              <a:t>1,000,000</a:t>
            </a:r>
            <a:r>
              <a:rPr lang="zh-CN" altLang="en-US" dirty="0"/>
              <a:t>之间的整数）。他清楚地知道自己要投资</a:t>
            </a:r>
            <a:r>
              <a:rPr lang="en-US" altLang="zh-CN" dirty="0"/>
              <a:t>Y</a:t>
            </a:r>
            <a:r>
              <a:rPr lang="zh-CN" altLang="en-US" dirty="0"/>
              <a:t>年（范围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400</a:t>
            </a:r>
            <a:r>
              <a:rPr lang="zh-CN" altLang="en-US" dirty="0"/>
              <a:t>）。请帮助他计算最终他会有多少钱，并输出它的整数部分。数据保证输出结果在</a:t>
            </a:r>
            <a:r>
              <a:rPr lang="en-US" altLang="zh-CN" dirty="0"/>
              <a:t>32</a:t>
            </a:r>
            <a:r>
              <a:rPr lang="zh-CN" altLang="en-US" dirty="0"/>
              <a:t>位有符号整数范围内。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一行包含三个整数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，相邻两个整数之间用单个空格隔开。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一个整数，即约翰最终拥有多少钱（整数部分）。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5 5000 4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6077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23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435449" cy="46628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投资本钱</a:t>
            </a:r>
            <a:r>
              <a:rPr lang="en-US" altLang="zh-CN" dirty="0"/>
              <a:t>M</a:t>
            </a:r>
            <a:r>
              <a:rPr lang="zh-CN" altLang="en-US" dirty="0"/>
              <a:t>元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年利率为</a:t>
            </a:r>
            <a:r>
              <a:rPr lang="en-US" altLang="zh-CN" dirty="0"/>
              <a:t>R%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需要投资</a:t>
            </a:r>
            <a:r>
              <a:rPr lang="en-US" altLang="zh-CN" dirty="0"/>
              <a:t>Y</a:t>
            </a:r>
            <a:r>
              <a:rPr lang="zh-CN" altLang="en-US" dirty="0"/>
              <a:t>年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投资</a:t>
            </a:r>
            <a:r>
              <a:rPr lang="en-US" altLang="zh-CN" dirty="0"/>
              <a:t>Y</a:t>
            </a:r>
            <a:r>
              <a:rPr lang="zh-CN" altLang="en-US" dirty="0"/>
              <a:t>年后，农夫约翰会有多少钱？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M</a:t>
            </a:r>
            <a:r>
              <a:rPr lang="zh-CN" altLang="en-US" dirty="0"/>
              <a:t>*（</a:t>
            </a:r>
            <a:r>
              <a:rPr lang="en-US" altLang="zh-CN" dirty="0"/>
              <a:t>1+R%</a:t>
            </a:r>
            <a:r>
              <a:rPr lang="zh-CN" altLang="en-US" dirty="0"/>
              <a:t>）</a:t>
            </a:r>
            <a:r>
              <a:rPr lang="en-US" altLang="zh-CN" baseline="30000" dirty="0"/>
              <a:t>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利用循环计算（</a:t>
            </a:r>
            <a:r>
              <a:rPr lang="en-US" altLang="zh-CN" dirty="0"/>
              <a:t>1+R%</a:t>
            </a:r>
            <a:r>
              <a:rPr lang="zh-CN" altLang="en-US" dirty="0"/>
              <a:t>）</a:t>
            </a:r>
            <a:r>
              <a:rPr lang="en-US" altLang="zh-CN" baseline="30000" dirty="0"/>
              <a:t>Y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44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1.5.15:</a:t>
            </a:r>
            <a:r>
              <a:rPr lang="zh-CN" altLang="en-US" dirty="0"/>
              <a:t>银行利息</a:t>
            </a:r>
            <a:r>
              <a:rPr lang="en-US" altLang="zh-CN" dirty="0"/>
              <a:t>-</a:t>
            </a:r>
            <a:r>
              <a:rPr lang="zh-CN" altLang="en-US" dirty="0"/>
              <a:t>程序代码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064B2C9-0391-4AF8-9B7B-5A7A8AC7C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496" y="2276872"/>
            <a:ext cx="8720534" cy="195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1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1.5.17:</a:t>
            </a:r>
            <a:r>
              <a:rPr lang="zh-CN" altLang="en-US" dirty="0"/>
              <a:t>菲波那契数列</a:t>
            </a:r>
            <a:r>
              <a:rPr lang="en-US" altLang="zh-CN" dirty="0"/>
              <a:t>(Fibonacci Sequence)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菲波那契数列是指这样的数列</a:t>
            </a:r>
            <a:r>
              <a:rPr lang="en-US" altLang="zh-CN" dirty="0"/>
              <a:t>: </a:t>
            </a:r>
            <a:r>
              <a:rPr lang="zh-CN" altLang="en-US" dirty="0"/>
              <a:t>数列的第一个和第二个数都为</a:t>
            </a:r>
            <a:r>
              <a:rPr lang="en-US" altLang="zh-CN" dirty="0"/>
              <a:t>1</a:t>
            </a:r>
            <a:r>
              <a:rPr lang="zh-CN" altLang="en-US" dirty="0"/>
              <a:t>，接下来每个数都等于前面</a:t>
            </a:r>
            <a:r>
              <a:rPr lang="en-US" altLang="zh-CN" dirty="0"/>
              <a:t>2</a:t>
            </a:r>
            <a:r>
              <a:rPr lang="zh-CN" altLang="en-US" dirty="0"/>
              <a:t>个数之和。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给出一个正整数</a:t>
            </a:r>
            <a:r>
              <a:rPr lang="en-US" altLang="zh-CN" dirty="0"/>
              <a:t>k</a:t>
            </a:r>
            <a:r>
              <a:rPr lang="zh-CN" altLang="en-US" dirty="0"/>
              <a:t>，要求菲波那契数列中第</a:t>
            </a:r>
            <a:r>
              <a:rPr lang="en-US" altLang="zh-CN" dirty="0"/>
              <a:t>k</a:t>
            </a:r>
            <a:r>
              <a:rPr lang="zh-CN" altLang="en-US" dirty="0"/>
              <a:t>个数是多少。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输入一行，包含一个正整数</a:t>
            </a:r>
            <a:r>
              <a:rPr lang="en-US" altLang="zh-CN" dirty="0"/>
              <a:t>k</a:t>
            </a:r>
            <a:r>
              <a:rPr lang="zh-CN" altLang="en-US" dirty="0"/>
              <a:t>。（</a:t>
            </a:r>
            <a:r>
              <a:rPr lang="en-US" altLang="zh-CN" dirty="0"/>
              <a:t>1 &lt;= k &lt;= 46</a:t>
            </a:r>
            <a:r>
              <a:rPr lang="zh-CN" altLang="en-US" dirty="0"/>
              <a:t>）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输出一行，包含一个正整数，表示菲波那契数列中第</a:t>
            </a:r>
            <a:r>
              <a:rPr lang="en-US" altLang="zh-CN" dirty="0"/>
              <a:t>k</a:t>
            </a:r>
            <a:r>
              <a:rPr lang="zh-CN" altLang="en-US" dirty="0"/>
              <a:t>个数的大小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4181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79814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2108</TotalTime>
  <Pages>0</Pages>
  <Words>682</Words>
  <Characters>0</Characters>
  <Application>Microsoft Office PowerPoint</Application>
  <DocSecurity>0</DocSecurity>
  <PresentationFormat>宽屏</PresentationFormat>
  <Lines>0</Lines>
  <Paragraphs>92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Adobe 繁黑體 Std B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算法：n个数中查找最大值（最小值）</vt:lpstr>
      <vt:lpstr>1.5.06:整数序列的元素最大跨度值</vt:lpstr>
      <vt:lpstr>问题分析</vt:lpstr>
      <vt:lpstr>算法：递推</vt:lpstr>
      <vt:lpstr>1.5.15:银行利息</vt:lpstr>
      <vt:lpstr>问题分析</vt:lpstr>
      <vt:lpstr>1.5.15:银行利息-程序代码</vt:lpstr>
      <vt:lpstr>1.5.17:菲波那契数列(Fibonacci Sequence)</vt:lpstr>
      <vt:lpstr>问题分析</vt:lpstr>
      <vt:lpstr>程序代码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316</cp:revision>
  <dcterms:created xsi:type="dcterms:W3CDTF">2007-08-07T12:36:14Z</dcterms:created>
  <dcterms:modified xsi:type="dcterms:W3CDTF">2019-01-09T09:00:33Z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