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30"/>
  </p:notesMasterIdLst>
  <p:sldIdLst>
    <p:sldId id="257" r:id="rId3"/>
    <p:sldId id="258" r:id="rId4"/>
    <p:sldId id="319" r:id="rId5"/>
    <p:sldId id="259" r:id="rId6"/>
    <p:sldId id="270" r:id="rId7"/>
    <p:sldId id="260" r:id="rId8"/>
    <p:sldId id="274" r:id="rId9"/>
    <p:sldId id="279" r:id="rId10"/>
    <p:sldId id="271" r:id="rId11"/>
    <p:sldId id="275" r:id="rId12"/>
    <p:sldId id="261" r:id="rId13"/>
    <p:sldId id="262" r:id="rId14"/>
    <p:sldId id="280" r:id="rId15"/>
    <p:sldId id="320" r:id="rId16"/>
    <p:sldId id="321" r:id="rId17"/>
    <p:sldId id="324" r:id="rId18"/>
    <p:sldId id="325" r:id="rId19"/>
    <p:sldId id="322" r:id="rId20"/>
    <p:sldId id="323" r:id="rId21"/>
    <p:sldId id="326" r:id="rId22"/>
    <p:sldId id="327" r:id="rId23"/>
    <p:sldId id="265" r:id="rId24"/>
    <p:sldId id="328" r:id="rId25"/>
    <p:sldId id="283" r:id="rId26"/>
    <p:sldId id="329" r:id="rId27"/>
    <p:sldId id="276" r:id="rId28"/>
    <p:sldId id="273" r:id="rId29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13" autoAdjust="0"/>
  </p:normalViewPr>
  <p:slideViewPr>
    <p:cSldViewPr>
      <p:cViewPr varScale="1">
        <p:scale>
          <a:sx n="86" d="100"/>
          <a:sy n="86" d="100"/>
        </p:scale>
        <p:origin x="13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45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存钱的目标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做累加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月份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866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9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753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400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写出程序的大框架</a:t>
            </a:r>
            <a:endParaRPr lang="en-US" altLang="zh-CN" dirty="0"/>
          </a:p>
          <a:p>
            <a:r>
              <a:rPr lang="en-US" altLang="zh-CN" dirty="0" err="1"/>
              <a:t>cin</a:t>
            </a:r>
            <a:endParaRPr lang="en-US" altLang="zh-CN" dirty="0"/>
          </a:p>
          <a:p>
            <a:r>
              <a:rPr lang="en-US" altLang="zh-CN" dirty="0"/>
              <a:t>if (n%19==0){</a:t>
            </a:r>
            <a:r>
              <a:rPr lang="zh-CN" altLang="en-US" dirty="0"/>
              <a:t>分离数字</a:t>
            </a:r>
            <a:r>
              <a:rPr lang="en-US" altLang="zh-CN" dirty="0"/>
              <a:t>…}</a:t>
            </a:r>
          </a:p>
          <a:p>
            <a:r>
              <a:rPr lang="en-US" altLang="zh-CN" dirty="0"/>
              <a:t>else </a:t>
            </a:r>
            <a:r>
              <a:rPr lang="en-US" altLang="zh-CN" dirty="0" err="1"/>
              <a:t>cout</a:t>
            </a:r>
            <a:r>
              <a:rPr lang="en-US" altLang="zh-CN" dirty="0"/>
              <a:t> &lt;&lt;“no”;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677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533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2019/1/9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1-9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循环结构程序设计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-4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08" y="1412776"/>
            <a:ext cx="4086225" cy="4562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4293096"/>
            <a:ext cx="1962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6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 while</a:t>
            </a:r>
            <a:r>
              <a:rPr lang="zh-CN" altLang="en-US" dirty="0"/>
              <a:t>循环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704" y="1124744"/>
            <a:ext cx="3679487" cy="46624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4293096"/>
            <a:ext cx="1962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4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死循环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340768"/>
            <a:ext cx="3838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1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死循环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3952" y="2274217"/>
            <a:ext cx="5153025" cy="267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340768"/>
            <a:ext cx="3838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8C4B-8FCA-49CF-A24F-41DF4130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希望工程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CE07-2D7F-4062-99D1-0455219B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小明决定每个月节省一些零用钱捐助希望工程，如果第一个月存入</a:t>
            </a:r>
            <a:r>
              <a:rPr lang="en-US" altLang="zh-CN" dirty="0"/>
              <a:t>1</a:t>
            </a:r>
            <a:r>
              <a:rPr lang="zh-CN" altLang="en-US" dirty="0"/>
              <a:t>元钱，第</a:t>
            </a:r>
            <a:r>
              <a:rPr lang="en-US" altLang="zh-CN" dirty="0"/>
              <a:t>2</a:t>
            </a:r>
            <a:r>
              <a:rPr lang="zh-CN" altLang="en-US" dirty="0"/>
              <a:t>个月存入</a:t>
            </a:r>
            <a:r>
              <a:rPr lang="en-US" altLang="zh-CN" dirty="0"/>
              <a:t>2</a:t>
            </a:r>
            <a:r>
              <a:rPr lang="zh-CN" altLang="en-US" dirty="0"/>
              <a:t>元，第</a:t>
            </a:r>
            <a:r>
              <a:rPr lang="en-US" altLang="zh-CN" dirty="0"/>
              <a:t>3</a:t>
            </a:r>
            <a:r>
              <a:rPr lang="zh-CN" altLang="en-US" dirty="0"/>
              <a:t>个月存入</a:t>
            </a:r>
            <a:r>
              <a:rPr lang="en-US" altLang="zh-CN" dirty="0"/>
              <a:t>3</a:t>
            </a:r>
            <a:r>
              <a:rPr lang="zh-CN" altLang="en-US" dirty="0"/>
              <a:t>元，</a:t>
            </a:r>
            <a:r>
              <a:rPr lang="en-US" altLang="zh-CN" dirty="0"/>
              <a:t>……</a:t>
            </a:r>
            <a:r>
              <a:rPr lang="zh-CN" altLang="en-US" dirty="0"/>
              <a:t>以此类推，问存满</a:t>
            </a:r>
            <a:r>
              <a:rPr lang="en-US" altLang="zh-CN" dirty="0"/>
              <a:t>500</a:t>
            </a:r>
            <a:r>
              <a:rPr lang="zh-CN" altLang="en-US" dirty="0"/>
              <a:t>元需要几个月？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输入一个整数</a:t>
            </a:r>
            <a:r>
              <a:rPr lang="en-US" altLang="zh-CN" dirty="0"/>
              <a:t>n</a:t>
            </a:r>
            <a:r>
              <a:rPr lang="zh-CN" altLang="en-US" dirty="0"/>
              <a:t>，表示存满</a:t>
            </a:r>
            <a:r>
              <a:rPr lang="en-US" altLang="zh-CN" dirty="0"/>
              <a:t>n</a:t>
            </a:r>
            <a:r>
              <a:rPr lang="zh-CN" altLang="en-US" dirty="0"/>
              <a:t>元。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输出一个整数为存满</a:t>
            </a:r>
            <a:r>
              <a:rPr lang="en-US" altLang="zh-CN" dirty="0"/>
              <a:t>n</a:t>
            </a:r>
            <a:r>
              <a:rPr lang="zh-CN" altLang="en-US" dirty="0"/>
              <a:t>元需要的月份数。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500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96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CD498-EFB5-4E77-879F-95363E15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AC655EE-DE27-49B7-A92F-6EBB06D5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7512" y="1517650"/>
            <a:ext cx="3509675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7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AF9A-FAB6-4EB4-B69E-FFC22113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人口增长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B086B-B458-4E77-884D-45F3B5BB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假设我国现有人口</a:t>
            </a:r>
            <a:r>
              <a:rPr lang="en-US" altLang="zh-CN" dirty="0"/>
              <a:t>13</a:t>
            </a:r>
            <a:r>
              <a:rPr lang="zh-CN" altLang="en-US" dirty="0"/>
              <a:t>亿，若年增长率为</a:t>
            </a:r>
            <a:r>
              <a:rPr lang="en-US" altLang="zh-CN" dirty="0"/>
              <a:t>1.5%</a:t>
            </a:r>
            <a:r>
              <a:rPr lang="zh-CN" altLang="en-US" dirty="0"/>
              <a:t>，</a:t>
            </a:r>
            <a:r>
              <a:rPr lang="en-US" altLang="zh-CN" dirty="0"/>
              <a:t>29</a:t>
            </a:r>
            <a:r>
              <a:rPr lang="zh-CN" altLang="en-US" dirty="0"/>
              <a:t>年后，我国人口将增长到</a:t>
            </a:r>
            <a:r>
              <a:rPr lang="en-US" altLang="zh-CN" dirty="0"/>
              <a:t>20</a:t>
            </a:r>
            <a:r>
              <a:rPr lang="zh-CN" altLang="en-US" dirty="0"/>
              <a:t>亿。输入年增长率，试计算多少年后我国人口将增长到</a:t>
            </a:r>
            <a:r>
              <a:rPr lang="en-US" altLang="zh-CN" dirty="0"/>
              <a:t>20</a:t>
            </a:r>
            <a:r>
              <a:rPr lang="zh-CN" altLang="en-US" dirty="0"/>
              <a:t>亿。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输入一个实数</a:t>
            </a:r>
            <a:r>
              <a:rPr lang="en-US" altLang="zh-CN" dirty="0"/>
              <a:t>r</a:t>
            </a:r>
            <a:r>
              <a:rPr lang="zh-CN" altLang="en-US" dirty="0"/>
              <a:t>为增长率</a:t>
            </a:r>
            <a:r>
              <a:rPr lang="en-US" altLang="zh-CN" dirty="0"/>
              <a:t>r%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输出一个整数为人口增长到</a:t>
            </a:r>
            <a:r>
              <a:rPr lang="en-US" altLang="zh-CN" dirty="0"/>
              <a:t>20</a:t>
            </a:r>
            <a:r>
              <a:rPr lang="zh-CN" altLang="en-US" dirty="0"/>
              <a:t>亿需要的年数。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1.5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89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AF9A-FAB6-4EB4-B69E-FFC22113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人口增长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B086B-B458-4E77-884D-45F3B5BB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假设我国现有人口</a:t>
            </a:r>
            <a:r>
              <a:rPr lang="en-US" altLang="zh-CN" dirty="0"/>
              <a:t>13</a:t>
            </a:r>
            <a:r>
              <a:rPr lang="zh-CN" altLang="en-US" dirty="0"/>
              <a:t>亿，若年增长率为</a:t>
            </a:r>
            <a:r>
              <a:rPr lang="en-US" altLang="zh-CN" dirty="0"/>
              <a:t>1.5%</a:t>
            </a:r>
            <a:r>
              <a:rPr lang="zh-CN" altLang="en-US" dirty="0"/>
              <a:t>，</a:t>
            </a:r>
            <a:r>
              <a:rPr lang="en-US" altLang="zh-CN" dirty="0"/>
              <a:t>29</a:t>
            </a:r>
            <a:r>
              <a:rPr lang="zh-CN" altLang="en-US" dirty="0"/>
              <a:t>年后，我国人口将增长到</a:t>
            </a:r>
            <a:r>
              <a:rPr lang="en-US" altLang="zh-CN" dirty="0"/>
              <a:t>20</a:t>
            </a:r>
            <a:r>
              <a:rPr lang="zh-CN" altLang="en-US" dirty="0"/>
              <a:t>亿。输入年增长率，试计算多少年后我国人口将增长到</a:t>
            </a:r>
            <a:r>
              <a:rPr lang="en-US" altLang="zh-CN" dirty="0"/>
              <a:t>20</a:t>
            </a:r>
            <a:r>
              <a:rPr lang="zh-CN" altLang="en-US" dirty="0"/>
              <a:t>亿。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输入一个实数</a:t>
            </a:r>
            <a:r>
              <a:rPr lang="en-US" altLang="zh-CN" dirty="0"/>
              <a:t>r</a:t>
            </a:r>
            <a:r>
              <a:rPr lang="zh-CN" altLang="en-US" dirty="0"/>
              <a:t>为增长率</a:t>
            </a:r>
            <a:r>
              <a:rPr lang="en-US" altLang="zh-CN" dirty="0"/>
              <a:t>r%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输出一个整数为人口增长到</a:t>
            </a:r>
            <a:r>
              <a:rPr lang="en-US" altLang="zh-CN" dirty="0"/>
              <a:t>20</a:t>
            </a:r>
            <a:r>
              <a:rPr lang="zh-CN" altLang="en-US" dirty="0"/>
              <a:t>亿需要的年数。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1.5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5812DE-66C4-4E7E-9F28-DEBC7690B35F}"/>
              </a:ext>
            </a:extLst>
          </p:cNvPr>
          <p:cNvSpPr txBox="1"/>
          <p:nvPr/>
        </p:nvSpPr>
        <p:spPr>
          <a:xfrm>
            <a:off x="6078414" y="4293096"/>
            <a:ext cx="5922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第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年，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13+13*r=13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(1+r)</a:t>
            </a:r>
          </a:p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第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年，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13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(1+r) + 13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(1+r)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r=13(1+r)</a:t>
            </a:r>
            <a:r>
              <a:rPr lang="en-US" altLang="zh-CN" sz="2400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第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年，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13(1+r)</a:t>
            </a:r>
            <a:r>
              <a:rPr lang="en-US" altLang="zh-CN" sz="2400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......</a:t>
            </a:r>
          </a:p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第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年，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13(1+r)</a:t>
            </a:r>
            <a:r>
              <a:rPr lang="en-US" altLang="zh-CN" sz="2400" baseline="30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9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1E94C-9DB6-44F3-935B-1AE0C8C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25CDB0-AF44-4E7E-83F7-6C6426EC2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737" y="1517650"/>
            <a:ext cx="4325226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4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算法：数字分离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17302"/>
            <a:ext cx="3306657" cy="4662836"/>
          </a:xfrm>
        </p:spPr>
        <p:txBody>
          <a:bodyPr/>
          <a:lstStyle/>
          <a:p>
            <a:pPr marL="0" indent="0">
              <a:buNone/>
            </a:pPr>
            <a:r>
              <a:rPr lang="pt-BR" altLang="zh-CN" dirty="0"/>
              <a:t>N</a:t>
            </a:r>
          </a:p>
          <a:p>
            <a:pPr marL="0" indent="0">
              <a:buNone/>
            </a:pPr>
            <a:r>
              <a:rPr lang="pt-BR" altLang="zh-CN" dirty="0"/>
              <a:t>3254		4</a:t>
            </a:r>
          </a:p>
          <a:p>
            <a:pPr marL="0" indent="0">
              <a:buNone/>
            </a:pPr>
            <a:r>
              <a:rPr lang="pt-BR" altLang="zh-CN" dirty="0"/>
              <a:t>325		5</a:t>
            </a:r>
          </a:p>
          <a:p>
            <a:pPr marL="0" indent="0">
              <a:buNone/>
            </a:pPr>
            <a:r>
              <a:rPr lang="pt-BR" altLang="zh-CN" dirty="0"/>
              <a:t>32		2</a:t>
            </a:r>
          </a:p>
          <a:p>
            <a:pPr marL="0" indent="0">
              <a:buNone/>
            </a:pPr>
            <a:r>
              <a:rPr lang="pt-BR" altLang="zh-CN" dirty="0"/>
              <a:t>3		3</a:t>
            </a:r>
          </a:p>
          <a:p>
            <a:pPr marL="0" indent="0">
              <a:buNone/>
            </a:pPr>
            <a:r>
              <a:rPr lang="pt-BR" altLang="zh-CN" dirty="0"/>
              <a:t>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9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034849" cy="1001567"/>
          </a:xfrm>
        </p:spPr>
        <p:txBody>
          <a:bodyPr>
            <a:normAutofit/>
          </a:bodyPr>
          <a:lstStyle/>
          <a:p>
            <a:r>
              <a:rPr lang="zh-CN" altLang="en-US" dirty="0"/>
              <a:t>格式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 (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1;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2;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3)</a:t>
            </a:r>
          </a:p>
          <a:p>
            <a:endParaRPr lang="zh-CN" altLang="en-US" dirty="0"/>
          </a:p>
        </p:txBody>
      </p: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7968208" y="1517302"/>
            <a:ext cx="2506663" cy="3968750"/>
            <a:chOff x="5965703" y="1358106"/>
            <a:chExt cx="2507549" cy="3969148"/>
          </a:xfrm>
        </p:grpSpPr>
        <p:sp>
          <p:nvSpPr>
            <p:cNvPr id="5" name="流程图: 过程 2"/>
            <p:cNvSpPr>
              <a:spLocks noChangeArrowheads="1"/>
            </p:cNvSpPr>
            <p:nvPr/>
          </p:nvSpPr>
          <p:spPr bwMode="auto">
            <a:xfrm>
              <a:off x="6156176" y="3971057"/>
              <a:ext cx="1656184" cy="349027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计算表达式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6" name="流程图: 决策 3"/>
            <p:cNvSpPr>
              <a:spLocks noChangeArrowheads="1"/>
            </p:cNvSpPr>
            <p:nvPr/>
          </p:nvSpPr>
          <p:spPr bwMode="auto">
            <a:xfrm>
              <a:off x="6156176" y="2249835"/>
              <a:ext cx="1656184" cy="720080"/>
            </a:xfrm>
            <a:prstGeom prst="flowChartDecision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40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7" name="流程图: 过程 9"/>
            <p:cNvSpPr>
              <a:spLocks noChangeArrowheads="1"/>
            </p:cNvSpPr>
            <p:nvPr/>
          </p:nvSpPr>
          <p:spPr bwMode="auto">
            <a:xfrm>
              <a:off x="6228184" y="3232975"/>
              <a:ext cx="1512168" cy="360040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循环体语句</a:t>
              </a:r>
            </a:p>
          </p:txBody>
        </p:sp>
        <p:sp>
          <p:nvSpPr>
            <p:cNvPr id="8" name="流程图: 过程 10"/>
            <p:cNvSpPr>
              <a:spLocks noChangeArrowheads="1"/>
            </p:cNvSpPr>
            <p:nvPr/>
          </p:nvSpPr>
          <p:spPr bwMode="auto">
            <a:xfrm>
              <a:off x="6156176" y="1358106"/>
              <a:ext cx="1656184" cy="349027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计算表达式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流程图: 过程 11"/>
            <p:cNvSpPr>
              <a:spLocks noChangeArrowheads="1"/>
            </p:cNvSpPr>
            <p:nvPr/>
          </p:nvSpPr>
          <p:spPr bwMode="auto">
            <a:xfrm>
              <a:off x="6167264" y="4978227"/>
              <a:ext cx="1656184" cy="349027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/>
                <a:t>for </a:t>
              </a:r>
              <a:r>
                <a:rPr lang="zh-CN" altLang="en-US"/>
                <a:t>后面的语句</a:t>
              </a:r>
            </a:p>
          </p:txBody>
        </p:sp>
        <p:cxnSp>
          <p:nvCxnSpPr>
            <p:cNvPr id="10" name="直接箭头连接符 6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>
              <a:off x="6984268" y="1707133"/>
              <a:ext cx="0" cy="54270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2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6984268" y="2969915"/>
              <a:ext cx="0" cy="26306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4"/>
            <p:cNvCxnSpPr>
              <a:cxnSpLocks noChangeShapeType="1"/>
              <a:stCxn id="7" idx="2"/>
              <a:endCxn id="5" idx="0"/>
            </p:cNvCxnSpPr>
            <p:nvPr/>
          </p:nvCxnSpPr>
          <p:spPr bwMode="auto">
            <a:xfrm>
              <a:off x="6984268" y="3593015"/>
              <a:ext cx="0" cy="37804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肘形连接符 16"/>
            <p:cNvCxnSpPr>
              <a:cxnSpLocks noChangeShapeType="1"/>
              <a:stCxn id="5" idx="2"/>
            </p:cNvCxnSpPr>
            <p:nvPr/>
          </p:nvCxnSpPr>
          <p:spPr bwMode="auto">
            <a:xfrm rot="5400000" flipH="1">
              <a:off x="5262297" y="2598113"/>
              <a:ext cx="2425378" cy="1018565"/>
            </a:xfrm>
            <a:prstGeom prst="bentConnector3">
              <a:avLst>
                <a:gd name="adj1" fmla="val -9426"/>
              </a:avLst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8"/>
            <p:cNvCxnSpPr>
              <a:cxnSpLocks noChangeShapeType="1"/>
            </p:cNvCxnSpPr>
            <p:nvPr/>
          </p:nvCxnSpPr>
          <p:spPr bwMode="auto">
            <a:xfrm>
              <a:off x="5965703" y="1940718"/>
              <a:ext cx="1044116" cy="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肘形连接符 23"/>
            <p:cNvCxnSpPr>
              <a:cxnSpLocks noChangeShapeType="1"/>
              <a:stCxn id="6" idx="3"/>
            </p:cNvCxnSpPr>
            <p:nvPr/>
          </p:nvCxnSpPr>
          <p:spPr bwMode="auto">
            <a:xfrm>
              <a:off x="7812360" y="2609875"/>
              <a:ext cx="226568" cy="2080319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肘形连接符 25"/>
            <p:cNvCxnSpPr>
              <a:cxnSpLocks noChangeShapeType="1"/>
              <a:endCxn id="9" idx="0"/>
            </p:cNvCxnSpPr>
            <p:nvPr/>
          </p:nvCxnSpPr>
          <p:spPr bwMode="auto">
            <a:xfrm rot="10800000" flipV="1">
              <a:off x="6995357" y="4690195"/>
              <a:ext cx="1043571" cy="288032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27"/>
            <p:cNvSpPr txBox="1">
              <a:spLocks noChangeArrowheads="1"/>
            </p:cNvSpPr>
            <p:nvPr/>
          </p:nvSpPr>
          <p:spPr bwMode="auto">
            <a:xfrm>
              <a:off x="7158141" y="2902187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18" name="文本框 28"/>
            <p:cNvSpPr txBox="1">
              <a:spLocks noChangeArrowheads="1"/>
            </p:cNvSpPr>
            <p:nvPr/>
          </p:nvSpPr>
          <p:spPr bwMode="auto">
            <a:xfrm>
              <a:off x="7801273" y="2297088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false</a:t>
              </a:r>
              <a:endParaRPr lang="zh-CN" altLang="en-US"/>
            </a:p>
          </p:txBody>
        </p:sp>
      </p:grp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845127" y="2996917"/>
            <a:ext cx="43973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可以控制循环次数的循环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FF0000"/>
                </a:solidFill>
              </a:rPr>
              <a:t>循环初值（表达式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FF0000"/>
                </a:solidFill>
              </a:rPr>
              <a:t>循环终值（表达式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FF0000"/>
                </a:solidFill>
              </a:rPr>
              <a:t>循环变量步长（表达式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5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算法：数字分离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17302"/>
            <a:ext cx="3306657" cy="4662836"/>
          </a:xfrm>
        </p:spPr>
        <p:txBody>
          <a:bodyPr/>
          <a:lstStyle/>
          <a:p>
            <a:pPr marL="0" indent="0">
              <a:buNone/>
            </a:pPr>
            <a:r>
              <a:rPr lang="pt-BR" altLang="zh-CN" dirty="0"/>
              <a:t>N</a:t>
            </a:r>
          </a:p>
          <a:p>
            <a:pPr marL="0" indent="0">
              <a:buNone/>
            </a:pPr>
            <a:r>
              <a:rPr lang="pt-BR" altLang="zh-CN" dirty="0"/>
              <a:t>3254		4</a:t>
            </a:r>
          </a:p>
          <a:p>
            <a:pPr marL="0" indent="0">
              <a:buNone/>
            </a:pPr>
            <a:r>
              <a:rPr lang="pt-BR" altLang="zh-CN" dirty="0"/>
              <a:t>325		5</a:t>
            </a:r>
          </a:p>
          <a:p>
            <a:pPr marL="0" indent="0">
              <a:buNone/>
            </a:pPr>
            <a:r>
              <a:rPr lang="pt-BR" altLang="zh-CN" dirty="0"/>
              <a:t>32		2</a:t>
            </a:r>
          </a:p>
          <a:p>
            <a:pPr marL="0" indent="0">
              <a:buNone/>
            </a:pPr>
            <a:r>
              <a:rPr lang="pt-BR" altLang="zh-CN" dirty="0"/>
              <a:t>3		3</a:t>
            </a:r>
          </a:p>
          <a:p>
            <a:pPr marL="0" indent="0">
              <a:buNone/>
            </a:pPr>
            <a:r>
              <a:rPr lang="pt-BR" altLang="zh-CN" dirty="0"/>
              <a:t>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40016" y="1677838"/>
            <a:ext cx="4332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/>
              <a:t>获取最后一位数字：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3300"/>
                </a:solidFill>
              </a:rPr>
              <a:t>n%10</a:t>
            </a:r>
          </a:p>
          <a:p>
            <a:r>
              <a:rPr lang="zh-CN" altLang="en-US" sz="3200" dirty="0"/>
              <a:t>移去最后一位数字：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3300"/>
                </a:solidFill>
              </a:rPr>
              <a:t>n/10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9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算法：分离数字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517302"/>
            <a:ext cx="3306657" cy="4662836"/>
          </a:xfrm>
        </p:spPr>
        <p:txBody>
          <a:bodyPr/>
          <a:lstStyle/>
          <a:p>
            <a:pPr marL="0" indent="0">
              <a:buNone/>
            </a:pPr>
            <a:r>
              <a:rPr lang="pt-BR" altLang="zh-CN" dirty="0"/>
              <a:t>N</a:t>
            </a:r>
          </a:p>
          <a:p>
            <a:pPr marL="0" indent="0">
              <a:buNone/>
            </a:pPr>
            <a:r>
              <a:rPr lang="pt-BR" altLang="zh-CN" dirty="0"/>
              <a:t>3254		4</a:t>
            </a:r>
          </a:p>
          <a:p>
            <a:pPr marL="0" indent="0">
              <a:buNone/>
            </a:pPr>
            <a:r>
              <a:rPr lang="pt-BR" altLang="zh-CN" dirty="0"/>
              <a:t>325		5</a:t>
            </a:r>
          </a:p>
          <a:p>
            <a:pPr marL="0" indent="0">
              <a:buNone/>
            </a:pPr>
            <a:r>
              <a:rPr lang="pt-BR" altLang="zh-CN" dirty="0"/>
              <a:t>32		2</a:t>
            </a:r>
          </a:p>
          <a:p>
            <a:pPr marL="0" indent="0">
              <a:buNone/>
            </a:pPr>
            <a:r>
              <a:rPr lang="pt-BR" altLang="zh-CN" dirty="0"/>
              <a:t>3		3</a:t>
            </a:r>
          </a:p>
          <a:p>
            <a:pPr marL="0" indent="0">
              <a:buNone/>
            </a:pPr>
            <a:r>
              <a:rPr lang="pt-BR" altLang="zh-CN" dirty="0"/>
              <a:t>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735960" y="1786557"/>
            <a:ext cx="4332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/>
              <a:t>获取最后一位数字：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3300"/>
                </a:solidFill>
              </a:rPr>
              <a:t>n%10</a:t>
            </a:r>
          </a:p>
          <a:p>
            <a:r>
              <a:rPr lang="zh-CN" altLang="en-US" sz="3200" dirty="0"/>
              <a:t>移去最后一位数字：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3300"/>
                </a:solidFill>
              </a:rPr>
              <a:t>n/10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C3F632-1A2F-4B26-A611-DC7A1B12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009" y="4149080"/>
            <a:ext cx="4678090" cy="18846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5892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含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的数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517302"/>
            <a:ext cx="9865096" cy="46628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输入两个正整数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k</a:t>
            </a:r>
            <a:r>
              <a:rPr lang="zh-CN" altLang="en-US" dirty="0"/>
              <a:t>，其中</a:t>
            </a:r>
            <a:r>
              <a:rPr lang="en-US" altLang="zh-CN" dirty="0"/>
              <a:t>1 &lt; m &lt; 100000</a:t>
            </a:r>
            <a:r>
              <a:rPr lang="zh-CN" altLang="en-US" dirty="0"/>
              <a:t>，</a:t>
            </a:r>
            <a:r>
              <a:rPr lang="en-US" altLang="zh-CN" dirty="0"/>
              <a:t>1 &lt; k &lt; 5 </a:t>
            </a:r>
            <a:r>
              <a:rPr lang="zh-CN" altLang="en-US" dirty="0"/>
              <a:t>，判断 </a:t>
            </a:r>
            <a:r>
              <a:rPr lang="en-US" altLang="zh-CN" dirty="0"/>
              <a:t>m </a:t>
            </a:r>
            <a:r>
              <a:rPr lang="zh-CN" altLang="en-US" dirty="0"/>
              <a:t>能否被</a:t>
            </a:r>
            <a:r>
              <a:rPr lang="en-US" altLang="zh-CN" dirty="0"/>
              <a:t>19</a:t>
            </a:r>
            <a:r>
              <a:rPr lang="zh-CN" altLang="en-US" dirty="0"/>
              <a:t>整除，且恰好含有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，如果满足条件，则输出</a:t>
            </a:r>
            <a:r>
              <a:rPr lang="en-US" altLang="zh-CN" dirty="0"/>
              <a:t>YES</a:t>
            </a:r>
            <a:r>
              <a:rPr lang="zh-CN" altLang="en-US" dirty="0"/>
              <a:t>，否则，输出</a:t>
            </a:r>
            <a:r>
              <a:rPr lang="en-US" altLang="zh-CN" dirty="0"/>
              <a:t>NO</a:t>
            </a:r>
            <a:r>
              <a:rPr lang="zh-CN" altLang="en-US" dirty="0"/>
              <a:t>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例如，输入： </a:t>
            </a:r>
            <a:r>
              <a:rPr lang="en-US" altLang="zh-CN" dirty="0"/>
              <a:t>43833 3 </a:t>
            </a:r>
            <a:r>
              <a:rPr lang="zh-CN" altLang="en-US" dirty="0"/>
              <a:t>，满足条件，输出</a:t>
            </a:r>
            <a:r>
              <a:rPr lang="en-US" altLang="zh-CN" dirty="0"/>
              <a:t>YES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如果输入：</a:t>
            </a:r>
            <a:r>
              <a:rPr lang="en-US" altLang="zh-CN" dirty="0"/>
              <a:t>39331 3 </a:t>
            </a:r>
            <a:r>
              <a:rPr lang="zh-CN" altLang="en-US" dirty="0"/>
              <a:t>，尽管有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，但不能被</a:t>
            </a:r>
            <a:r>
              <a:rPr lang="en-US" altLang="zh-CN" dirty="0"/>
              <a:t>19</a:t>
            </a:r>
            <a:r>
              <a:rPr lang="zh-CN" altLang="en-US" dirty="0"/>
              <a:t>整除，也不满足条件，应输出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k </a:t>
            </a:r>
            <a:r>
              <a:rPr lang="zh-CN" altLang="en-US" dirty="0"/>
              <a:t>的值，中间用单个空格间隔。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满足条件时输出 </a:t>
            </a:r>
            <a:r>
              <a:rPr lang="en-US" altLang="zh-CN" dirty="0"/>
              <a:t>YES</a:t>
            </a:r>
            <a:r>
              <a:rPr lang="zh-CN" altLang="en-US" dirty="0"/>
              <a:t>，不满足时输出 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43833 3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YES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4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63FB3-D79F-4CFF-B659-197D1118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0F41D-6ACF-4114-B492-36E0121F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判断</a:t>
            </a:r>
            <a:r>
              <a:rPr lang="en-US" altLang="zh-CN" dirty="0"/>
              <a:t>n</a:t>
            </a:r>
            <a:r>
              <a:rPr lang="zh-CN" altLang="en-US" dirty="0"/>
              <a:t>能否被</a:t>
            </a:r>
            <a:r>
              <a:rPr lang="en-US" altLang="zh-CN" dirty="0"/>
              <a:t>19</a:t>
            </a:r>
            <a:r>
              <a:rPr lang="zh-CN" altLang="en-US" dirty="0"/>
              <a:t>整除；</a:t>
            </a:r>
            <a:endParaRPr lang="en-US" altLang="zh-CN" dirty="0"/>
          </a:p>
          <a:p>
            <a:pPr lvl="1"/>
            <a:r>
              <a:rPr lang="zh-CN" altLang="en-US" dirty="0"/>
              <a:t>能被</a:t>
            </a:r>
            <a:r>
              <a:rPr lang="en-US" altLang="zh-CN" dirty="0"/>
              <a:t>19</a:t>
            </a:r>
            <a:r>
              <a:rPr lang="zh-CN" altLang="en-US" dirty="0"/>
              <a:t>整除：</a:t>
            </a:r>
            <a:endParaRPr lang="en-US" altLang="zh-CN" dirty="0"/>
          </a:p>
          <a:p>
            <a:pPr marL="1428750" lvl="2" indent="-514350">
              <a:buFont typeface="+mj-ea"/>
              <a:buAutoNum type="circleNumDbPlain"/>
            </a:pPr>
            <a:r>
              <a:rPr lang="zh-CN" altLang="en-US" dirty="0"/>
              <a:t>分离数字</a:t>
            </a:r>
            <a:r>
              <a:rPr lang="en-US" altLang="zh-CN" dirty="0"/>
              <a:t>n</a:t>
            </a:r>
            <a:r>
              <a:rPr lang="zh-CN" altLang="en-US" dirty="0"/>
              <a:t>，统计</a:t>
            </a:r>
            <a:r>
              <a:rPr lang="en-US" altLang="zh-CN" dirty="0"/>
              <a:t>3</a:t>
            </a:r>
            <a:r>
              <a:rPr lang="zh-CN" altLang="en-US" dirty="0"/>
              <a:t>的个数；</a:t>
            </a:r>
            <a:endParaRPr lang="en-US" altLang="zh-CN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zh-CN" dirty="0"/>
              <a:t>3</a:t>
            </a:r>
            <a:r>
              <a:rPr lang="zh-CN" altLang="en-US" dirty="0"/>
              <a:t>的个数是</a:t>
            </a:r>
            <a:r>
              <a:rPr lang="en-US" altLang="zh-CN" dirty="0"/>
              <a:t>k</a:t>
            </a:r>
            <a:r>
              <a:rPr lang="zh-CN" altLang="en-US" dirty="0"/>
              <a:t>个，输出</a:t>
            </a:r>
            <a:r>
              <a:rPr lang="en-US" altLang="zh-CN" dirty="0"/>
              <a:t>YES</a:t>
            </a:r>
            <a:r>
              <a:rPr lang="zh-CN" altLang="en-US" dirty="0"/>
              <a:t>；不是</a:t>
            </a:r>
            <a:r>
              <a:rPr lang="en-US" altLang="zh-CN" dirty="0"/>
              <a:t>k</a:t>
            </a:r>
            <a:r>
              <a:rPr lang="zh-CN" altLang="en-US" dirty="0"/>
              <a:t>个输出</a:t>
            </a:r>
            <a:r>
              <a:rPr lang="en-US" altLang="zh-CN" dirty="0"/>
              <a:t>NO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不能被</a:t>
            </a:r>
            <a:r>
              <a:rPr lang="en-US" altLang="zh-CN" dirty="0"/>
              <a:t>19</a:t>
            </a:r>
            <a:r>
              <a:rPr lang="zh-CN" altLang="en-US" dirty="0"/>
              <a:t>整除，输出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429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9C3F01-0E26-4249-8484-F85869EA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696" y="1484784"/>
            <a:ext cx="5392226" cy="46624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96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数字求和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003401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给定一个整数，请将该数各个位上为奇数的数字求和，如果所有的数字都是偶数，则输出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输入共 </a:t>
            </a:r>
            <a:r>
              <a:rPr lang="en-US" altLang="zh-CN" dirty="0"/>
              <a:t>1 </a:t>
            </a:r>
            <a:r>
              <a:rPr lang="zh-CN" altLang="en-US" dirty="0"/>
              <a:t>行，一个整数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r>
              <a:rPr lang="en-US" altLang="zh-CN" dirty="0"/>
              <a:t>-1,000,000,000 ≤ N≤ 1,000,000,000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输出共 </a:t>
            </a:r>
            <a:r>
              <a:rPr lang="en-US" altLang="zh-CN" dirty="0"/>
              <a:t>1 </a:t>
            </a:r>
            <a:r>
              <a:rPr lang="zh-CN" altLang="en-US" dirty="0"/>
              <a:t>行，一个整数。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  <a:r>
              <a:rPr lang="en-US" altLang="zh-CN" dirty="0"/>
              <a:t>#1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123854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  <a:r>
              <a:rPr lang="en-US" altLang="zh-CN" dirty="0"/>
              <a:t>#1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  <a:r>
              <a:rPr lang="en-US" altLang="zh-CN" dirty="0"/>
              <a:t>#2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442628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  <a:r>
              <a:rPr lang="en-US" altLang="zh-CN" dirty="0"/>
              <a:t>#2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2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6330993" cy="46628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分离数字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判断分离的数字是否是奇数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累加奇数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81D46C-5525-4514-9DEC-F42892AA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573016"/>
            <a:ext cx="6167041" cy="19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6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数字求和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7B3ED12-78B4-4EFE-AB82-A5B98B882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7608" y="1628800"/>
            <a:ext cx="5506027" cy="39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8C4B-8FCA-49CF-A24F-41DF4130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希望工程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CE07-2D7F-4062-99D1-0455219B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小明决定每个月节省一些零用钱捐助希望工程，如果第一个月存入</a:t>
            </a:r>
            <a:r>
              <a:rPr lang="en-US" altLang="zh-CN" dirty="0"/>
              <a:t>1</a:t>
            </a:r>
            <a:r>
              <a:rPr lang="zh-CN" altLang="en-US" dirty="0"/>
              <a:t>元钱，第</a:t>
            </a:r>
            <a:r>
              <a:rPr lang="en-US" altLang="zh-CN" dirty="0"/>
              <a:t>2</a:t>
            </a:r>
            <a:r>
              <a:rPr lang="zh-CN" altLang="en-US" dirty="0"/>
              <a:t>个月存入</a:t>
            </a:r>
            <a:r>
              <a:rPr lang="en-US" altLang="zh-CN" dirty="0"/>
              <a:t>2</a:t>
            </a:r>
            <a:r>
              <a:rPr lang="zh-CN" altLang="en-US" dirty="0"/>
              <a:t>元，第</a:t>
            </a:r>
            <a:r>
              <a:rPr lang="en-US" altLang="zh-CN" dirty="0"/>
              <a:t>3</a:t>
            </a:r>
            <a:r>
              <a:rPr lang="zh-CN" altLang="en-US" dirty="0"/>
              <a:t>个月存入</a:t>
            </a:r>
            <a:r>
              <a:rPr lang="en-US" altLang="zh-CN" dirty="0"/>
              <a:t>3</a:t>
            </a:r>
            <a:r>
              <a:rPr lang="zh-CN" altLang="en-US" dirty="0"/>
              <a:t>元，</a:t>
            </a:r>
            <a:r>
              <a:rPr lang="en-US" altLang="zh-CN" dirty="0"/>
              <a:t>……</a:t>
            </a:r>
            <a:r>
              <a:rPr lang="zh-CN" altLang="en-US" dirty="0"/>
              <a:t>以此类推，问存满</a:t>
            </a:r>
            <a:r>
              <a:rPr lang="en-US" altLang="zh-CN" dirty="0"/>
              <a:t>500</a:t>
            </a:r>
            <a:r>
              <a:rPr lang="zh-CN" altLang="en-US" dirty="0"/>
              <a:t>元需要几个月？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输入一个整数</a:t>
            </a:r>
            <a:r>
              <a:rPr lang="en-US" altLang="zh-CN" dirty="0"/>
              <a:t>n</a:t>
            </a:r>
            <a:r>
              <a:rPr lang="zh-CN" altLang="en-US" dirty="0"/>
              <a:t>，表示存满</a:t>
            </a:r>
            <a:r>
              <a:rPr lang="en-US" altLang="zh-CN" dirty="0"/>
              <a:t>n</a:t>
            </a:r>
            <a:r>
              <a:rPr lang="zh-CN" altLang="en-US" dirty="0"/>
              <a:t>元。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输出一个整数为存满</a:t>
            </a:r>
            <a:r>
              <a:rPr lang="en-US" altLang="zh-CN" dirty="0"/>
              <a:t>n</a:t>
            </a:r>
            <a:r>
              <a:rPr lang="zh-CN" altLang="en-US" dirty="0"/>
              <a:t>元需要的月份数。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500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527080-7F48-4CCA-BDB7-4BC1062DCB14}"/>
              </a:ext>
            </a:extLst>
          </p:cNvPr>
          <p:cNvSpPr txBox="1"/>
          <p:nvPr/>
        </p:nvSpPr>
        <p:spPr>
          <a:xfrm>
            <a:off x="6816080" y="342900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数学模型：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r>
              <a:rPr lang="en-US" altLang="zh-CN" sz="2400" dirty="0">
                <a:solidFill>
                  <a:schemeClr val="accent5"/>
                </a:solidFill>
              </a:rPr>
              <a:t>1+2+3…+k&gt;=500</a:t>
            </a:r>
          </a:p>
          <a:p>
            <a:r>
              <a:rPr lang="zh-CN" altLang="en-US" sz="2400" dirty="0">
                <a:solidFill>
                  <a:schemeClr val="accent5"/>
                </a:solidFill>
              </a:rPr>
              <a:t>求</a:t>
            </a:r>
            <a:r>
              <a:rPr lang="en-US" altLang="zh-CN" sz="2400" dirty="0">
                <a:solidFill>
                  <a:schemeClr val="accent5"/>
                </a:solidFill>
              </a:rPr>
              <a:t>k=</a:t>
            </a:r>
            <a:r>
              <a:rPr lang="zh-CN" altLang="en-US" sz="2400" dirty="0">
                <a:solidFill>
                  <a:schemeClr val="accent5"/>
                </a:solidFill>
              </a:rPr>
              <a:t>？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r>
              <a:rPr lang="zh-CN" altLang="en-US" sz="2400" dirty="0">
                <a:solidFill>
                  <a:schemeClr val="accent5"/>
                </a:solidFill>
              </a:rPr>
              <a:t>思考：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r>
              <a:rPr lang="zh-CN" altLang="en-US" sz="2400" dirty="0">
                <a:solidFill>
                  <a:schemeClr val="accent5"/>
                </a:solidFill>
              </a:rPr>
              <a:t>能否用</a:t>
            </a:r>
            <a:r>
              <a:rPr lang="en-US" altLang="zh-CN" sz="2400" dirty="0">
                <a:solidFill>
                  <a:schemeClr val="accent5"/>
                </a:solidFill>
              </a:rPr>
              <a:t>for</a:t>
            </a:r>
            <a:r>
              <a:rPr lang="zh-CN" altLang="en-US" sz="2400" dirty="0">
                <a:solidFill>
                  <a:schemeClr val="accent5"/>
                </a:solidFill>
              </a:rPr>
              <a:t>循环实现？</a:t>
            </a:r>
          </a:p>
        </p:txBody>
      </p:sp>
    </p:spTree>
    <p:extLst>
      <p:ext uri="{BB962C8B-B14F-4D97-AF65-F5344CB8AC3E}">
        <p14:creationId xmlns:p14="http://schemas.microsoft.com/office/powerpoint/2010/main" val="10748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4750807" cy="4662836"/>
          </a:xfrm>
        </p:spPr>
        <p:txBody>
          <a:bodyPr>
            <a:normAutofit/>
          </a:bodyPr>
          <a:lstStyle/>
          <a:p>
            <a:r>
              <a:rPr lang="zh-CN" altLang="en-US" dirty="0"/>
              <a:t>格式一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while (</a:t>
            </a:r>
            <a:r>
              <a:rPr lang="zh-CN" altLang="en-US" dirty="0">
                <a:solidFill>
                  <a:srgbClr val="0070C0"/>
                </a:solidFill>
              </a:rPr>
              <a:t>条件表达式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zh-CN" altLang="en-US" dirty="0">
                <a:solidFill>
                  <a:srgbClr val="0070C0"/>
                </a:solidFill>
              </a:rPr>
              <a:t>循环语句组；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6312024" y="620688"/>
            <a:ext cx="3889375" cy="3095625"/>
            <a:chOff x="4301211" y="1916832"/>
            <a:chExt cx="3888999" cy="3095625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065216" y="2728210"/>
              <a:ext cx="2368947" cy="611940"/>
            </a:xfrm>
            <a:prstGeom prst="flowChartDecision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1400"/>
                <a:t>条件表达式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5549352" y="3672134"/>
              <a:ext cx="1337009" cy="406309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循环体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249690" y="1916832"/>
              <a:ext cx="2653" cy="836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249690" y="4426530"/>
              <a:ext cx="0" cy="5859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387531" y="3224947"/>
              <a:ext cx="848895" cy="396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249686" y="3340150"/>
              <a:ext cx="4" cy="3332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341315" y="3034180"/>
              <a:ext cx="84889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190210" y="3034179"/>
              <a:ext cx="0" cy="1392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6249690" y="4426530"/>
              <a:ext cx="1940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249690" y="4009073"/>
              <a:ext cx="0" cy="250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301211" y="4259300"/>
              <a:ext cx="1948479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4309166" y="3034180"/>
              <a:ext cx="1" cy="122512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309168" y="3034180"/>
              <a:ext cx="756047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41315" y="2525969"/>
              <a:ext cx="848895" cy="396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07093" y="4444991"/>
            <a:ext cx="9957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</a:rPr>
              <a:t>当条件表达式的值为</a:t>
            </a:r>
            <a:r>
              <a:rPr lang="zh-CN" altLang="en-US" sz="3200" b="1" dirty="0"/>
              <a:t>真</a:t>
            </a:r>
            <a:r>
              <a:rPr lang="zh-CN" altLang="en-US" sz="2400" dirty="0">
                <a:solidFill>
                  <a:srgbClr val="FF3300"/>
                </a:solidFill>
              </a:rPr>
              <a:t>时执行循环体语句；</a:t>
            </a:r>
            <a:endParaRPr lang="en-US" altLang="zh-CN" sz="2400" dirty="0">
              <a:solidFill>
                <a:srgbClr val="FF3300"/>
              </a:solidFill>
            </a:endParaRPr>
          </a:p>
          <a:p>
            <a:endParaRPr lang="zh-CN" altLang="en-US" sz="2400" dirty="0">
              <a:solidFill>
                <a:srgbClr val="FF3300"/>
              </a:solidFill>
            </a:endParaRPr>
          </a:p>
          <a:p>
            <a:r>
              <a:rPr lang="zh-CN" altLang="en-US" sz="2400" dirty="0">
                <a:solidFill>
                  <a:srgbClr val="FF3300"/>
                </a:solidFill>
              </a:rPr>
              <a:t>当条件表达式为</a:t>
            </a:r>
            <a:r>
              <a:rPr lang="zh-CN" altLang="en-US" sz="3200" dirty="0"/>
              <a:t>假</a:t>
            </a:r>
            <a:r>
              <a:rPr lang="zh-CN" altLang="en-US" sz="2400" dirty="0">
                <a:solidFill>
                  <a:srgbClr val="FF3300"/>
                </a:solidFill>
              </a:rPr>
              <a:t>时循环结束，执行循环后面的语句。</a:t>
            </a:r>
          </a:p>
          <a:p>
            <a:endParaRPr lang="zh-CN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601" y="1360130"/>
            <a:ext cx="4750807" cy="3084861"/>
          </a:xfrm>
        </p:spPr>
        <p:txBody>
          <a:bodyPr>
            <a:normAutofit/>
          </a:bodyPr>
          <a:lstStyle/>
          <a:p>
            <a:r>
              <a:rPr lang="zh-CN" altLang="en-US" dirty="0"/>
              <a:t>格式二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do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</a:rPr>
              <a:t>   循环语句组；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while (</a:t>
            </a:r>
            <a:r>
              <a:rPr lang="zh-CN" altLang="en-US" dirty="0">
                <a:solidFill>
                  <a:srgbClr val="0070C0"/>
                </a:solidFill>
              </a:rPr>
              <a:t>条件表达式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7536160" y="1506998"/>
            <a:ext cx="2673981" cy="2792178"/>
            <a:chOff x="6166753" y="3644450"/>
            <a:chExt cx="2673981" cy="2792178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6471558" y="5238761"/>
              <a:ext cx="2369176" cy="611940"/>
            </a:xfrm>
            <a:prstGeom prst="flowChartDecision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1400"/>
                <a:t>条件表达式</a:t>
              </a: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6974055" y="4500798"/>
              <a:ext cx="1337138" cy="406309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00"/>
                  </a:solidFill>
                </a:rPr>
                <a:t>循环体</a:t>
              </a: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>
              <a:off x="7634079" y="3644450"/>
              <a:ext cx="2653" cy="836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7642624" y="5850701"/>
              <a:ext cx="0" cy="5859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6203971" y="5037908"/>
              <a:ext cx="848977" cy="396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7656142" y="4900231"/>
              <a:ext cx="4" cy="3332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 flipH="1">
              <a:off x="6166753" y="5544731"/>
              <a:ext cx="304804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H="1" flipV="1">
              <a:off x="6166970" y="4005064"/>
              <a:ext cx="10354" cy="1539668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6166753" y="4005064"/>
              <a:ext cx="144002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7606773" y="5945464"/>
              <a:ext cx="848977" cy="396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36" name="TextBox 18"/>
          <p:cNvSpPr txBox="1"/>
          <p:nvPr/>
        </p:nvSpPr>
        <p:spPr>
          <a:xfrm>
            <a:off x="1055440" y="4681430"/>
            <a:ext cx="9957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</a:rPr>
              <a:t>当条件表达式的值为</a:t>
            </a:r>
            <a:r>
              <a:rPr lang="zh-CN" altLang="en-US" sz="3200" b="1" dirty="0"/>
              <a:t>真</a:t>
            </a:r>
            <a:r>
              <a:rPr lang="zh-CN" altLang="en-US" sz="2400" dirty="0">
                <a:solidFill>
                  <a:srgbClr val="FF3300"/>
                </a:solidFill>
              </a:rPr>
              <a:t>时执行循环体语句；</a:t>
            </a:r>
            <a:endParaRPr lang="en-US" altLang="zh-CN" sz="2400" dirty="0">
              <a:solidFill>
                <a:srgbClr val="FF3300"/>
              </a:solidFill>
            </a:endParaRPr>
          </a:p>
          <a:p>
            <a:endParaRPr lang="zh-CN" altLang="en-US" sz="2400" dirty="0">
              <a:solidFill>
                <a:srgbClr val="FF3300"/>
              </a:solidFill>
            </a:endParaRPr>
          </a:p>
          <a:p>
            <a:r>
              <a:rPr lang="zh-CN" altLang="en-US" sz="2400" dirty="0">
                <a:solidFill>
                  <a:srgbClr val="FF3300"/>
                </a:solidFill>
              </a:rPr>
              <a:t>当条件表达式为</a:t>
            </a:r>
            <a:r>
              <a:rPr lang="zh-CN" altLang="en-US" sz="3200" dirty="0"/>
              <a:t>假</a:t>
            </a:r>
            <a:r>
              <a:rPr lang="zh-CN" altLang="en-US" sz="2400" dirty="0">
                <a:solidFill>
                  <a:srgbClr val="FF3300"/>
                </a:solidFill>
              </a:rPr>
              <a:t>时循环结束，执行循环后面的语句。</a:t>
            </a:r>
          </a:p>
          <a:p>
            <a:endParaRPr lang="zh-CN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6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728" y="1340768"/>
            <a:ext cx="3600400" cy="40462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E8D99D-E851-4E05-BF4E-DF64B242F625}"/>
              </a:ext>
            </a:extLst>
          </p:cNvPr>
          <p:cNvSpPr txBox="1"/>
          <p:nvPr/>
        </p:nvSpPr>
        <p:spPr>
          <a:xfrm>
            <a:off x="7896200" y="284676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请写出输出结果</a:t>
            </a:r>
          </a:p>
        </p:txBody>
      </p:sp>
    </p:spTree>
    <p:extLst>
      <p:ext uri="{BB962C8B-B14F-4D97-AF65-F5344CB8AC3E}">
        <p14:creationId xmlns:p14="http://schemas.microsoft.com/office/powerpoint/2010/main" val="864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728" y="1340768"/>
            <a:ext cx="3600400" cy="40462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5393999"/>
            <a:ext cx="3057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 while</a:t>
            </a:r>
            <a:r>
              <a:rPr lang="zh-CN" altLang="en-US" dirty="0"/>
              <a:t>循环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4941168"/>
            <a:ext cx="2428875" cy="102870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7648" y="1340768"/>
            <a:ext cx="3836456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08" y="1412776"/>
            <a:ext cx="40862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45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2494</TotalTime>
  <Pages>0</Pages>
  <Words>1005</Words>
  <Characters>0</Characters>
  <Application>Microsoft Office PowerPoint</Application>
  <DocSecurity>0</DocSecurity>
  <PresentationFormat>宽屏</PresentationFormat>
  <Lines>0</Lines>
  <Paragraphs>189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For循环语句</vt:lpstr>
      <vt:lpstr>希望工程</vt:lpstr>
      <vt:lpstr>while循环语句</vt:lpstr>
      <vt:lpstr>while循环语句</vt:lpstr>
      <vt:lpstr>While循环</vt:lpstr>
      <vt:lpstr>While循环</vt:lpstr>
      <vt:lpstr>Do while循环</vt:lpstr>
      <vt:lpstr>While循环</vt:lpstr>
      <vt:lpstr>While循环</vt:lpstr>
      <vt:lpstr>Do while循环</vt:lpstr>
      <vt:lpstr>死循环</vt:lpstr>
      <vt:lpstr>死循环</vt:lpstr>
      <vt:lpstr>希望工程</vt:lpstr>
      <vt:lpstr>程序代码</vt:lpstr>
      <vt:lpstr>人口增长</vt:lpstr>
      <vt:lpstr>人口增长</vt:lpstr>
      <vt:lpstr>程序代码</vt:lpstr>
      <vt:lpstr>算法：数字分离</vt:lpstr>
      <vt:lpstr>算法：数字分离</vt:lpstr>
      <vt:lpstr>算法：分离数字</vt:lpstr>
      <vt:lpstr>含k个3的数</vt:lpstr>
      <vt:lpstr>算法分析</vt:lpstr>
      <vt:lpstr>程序代码</vt:lpstr>
      <vt:lpstr>数字求和</vt:lpstr>
      <vt:lpstr>问题分析</vt:lpstr>
      <vt:lpstr>数字求和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320</cp:revision>
  <dcterms:created xsi:type="dcterms:W3CDTF">2007-08-07T12:36:14Z</dcterms:created>
  <dcterms:modified xsi:type="dcterms:W3CDTF">2019-01-09T12:35:10Z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