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26"/>
  </p:notesMasterIdLst>
  <p:sldIdLst>
    <p:sldId id="257" r:id="rId3"/>
    <p:sldId id="259" r:id="rId4"/>
    <p:sldId id="270" r:id="rId5"/>
    <p:sldId id="284" r:id="rId6"/>
    <p:sldId id="319" r:id="rId7"/>
    <p:sldId id="282" r:id="rId8"/>
    <p:sldId id="320" r:id="rId9"/>
    <p:sldId id="321" r:id="rId10"/>
    <p:sldId id="322" r:id="rId11"/>
    <p:sldId id="323" r:id="rId12"/>
    <p:sldId id="324" r:id="rId13"/>
    <p:sldId id="327" r:id="rId14"/>
    <p:sldId id="330" r:id="rId15"/>
    <p:sldId id="331" r:id="rId16"/>
    <p:sldId id="342" r:id="rId17"/>
    <p:sldId id="328" r:id="rId18"/>
    <p:sldId id="332" r:id="rId19"/>
    <p:sldId id="337" r:id="rId20"/>
    <p:sldId id="338" r:id="rId21"/>
    <p:sldId id="339" r:id="rId22"/>
    <p:sldId id="340" r:id="rId23"/>
    <p:sldId id="341" r:id="rId24"/>
    <p:sldId id="318" r:id="rId25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89248" autoAdjust="0"/>
  </p:normalViewPr>
  <p:slideViewPr>
    <p:cSldViewPr>
      <p:cViewPr varScale="1">
        <p:scale>
          <a:sx n="81" d="100"/>
          <a:sy n="81" d="100"/>
        </p:scale>
        <p:origin x="33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对于刚才的实例，</a:t>
            </a:r>
            <a:r>
              <a:rPr lang="en-US" altLang="zh-CN" dirty="0"/>
              <a:t>while (s&lt;500)</a:t>
            </a:r>
            <a:r>
              <a:rPr lang="zh-CN" altLang="en-US" dirty="0"/>
              <a:t>循环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905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cout</a:t>
            </a:r>
            <a:r>
              <a:rPr lang="en-US" altLang="zh-CN" dirty="0"/>
              <a:t> &lt;&lt;‘*’;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38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5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4767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&lt;=n-j</a:t>
            </a:r>
          </a:p>
          <a:p>
            <a:r>
              <a:rPr lang="en-US" altLang="zh-CN" dirty="0" err="1"/>
              <a:t>i</a:t>
            </a:r>
            <a:r>
              <a:rPr lang="en-US" altLang="zh-CN" dirty="0"/>
              <a:t>&lt;=2*n-1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0447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4075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2019/1/9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47.101.158.223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9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循环结构程序设计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-4</a:t>
            </a:r>
            <a:endParaRPr lang="zh-CN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8B3F7-8922-41EF-915E-DDF08F0F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嵌套循环的执行顺序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C4F2FB-FFCA-4CBF-A446-1F835542C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038" y="1517650"/>
            <a:ext cx="7892361" cy="36395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315974-C6B3-4403-B731-DF7586F12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112" y="3933056"/>
            <a:ext cx="34671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3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4180E-17CA-4D84-8FFA-11381AC6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</a:t>
            </a:r>
            <a:r>
              <a:rPr lang="en-US" altLang="zh-CN" dirty="0"/>
              <a:t>n</a:t>
            </a:r>
            <a:r>
              <a:rPr lang="zh-CN" altLang="en-US" dirty="0"/>
              <a:t>行</a:t>
            </a:r>
            <a:r>
              <a:rPr lang="en-US" altLang="zh-CN" dirty="0"/>
              <a:t>m</a:t>
            </a:r>
            <a:r>
              <a:rPr lang="zh-CN" altLang="en-US" dirty="0"/>
              <a:t>列矩形图形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DE6E7CC-9E57-48F6-B32D-F5304E55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52" y="1556792"/>
            <a:ext cx="1476375" cy="3600450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418E084E-E510-4748-82A6-249C650A8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5440" y="1455284"/>
            <a:ext cx="7272808" cy="394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20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输出图形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9496" y="2057727"/>
            <a:ext cx="1441891" cy="23557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2057727"/>
            <a:ext cx="1431716" cy="23023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128" y="2037331"/>
            <a:ext cx="2230963" cy="230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42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5DD5-0F46-4EAC-A8B6-A8820BCB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字符金字塔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4A27-247E-46BD-BA6E-D74800F4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9" y="1493055"/>
            <a:ext cx="5328592" cy="46628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金字塔分析（</a:t>
            </a:r>
            <a:r>
              <a:rPr lang="en-US" altLang="zh-CN" dirty="0"/>
              <a:t>n=6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每行的空格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j=n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所以有每行</a:t>
            </a:r>
            <a:r>
              <a:rPr lang="en-US" altLang="zh-CN" dirty="0"/>
              <a:t>n-j</a:t>
            </a:r>
            <a:r>
              <a:rPr lang="zh-CN" altLang="en-US" dirty="0"/>
              <a:t>个空格。</a:t>
            </a:r>
            <a:endParaRPr lang="en-US" altLang="zh-CN" dirty="0"/>
          </a:p>
          <a:p>
            <a:pPr lvl="1"/>
            <a:r>
              <a:rPr lang="zh-CN" altLang="en-US" dirty="0"/>
              <a:t>每行的“*”个数：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j=n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所以每行有</a:t>
            </a:r>
            <a:r>
              <a:rPr lang="en-US" altLang="zh-CN" dirty="0"/>
              <a:t>2*j-1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DDA76-0ACA-4024-8789-425B5108A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377101"/>
            <a:ext cx="2230963" cy="2302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F07DA0-42BF-427A-9C48-E80C125C9C5A}"/>
              </a:ext>
            </a:extLst>
          </p:cNvPr>
          <p:cNvSpPr txBox="1"/>
          <p:nvPr/>
        </p:nvSpPr>
        <p:spPr>
          <a:xfrm>
            <a:off x="7392144" y="1089069"/>
            <a:ext cx="257745" cy="25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j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4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55DD5-0F46-4EAC-A8B6-A8820BCB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字符金字塔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FE4A27-247E-46BD-BA6E-D74800F4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9" y="1493055"/>
            <a:ext cx="5328592" cy="466283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金字塔分析（</a:t>
            </a:r>
            <a:r>
              <a:rPr lang="en-US" altLang="zh-CN" dirty="0"/>
              <a:t>n=6</a:t>
            </a:r>
            <a:r>
              <a:rPr lang="zh-CN" altLang="en-US" dirty="0"/>
              <a:t>）</a:t>
            </a:r>
          </a:p>
          <a:p>
            <a:pPr lvl="1"/>
            <a:r>
              <a:rPr lang="zh-CN" altLang="en-US" dirty="0"/>
              <a:t>每行的空格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</a:p>
          <a:p>
            <a:pPr marL="457200" lvl="1" indent="0">
              <a:buNone/>
            </a:pP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j=2</a:t>
            </a:r>
            <a:r>
              <a:rPr lang="zh-CN" altLang="en-US" dirty="0"/>
              <a:t>，</a:t>
            </a:r>
            <a:r>
              <a:rPr lang="en-US" altLang="zh-CN" dirty="0"/>
              <a:t>4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j=3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j=n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个空格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所以有每行</a:t>
            </a:r>
            <a:r>
              <a:rPr lang="en-US" altLang="zh-CN" dirty="0"/>
              <a:t>n-j</a:t>
            </a:r>
            <a:r>
              <a:rPr lang="zh-CN" altLang="en-US" dirty="0"/>
              <a:t>个空格。</a:t>
            </a:r>
            <a:endParaRPr lang="en-US" altLang="zh-CN" dirty="0"/>
          </a:p>
          <a:p>
            <a:pPr lvl="1"/>
            <a:r>
              <a:rPr lang="zh-CN" altLang="en-US" dirty="0"/>
              <a:t>每行的“*”个数：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j=2</a:t>
            </a:r>
            <a:r>
              <a:rPr lang="zh-CN" altLang="en-US" dirty="0"/>
              <a:t>，</a:t>
            </a:r>
            <a:r>
              <a:rPr lang="en-US" altLang="zh-CN" dirty="0"/>
              <a:t>3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j=3</a:t>
            </a:r>
            <a:r>
              <a:rPr lang="zh-CN" altLang="en-US" dirty="0"/>
              <a:t>，</a:t>
            </a:r>
            <a:r>
              <a:rPr lang="en-US" altLang="zh-CN" dirty="0"/>
              <a:t>5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j=n</a:t>
            </a:r>
            <a:r>
              <a:rPr lang="zh-CN" altLang="en-US" dirty="0"/>
              <a:t>，</a:t>
            </a:r>
            <a:r>
              <a:rPr lang="en-US" altLang="zh-CN" dirty="0"/>
              <a:t>11</a:t>
            </a:r>
            <a:r>
              <a:rPr lang="zh-CN" altLang="en-US" dirty="0"/>
              <a:t>个“*”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所以每行有</a:t>
            </a:r>
            <a:r>
              <a:rPr lang="en-US" altLang="zh-CN" dirty="0"/>
              <a:t>2*j-1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DDDA76-0ACA-4024-8789-425B5108A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1377101"/>
            <a:ext cx="2230963" cy="230235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F07DA0-42BF-427A-9C48-E80C125C9C5A}"/>
              </a:ext>
            </a:extLst>
          </p:cNvPr>
          <p:cNvSpPr txBox="1"/>
          <p:nvPr/>
        </p:nvSpPr>
        <p:spPr>
          <a:xfrm>
            <a:off x="7392144" y="1089069"/>
            <a:ext cx="257745" cy="256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j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CB0D5B-D88F-4E4B-B456-30E7DE411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4221088"/>
            <a:ext cx="6578525" cy="1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8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53A5A-D018-473F-BC3A-1DE20579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字符金字塔程序代码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F5C23F8-72BF-4BA5-8FB9-42D0A8E9A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8" y="2276872"/>
            <a:ext cx="8144470" cy="249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6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C21D-A7B7-44C5-AAA8-43758C7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乘法口诀表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756D2C-4BC8-423B-9879-86F947DB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159" y="1267831"/>
            <a:ext cx="10515600" cy="29519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DC7337D-A667-4503-95FA-EBA17531CA19}"/>
              </a:ext>
            </a:extLst>
          </p:cNvPr>
          <p:cNvSpPr txBox="1"/>
          <p:nvPr/>
        </p:nvSpPr>
        <p:spPr>
          <a:xfrm>
            <a:off x="812873" y="450912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用二重循环枚举乘数和被乘数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ABF91-55A2-4ED0-8A1F-D0733B5D7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072" y="4362913"/>
            <a:ext cx="6539656" cy="203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05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3C21D-A7B7-44C5-AAA8-43758C7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乘法口诀表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756D2C-4BC8-423B-9879-86F947DBE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424" y="1321330"/>
            <a:ext cx="10515600" cy="295199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51ED71B-97E8-4AFB-8A46-211829C6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92" y="4365104"/>
            <a:ext cx="7121252" cy="20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070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3D7AC-963C-40B3-9080-6C4BD22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的个数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E2D08-5B0D-4B48-9FFE-D0FBD107B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50405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请统计某个给定范围</a:t>
            </a:r>
            <a:r>
              <a:rPr lang="en-US" altLang="zh-CN" dirty="0"/>
              <a:t>[L, R]</a:t>
            </a:r>
            <a:r>
              <a:rPr lang="zh-CN" altLang="en-US" dirty="0"/>
              <a:t>的所有整数中，数字 </a:t>
            </a:r>
            <a:r>
              <a:rPr lang="en-US" altLang="zh-CN" dirty="0"/>
              <a:t>2 </a:t>
            </a:r>
            <a:r>
              <a:rPr lang="zh-CN" altLang="en-US" dirty="0"/>
              <a:t>出现的次数。 比如给定范围</a:t>
            </a:r>
            <a:r>
              <a:rPr lang="en-US" altLang="zh-CN" dirty="0"/>
              <a:t>[2, 22]</a:t>
            </a:r>
            <a:r>
              <a:rPr lang="zh-CN" altLang="en-US" dirty="0"/>
              <a:t>，数字 </a:t>
            </a:r>
            <a:r>
              <a:rPr lang="en-US" altLang="zh-CN" dirty="0"/>
              <a:t>2 </a:t>
            </a:r>
            <a:r>
              <a:rPr lang="zh-CN" altLang="en-US" dirty="0"/>
              <a:t>在数 </a:t>
            </a:r>
            <a:r>
              <a:rPr lang="en-US" altLang="zh-CN" dirty="0"/>
              <a:t>2 </a:t>
            </a:r>
            <a:r>
              <a:rPr lang="zh-CN" altLang="en-US" dirty="0"/>
              <a:t>中出现了 </a:t>
            </a:r>
            <a:r>
              <a:rPr lang="en-US" altLang="zh-CN" dirty="0"/>
              <a:t>1 </a:t>
            </a:r>
            <a:r>
              <a:rPr lang="zh-CN" altLang="en-US" dirty="0"/>
              <a:t>次，在数 </a:t>
            </a:r>
            <a:r>
              <a:rPr lang="en-US" altLang="zh-CN" dirty="0"/>
              <a:t>12 </a:t>
            </a:r>
            <a:r>
              <a:rPr lang="zh-CN" altLang="en-US" dirty="0"/>
              <a:t>中出现 </a:t>
            </a:r>
            <a:r>
              <a:rPr lang="en-US" altLang="zh-CN" dirty="0"/>
              <a:t>1 </a:t>
            </a:r>
            <a:r>
              <a:rPr lang="zh-CN" altLang="en-US" dirty="0"/>
              <a:t>次，在数 </a:t>
            </a:r>
            <a:r>
              <a:rPr lang="en-US" altLang="zh-CN" dirty="0"/>
              <a:t>20 </a:t>
            </a:r>
            <a:r>
              <a:rPr lang="zh-CN" altLang="en-US" dirty="0"/>
              <a:t>中出 现 </a:t>
            </a:r>
            <a:r>
              <a:rPr lang="en-US" altLang="zh-CN" dirty="0"/>
              <a:t>1 </a:t>
            </a:r>
            <a:r>
              <a:rPr lang="zh-CN" altLang="en-US" dirty="0"/>
              <a:t>次，在数 </a:t>
            </a:r>
            <a:r>
              <a:rPr lang="en-US" altLang="zh-CN" dirty="0"/>
              <a:t>21 </a:t>
            </a:r>
            <a:r>
              <a:rPr lang="zh-CN" altLang="en-US" dirty="0"/>
              <a:t>中出现 </a:t>
            </a:r>
            <a:r>
              <a:rPr lang="en-US" altLang="zh-CN" dirty="0"/>
              <a:t>1 </a:t>
            </a:r>
            <a:r>
              <a:rPr lang="zh-CN" altLang="en-US" dirty="0"/>
              <a:t>次，在数 </a:t>
            </a:r>
            <a:r>
              <a:rPr lang="en-US" altLang="zh-CN" dirty="0"/>
              <a:t>22 </a:t>
            </a:r>
            <a:r>
              <a:rPr lang="zh-CN" altLang="en-US" dirty="0"/>
              <a:t>中出现 </a:t>
            </a:r>
            <a:r>
              <a:rPr lang="en-US" altLang="zh-CN" dirty="0"/>
              <a:t>2 </a:t>
            </a:r>
            <a:r>
              <a:rPr lang="zh-CN" altLang="en-US" dirty="0"/>
              <a:t>次，所以数字 </a:t>
            </a:r>
            <a:r>
              <a:rPr lang="en-US" altLang="zh-CN" dirty="0"/>
              <a:t>2 </a:t>
            </a:r>
            <a:r>
              <a:rPr lang="zh-CN" altLang="en-US" dirty="0"/>
              <a:t>在该范围内一共出现了 </a:t>
            </a:r>
            <a:r>
              <a:rPr lang="en-US" altLang="zh-CN" dirty="0"/>
              <a:t>6 </a:t>
            </a:r>
            <a:r>
              <a:rPr lang="zh-CN" altLang="en-US" dirty="0"/>
              <a:t>次。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输入共 </a:t>
            </a:r>
            <a:r>
              <a:rPr lang="en-US" altLang="zh-CN" dirty="0"/>
              <a:t>1 </a:t>
            </a:r>
            <a:r>
              <a:rPr lang="zh-CN" altLang="en-US" dirty="0"/>
              <a:t>行，为两个正整数 </a:t>
            </a:r>
            <a:r>
              <a:rPr lang="en-US" altLang="zh-CN" dirty="0"/>
              <a:t>L </a:t>
            </a:r>
            <a:r>
              <a:rPr lang="zh-CN" altLang="en-US" dirty="0"/>
              <a:t>和 </a:t>
            </a:r>
            <a:r>
              <a:rPr lang="en-US" altLang="zh-CN" dirty="0"/>
              <a:t>R</a:t>
            </a:r>
            <a:r>
              <a:rPr lang="zh-CN" altLang="en-US" dirty="0"/>
              <a:t>，之间用一个空格隔开。 </a:t>
            </a:r>
            <a:r>
              <a:rPr lang="en-US" altLang="zh-CN" dirty="0"/>
              <a:t>1≤L≤R≤10000</a:t>
            </a:r>
            <a:r>
              <a:rPr lang="zh-CN" altLang="en-US" dirty="0"/>
              <a:t>。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 输出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输出共 </a:t>
            </a:r>
            <a:r>
              <a:rPr lang="en-US" altLang="zh-CN" dirty="0"/>
              <a:t>1 </a:t>
            </a:r>
            <a:r>
              <a:rPr lang="zh-CN" altLang="en-US" dirty="0"/>
              <a:t>行，表示数字 </a:t>
            </a:r>
            <a:r>
              <a:rPr lang="en-US" altLang="zh-CN" dirty="0"/>
              <a:t>2 </a:t>
            </a:r>
            <a:r>
              <a:rPr lang="zh-CN" altLang="en-US" dirty="0"/>
              <a:t>出现的次数。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输入样例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2 22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输出样例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9886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604E-F415-4231-B199-2E59A93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DD72-14BC-4B2B-A212-90229DE6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263626"/>
          </a:xfrm>
        </p:spPr>
        <p:txBody>
          <a:bodyPr/>
          <a:lstStyle/>
          <a:p>
            <a:r>
              <a:rPr lang="zh-CN" altLang="en-US" dirty="0"/>
              <a:t>循环枚举</a:t>
            </a:r>
            <a:r>
              <a:rPr lang="en-US" altLang="zh-CN" dirty="0"/>
              <a:t>L~R</a:t>
            </a:r>
            <a:r>
              <a:rPr lang="zh-CN" altLang="en-US" dirty="0"/>
              <a:t>之间所有的数字。</a:t>
            </a:r>
            <a:endParaRPr lang="en-US" altLang="zh-CN" dirty="0"/>
          </a:p>
          <a:p>
            <a:r>
              <a:rPr lang="zh-CN" altLang="en-US" dirty="0"/>
              <a:t>将数字进行分离，判断是否等于</a:t>
            </a:r>
            <a:r>
              <a:rPr lang="en-US" altLang="zh-CN" dirty="0"/>
              <a:t>2</a:t>
            </a:r>
            <a:r>
              <a:rPr lang="zh-CN" altLang="en-US" dirty="0"/>
              <a:t>，进行计数。</a:t>
            </a:r>
          </a:p>
        </p:txBody>
      </p:sp>
    </p:spTree>
    <p:extLst>
      <p:ext uri="{BB962C8B-B14F-4D97-AF65-F5344CB8AC3E}">
        <p14:creationId xmlns:p14="http://schemas.microsoft.com/office/powerpoint/2010/main" val="24152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4750807" cy="4662836"/>
          </a:xfrm>
        </p:spPr>
        <p:txBody>
          <a:bodyPr>
            <a:normAutofit/>
          </a:bodyPr>
          <a:lstStyle/>
          <a:p>
            <a:r>
              <a:rPr lang="zh-CN" altLang="en-US" dirty="0"/>
              <a:t>格式一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zh-CN" altLang="en-US" dirty="0">
                <a:solidFill>
                  <a:srgbClr val="0070C0"/>
                </a:solidFill>
              </a:rPr>
              <a:t>条件表达式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zh-CN" altLang="en-US" dirty="0">
                <a:solidFill>
                  <a:srgbClr val="0070C0"/>
                </a:solidFill>
              </a:rPr>
              <a:t>循环语句组；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  <p:grpSp>
        <p:nvGrpSpPr>
          <p:cNvPr id="4" name="组合 1"/>
          <p:cNvGrpSpPr>
            <a:grpSpLocks/>
          </p:cNvGrpSpPr>
          <p:nvPr/>
        </p:nvGrpSpPr>
        <p:grpSpPr bwMode="auto">
          <a:xfrm>
            <a:off x="6312024" y="620688"/>
            <a:ext cx="3889375" cy="3095625"/>
            <a:chOff x="4301211" y="1916832"/>
            <a:chExt cx="3888999" cy="3095625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5065216" y="2728210"/>
              <a:ext cx="2368947" cy="611940"/>
            </a:xfrm>
            <a:prstGeom prst="flowChartDecision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1400"/>
                <a:t>条件表达式</a:t>
              </a:r>
            </a:p>
          </p:txBody>
        </p:sp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>
              <a:off x="5549352" y="3672134"/>
              <a:ext cx="1337009" cy="40630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H="1">
              <a:off x="6249690" y="1916832"/>
              <a:ext cx="2653" cy="836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249690" y="4426530"/>
              <a:ext cx="0" cy="585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5387531" y="3224947"/>
              <a:ext cx="848895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6249686" y="3340150"/>
              <a:ext cx="4" cy="333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7341315" y="3034180"/>
              <a:ext cx="84889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8190210" y="3034179"/>
              <a:ext cx="0" cy="1392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H="1">
              <a:off x="6249690" y="4426530"/>
              <a:ext cx="1940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6249690" y="4009073"/>
              <a:ext cx="0" cy="2502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4301211" y="4259300"/>
              <a:ext cx="1948479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H="1" flipV="1">
              <a:off x="4309166" y="3034180"/>
              <a:ext cx="1" cy="122512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4309168" y="3034180"/>
              <a:ext cx="756047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7341315" y="2525969"/>
              <a:ext cx="848895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107093" y="4444991"/>
            <a:ext cx="9957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当条件表达式的值为</a:t>
            </a:r>
            <a:r>
              <a:rPr lang="zh-CN" altLang="en-US" sz="3200" b="1" dirty="0"/>
              <a:t>真</a:t>
            </a:r>
            <a:r>
              <a:rPr lang="zh-CN" altLang="en-US" sz="2400" dirty="0">
                <a:solidFill>
                  <a:srgbClr val="FF3300"/>
                </a:solidFill>
              </a:rPr>
              <a:t>时执行循环体语句；</a:t>
            </a:r>
            <a:endParaRPr lang="en-US" altLang="zh-CN" sz="2400" dirty="0">
              <a:solidFill>
                <a:srgbClr val="FF3300"/>
              </a:solidFill>
            </a:endParaRPr>
          </a:p>
          <a:p>
            <a:endParaRPr lang="zh-CN" altLang="en-US" sz="2400" dirty="0">
              <a:solidFill>
                <a:srgbClr val="FF3300"/>
              </a:solidFill>
            </a:endParaRPr>
          </a:p>
          <a:p>
            <a:r>
              <a:rPr lang="zh-CN" altLang="en-US" sz="2400" dirty="0">
                <a:solidFill>
                  <a:srgbClr val="FF3300"/>
                </a:solidFill>
              </a:rPr>
              <a:t>当条件表达式为</a:t>
            </a:r>
            <a:r>
              <a:rPr lang="zh-CN" altLang="en-US" sz="3200" dirty="0"/>
              <a:t>假</a:t>
            </a:r>
            <a:r>
              <a:rPr lang="zh-CN" altLang="en-US" sz="2400" dirty="0">
                <a:solidFill>
                  <a:srgbClr val="FF3300"/>
                </a:solidFill>
              </a:rPr>
              <a:t>时循环结束，执行循环后面的语句。</a:t>
            </a:r>
          </a:p>
          <a:p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47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604E-F415-4231-B199-2E59A93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DD72-14BC-4B2B-A212-90229DE6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263626"/>
          </a:xfrm>
        </p:spPr>
        <p:txBody>
          <a:bodyPr/>
          <a:lstStyle/>
          <a:p>
            <a:r>
              <a:rPr lang="zh-CN" altLang="en-US" dirty="0"/>
              <a:t>循环枚举</a:t>
            </a:r>
            <a:r>
              <a:rPr lang="en-US" altLang="zh-CN" dirty="0"/>
              <a:t>L~R</a:t>
            </a:r>
            <a:r>
              <a:rPr lang="zh-CN" altLang="en-US" dirty="0"/>
              <a:t>之间所有的数字。</a:t>
            </a:r>
            <a:endParaRPr lang="en-US" altLang="zh-CN" dirty="0"/>
          </a:p>
          <a:p>
            <a:r>
              <a:rPr lang="zh-CN" altLang="en-US" dirty="0"/>
              <a:t>将数字进行分离，判断是否等于</a:t>
            </a:r>
            <a:r>
              <a:rPr lang="en-US" altLang="zh-CN" dirty="0"/>
              <a:t>2</a:t>
            </a:r>
            <a:r>
              <a:rPr lang="zh-CN" altLang="en-US" dirty="0"/>
              <a:t>，进行计数。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F1E86-EEE7-43FD-9338-2A3E17C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12157"/>
            <a:ext cx="4088879" cy="722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FC874-7C63-41C3-802F-8DCE0131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589240"/>
            <a:ext cx="238696" cy="402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76BBA0-BF0E-4F55-8B72-BB1157E16FE9}"/>
              </a:ext>
            </a:extLst>
          </p:cNvPr>
          <p:cNvSpPr txBox="1"/>
          <p:nvPr/>
        </p:nvSpPr>
        <p:spPr>
          <a:xfrm>
            <a:off x="1775520" y="41490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分离数字；</a:t>
            </a:r>
          </a:p>
        </p:txBody>
      </p:sp>
    </p:spTree>
    <p:extLst>
      <p:ext uri="{BB962C8B-B14F-4D97-AF65-F5344CB8AC3E}">
        <p14:creationId xmlns:p14="http://schemas.microsoft.com/office/powerpoint/2010/main" val="240029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94604E-F415-4231-B199-2E59A935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1DD72-14BC-4B2B-A212-90229DE61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1263626"/>
          </a:xfrm>
        </p:spPr>
        <p:txBody>
          <a:bodyPr/>
          <a:lstStyle/>
          <a:p>
            <a:r>
              <a:rPr lang="zh-CN" altLang="en-US" dirty="0"/>
              <a:t>循环枚举</a:t>
            </a:r>
            <a:r>
              <a:rPr lang="en-US" altLang="zh-CN" dirty="0"/>
              <a:t>L~R</a:t>
            </a:r>
            <a:r>
              <a:rPr lang="zh-CN" altLang="en-US" dirty="0"/>
              <a:t>之间所有的数字。</a:t>
            </a:r>
            <a:endParaRPr lang="en-US" altLang="zh-CN" dirty="0"/>
          </a:p>
          <a:p>
            <a:r>
              <a:rPr lang="zh-CN" altLang="en-US" dirty="0"/>
              <a:t>将数字进行分离，判断是否等于</a:t>
            </a:r>
            <a:r>
              <a:rPr lang="en-US" altLang="zh-CN" dirty="0"/>
              <a:t>2</a:t>
            </a:r>
            <a:r>
              <a:rPr lang="zh-CN" altLang="en-US" dirty="0"/>
              <a:t>，进行计数。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4F1E86-EEE7-43FD-9338-2A3E17CAA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812157"/>
            <a:ext cx="4088879" cy="722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EFC874-7C63-41C3-802F-8DCE0131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5589240"/>
            <a:ext cx="238696" cy="40237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76BBA0-BF0E-4F55-8B72-BB1157E16FE9}"/>
              </a:ext>
            </a:extLst>
          </p:cNvPr>
          <p:cNvSpPr txBox="1"/>
          <p:nvPr/>
        </p:nvSpPr>
        <p:spPr>
          <a:xfrm>
            <a:off x="1775520" y="414908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</a:rPr>
              <a:t>分离数字；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03DF86-F943-401B-90E2-51B6CF9F3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3679359"/>
            <a:ext cx="3960440" cy="177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4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A8C54-143B-40C4-882D-F26CCE9E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33B9169B-E192-43CE-878F-A8120D61C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8" y="1916832"/>
            <a:ext cx="5589999" cy="36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37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练习要求：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题库网址：</a:t>
            </a:r>
            <a:r>
              <a:rPr lang="en-US" altLang="zh-CN" dirty="0">
                <a:hlinkClick r:id="rId3"/>
              </a:rPr>
              <a:t>http://47.101.158.223</a:t>
            </a:r>
            <a:endParaRPr lang="en-US" altLang="zh-CN" dirty="0"/>
          </a:p>
          <a:p>
            <a:r>
              <a:rPr lang="zh-CN" altLang="en-US" dirty="0"/>
              <a:t>周日一班</a:t>
            </a:r>
            <a:r>
              <a:rPr lang="en-US" altLang="zh-CN"/>
              <a:t>B9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27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循环语句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0601" y="1360130"/>
            <a:ext cx="4750807" cy="3084861"/>
          </a:xfrm>
        </p:spPr>
        <p:txBody>
          <a:bodyPr>
            <a:normAutofit/>
          </a:bodyPr>
          <a:lstStyle/>
          <a:p>
            <a:r>
              <a:rPr lang="zh-CN" altLang="en-US" dirty="0"/>
              <a:t>格式二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do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{</a:t>
            </a:r>
          </a:p>
          <a:p>
            <a:pPr>
              <a:buNone/>
            </a:pPr>
            <a:r>
              <a:rPr lang="zh-CN" altLang="en-US" dirty="0">
                <a:solidFill>
                  <a:srgbClr val="0070C0"/>
                </a:solidFill>
              </a:rPr>
              <a:t>   循环语句组；</a:t>
            </a:r>
            <a:endParaRPr lang="en-US" altLang="zh-CN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while (</a:t>
            </a:r>
            <a:r>
              <a:rPr lang="zh-CN" altLang="en-US" dirty="0">
                <a:solidFill>
                  <a:srgbClr val="0070C0"/>
                </a:solidFill>
              </a:rPr>
              <a:t>条件表达式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>
              <a:buNone/>
            </a:pPr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536160" y="1506998"/>
            <a:ext cx="2673981" cy="2792178"/>
            <a:chOff x="6166753" y="3644450"/>
            <a:chExt cx="2673981" cy="2792178"/>
          </a:xfrm>
        </p:grpSpPr>
        <p:sp>
          <p:nvSpPr>
            <p:cNvPr id="21" name="AutoShape 5"/>
            <p:cNvSpPr>
              <a:spLocks noChangeArrowheads="1"/>
            </p:cNvSpPr>
            <p:nvPr/>
          </p:nvSpPr>
          <p:spPr bwMode="auto">
            <a:xfrm>
              <a:off x="6471558" y="5238761"/>
              <a:ext cx="2369176" cy="611940"/>
            </a:xfrm>
            <a:prstGeom prst="flowChartDecision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1400"/>
                <a:t>条件表达式</a:t>
              </a:r>
            </a:p>
          </p:txBody>
        </p:sp>
        <p:sp>
          <p:nvSpPr>
            <p:cNvPr id="22" name="AutoShape 6"/>
            <p:cNvSpPr>
              <a:spLocks noChangeArrowheads="1"/>
            </p:cNvSpPr>
            <p:nvPr/>
          </p:nvSpPr>
          <p:spPr bwMode="auto">
            <a:xfrm>
              <a:off x="6974055" y="4500798"/>
              <a:ext cx="1337138" cy="406309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buFont typeface="Wingdings" pitchFamily="2" charset="2"/>
                <a:buNone/>
              </a:pPr>
              <a:r>
                <a:rPr lang="zh-CN" altLang="en-US" sz="2000" dirty="0">
                  <a:solidFill>
                    <a:srgbClr val="000000"/>
                  </a:solidFill>
                </a:rPr>
                <a:t>循环体</a:t>
              </a:r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 flipH="1">
              <a:off x="7634079" y="3644450"/>
              <a:ext cx="2653" cy="8361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7642624" y="5850701"/>
              <a:ext cx="0" cy="5859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6203971" y="5037908"/>
              <a:ext cx="848977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656142" y="4900231"/>
              <a:ext cx="4" cy="333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15"/>
            <p:cNvSpPr>
              <a:spLocks noChangeShapeType="1"/>
            </p:cNvSpPr>
            <p:nvPr/>
          </p:nvSpPr>
          <p:spPr bwMode="auto">
            <a:xfrm flipH="1">
              <a:off x="6166753" y="5544731"/>
              <a:ext cx="304804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16"/>
            <p:cNvSpPr>
              <a:spLocks noChangeShapeType="1"/>
            </p:cNvSpPr>
            <p:nvPr/>
          </p:nvSpPr>
          <p:spPr bwMode="auto">
            <a:xfrm flipH="1" flipV="1">
              <a:off x="6166970" y="4005064"/>
              <a:ext cx="10354" cy="153966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17"/>
            <p:cNvSpPr>
              <a:spLocks noChangeShapeType="1"/>
            </p:cNvSpPr>
            <p:nvPr/>
          </p:nvSpPr>
          <p:spPr bwMode="auto">
            <a:xfrm>
              <a:off x="6166753" y="4005064"/>
              <a:ext cx="1440020" cy="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7606773" y="5945464"/>
              <a:ext cx="848977" cy="3963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just">
                <a:buFont typeface="Wingdings" pitchFamily="2" charset="2"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36" name="TextBox 18"/>
          <p:cNvSpPr txBox="1"/>
          <p:nvPr/>
        </p:nvSpPr>
        <p:spPr>
          <a:xfrm>
            <a:off x="1055440" y="4681430"/>
            <a:ext cx="9957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</a:rPr>
              <a:t>当条件表达式的值为</a:t>
            </a:r>
            <a:r>
              <a:rPr lang="zh-CN" altLang="en-US" sz="3200" b="1" dirty="0"/>
              <a:t>真</a:t>
            </a:r>
            <a:r>
              <a:rPr lang="zh-CN" altLang="en-US" sz="2400" dirty="0">
                <a:solidFill>
                  <a:srgbClr val="FF3300"/>
                </a:solidFill>
              </a:rPr>
              <a:t>时执行循环体语句；</a:t>
            </a:r>
            <a:endParaRPr lang="en-US" altLang="zh-CN" sz="2400" dirty="0">
              <a:solidFill>
                <a:srgbClr val="FF3300"/>
              </a:solidFill>
            </a:endParaRPr>
          </a:p>
          <a:p>
            <a:endParaRPr lang="zh-CN" altLang="en-US" sz="2400" dirty="0">
              <a:solidFill>
                <a:srgbClr val="FF3300"/>
              </a:solidFill>
            </a:endParaRPr>
          </a:p>
          <a:p>
            <a:r>
              <a:rPr lang="zh-CN" altLang="en-US" sz="2400" dirty="0">
                <a:solidFill>
                  <a:srgbClr val="FF3300"/>
                </a:solidFill>
              </a:rPr>
              <a:t>当条件表达式为</a:t>
            </a:r>
            <a:r>
              <a:rPr lang="zh-CN" altLang="en-US" sz="3200" dirty="0"/>
              <a:t>假</a:t>
            </a:r>
            <a:r>
              <a:rPr lang="zh-CN" altLang="en-US" sz="2400" dirty="0">
                <a:solidFill>
                  <a:srgbClr val="FF3300"/>
                </a:solidFill>
              </a:rPr>
              <a:t>时循环结束，执行循环后面的语句。</a:t>
            </a:r>
          </a:p>
          <a:p>
            <a:endParaRPr lang="zh-CN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06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输出图形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980CD32-15F2-4AC4-B2E7-5EBE7CA2B1FC}"/>
              </a:ext>
            </a:extLst>
          </p:cNvPr>
          <p:cNvSpPr txBox="1"/>
          <p:nvPr/>
        </p:nvSpPr>
        <p:spPr>
          <a:xfrm>
            <a:off x="1199457" y="1988840"/>
            <a:ext cx="2088232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**********</a:t>
            </a:r>
          </a:p>
          <a:p>
            <a:r>
              <a:rPr lang="zh-CN" altLang="en-US" sz="2800" dirty="0"/>
              <a:t>**********</a:t>
            </a:r>
          </a:p>
          <a:p>
            <a:r>
              <a:rPr lang="zh-CN" altLang="en-US" sz="2800" dirty="0"/>
              <a:t>**********</a:t>
            </a:r>
          </a:p>
          <a:p>
            <a:r>
              <a:rPr lang="zh-CN" altLang="en-US" sz="2800" dirty="0"/>
              <a:t>**********</a:t>
            </a:r>
          </a:p>
          <a:p>
            <a:r>
              <a:rPr lang="zh-CN" altLang="en-US" sz="2800" dirty="0"/>
              <a:t>**********</a:t>
            </a:r>
          </a:p>
          <a:p>
            <a:r>
              <a:rPr lang="zh-CN" altLang="en-US" sz="2800" dirty="0"/>
              <a:t>**********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6A2898-44CB-417D-A876-8EE3F743F36B}"/>
              </a:ext>
            </a:extLst>
          </p:cNvPr>
          <p:cNvSpPr txBox="1"/>
          <p:nvPr/>
        </p:nvSpPr>
        <p:spPr>
          <a:xfrm>
            <a:off x="7544676" y="1916832"/>
            <a:ext cx="2223732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dirty="0"/>
              <a:t>          *</a:t>
            </a:r>
          </a:p>
          <a:p>
            <a:r>
              <a:rPr lang="zh-CN" altLang="en-US" sz="2800" dirty="0"/>
              <a:t>        ***</a:t>
            </a:r>
          </a:p>
          <a:p>
            <a:r>
              <a:rPr lang="zh-CN" altLang="en-US" sz="2800" dirty="0"/>
              <a:t>      *****</a:t>
            </a:r>
          </a:p>
          <a:p>
            <a:r>
              <a:rPr lang="zh-CN" altLang="en-US" sz="2800" dirty="0"/>
              <a:t>    *******</a:t>
            </a:r>
          </a:p>
          <a:p>
            <a:r>
              <a:rPr lang="zh-CN" altLang="en-US" sz="2800" dirty="0"/>
              <a:t>  *********</a:t>
            </a:r>
          </a:p>
          <a:p>
            <a:r>
              <a:rPr lang="zh-CN" altLang="en-US" sz="2800" dirty="0"/>
              <a:t>***********</a:t>
            </a:r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B0C0C2D5-2BA5-4A63-BF18-CC4841FD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5290" y="1995229"/>
            <a:ext cx="1527637" cy="2671267"/>
          </a:xfr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*****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dirty="0"/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352375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A1E1C-4338-4BAA-A803-BF2842A5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输出图形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DFE8B-3715-4256-AF31-B378F60B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3450673" cy="4662836"/>
          </a:xfrm>
        </p:spPr>
        <p:txBody>
          <a:bodyPr/>
          <a:lstStyle/>
          <a:p>
            <a:r>
              <a:rPr lang="zh-CN" altLang="en-US" dirty="0"/>
              <a:t>输出一行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输出多行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427B2E-1310-4A35-B354-08E19018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688" y="1916832"/>
            <a:ext cx="6394301" cy="4431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940212C-5848-4859-852B-AF10948FF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469" y="3352525"/>
            <a:ext cx="7263358" cy="18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31704" y="1556792"/>
            <a:ext cx="3306657" cy="466283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 (…;…;…)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for (…;…;…)</a:t>
            </a:r>
          </a:p>
          <a:p>
            <a:pPr marL="0" indent="0">
              <a:buNone/>
            </a:pPr>
            <a:r>
              <a:rPr lang="en-US" altLang="zh-CN" dirty="0"/>
              <a:t>	{</a:t>
            </a:r>
          </a:p>
          <a:p>
            <a:pPr marL="0" indent="0">
              <a:buNone/>
            </a:pPr>
            <a:r>
              <a:rPr lang="en-US" altLang="zh-CN" dirty="0"/>
              <a:t>		……;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dirty="0"/>
              <a:t>	……;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05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15680" y="1412776"/>
            <a:ext cx="3306657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while  (</a:t>
            </a:r>
            <a:r>
              <a:rPr lang="zh-CN" altLang="en-US" dirty="0">
                <a:solidFill>
                  <a:schemeClr val="accent5"/>
                </a:solidFill>
              </a:rPr>
              <a:t>条件表达式</a:t>
            </a:r>
            <a:r>
              <a:rPr lang="en-US" altLang="zh-CN" dirty="0">
                <a:solidFill>
                  <a:schemeClr val="accent5"/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	for (…;…;…)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		……;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	……;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}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2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079776" y="1628800"/>
            <a:ext cx="4320480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 (…;…;…)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while 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条件表达式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	……;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……;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}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6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循环嵌套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3215680" y="1412776"/>
            <a:ext cx="5544616" cy="4662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while  (</a:t>
            </a:r>
            <a:r>
              <a:rPr lang="zh-CN" altLang="en-US" dirty="0">
                <a:solidFill>
                  <a:schemeClr val="accent5"/>
                </a:solidFill>
              </a:rPr>
              <a:t>条件表达式</a:t>
            </a:r>
            <a:r>
              <a:rPr lang="en-US" altLang="zh-CN" dirty="0">
                <a:solidFill>
                  <a:schemeClr val="accent5"/>
                </a:solidFill>
              </a:rPr>
              <a:t>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</a:rPr>
              <a:t>	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  (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条件表达式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2)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	……;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	……;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accent5"/>
                </a:solidFill>
              </a:rPr>
              <a:t>}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127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4940</TotalTime>
  <Pages>0</Pages>
  <Words>670</Words>
  <Characters>0</Characters>
  <Application>Microsoft Office PowerPoint</Application>
  <DocSecurity>0</DocSecurity>
  <PresentationFormat>宽屏</PresentationFormat>
  <Lines>0</Lines>
  <Paragraphs>176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while循环语句</vt:lpstr>
      <vt:lpstr>while循环语句</vt:lpstr>
      <vt:lpstr>输出图形</vt:lpstr>
      <vt:lpstr>输出图形</vt:lpstr>
      <vt:lpstr>循环嵌套</vt:lpstr>
      <vt:lpstr>循环嵌套</vt:lpstr>
      <vt:lpstr>循环嵌套</vt:lpstr>
      <vt:lpstr>循环嵌套</vt:lpstr>
      <vt:lpstr>嵌套循环的执行顺序</vt:lpstr>
      <vt:lpstr>输出n行m列矩形图形</vt:lpstr>
      <vt:lpstr>输出图形</vt:lpstr>
      <vt:lpstr>字符金字塔</vt:lpstr>
      <vt:lpstr>字符金字塔</vt:lpstr>
      <vt:lpstr>字符金字塔程序代码</vt:lpstr>
      <vt:lpstr>乘法口诀表</vt:lpstr>
      <vt:lpstr>乘法口诀表</vt:lpstr>
      <vt:lpstr>2的个数</vt:lpstr>
      <vt:lpstr>问题分析</vt:lpstr>
      <vt:lpstr>问题分析</vt:lpstr>
      <vt:lpstr>问题分析</vt:lpstr>
      <vt:lpstr>程序代码</vt:lpstr>
      <vt:lpstr>练习要求：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388</cp:revision>
  <dcterms:created xsi:type="dcterms:W3CDTF">2007-08-07T12:36:14Z</dcterms:created>
  <dcterms:modified xsi:type="dcterms:W3CDTF">2019-01-09T12:39:19Z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