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8"/>
  </p:notesMasterIdLst>
  <p:sldIdLst>
    <p:sldId id="257" r:id="rId3"/>
    <p:sldId id="319" r:id="rId4"/>
    <p:sldId id="279" r:id="rId5"/>
    <p:sldId id="325" r:id="rId6"/>
    <p:sldId id="326" r:id="rId7"/>
    <p:sldId id="324" r:id="rId8"/>
    <p:sldId id="344" r:id="rId9"/>
    <p:sldId id="343" r:id="rId10"/>
    <p:sldId id="345" r:id="rId11"/>
    <p:sldId id="293" r:id="rId12"/>
    <p:sldId id="292" r:id="rId13"/>
    <p:sldId id="329" r:id="rId14"/>
    <p:sldId id="346" r:id="rId15"/>
    <p:sldId id="348" r:id="rId16"/>
    <p:sldId id="349" r:id="rId17"/>
    <p:sldId id="327" r:id="rId18"/>
    <p:sldId id="330" r:id="rId19"/>
    <p:sldId id="333" r:id="rId20"/>
    <p:sldId id="334" r:id="rId21"/>
    <p:sldId id="328" r:id="rId22"/>
    <p:sldId id="332" r:id="rId23"/>
    <p:sldId id="335" r:id="rId24"/>
    <p:sldId id="336" r:id="rId25"/>
    <p:sldId id="337" r:id="rId26"/>
    <p:sldId id="318" r:id="rId27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89248" autoAdjust="0"/>
  </p:normalViewPr>
  <p:slideViewPr>
    <p:cSldViewPr>
      <p:cViewPr varScale="1">
        <p:scale>
          <a:sx n="86" d="100"/>
          <a:sy n="86" d="100"/>
        </p:scale>
        <p:origin x="4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是否需要判断那个数更小？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614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是否需要判断那个数更小？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933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我们不知道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的值究竟是多少，可以枚举出所有的可能性。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120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07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2019/1/9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47.101.158.223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1-11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循环结构综合应用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-1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一个大于</a:t>
            </a:r>
            <a:r>
              <a:rPr lang="en-US" altLang="zh-CN" dirty="0"/>
              <a:t>1</a:t>
            </a:r>
            <a:r>
              <a:rPr lang="zh-CN" altLang="en-US" dirty="0"/>
              <a:t>的自然数，除了</a:t>
            </a:r>
            <a:r>
              <a:rPr lang="en-US" altLang="zh-CN" dirty="0"/>
              <a:t>1</a:t>
            </a:r>
            <a:r>
              <a:rPr lang="zh-CN" altLang="en-US" dirty="0"/>
              <a:t>和它本身外，不能被其他自然数整除（除</a:t>
            </a:r>
            <a:r>
              <a:rPr lang="en-US" altLang="zh-CN" dirty="0"/>
              <a:t>0</a:t>
            </a:r>
            <a:r>
              <a:rPr lang="zh-CN" altLang="en-US" dirty="0"/>
              <a:t>以外）的数称之为质数或者素数。</a:t>
            </a:r>
            <a:endParaRPr lang="en-US" altLang="zh-CN" dirty="0"/>
          </a:p>
          <a:p>
            <a:r>
              <a:rPr lang="zh-CN" altLang="en-US" dirty="0"/>
              <a:t>编写一个程序，判断给定的正整数</a:t>
            </a:r>
            <a:r>
              <a:rPr lang="en-US" altLang="zh-CN" dirty="0"/>
              <a:t>x</a:t>
            </a:r>
            <a:r>
              <a:rPr lang="zh-CN" altLang="en-US" dirty="0"/>
              <a:t>是否是质数。</a:t>
            </a:r>
          </a:p>
        </p:txBody>
      </p:sp>
    </p:spTree>
    <p:extLst>
      <p:ext uri="{BB962C8B-B14F-4D97-AF65-F5344CB8AC3E}">
        <p14:creationId xmlns:p14="http://schemas.microsoft.com/office/powerpoint/2010/main" val="197987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判断质数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53AB94-D21F-4479-8803-E9285D840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0049" y="1517650"/>
            <a:ext cx="6776232" cy="370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2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0B8FA-EE09-4B09-A08D-BAE8E942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最大质因子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F3021-1B49-49A8-8FAF-E9635EC7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已知正整数 </a:t>
            </a:r>
            <a:r>
              <a:rPr lang="en-US" altLang="zh-CN" dirty="0"/>
              <a:t>n </a:t>
            </a:r>
            <a:r>
              <a:rPr lang="zh-CN" altLang="en-US" dirty="0"/>
              <a:t>包含有不同的质因子，试求出除数字本身以外最大的那个质因子。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输入只有一行，包含一个正整数 </a:t>
            </a:r>
            <a:r>
              <a:rPr lang="en-US" altLang="zh-CN" dirty="0"/>
              <a:t>n</a:t>
            </a:r>
            <a:r>
              <a:rPr lang="zh-CN" altLang="en-US" dirty="0"/>
              <a:t>。 </a:t>
            </a:r>
            <a:r>
              <a:rPr lang="en-US" altLang="zh-CN" dirty="0"/>
              <a:t>6 ≤ n ≤ 2*10</a:t>
            </a:r>
            <a:r>
              <a:rPr lang="en-US" altLang="zh-CN" baseline="30000" dirty="0"/>
              <a:t>9</a:t>
            </a:r>
            <a:r>
              <a:rPr lang="zh-CN" altLang="en-US" dirty="0"/>
              <a:t>。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输出只有一行，包含一个正整数 </a:t>
            </a:r>
            <a:r>
              <a:rPr lang="en-US" altLang="zh-CN" dirty="0"/>
              <a:t>p</a:t>
            </a:r>
            <a:r>
              <a:rPr lang="zh-CN" altLang="en-US" dirty="0"/>
              <a:t>，即最大的那个质数。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输入样例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21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输出样例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7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31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F442-6FEC-48BB-9EC3-ABA045DF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7E292-FD58-4005-9E13-43F3A76C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47965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查找因子，找到最小因子，</a:t>
            </a:r>
            <a:r>
              <a:rPr lang="en-US" altLang="zh-CN" dirty="0"/>
              <a:t>n/</a:t>
            </a:r>
            <a:r>
              <a:rPr lang="en-US" altLang="zh-CN" dirty="0" err="1"/>
              <a:t>i</a:t>
            </a:r>
            <a:r>
              <a:rPr lang="zh-CN" altLang="en-US" dirty="0"/>
              <a:t>就是最大因子。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/>
              <a:t>n/</a:t>
            </a:r>
            <a:r>
              <a:rPr lang="en-US" altLang="zh-CN" dirty="0" err="1"/>
              <a:t>i</a:t>
            </a:r>
            <a:r>
              <a:rPr lang="zh-CN" altLang="en-US" dirty="0"/>
              <a:t>是不是质数。</a:t>
            </a:r>
            <a:endParaRPr lang="en-US" altLang="zh-CN" dirty="0"/>
          </a:p>
          <a:p>
            <a:r>
              <a:rPr lang="zh-CN" altLang="en-US" dirty="0"/>
              <a:t>如果不是质数则继续找因子。</a:t>
            </a:r>
          </a:p>
        </p:txBody>
      </p:sp>
    </p:spTree>
    <p:extLst>
      <p:ext uri="{BB962C8B-B14F-4D97-AF65-F5344CB8AC3E}">
        <p14:creationId xmlns:p14="http://schemas.microsoft.com/office/powerpoint/2010/main" val="298397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1F442-6FEC-48BB-9EC3-ABA045DF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B7E292-FD58-4005-9E13-43F3A76C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119610"/>
          </a:xfrm>
        </p:spPr>
        <p:txBody>
          <a:bodyPr/>
          <a:lstStyle/>
          <a:p>
            <a:r>
              <a:rPr lang="zh-CN" altLang="en-US" dirty="0"/>
              <a:t>查找因子，找到最小因子，</a:t>
            </a:r>
            <a:r>
              <a:rPr lang="en-US" altLang="zh-CN" dirty="0"/>
              <a:t>n/</a:t>
            </a:r>
            <a:r>
              <a:rPr lang="en-US" altLang="zh-CN" dirty="0" err="1"/>
              <a:t>i</a:t>
            </a:r>
            <a:r>
              <a:rPr lang="zh-CN" altLang="en-US" dirty="0"/>
              <a:t>就是最大因子。</a:t>
            </a:r>
            <a:endParaRPr lang="en-US" altLang="zh-CN" dirty="0"/>
          </a:p>
          <a:p>
            <a:r>
              <a:rPr lang="zh-CN" altLang="en-US" dirty="0"/>
              <a:t>判断</a:t>
            </a:r>
            <a:r>
              <a:rPr lang="en-US" altLang="zh-CN" dirty="0"/>
              <a:t>n/</a:t>
            </a:r>
            <a:r>
              <a:rPr lang="en-US" altLang="zh-CN" dirty="0" err="1"/>
              <a:t>i</a:t>
            </a:r>
            <a:r>
              <a:rPr lang="zh-CN" altLang="en-US" dirty="0"/>
              <a:t>是不是质数。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883F1F-039C-4767-9753-C053A43A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653680"/>
            <a:ext cx="3933056" cy="1250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E1CE49-698A-4DED-A149-89EBA276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5661248"/>
            <a:ext cx="1140520" cy="7327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BB6E44-83BE-4659-9CD3-016DD75D0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3029470"/>
            <a:ext cx="3745037" cy="30880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F0B17D1E-DDA4-4487-A76E-63C6CAE1F578}"/>
              </a:ext>
            </a:extLst>
          </p:cNvPr>
          <p:cNvSpPr/>
          <p:nvPr/>
        </p:nvSpPr>
        <p:spPr>
          <a:xfrm flipH="1">
            <a:off x="5519936" y="4422889"/>
            <a:ext cx="165618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1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2AFB-013D-4D81-A3C7-A3737371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F5018E4-0BD0-4969-88EE-8633C6AB3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390" y="1124744"/>
            <a:ext cx="5034294" cy="52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70374-72EA-41CA-A0B3-22EABD5E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知识竞赛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71838-4403-4ACE-9309-AF3E7A17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某次知识竞赛共有</a:t>
            </a:r>
            <a:r>
              <a:rPr lang="en-US" altLang="zh-CN" dirty="0"/>
              <a:t>25</a:t>
            </a:r>
            <a:r>
              <a:rPr lang="zh-CN" altLang="en-US" dirty="0"/>
              <a:t>题，评分标准如下：答对一题得</a:t>
            </a:r>
            <a:r>
              <a:rPr lang="en-US" altLang="zh-CN" dirty="0"/>
              <a:t>8</a:t>
            </a:r>
            <a:r>
              <a:rPr lang="zh-CN" altLang="en-US" dirty="0"/>
              <a:t>分，答错</a:t>
            </a:r>
            <a:r>
              <a:rPr lang="en-US" altLang="zh-CN" dirty="0"/>
              <a:t>1</a:t>
            </a:r>
            <a:r>
              <a:rPr lang="zh-CN" altLang="en-US" dirty="0"/>
              <a:t>题倒扣</a:t>
            </a:r>
            <a:r>
              <a:rPr lang="en-US" altLang="zh-CN" dirty="0"/>
              <a:t>5</a:t>
            </a:r>
            <a:r>
              <a:rPr lang="zh-CN" altLang="en-US" dirty="0"/>
              <a:t>分，不答题不得分也不扣分。小明答题得分是</a:t>
            </a:r>
            <a:r>
              <a:rPr lang="en-US" altLang="zh-CN" dirty="0"/>
              <a:t>60</a:t>
            </a:r>
            <a:r>
              <a:rPr lang="zh-CN" altLang="en-US" dirty="0"/>
              <a:t>分，问小明答对、答错、不答对各有多少题？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输入二个整数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，分别是题目数量和得分分数。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输出三个整数，分别是答对、答错、不答的题目数。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20 55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10 5 5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309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70374-72EA-41CA-A0B3-22EABD5E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71838-4403-4ACE-9309-AF3E7A17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106857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答对一题得</a:t>
            </a:r>
            <a:r>
              <a:rPr lang="en-US" altLang="zh-CN" dirty="0"/>
              <a:t>8</a:t>
            </a:r>
            <a:r>
              <a:rPr lang="zh-CN" altLang="en-US" dirty="0"/>
              <a:t>分，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答错</a:t>
            </a:r>
            <a:r>
              <a:rPr lang="en-US" altLang="zh-CN" dirty="0"/>
              <a:t>1</a:t>
            </a:r>
            <a:r>
              <a:rPr lang="zh-CN" altLang="en-US" dirty="0"/>
              <a:t>题倒扣</a:t>
            </a:r>
            <a:r>
              <a:rPr lang="en-US" altLang="zh-CN" dirty="0"/>
              <a:t>5</a:t>
            </a:r>
            <a:r>
              <a:rPr lang="zh-CN" altLang="en-US" dirty="0"/>
              <a:t>分，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不答题不得分也不扣分。</a:t>
            </a:r>
            <a:endParaRPr lang="en-US" altLang="zh-CN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已知题目数量</a:t>
            </a:r>
            <a:r>
              <a:rPr lang="en-US" altLang="zh-CN" dirty="0"/>
              <a:t>n</a:t>
            </a:r>
            <a:r>
              <a:rPr lang="zh-CN" altLang="en-US" dirty="0"/>
              <a:t>，答题得分</a:t>
            </a:r>
            <a:r>
              <a:rPr lang="en-US" altLang="zh-CN" dirty="0"/>
              <a:t>m</a:t>
            </a:r>
            <a:r>
              <a:rPr lang="zh-CN" altLang="en-US" dirty="0"/>
              <a:t>，求答对、答错、不答对各有多少题？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、找出数学模型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答对的</a:t>
            </a:r>
            <a:r>
              <a:rPr lang="en-US" altLang="zh-CN" dirty="0"/>
              <a:t>a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答错的</a:t>
            </a:r>
            <a:r>
              <a:rPr lang="en-US" altLang="zh-CN" dirty="0"/>
              <a:t>b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不答的</a:t>
            </a:r>
            <a:r>
              <a:rPr lang="en-US" altLang="zh-CN" dirty="0"/>
              <a:t>c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/>
              <a:t>a+b+c</a:t>
            </a:r>
            <a:r>
              <a:rPr lang="en-US" altLang="zh-CN" dirty="0"/>
              <a:t>=n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8*a-5*b=m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52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70374-72EA-41CA-A0B3-22EABD5E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71838-4403-4ACE-9309-AF3E7A17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5106857" cy="491137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答对一题得</a:t>
            </a:r>
            <a:r>
              <a:rPr lang="en-US" altLang="zh-CN" dirty="0">
                <a:solidFill>
                  <a:schemeClr val="accent5"/>
                </a:solidFill>
              </a:rPr>
              <a:t>8</a:t>
            </a:r>
            <a:r>
              <a:rPr lang="zh-CN" altLang="en-US" dirty="0">
                <a:solidFill>
                  <a:schemeClr val="accent5"/>
                </a:solidFill>
              </a:rPr>
              <a:t>分，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答错一题倒扣</a:t>
            </a:r>
            <a:r>
              <a:rPr lang="en-US" altLang="zh-CN" dirty="0">
                <a:solidFill>
                  <a:schemeClr val="accent5"/>
                </a:solidFill>
              </a:rPr>
              <a:t>5</a:t>
            </a:r>
            <a:r>
              <a:rPr lang="zh-CN" altLang="en-US" dirty="0">
                <a:solidFill>
                  <a:schemeClr val="accent5"/>
                </a:solidFill>
              </a:rPr>
              <a:t>分，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不答题不得分也不扣分。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已知题目数量</a:t>
            </a:r>
            <a:r>
              <a:rPr lang="en-US" altLang="zh-CN" dirty="0">
                <a:solidFill>
                  <a:schemeClr val="accent5"/>
                </a:solidFill>
              </a:rPr>
              <a:t>n</a:t>
            </a:r>
            <a:r>
              <a:rPr lang="zh-CN" altLang="en-US" dirty="0">
                <a:solidFill>
                  <a:schemeClr val="accent5"/>
                </a:solidFill>
              </a:rPr>
              <a:t>，答题得分</a:t>
            </a:r>
            <a:r>
              <a:rPr lang="en-US" altLang="zh-CN" dirty="0">
                <a:solidFill>
                  <a:schemeClr val="accent5"/>
                </a:solidFill>
              </a:rPr>
              <a:t>m</a:t>
            </a:r>
            <a:r>
              <a:rPr lang="zh-CN" altLang="en-US" dirty="0">
                <a:solidFill>
                  <a:schemeClr val="accent5"/>
                </a:solidFill>
              </a:rPr>
              <a:t>，求答对、答错、不答的各有多少题？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、找出数学模型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答对的</a:t>
            </a:r>
            <a:r>
              <a:rPr lang="en-US" altLang="zh-CN" dirty="0"/>
              <a:t>a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答错的</a:t>
            </a:r>
            <a:r>
              <a:rPr lang="en-US" altLang="zh-CN" dirty="0"/>
              <a:t>b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不答的</a:t>
            </a:r>
            <a:r>
              <a:rPr lang="en-US" altLang="zh-CN" dirty="0"/>
              <a:t>c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/>
              <a:t>a+b+c</a:t>
            </a:r>
            <a:r>
              <a:rPr lang="en-US" altLang="zh-CN" dirty="0"/>
              <a:t>=n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8*a-5*b=m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B23620-3878-4B42-8C70-1055981E3D0C}"/>
              </a:ext>
            </a:extLst>
          </p:cNvPr>
          <p:cNvSpPr txBox="1"/>
          <p:nvPr/>
        </p:nvSpPr>
        <p:spPr>
          <a:xfrm>
            <a:off x="6954385" y="1268760"/>
            <a:ext cx="4392488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、枚举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for (int a=1;a&lt;=</a:t>
            </a:r>
            <a:r>
              <a:rPr lang="en-US" altLang="zh-CN" sz="2000" dirty="0" err="1"/>
              <a:t>n;a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for (int b=1;b&lt;=</a:t>
            </a:r>
            <a:r>
              <a:rPr lang="en-US" altLang="zh-CN" sz="2000" dirty="0" err="1"/>
              <a:t>n;b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0845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70374-72EA-41CA-A0B3-22EABD5E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71838-4403-4ACE-9309-AF3E7A17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5106857" cy="491137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答对一题得</a:t>
            </a:r>
            <a:r>
              <a:rPr lang="en-US" altLang="zh-CN" dirty="0">
                <a:solidFill>
                  <a:schemeClr val="accent5"/>
                </a:solidFill>
              </a:rPr>
              <a:t>8</a:t>
            </a:r>
            <a:r>
              <a:rPr lang="zh-CN" altLang="en-US" dirty="0">
                <a:solidFill>
                  <a:schemeClr val="accent5"/>
                </a:solidFill>
              </a:rPr>
              <a:t>分，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答错一题倒扣</a:t>
            </a:r>
            <a:r>
              <a:rPr lang="en-US" altLang="zh-CN" dirty="0">
                <a:solidFill>
                  <a:schemeClr val="accent5"/>
                </a:solidFill>
              </a:rPr>
              <a:t>5</a:t>
            </a:r>
            <a:r>
              <a:rPr lang="zh-CN" altLang="en-US" dirty="0">
                <a:solidFill>
                  <a:schemeClr val="accent5"/>
                </a:solidFill>
              </a:rPr>
              <a:t>分，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不答题不得分也不扣分。</a:t>
            </a:r>
            <a:endParaRPr lang="en-US" altLang="zh-CN" dirty="0">
              <a:solidFill>
                <a:schemeClr val="accent5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accent5"/>
                </a:solidFill>
              </a:rPr>
              <a:t>已知题目数量</a:t>
            </a:r>
            <a:r>
              <a:rPr lang="en-US" altLang="zh-CN" dirty="0">
                <a:solidFill>
                  <a:schemeClr val="accent5"/>
                </a:solidFill>
              </a:rPr>
              <a:t>n</a:t>
            </a:r>
            <a:r>
              <a:rPr lang="zh-CN" altLang="en-US" dirty="0">
                <a:solidFill>
                  <a:schemeClr val="accent5"/>
                </a:solidFill>
              </a:rPr>
              <a:t>，答题得分</a:t>
            </a:r>
            <a:r>
              <a:rPr lang="en-US" altLang="zh-CN" dirty="0">
                <a:solidFill>
                  <a:schemeClr val="accent5"/>
                </a:solidFill>
              </a:rPr>
              <a:t>m</a:t>
            </a:r>
            <a:r>
              <a:rPr lang="zh-CN" altLang="en-US" dirty="0">
                <a:solidFill>
                  <a:schemeClr val="accent5"/>
                </a:solidFill>
              </a:rPr>
              <a:t>，求答对、答错、不答的各有多少题？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、找出数学模型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答对的</a:t>
            </a:r>
            <a:r>
              <a:rPr lang="en-US" altLang="zh-CN" dirty="0"/>
              <a:t>a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答错的</a:t>
            </a:r>
            <a:r>
              <a:rPr lang="en-US" altLang="zh-CN" dirty="0"/>
              <a:t>b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不答的</a:t>
            </a:r>
            <a:r>
              <a:rPr lang="en-US" altLang="zh-CN" dirty="0"/>
              <a:t>c</a:t>
            </a:r>
            <a:r>
              <a:rPr lang="zh-CN" altLang="en-US" dirty="0"/>
              <a:t>题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err="1"/>
              <a:t>a+b+c</a:t>
            </a:r>
            <a:r>
              <a:rPr lang="en-US" altLang="zh-CN" dirty="0"/>
              <a:t>=n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/>
              <a:t>8*a-5*b=m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B23620-3878-4B42-8C70-1055981E3D0C}"/>
              </a:ext>
            </a:extLst>
          </p:cNvPr>
          <p:cNvSpPr txBox="1"/>
          <p:nvPr/>
        </p:nvSpPr>
        <p:spPr>
          <a:xfrm>
            <a:off x="6954385" y="1268760"/>
            <a:ext cx="439248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、枚举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for (int a=1;a&lt;=</a:t>
            </a:r>
            <a:r>
              <a:rPr lang="en-US" altLang="zh-CN" sz="2000" dirty="0" err="1"/>
              <a:t>n;a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for (int b=1;b&lt;=</a:t>
            </a:r>
            <a:r>
              <a:rPr lang="en-US" altLang="zh-CN" sz="2000" dirty="0" err="1"/>
              <a:t>n;b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、检验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的值是否满足条件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c=n-a-b;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c&gt;0 &amp;&amp; 8*a-5*b==m</a:t>
            </a:r>
          </a:p>
        </p:txBody>
      </p:sp>
    </p:spTree>
    <p:extLst>
      <p:ext uri="{BB962C8B-B14F-4D97-AF65-F5344CB8AC3E}">
        <p14:creationId xmlns:p14="http://schemas.microsoft.com/office/powerpoint/2010/main" val="391936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0F6C8-E3DA-49D5-9523-3B137854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用循环解决数学问题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151FC-B5F0-41CB-B4E1-A308DC15F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读懂题目</a:t>
            </a:r>
            <a:endParaRPr lang="en-US" altLang="zh-CN" dirty="0"/>
          </a:p>
          <a:p>
            <a:r>
              <a:rPr lang="zh-CN" altLang="en-US" dirty="0"/>
              <a:t>分析问题找到数学方法</a:t>
            </a:r>
            <a:endParaRPr lang="en-US" altLang="zh-CN" dirty="0"/>
          </a:p>
          <a:p>
            <a:r>
              <a:rPr lang="zh-CN" altLang="en-US" dirty="0"/>
              <a:t>用循环解决问题</a:t>
            </a:r>
          </a:p>
        </p:txBody>
      </p:sp>
    </p:spTree>
    <p:extLst>
      <p:ext uri="{BB962C8B-B14F-4D97-AF65-F5344CB8AC3E}">
        <p14:creationId xmlns:p14="http://schemas.microsoft.com/office/powerpoint/2010/main" val="2239198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EA74C-1A4B-434C-B0D4-F01A3FDD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算法：枚举法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1DA1EF-D473-4E90-9D1C-7C4DBFBFC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9496" y="1772816"/>
            <a:ext cx="8283352" cy="35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7E1D9-666D-440D-9314-0BAFAFC3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兔兔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F7A5E-30B9-4F7C-B7FF-D83833E0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10515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如果</a:t>
            </a:r>
            <a:r>
              <a:rPr lang="en-US" altLang="zh-CN" dirty="0"/>
              <a:t>1</a:t>
            </a:r>
            <a:r>
              <a:rPr lang="zh-CN" altLang="en-US" dirty="0"/>
              <a:t>只兔可换</a:t>
            </a:r>
            <a:r>
              <a:rPr lang="en-US" altLang="zh-CN" dirty="0"/>
              <a:t>2</a:t>
            </a:r>
            <a:r>
              <a:rPr lang="zh-CN" altLang="en-US" dirty="0"/>
              <a:t>只鸡，</a:t>
            </a:r>
            <a:r>
              <a:rPr lang="en-US" altLang="zh-CN" dirty="0"/>
              <a:t>2</a:t>
            </a:r>
            <a:r>
              <a:rPr lang="zh-CN" altLang="en-US" dirty="0"/>
              <a:t>只兔可换</a:t>
            </a:r>
            <a:r>
              <a:rPr lang="en-US" altLang="zh-CN" dirty="0"/>
              <a:t>3</a:t>
            </a:r>
            <a:r>
              <a:rPr lang="zh-CN" altLang="en-US" dirty="0"/>
              <a:t>只鸭，</a:t>
            </a:r>
            <a:r>
              <a:rPr lang="en-US" altLang="zh-CN" dirty="0"/>
              <a:t>5</a:t>
            </a:r>
            <a:r>
              <a:rPr lang="zh-CN" altLang="en-US" dirty="0"/>
              <a:t>只兔可换</a:t>
            </a:r>
            <a:r>
              <a:rPr lang="en-US" altLang="zh-CN" dirty="0"/>
              <a:t>7</a:t>
            </a:r>
            <a:r>
              <a:rPr lang="zh-CN" altLang="en-US" dirty="0"/>
              <a:t>只鹅</a:t>
            </a:r>
            <a:r>
              <a:rPr lang="en-US" altLang="zh-CN" dirty="0"/>
              <a:t>.</a:t>
            </a:r>
            <a:r>
              <a:rPr lang="zh-CN" altLang="en-US" dirty="0"/>
              <a:t>某人用</a:t>
            </a:r>
            <a:r>
              <a:rPr lang="en-US" altLang="zh-CN" dirty="0"/>
              <a:t>20</a:t>
            </a:r>
            <a:r>
              <a:rPr lang="zh-CN" altLang="en-US" dirty="0"/>
              <a:t>只兔换得鸡、鸭、鹅共</a:t>
            </a:r>
            <a:r>
              <a:rPr lang="en-US" altLang="zh-CN" dirty="0"/>
              <a:t>30</a:t>
            </a:r>
            <a:r>
              <a:rPr lang="zh-CN" altLang="en-US" dirty="0"/>
              <a:t>只</a:t>
            </a:r>
            <a:r>
              <a:rPr lang="en-US" altLang="zh-CN" dirty="0"/>
              <a:t>.</a:t>
            </a:r>
            <a:r>
              <a:rPr lang="zh-CN" altLang="en-US" dirty="0"/>
              <a:t>问：其中的鸡、鸭、鹅各多少只？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输入二个整数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，分别是兔子数和换得的鸡、鸭、鹅数。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输出若干行，每行</a:t>
            </a:r>
            <a:r>
              <a:rPr lang="en-US" altLang="zh-CN" dirty="0"/>
              <a:t>3</a:t>
            </a:r>
            <a:r>
              <a:rPr lang="zh-CN" altLang="en-US" dirty="0"/>
              <a:t>个数，分别是鸡、鸭、鹅的数量，数据之间用空格隔开。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20 30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2 21 7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4 12 14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6 3 21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08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74BB3-464F-4F87-8029-1C86F9721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7D659A-9F47-4FAF-8F38-29524ABDC9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127" y="1517302"/>
                <a:ext cx="5106857" cy="466283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1</a:t>
                </a:r>
                <a:r>
                  <a:rPr lang="zh-CN" altLang="en-US" dirty="0"/>
                  <a:t>只兔换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只鸡</a:t>
                </a:r>
                <a:endParaRPr lang="en-US" altLang="zh-CN" dirty="0"/>
              </a:p>
              <a:p>
                <a:r>
                  <a:rPr lang="en-US" altLang="zh-CN" dirty="0"/>
                  <a:t>2</a:t>
                </a:r>
                <a:r>
                  <a:rPr lang="zh-CN" altLang="en-US" dirty="0"/>
                  <a:t>只兔可换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只鸭</a:t>
                </a:r>
                <a:endParaRPr lang="en-US" altLang="zh-CN" dirty="0"/>
              </a:p>
              <a:p>
                <a:r>
                  <a:rPr lang="en-US" altLang="zh-CN" dirty="0"/>
                  <a:t>5</a:t>
                </a:r>
                <a:r>
                  <a:rPr lang="zh-CN" altLang="en-US" dirty="0"/>
                  <a:t>只兔可换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只鹅</a:t>
                </a:r>
                <a:endParaRPr lang="en-US" altLang="zh-CN" dirty="0"/>
              </a:p>
              <a:p>
                <a:r>
                  <a:rPr lang="zh-CN" altLang="en-US" dirty="0"/>
                  <a:t>已知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只兔子，换得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只鸡鸭鹅，求鸡鸭鹅各几只？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、找出数学模型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鸡有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只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鸭有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只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鹅有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只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/>
                  <a:t>a+b+c</a:t>
                </a:r>
                <a:r>
                  <a:rPr lang="en-US" altLang="zh-CN" dirty="0"/>
                  <a:t>=m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7D659A-9F47-4FAF-8F38-29524ABDC9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517302"/>
                <a:ext cx="5106857" cy="4662836"/>
              </a:xfrm>
              <a:blipFill>
                <a:blip r:embed="rId2"/>
                <a:stretch>
                  <a:fillRect l="-1553" t="-3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954DBD0-CF3C-40EB-ACEA-20CB589E0D0A}"/>
              </a:ext>
            </a:extLst>
          </p:cNvPr>
          <p:cNvSpPr txBox="1"/>
          <p:nvPr/>
        </p:nvSpPr>
        <p:spPr>
          <a:xfrm>
            <a:off x="6954385" y="1268760"/>
            <a:ext cx="439248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、枚举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for (int a=1;a&lt;=</a:t>
            </a:r>
            <a:r>
              <a:rPr lang="en-US" altLang="zh-CN" sz="2000" dirty="0" err="1"/>
              <a:t>m;a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for (int b=1;b&lt;=</a:t>
            </a:r>
            <a:r>
              <a:rPr lang="en-US" altLang="zh-CN" sz="2000" dirty="0" err="1"/>
              <a:t>m;b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、检验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的值是否满足条件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c=m-a-b;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21*a+28*b+30*c==42*n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42</a:t>
            </a:r>
            <a:r>
              <a:rPr lang="zh-CN" altLang="en-US" sz="2000" dirty="0"/>
              <a:t>是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7</a:t>
            </a:r>
            <a:r>
              <a:rPr lang="zh-CN" altLang="en-US" sz="2000" dirty="0"/>
              <a:t>的最大公倍数。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11716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EB91E-F70E-4B83-A243-DA44BBB2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换零钱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025B5-BE4B-4F42-98AB-FF55928C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40768"/>
            <a:ext cx="10515600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小明妈妈经常要小明帮忙到银行换零钱，要求</a:t>
            </a:r>
            <a:r>
              <a:rPr lang="en-US" altLang="zh-CN" dirty="0"/>
              <a:t>1</a:t>
            </a:r>
            <a:r>
              <a:rPr lang="zh-CN" altLang="en-US" dirty="0"/>
              <a:t>元、</a:t>
            </a:r>
            <a:r>
              <a:rPr lang="en-US" altLang="zh-CN" dirty="0"/>
              <a:t>2</a:t>
            </a:r>
            <a:r>
              <a:rPr lang="zh-CN" altLang="en-US" dirty="0"/>
              <a:t>元、</a:t>
            </a:r>
            <a:r>
              <a:rPr lang="en-US" altLang="zh-CN" dirty="0"/>
              <a:t>5</a:t>
            </a:r>
            <a:r>
              <a:rPr lang="zh-CN" altLang="en-US" dirty="0"/>
              <a:t>元、</a:t>
            </a:r>
            <a:r>
              <a:rPr lang="en-US" altLang="zh-CN" dirty="0"/>
              <a:t>10</a:t>
            </a:r>
            <a:r>
              <a:rPr lang="zh-CN" altLang="en-US" dirty="0"/>
              <a:t>元的都要有。这天，小明妈妈拿了</a:t>
            </a:r>
            <a:r>
              <a:rPr lang="en-US" altLang="zh-CN" dirty="0"/>
              <a:t>150</a:t>
            </a:r>
            <a:r>
              <a:rPr lang="zh-CN" altLang="en-US" dirty="0"/>
              <a:t>元钱，要小明去换</a:t>
            </a:r>
            <a:r>
              <a:rPr lang="en-US" altLang="zh-CN" dirty="0"/>
              <a:t>30</a:t>
            </a:r>
            <a:r>
              <a:rPr lang="zh-CN" altLang="en-US" dirty="0"/>
              <a:t>张零钱。请你帮助小明计算有多少种换法。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输入说明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两个整数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表示要换多少钱，</a:t>
            </a:r>
            <a:r>
              <a:rPr lang="en-US" altLang="zh-CN" dirty="0"/>
              <a:t>m</a:t>
            </a:r>
            <a:r>
              <a:rPr lang="zh-CN" altLang="en-US" dirty="0"/>
              <a:t>表示要换多少张？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输出说明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一个整数，换零钱的方案数。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150 30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6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EB91E-F70E-4B83-A243-DA44BBB2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025B5-BE4B-4F42-98AB-FF55928C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40768"/>
            <a:ext cx="4890833" cy="47525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元</a:t>
            </a:r>
            <a:r>
              <a:rPr lang="en-US" altLang="zh-CN" dirty="0"/>
              <a:t>a</a:t>
            </a:r>
            <a:r>
              <a:rPr lang="zh-CN" altLang="en-US" dirty="0"/>
              <a:t>张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元</a:t>
            </a:r>
            <a:r>
              <a:rPr lang="en-US" altLang="zh-CN" dirty="0"/>
              <a:t>b</a:t>
            </a:r>
            <a:r>
              <a:rPr lang="zh-CN" altLang="en-US" dirty="0"/>
              <a:t>张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5</a:t>
            </a:r>
            <a:r>
              <a:rPr lang="zh-CN" altLang="en-US" dirty="0"/>
              <a:t>元</a:t>
            </a:r>
            <a:r>
              <a:rPr lang="en-US" altLang="zh-CN" dirty="0"/>
              <a:t>c</a:t>
            </a:r>
            <a:r>
              <a:rPr lang="zh-CN" altLang="en-US" dirty="0"/>
              <a:t>张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10</a:t>
            </a:r>
            <a:r>
              <a:rPr lang="zh-CN" altLang="en-US" dirty="0"/>
              <a:t>元</a:t>
            </a:r>
            <a:r>
              <a:rPr lang="en-US" altLang="zh-CN" dirty="0"/>
              <a:t>d</a:t>
            </a:r>
            <a:r>
              <a:rPr lang="zh-CN" altLang="en-US" dirty="0"/>
              <a:t>张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已知用</a:t>
            </a:r>
            <a:r>
              <a:rPr lang="en-US" altLang="zh-CN" dirty="0"/>
              <a:t>n</a:t>
            </a:r>
            <a:r>
              <a:rPr lang="zh-CN" altLang="en-US" dirty="0"/>
              <a:t>元换</a:t>
            </a:r>
            <a:r>
              <a:rPr lang="en-US" altLang="zh-CN" dirty="0"/>
              <a:t>m</a:t>
            </a:r>
            <a:r>
              <a:rPr lang="zh-CN" altLang="en-US" dirty="0"/>
              <a:t>张零钱，有多少种换法？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C8466-D2F8-4C2D-9E61-A841126A238E}"/>
              </a:ext>
            </a:extLst>
          </p:cNvPr>
          <p:cNvSpPr txBox="1"/>
          <p:nvPr/>
        </p:nvSpPr>
        <p:spPr>
          <a:xfrm>
            <a:off x="6744072" y="1002759"/>
            <a:ext cx="4536504" cy="5110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数学模型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a+b+c+d</a:t>
            </a:r>
            <a:r>
              <a:rPr lang="en-US" altLang="zh-CN" sz="2000" dirty="0"/>
              <a:t>=m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a+2b+5c+10d=n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枚举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for (int a=1;a&lt;=</a:t>
            </a:r>
            <a:r>
              <a:rPr lang="en-US" altLang="zh-CN" sz="2000" dirty="0" err="1"/>
              <a:t>m;a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for (int b=1;b&lt;=</a:t>
            </a:r>
            <a:r>
              <a:rPr lang="en-US" altLang="zh-CN" sz="2000" dirty="0" err="1"/>
              <a:t>m;b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for (int c=1;c&lt;=</a:t>
            </a:r>
            <a:r>
              <a:rPr lang="en-US" altLang="zh-CN" sz="2000" dirty="0" err="1"/>
              <a:t>m;c</a:t>
            </a:r>
            <a:r>
              <a:rPr lang="en-US" altLang="zh-CN" sz="2000" dirty="0"/>
              <a:t>++)</a:t>
            </a: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循环</a:t>
            </a:r>
            <a:r>
              <a:rPr lang="en-US" altLang="zh-CN" sz="2000" dirty="0"/>
              <a:t>m</a:t>
            </a:r>
            <a:r>
              <a:rPr lang="en-US" altLang="zh-CN" sz="2000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能否优化程序？</a:t>
            </a:r>
          </a:p>
        </p:txBody>
      </p:sp>
    </p:spTree>
    <p:extLst>
      <p:ext uri="{BB962C8B-B14F-4D97-AF65-F5344CB8AC3E}">
        <p14:creationId xmlns:p14="http://schemas.microsoft.com/office/powerpoint/2010/main" val="167906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练习要求：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题库网址：</a:t>
            </a:r>
            <a:r>
              <a:rPr lang="en-US" altLang="zh-CN" dirty="0">
                <a:hlinkClick r:id="rId3"/>
              </a:rPr>
              <a:t>http://47.101.158.223</a:t>
            </a:r>
            <a:endParaRPr lang="en-US" altLang="zh-CN" dirty="0"/>
          </a:p>
          <a:p>
            <a:r>
              <a:rPr lang="zh-CN" altLang="en-US" dirty="0"/>
              <a:t>周日一班</a:t>
            </a:r>
            <a:r>
              <a:rPr lang="en-US" altLang="zh-CN" dirty="0"/>
              <a:t>B10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27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901-4860-49E0-B0DC-9F918C97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辗转相除法求最大公约数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F4D48-7CFF-4BA8-B74F-D69E31EC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辗转相除法， 又名欧几里德算法（</a:t>
            </a:r>
            <a:r>
              <a:rPr lang="en-US" altLang="zh-CN" dirty="0"/>
              <a:t>Euclidean algorithm</a:t>
            </a:r>
            <a:r>
              <a:rPr lang="zh-CN" altLang="en-US" dirty="0"/>
              <a:t>），是求最大公约数的一种方法。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它的具体做法是：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用较小数除较大数，再用出现的余数（第一余数）去除除数，再用出现的余数（第二余数）去除第一余数，如此反复，直到最后余数是</a:t>
            </a:r>
            <a:r>
              <a:rPr lang="en-US" altLang="zh-CN" dirty="0"/>
              <a:t>0</a:t>
            </a:r>
            <a:r>
              <a:rPr lang="zh-CN" altLang="en-US" dirty="0"/>
              <a:t>为止。如果是求两个数的最大公约数，那么最后的除数就是这两个数的最大公约数。</a:t>
            </a:r>
          </a:p>
        </p:txBody>
      </p:sp>
    </p:spTree>
    <p:extLst>
      <p:ext uri="{BB962C8B-B14F-4D97-AF65-F5344CB8AC3E}">
        <p14:creationId xmlns:p14="http://schemas.microsoft.com/office/powerpoint/2010/main" val="272911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901-4860-49E0-B0DC-9F918C97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辗转相除法求最大公约数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F4D48-7CFF-4BA8-B74F-D69E31EC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x	y	r</a:t>
            </a:r>
          </a:p>
          <a:p>
            <a:pPr marL="0" indent="0">
              <a:buNone/>
            </a:pPr>
            <a:r>
              <a:rPr lang="en-US" altLang="zh-CN" dirty="0"/>
              <a:t>24	14	10</a:t>
            </a:r>
          </a:p>
          <a:p>
            <a:pPr marL="0" indent="0">
              <a:buNone/>
            </a:pPr>
            <a:r>
              <a:rPr lang="en-US" altLang="zh-CN" dirty="0"/>
              <a:t>14	10	4</a:t>
            </a:r>
          </a:p>
          <a:p>
            <a:pPr marL="0" indent="0">
              <a:buNone/>
            </a:pPr>
            <a:r>
              <a:rPr lang="en-US" altLang="zh-CN" dirty="0"/>
              <a:t>10	4	2</a:t>
            </a:r>
          </a:p>
          <a:p>
            <a:pPr marL="0" indent="0">
              <a:buNone/>
            </a:pPr>
            <a:r>
              <a:rPr lang="en-US" altLang="zh-CN" dirty="0"/>
              <a:t>4	2	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09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901-4860-49E0-B0DC-9F918C97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辗转相除法求最大公约数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F4D48-7CFF-4BA8-B74F-D69E31ECD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x	y	r</a:t>
            </a:r>
          </a:p>
          <a:p>
            <a:pPr marL="0" indent="0">
              <a:buNone/>
            </a:pPr>
            <a:r>
              <a:rPr lang="en-US" altLang="zh-CN" dirty="0"/>
              <a:t>24	14	10</a:t>
            </a:r>
          </a:p>
          <a:p>
            <a:pPr marL="0" indent="0">
              <a:buNone/>
            </a:pPr>
            <a:r>
              <a:rPr lang="en-US" altLang="zh-CN" dirty="0"/>
              <a:t>14	10	4</a:t>
            </a:r>
          </a:p>
          <a:p>
            <a:pPr marL="0" indent="0">
              <a:buNone/>
            </a:pPr>
            <a:r>
              <a:rPr lang="en-US" altLang="zh-CN" dirty="0"/>
              <a:t>10	4	2</a:t>
            </a:r>
          </a:p>
          <a:p>
            <a:pPr marL="0" indent="0">
              <a:buNone/>
            </a:pPr>
            <a:r>
              <a:rPr lang="en-US" altLang="zh-CN" dirty="0"/>
              <a:t>4	2	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D6BD23-1B95-4A0B-9750-1F78F55F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731331"/>
            <a:ext cx="3329161" cy="24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7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4AD5E-51F1-4984-957C-1855AD99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最大公约数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94B11-5C8B-4B1F-ABBD-0FEE57B2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818826" cy="46628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题目描述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输入两个正整数，求其最大公约数。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测试数据有多组，每组输入两个正整数。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dirty="0"/>
              <a:t>对于每组输入</a:t>
            </a:r>
            <a:r>
              <a:rPr lang="en-US" altLang="zh-CN" dirty="0"/>
              <a:t>,</a:t>
            </a:r>
            <a:r>
              <a:rPr lang="zh-CN" altLang="en-US" dirty="0"/>
              <a:t>请输出其最大公约数。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E2454F4-34CB-495B-AF65-FCA7AE61F341}"/>
              </a:ext>
            </a:extLst>
          </p:cNvPr>
          <p:cNvSpPr txBox="1">
            <a:spLocks/>
          </p:cNvSpPr>
          <p:nvPr/>
        </p:nvSpPr>
        <p:spPr bwMode="auto">
          <a:xfrm>
            <a:off x="6787729" y="1340768"/>
            <a:ext cx="4530793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10 100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8 64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9 19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10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8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63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4AD5E-51F1-4984-957C-1855AD99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94B11-5C8B-4B1F-ABBD-0FEE57B2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962841" cy="46628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问题有多组数据，而且不知道有几组数据，用</a:t>
            </a:r>
            <a:r>
              <a:rPr lang="en-US" altLang="zh-CN" dirty="0"/>
              <a:t>while</a:t>
            </a:r>
            <a:r>
              <a:rPr lang="zh-CN" altLang="en-US" dirty="0"/>
              <a:t>循环解决读取数据的问题。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对于每一组数据，使用求公约数算法求出最大公约数。</a:t>
            </a:r>
          </a:p>
        </p:txBody>
      </p:sp>
    </p:spTree>
    <p:extLst>
      <p:ext uri="{BB962C8B-B14F-4D97-AF65-F5344CB8AC3E}">
        <p14:creationId xmlns:p14="http://schemas.microsoft.com/office/powerpoint/2010/main" val="184139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4AD5E-51F1-4984-957C-1855AD99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94B11-5C8B-4B1F-ABBD-0FEE57B2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962841" cy="46628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问题有多组数据，而且不知道有几组数据，用</a:t>
            </a:r>
            <a:r>
              <a:rPr lang="en-US" altLang="zh-CN" dirty="0"/>
              <a:t>while</a:t>
            </a:r>
            <a:r>
              <a:rPr lang="zh-CN" altLang="en-US" dirty="0"/>
              <a:t>循环解决读取数据的问题。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对于每一组数据，使用求公约数算法求出最大公约数。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B4F61B-8514-434F-90F6-D620A525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1" y="1628800"/>
            <a:ext cx="376993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4AD5E-51F1-4984-957C-1855AD99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94B11-5C8B-4B1F-ABBD-0FEE57B2B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962841" cy="466283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问题有多组数据，而且不知道有几组数据，用</a:t>
            </a:r>
            <a:r>
              <a:rPr lang="en-US" altLang="zh-CN" dirty="0"/>
              <a:t>while</a:t>
            </a:r>
            <a:r>
              <a:rPr lang="zh-CN" altLang="en-US" dirty="0"/>
              <a:t>循环解决读取数据的问题。</a:t>
            </a:r>
            <a:endParaRPr lang="en-US" altLang="zh-CN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dirty="0"/>
              <a:t>对于每一组数据，使用求公约数算法求出最大公约数。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B4F61B-8514-434F-90F6-D620A525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1" y="1628800"/>
            <a:ext cx="3769937" cy="33843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2B715C-97A6-42C2-B620-DCE92A5D5965}"/>
              </a:ext>
            </a:extLst>
          </p:cNvPr>
          <p:cNvSpPr txBox="1"/>
          <p:nvPr/>
        </p:nvSpPr>
        <p:spPr>
          <a:xfrm>
            <a:off x="2423592" y="5589240"/>
            <a:ext cx="712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思考：如果要求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个数的最大公约数，程序怎么写？</a:t>
            </a:r>
          </a:p>
        </p:txBody>
      </p:sp>
    </p:spTree>
    <p:extLst>
      <p:ext uri="{BB962C8B-B14F-4D97-AF65-F5344CB8AC3E}">
        <p14:creationId xmlns:p14="http://schemas.microsoft.com/office/powerpoint/2010/main" val="3825688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5934</TotalTime>
  <Pages>0</Pages>
  <Words>1495</Words>
  <Characters>0</Characters>
  <Application>Microsoft Office PowerPoint</Application>
  <DocSecurity>0</DocSecurity>
  <PresentationFormat>宽屏</PresentationFormat>
  <Lines>0</Lines>
  <Paragraphs>194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Adobe 繁黑體 Std B</vt:lpstr>
      <vt:lpstr>黑体</vt:lpstr>
      <vt:lpstr>Arial</vt:lpstr>
      <vt:lpstr>Calibri</vt:lpstr>
      <vt:lpstr>Calibri Light</vt:lpstr>
      <vt:lpstr>Cambria Math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用循环解决数学问题</vt:lpstr>
      <vt:lpstr>辗转相除法求最大公约数</vt:lpstr>
      <vt:lpstr>辗转相除法求最大公约数</vt:lpstr>
      <vt:lpstr>辗转相除法求最大公约数</vt:lpstr>
      <vt:lpstr>最大公约数</vt:lpstr>
      <vt:lpstr>问题分析</vt:lpstr>
      <vt:lpstr>问题分析</vt:lpstr>
      <vt:lpstr>问题分析</vt:lpstr>
      <vt:lpstr>质数</vt:lpstr>
      <vt:lpstr>判断质数</vt:lpstr>
      <vt:lpstr>最大质因子</vt:lpstr>
      <vt:lpstr>问题分析</vt:lpstr>
      <vt:lpstr>问题分析</vt:lpstr>
      <vt:lpstr>程序代码</vt:lpstr>
      <vt:lpstr>知识竞赛</vt:lpstr>
      <vt:lpstr>问题分析</vt:lpstr>
      <vt:lpstr>问题分析</vt:lpstr>
      <vt:lpstr>问题分析</vt:lpstr>
      <vt:lpstr>算法：枚举法</vt:lpstr>
      <vt:lpstr>兔兔</vt:lpstr>
      <vt:lpstr>问题分析</vt:lpstr>
      <vt:lpstr>换零钱</vt:lpstr>
      <vt:lpstr>问题分析</vt:lpstr>
      <vt:lpstr>练习要求：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428</cp:revision>
  <dcterms:created xsi:type="dcterms:W3CDTF">2007-08-07T12:36:14Z</dcterms:created>
  <dcterms:modified xsi:type="dcterms:W3CDTF">2019-01-09T14:11:11Z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