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8"/>
  </p:notesMasterIdLst>
  <p:sldIdLst>
    <p:sldId id="257" r:id="rId3"/>
    <p:sldId id="338" r:id="rId4"/>
    <p:sldId id="339" r:id="rId5"/>
    <p:sldId id="340" r:id="rId6"/>
    <p:sldId id="341" r:id="rId7"/>
    <p:sldId id="342" r:id="rId8"/>
    <p:sldId id="266" r:id="rId9"/>
    <p:sldId id="284" r:id="rId10"/>
    <p:sldId id="267" r:id="rId11"/>
    <p:sldId id="327" r:id="rId12"/>
    <p:sldId id="328" r:id="rId13"/>
    <p:sldId id="294" r:id="rId14"/>
    <p:sldId id="343" r:id="rId15"/>
    <p:sldId id="295" r:id="rId16"/>
    <p:sldId id="296" r:id="rId17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297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要考虑</a:t>
            </a:r>
            <a:r>
              <a:rPr lang="en-US" altLang="zh-CN" dirty="0"/>
              <a:t>n=0</a:t>
            </a:r>
            <a:r>
              <a:rPr lang="zh-CN" altLang="en-US"/>
              <a:t>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355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2019/1/9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1-12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循环结构综合应用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-2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759-F8C2-4180-B5CA-6DD544E2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873A7-3F8D-498D-9D0B-87A18B1A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</a:t>
            </a:r>
            <a:r>
              <a:rPr lang="en-US" altLang="zh-CN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判断</a:t>
            </a:r>
            <a:r>
              <a:rPr lang="en-US" altLang="zh-CN" dirty="0"/>
              <a:t>n</a:t>
            </a:r>
            <a:r>
              <a:rPr lang="zh-CN" altLang="en-US" dirty="0"/>
              <a:t>是否小于</a:t>
            </a:r>
            <a:r>
              <a:rPr lang="en-US" altLang="zh-CN" dirty="0"/>
              <a:t>0</a:t>
            </a:r>
            <a:r>
              <a:rPr lang="zh-CN" altLang="en-US" dirty="0"/>
              <a:t>，确定</a:t>
            </a:r>
            <a:r>
              <a:rPr lang="en-US" altLang="zh-CN" dirty="0"/>
              <a:t>t=-1</a:t>
            </a:r>
            <a:r>
              <a:rPr lang="zh-CN" altLang="en-US" dirty="0"/>
              <a:t>还是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分离数字并且合成新的数字</a:t>
            </a:r>
            <a:r>
              <a:rPr lang="en-US" altLang="zh-CN" dirty="0"/>
              <a:t>m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395718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759-F8C2-4180-B5CA-6DD544E2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873A7-3F8D-498D-9D0B-87A18B1A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</a:t>
            </a:r>
            <a:r>
              <a:rPr lang="en-US" altLang="zh-CN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判断</a:t>
            </a:r>
            <a:r>
              <a:rPr lang="en-US" altLang="zh-CN" dirty="0"/>
              <a:t>n</a:t>
            </a:r>
            <a:r>
              <a:rPr lang="zh-CN" altLang="en-US" dirty="0"/>
              <a:t>是否小于</a:t>
            </a:r>
            <a:r>
              <a:rPr lang="en-US" altLang="zh-CN" dirty="0"/>
              <a:t>0</a:t>
            </a:r>
            <a:r>
              <a:rPr lang="zh-CN" altLang="en-US" dirty="0"/>
              <a:t>，确定</a:t>
            </a:r>
            <a:r>
              <a:rPr lang="en-US" altLang="zh-CN" dirty="0"/>
              <a:t>t=-1</a:t>
            </a:r>
            <a:r>
              <a:rPr lang="zh-CN" altLang="en-US" dirty="0"/>
              <a:t>还是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分离数字并且合成新的数字</a:t>
            </a:r>
            <a:r>
              <a:rPr lang="en-US" altLang="zh-CN" dirty="0"/>
              <a:t>m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t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273939-AC13-4FBE-8A89-3B615A23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7" y="3465000"/>
            <a:ext cx="4248472" cy="22953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0031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如果一个数左右是对称的，就称为回文数。例如，</a:t>
            </a:r>
            <a:r>
              <a:rPr lang="en-US" altLang="zh-CN" dirty="0"/>
              <a:t>12321</a:t>
            </a:r>
            <a:r>
              <a:rPr lang="zh-CN" altLang="en-US" dirty="0"/>
              <a:t>就是一个回文数，请你编一个程序判断一个整数是否是回文数。</a:t>
            </a:r>
          </a:p>
        </p:txBody>
      </p:sp>
    </p:spTree>
    <p:extLst>
      <p:ext uri="{BB962C8B-B14F-4D97-AF65-F5344CB8AC3E}">
        <p14:creationId xmlns:p14="http://schemas.microsoft.com/office/powerpoint/2010/main" val="73267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如果一个数左右是对称的，就称为回文数。例如，</a:t>
            </a:r>
            <a:r>
              <a:rPr lang="en-US" altLang="zh-CN" dirty="0"/>
              <a:t>12321</a:t>
            </a:r>
            <a:r>
              <a:rPr lang="zh-CN" altLang="en-US" dirty="0"/>
              <a:t>就是一个回文数，请你编一个程序判断一个整数是否是回文数。</a:t>
            </a:r>
            <a:endParaRPr lang="en-US" altLang="zh-CN" dirty="0"/>
          </a:p>
          <a:p>
            <a:r>
              <a:rPr lang="zh-CN" altLang="en-US" dirty="0"/>
              <a:t>问题分析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将数字反转后，与原数字比较，如果相等就是回文数。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60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判断回文数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696" y="1844824"/>
            <a:ext cx="4198714" cy="31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回文数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如果一个数从左边读和从右边读都是同一个数，就称为回文数。例如</a:t>
            </a:r>
            <a:r>
              <a:rPr lang="en-US" altLang="zh-CN" dirty="0"/>
              <a:t>6886</a:t>
            </a:r>
            <a:r>
              <a:rPr lang="zh-CN" altLang="en-US" dirty="0"/>
              <a:t>就是一个回文数，从给出的数据中统计出既是回文数又是素数的数</a:t>
            </a:r>
            <a:r>
              <a:rPr lang="en-US" altLang="zh-CN" dirty="0"/>
              <a:t>(&lt;10^9)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输入一个整数</a:t>
            </a:r>
            <a:r>
              <a:rPr lang="en-US" altLang="zh-CN" dirty="0"/>
              <a:t>n</a:t>
            </a:r>
            <a:r>
              <a:rPr lang="zh-CN" altLang="en-US" dirty="0"/>
              <a:t>，下面一行有</a:t>
            </a:r>
            <a:r>
              <a:rPr lang="en-US" altLang="zh-CN" dirty="0"/>
              <a:t>n</a:t>
            </a:r>
            <a:r>
              <a:rPr lang="zh-CN" altLang="en-US" dirty="0"/>
              <a:t>个正整数。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zh-CN" altLang="en-US" dirty="0"/>
              <a:t>输出为一个数，统计出的个数。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</a:p>
          <a:p>
            <a:pPr marL="0" indent="0">
              <a:buNone/>
            </a:pPr>
            <a:r>
              <a:rPr lang="en-US" altLang="zh-CN" dirty="0"/>
              <a:t>7 12 10 11 121 1331 10301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4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9085F-614F-4878-9E57-72A67D5F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0B32B-3D85-494E-8732-734AA063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小明喜欢玩一种数字游戏，游戏规则是这样的，先写下两个相邻整数，比如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，然后在这两个数之间写下两个数之和</a:t>
            </a:r>
            <a:r>
              <a:rPr lang="en-US" altLang="zh-CN" dirty="0"/>
              <a:t>5</a:t>
            </a:r>
            <a:r>
              <a:rPr lang="zh-CN" altLang="en-US" dirty="0"/>
              <a:t>，即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。再在两个相邻整数之间写上两数之和，即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，这样的过程重复若干次后，计算所有数字之和。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m+1</a:t>
            </a:r>
            <a:r>
              <a:rPr lang="zh-CN" altLang="en-US" dirty="0"/>
              <a:t>是最初写下的两个整数，</a:t>
            </a:r>
            <a:r>
              <a:rPr lang="en-US" altLang="zh-CN" dirty="0"/>
              <a:t>n</a:t>
            </a:r>
            <a:r>
              <a:rPr lang="zh-CN" altLang="en-US" dirty="0"/>
              <a:t>是添加数字过程重复的次数。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输出一个整数，所有数字之和。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2 6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1825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42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10AD-CD41-423B-8502-9878E23C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/>
          <a:lstStyle/>
          <a:p>
            <a:r>
              <a:rPr lang="zh-CN" altLang="en-US" dirty="0"/>
              <a:t>找数学规律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9BA17-88A3-42DD-9405-6AEFDC9BF345}"/>
              </a:ext>
            </a:extLst>
          </p:cNvPr>
          <p:cNvSpPr txBox="1"/>
          <p:nvPr/>
        </p:nvSpPr>
        <p:spPr>
          <a:xfrm>
            <a:off x="1055440" y="1662017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0B0212-0E1B-4BA7-AFD2-D40E6E7D12FB}"/>
              </a:ext>
            </a:extLst>
          </p:cNvPr>
          <p:cNvSpPr txBox="1"/>
          <p:nvPr/>
        </p:nvSpPr>
        <p:spPr>
          <a:xfrm>
            <a:off x="10440488" y="1662017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80260-4F94-450C-97B3-E5DF3E4F167B}"/>
              </a:ext>
            </a:extLst>
          </p:cNvPr>
          <p:cNvSpPr txBox="1"/>
          <p:nvPr/>
        </p:nvSpPr>
        <p:spPr>
          <a:xfrm>
            <a:off x="5860360" y="1656211"/>
            <a:ext cx="3129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482473-6412-4F53-9F6F-BD8E549CFE2D}"/>
              </a:ext>
            </a:extLst>
          </p:cNvPr>
          <p:cNvSpPr txBox="1"/>
          <p:nvPr/>
        </p:nvSpPr>
        <p:spPr>
          <a:xfrm>
            <a:off x="3357067" y="1662017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DE3372-1353-437B-8377-564C36CC4DB3}"/>
              </a:ext>
            </a:extLst>
          </p:cNvPr>
          <p:cNvSpPr txBox="1"/>
          <p:nvPr/>
        </p:nvSpPr>
        <p:spPr>
          <a:xfrm>
            <a:off x="8207200" y="1666465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146382-AB13-4D98-815E-F319A753A9DF}"/>
              </a:ext>
            </a:extLst>
          </p:cNvPr>
          <p:cNvSpPr txBox="1"/>
          <p:nvPr/>
        </p:nvSpPr>
        <p:spPr>
          <a:xfrm>
            <a:off x="2228860" y="1652779"/>
            <a:ext cx="3129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614879-F20C-4A66-A773-D2C6E241D941}"/>
              </a:ext>
            </a:extLst>
          </p:cNvPr>
          <p:cNvSpPr txBox="1"/>
          <p:nvPr/>
        </p:nvSpPr>
        <p:spPr>
          <a:xfrm>
            <a:off x="4485274" y="165277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623876-17A8-4EB6-9A45-EFC568E3D56B}"/>
              </a:ext>
            </a:extLst>
          </p:cNvPr>
          <p:cNvSpPr txBox="1"/>
          <p:nvPr/>
        </p:nvSpPr>
        <p:spPr>
          <a:xfrm>
            <a:off x="6918075" y="1652779"/>
            <a:ext cx="4411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FCB42C-8572-4C46-9D1C-31777521F159}"/>
              </a:ext>
            </a:extLst>
          </p:cNvPr>
          <p:cNvSpPr txBox="1"/>
          <p:nvPr/>
        </p:nvSpPr>
        <p:spPr>
          <a:xfrm>
            <a:off x="9254533" y="1660271"/>
            <a:ext cx="4240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21C17E-FF54-4DF8-8254-95F6FBFFB6FA}"/>
              </a:ext>
            </a:extLst>
          </p:cNvPr>
          <p:cNvSpPr txBox="1"/>
          <p:nvPr/>
        </p:nvSpPr>
        <p:spPr>
          <a:xfrm>
            <a:off x="1592857" y="1670722"/>
            <a:ext cx="4240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74CDCE-7F84-4CA7-BA01-B632E4A4B243}"/>
              </a:ext>
            </a:extLst>
          </p:cNvPr>
          <p:cNvSpPr txBox="1"/>
          <p:nvPr/>
        </p:nvSpPr>
        <p:spPr>
          <a:xfrm>
            <a:off x="2728843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5FAA84-6256-445E-BE7D-05B16BD2DA30}"/>
              </a:ext>
            </a:extLst>
          </p:cNvPr>
          <p:cNvSpPr txBox="1"/>
          <p:nvPr/>
        </p:nvSpPr>
        <p:spPr>
          <a:xfrm>
            <a:off x="3892297" y="166802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05F4059-C26C-45C4-9602-17E7487E1C0F}"/>
              </a:ext>
            </a:extLst>
          </p:cNvPr>
          <p:cNvSpPr txBox="1"/>
          <p:nvPr/>
        </p:nvSpPr>
        <p:spPr>
          <a:xfrm>
            <a:off x="5199562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15B54C-0D52-47BF-B095-271CE3825DC5}"/>
              </a:ext>
            </a:extLst>
          </p:cNvPr>
          <p:cNvSpPr txBox="1"/>
          <p:nvPr/>
        </p:nvSpPr>
        <p:spPr>
          <a:xfrm>
            <a:off x="6385701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06C67A-8ACD-45CE-A65C-A10E720BBD6D}"/>
              </a:ext>
            </a:extLst>
          </p:cNvPr>
          <p:cNvCxnSpPr/>
          <p:nvPr/>
        </p:nvCxnSpPr>
        <p:spPr>
          <a:xfrm>
            <a:off x="695400" y="2031349"/>
            <a:ext cx="1008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776AB52-B0CB-4FF1-80AA-1109FE3681F0}"/>
              </a:ext>
            </a:extLst>
          </p:cNvPr>
          <p:cNvSpPr txBox="1"/>
          <p:nvPr/>
        </p:nvSpPr>
        <p:spPr>
          <a:xfrm>
            <a:off x="7565137" y="1675274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3B10AAF-3D7A-484C-9F22-6173B536F65B}"/>
              </a:ext>
            </a:extLst>
          </p:cNvPr>
          <p:cNvSpPr txBox="1"/>
          <p:nvPr/>
        </p:nvSpPr>
        <p:spPr>
          <a:xfrm>
            <a:off x="8733914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33B41B-D094-458B-AD2A-BDF93199CD02}"/>
              </a:ext>
            </a:extLst>
          </p:cNvPr>
          <p:cNvSpPr txBox="1"/>
          <p:nvPr/>
        </p:nvSpPr>
        <p:spPr>
          <a:xfrm>
            <a:off x="9838951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3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10AD-CD41-423B-8502-9878E23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找数学规律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9BA17-88A3-42DD-9405-6AEFDC9BF345}"/>
              </a:ext>
            </a:extLst>
          </p:cNvPr>
          <p:cNvSpPr txBox="1"/>
          <p:nvPr/>
        </p:nvSpPr>
        <p:spPr>
          <a:xfrm>
            <a:off x="1590060" y="2348880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0B0212-0E1B-4BA7-AFD2-D40E6E7D12FB}"/>
              </a:ext>
            </a:extLst>
          </p:cNvPr>
          <p:cNvSpPr txBox="1"/>
          <p:nvPr/>
        </p:nvSpPr>
        <p:spPr>
          <a:xfrm>
            <a:off x="2135560" y="2365480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80260-4F94-450C-97B3-E5DF3E4F167B}"/>
              </a:ext>
            </a:extLst>
          </p:cNvPr>
          <p:cNvSpPr txBox="1"/>
          <p:nvPr/>
        </p:nvSpPr>
        <p:spPr>
          <a:xfrm>
            <a:off x="1905960" y="3035742"/>
            <a:ext cx="3129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482473-6412-4F53-9F6F-BD8E549CFE2D}"/>
              </a:ext>
            </a:extLst>
          </p:cNvPr>
          <p:cNvSpPr txBox="1"/>
          <p:nvPr/>
        </p:nvSpPr>
        <p:spPr>
          <a:xfrm>
            <a:off x="1561274" y="3717032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DE3372-1353-437B-8377-564C36CC4DB3}"/>
              </a:ext>
            </a:extLst>
          </p:cNvPr>
          <p:cNvSpPr txBox="1"/>
          <p:nvPr/>
        </p:nvSpPr>
        <p:spPr>
          <a:xfrm>
            <a:off x="2292013" y="3710990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146382-AB13-4D98-815E-F319A753A9DF}"/>
              </a:ext>
            </a:extLst>
          </p:cNvPr>
          <p:cNvSpPr txBox="1"/>
          <p:nvPr/>
        </p:nvSpPr>
        <p:spPr>
          <a:xfrm>
            <a:off x="1590060" y="4448615"/>
            <a:ext cx="3129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614879-F20C-4A66-A773-D2C6E241D941}"/>
              </a:ext>
            </a:extLst>
          </p:cNvPr>
          <p:cNvSpPr txBox="1"/>
          <p:nvPr/>
        </p:nvSpPr>
        <p:spPr>
          <a:xfrm>
            <a:off x="2292013" y="445731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623876-17A8-4EB6-9A45-EFC568E3D56B}"/>
              </a:ext>
            </a:extLst>
          </p:cNvPr>
          <p:cNvSpPr txBox="1"/>
          <p:nvPr/>
        </p:nvSpPr>
        <p:spPr>
          <a:xfrm>
            <a:off x="3169989" y="4448615"/>
            <a:ext cx="4411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FCB42C-8572-4C46-9D1C-31777521F159}"/>
              </a:ext>
            </a:extLst>
          </p:cNvPr>
          <p:cNvSpPr txBox="1"/>
          <p:nvPr/>
        </p:nvSpPr>
        <p:spPr>
          <a:xfrm>
            <a:off x="4223792" y="4458619"/>
            <a:ext cx="4240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21C17E-FF54-4DF8-8254-95F6FBFFB6FA}"/>
              </a:ext>
            </a:extLst>
          </p:cNvPr>
          <p:cNvSpPr txBox="1"/>
          <p:nvPr/>
        </p:nvSpPr>
        <p:spPr>
          <a:xfrm>
            <a:off x="1553057" y="5123863"/>
            <a:ext cx="4240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74CDCE-7F84-4CA7-BA01-B632E4A4B243}"/>
              </a:ext>
            </a:extLst>
          </p:cNvPr>
          <p:cNvSpPr txBox="1"/>
          <p:nvPr/>
        </p:nvSpPr>
        <p:spPr>
          <a:xfrm>
            <a:off x="2238174" y="5126966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5FAA84-6256-445E-BE7D-05B16BD2DA30}"/>
              </a:ext>
            </a:extLst>
          </p:cNvPr>
          <p:cNvSpPr txBox="1"/>
          <p:nvPr/>
        </p:nvSpPr>
        <p:spPr>
          <a:xfrm>
            <a:off x="3169989" y="512526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05F4059-C26C-45C4-9602-17E7487E1C0F}"/>
              </a:ext>
            </a:extLst>
          </p:cNvPr>
          <p:cNvSpPr txBox="1"/>
          <p:nvPr/>
        </p:nvSpPr>
        <p:spPr>
          <a:xfrm>
            <a:off x="4101804" y="513386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15B54C-0D52-47BF-B095-271CE3825DC5}"/>
              </a:ext>
            </a:extLst>
          </p:cNvPr>
          <p:cNvSpPr txBox="1"/>
          <p:nvPr/>
        </p:nvSpPr>
        <p:spPr>
          <a:xfrm>
            <a:off x="5046527" y="513386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76AB52-B0CB-4FF1-80AA-1109FE3681F0}"/>
              </a:ext>
            </a:extLst>
          </p:cNvPr>
          <p:cNvSpPr txBox="1"/>
          <p:nvPr/>
        </p:nvSpPr>
        <p:spPr>
          <a:xfrm>
            <a:off x="5965434" y="5123863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3B10AAF-3D7A-484C-9F22-6173B536F65B}"/>
              </a:ext>
            </a:extLst>
          </p:cNvPr>
          <p:cNvSpPr txBox="1"/>
          <p:nvPr/>
        </p:nvSpPr>
        <p:spPr>
          <a:xfrm>
            <a:off x="6816080" y="513386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33B41B-D094-458B-AD2A-BDF93199CD02}"/>
              </a:ext>
            </a:extLst>
          </p:cNvPr>
          <p:cNvSpPr txBox="1"/>
          <p:nvPr/>
        </p:nvSpPr>
        <p:spPr>
          <a:xfrm>
            <a:off x="7777597" y="5116168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F40729-1246-4303-BB09-8E0A7844CA8E}"/>
              </a:ext>
            </a:extLst>
          </p:cNvPr>
          <p:cNvSpPr txBox="1"/>
          <p:nvPr/>
        </p:nvSpPr>
        <p:spPr>
          <a:xfrm>
            <a:off x="1055440" y="1662017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93A88D-AFF3-49CD-B602-E7A4D1CC2535}"/>
              </a:ext>
            </a:extLst>
          </p:cNvPr>
          <p:cNvSpPr txBox="1"/>
          <p:nvPr/>
        </p:nvSpPr>
        <p:spPr>
          <a:xfrm>
            <a:off x="10440488" y="1662017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F4A0CE-0DB9-4715-AF4C-4A2E192C1E4C}"/>
              </a:ext>
            </a:extLst>
          </p:cNvPr>
          <p:cNvSpPr txBox="1"/>
          <p:nvPr/>
        </p:nvSpPr>
        <p:spPr>
          <a:xfrm>
            <a:off x="5860360" y="1656211"/>
            <a:ext cx="3129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007BCF-B864-4C55-B716-21CED6439810}"/>
              </a:ext>
            </a:extLst>
          </p:cNvPr>
          <p:cNvSpPr txBox="1"/>
          <p:nvPr/>
        </p:nvSpPr>
        <p:spPr>
          <a:xfrm>
            <a:off x="3357067" y="1662017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EDA3E-1086-400C-8964-2B3D64C70D69}"/>
              </a:ext>
            </a:extLst>
          </p:cNvPr>
          <p:cNvSpPr txBox="1"/>
          <p:nvPr/>
        </p:nvSpPr>
        <p:spPr>
          <a:xfrm>
            <a:off x="8207200" y="1666465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6D256A-CE30-4947-8165-6B70873F8A66}"/>
              </a:ext>
            </a:extLst>
          </p:cNvPr>
          <p:cNvSpPr txBox="1"/>
          <p:nvPr/>
        </p:nvSpPr>
        <p:spPr>
          <a:xfrm>
            <a:off x="2228860" y="1652779"/>
            <a:ext cx="3129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CDBC97-4D81-4EAA-89DB-111B5164B7B9}"/>
              </a:ext>
            </a:extLst>
          </p:cNvPr>
          <p:cNvSpPr txBox="1"/>
          <p:nvPr/>
        </p:nvSpPr>
        <p:spPr>
          <a:xfrm>
            <a:off x="4485274" y="165277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242A64-8449-40AE-A2B5-7FED76F1049F}"/>
              </a:ext>
            </a:extLst>
          </p:cNvPr>
          <p:cNvSpPr txBox="1"/>
          <p:nvPr/>
        </p:nvSpPr>
        <p:spPr>
          <a:xfrm>
            <a:off x="6918075" y="1652779"/>
            <a:ext cx="4411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4E61EE-2C6B-40AB-8525-83EF53D1B0B6}"/>
              </a:ext>
            </a:extLst>
          </p:cNvPr>
          <p:cNvSpPr txBox="1"/>
          <p:nvPr/>
        </p:nvSpPr>
        <p:spPr>
          <a:xfrm>
            <a:off x="9254533" y="1660271"/>
            <a:ext cx="4240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7588C5-A40D-4FD0-A5E3-8E3C65511EE5}"/>
              </a:ext>
            </a:extLst>
          </p:cNvPr>
          <p:cNvSpPr txBox="1"/>
          <p:nvPr/>
        </p:nvSpPr>
        <p:spPr>
          <a:xfrm>
            <a:off x="1592857" y="1670722"/>
            <a:ext cx="4240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C8C9D3-3B96-4F6F-B734-39ADC2768243}"/>
              </a:ext>
            </a:extLst>
          </p:cNvPr>
          <p:cNvSpPr txBox="1"/>
          <p:nvPr/>
        </p:nvSpPr>
        <p:spPr>
          <a:xfrm>
            <a:off x="2728843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B7E16AA-47C9-446A-B1EC-11D09A192286}"/>
              </a:ext>
            </a:extLst>
          </p:cNvPr>
          <p:cNvSpPr txBox="1"/>
          <p:nvPr/>
        </p:nvSpPr>
        <p:spPr>
          <a:xfrm>
            <a:off x="3892297" y="166802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7CD65B-DA90-427F-9E35-1926178C4D3F}"/>
              </a:ext>
            </a:extLst>
          </p:cNvPr>
          <p:cNvSpPr txBox="1"/>
          <p:nvPr/>
        </p:nvSpPr>
        <p:spPr>
          <a:xfrm>
            <a:off x="5199562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113471-399F-4957-94AD-06C6339137AF}"/>
              </a:ext>
            </a:extLst>
          </p:cNvPr>
          <p:cNvSpPr txBox="1"/>
          <p:nvPr/>
        </p:nvSpPr>
        <p:spPr>
          <a:xfrm>
            <a:off x="6385701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61CD06-98DE-4BAE-B60A-4D2C9B01761F}"/>
              </a:ext>
            </a:extLst>
          </p:cNvPr>
          <p:cNvCxnSpPr/>
          <p:nvPr/>
        </p:nvCxnSpPr>
        <p:spPr>
          <a:xfrm>
            <a:off x="695400" y="2031349"/>
            <a:ext cx="1008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57076E5-C667-4719-BD1E-3F08E77863D6}"/>
              </a:ext>
            </a:extLst>
          </p:cNvPr>
          <p:cNvSpPr txBox="1"/>
          <p:nvPr/>
        </p:nvSpPr>
        <p:spPr>
          <a:xfrm>
            <a:off x="7565137" y="1675274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E6E11F-1CE7-4C24-ACEE-18792A9DB57E}"/>
              </a:ext>
            </a:extLst>
          </p:cNvPr>
          <p:cNvSpPr txBox="1"/>
          <p:nvPr/>
        </p:nvSpPr>
        <p:spPr>
          <a:xfrm>
            <a:off x="8733914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FB9A5D4-7BBA-403E-BCAD-0A6F02349A7F}"/>
              </a:ext>
            </a:extLst>
          </p:cNvPr>
          <p:cNvSpPr txBox="1"/>
          <p:nvPr/>
        </p:nvSpPr>
        <p:spPr>
          <a:xfrm>
            <a:off x="9838951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59C4F8-F964-402F-AB73-554FE7BF1661}"/>
              </a:ext>
            </a:extLst>
          </p:cNvPr>
          <p:cNvSpPr txBox="1"/>
          <p:nvPr/>
        </p:nvSpPr>
        <p:spPr>
          <a:xfrm>
            <a:off x="3078727" y="231717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初始值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67500D-22ED-4BF2-987B-1266C713E41B}"/>
              </a:ext>
            </a:extLst>
          </p:cNvPr>
          <p:cNvSpPr txBox="1"/>
          <p:nvPr/>
        </p:nvSpPr>
        <p:spPr>
          <a:xfrm>
            <a:off x="3117247" y="296631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第一次增值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EE379B-3DD4-4438-867C-0280C1B8D563}"/>
              </a:ext>
            </a:extLst>
          </p:cNvPr>
          <p:cNvSpPr txBox="1"/>
          <p:nvPr/>
        </p:nvSpPr>
        <p:spPr>
          <a:xfrm>
            <a:off x="3174017" y="367424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第二次增值</a:t>
            </a:r>
            <a:r>
              <a:rPr lang="en-US" altLang="zh-CN" dirty="0"/>
              <a:t>=15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5A6E4F-5043-4835-BF4C-EADFD1CEDC65}"/>
              </a:ext>
            </a:extLst>
          </p:cNvPr>
          <p:cNvSpPr txBox="1"/>
          <p:nvPr/>
        </p:nvSpPr>
        <p:spPr>
          <a:xfrm>
            <a:off x="5260476" y="444406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第三次增值</a:t>
            </a:r>
            <a:r>
              <a:rPr lang="en-US" altLang="zh-CN" dirty="0"/>
              <a:t>=45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3299D1-DEC3-409E-BFAD-A13486A2A336}"/>
              </a:ext>
            </a:extLst>
          </p:cNvPr>
          <p:cNvSpPr txBox="1"/>
          <p:nvPr/>
        </p:nvSpPr>
        <p:spPr>
          <a:xfrm>
            <a:off x="8749459" y="511348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第四次增值</a:t>
            </a:r>
            <a:r>
              <a:rPr lang="en-US" altLang="zh-CN" dirty="0"/>
              <a:t>=135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70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10AD-CD41-423B-8502-9878E23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找数学规律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9BA17-88A3-42DD-9405-6AEFDC9BF345}"/>
              </a:ext>
            </a:extLst>
          </p:cNvPr>
          <p:cNvSpPr txBox="1"/>
          <p:nvPr/>
        </p:nvSpPr>
        <p:spPr>
          <a:xfrm>
            <a:off x="1590060" y="2348880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0B0212-0E1B-4BA7-AFD2-D40E6E7D12FB}"/>
              </a:ext>
            </a:extLst>
          </p:cNvPr>
          <p:cNvSpPr txBox="1"/>
          <p:nvPr/>
        </p:nvSpPr>
        <p:spPr>
          <a:xfrm>
            <a:off x="2135560" y="2365480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80260-4F94-450C-97B3-E5DF3E4F167B}"/>
              </a:ext>
            </a:extLst>
          </p:cNvPr>
          <p:cNvSpPr txBox="1"/>
          <p:nvPr/>
        </p:nvSpPr>
        <p:spPr>
          <a:xfrm>
            <a:off x="1905960" y="3035742"/>
            <a:ext cx="3129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482473-6412-4F53-9F6F-BD8E549CFE2D}"/>
              </a:ext>
            </a:extLst>
          </p:cNvPr>
          <p:cNvSpPr txBox="1"/>
          <p:nvPr/>
        </p:nvSpPr>
        <p:spPr>
          <a:xfrm>
            <a:off x="1561274" y="3717032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DE3372-1353-437B-8377-564C36CC4DB3}"/>
              </a:ext>
            </a:extLst>
          </p:cNvPr>
          <p:cNvSpPr txBox="1"/>
          <p:nvPr/>
        </p:nvSpPr>
        <p:spPr>
          <a:xfrm>
            <a:off x="2292013" y="3710990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146382-AB13-4D98-815E-F319A753A9DF}"/>
              </a:ext>
            </a:extLst>
          </p:cNvPr>
          <p:cNvSpPr txBox="1"/>
          <p:nvPr/>
        </p:nvSpPr>
        <p:spPr>
          <a:xfrm>
            <a:off x="1590060" y="4448615"/>
            <a:ext cx="3129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614879-F20C-4A66-A773-D2C6E241D941}"/>
              </a:ext>
            </a:extLst>
          </p:cNvPr>
          <p:cNvSpPr txBox="1"/>
          <p:nvPr/>
        </p:nvSpPr>
        <p:spPr>
          <a:xfrm>
            <a:off x="2292013" y="445731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623876-17A8-4EB6-9A45-EFC568E3D56B}"/>
              </a:ext>
            </a:extLst>
          </p:cNvPr>
          <p:cNvSpPr txBox="1"/>
          <p:nvPr/>
        </p:nvSpPr>
        <p:spPr>
          <a:xfrm>
            <a:off x="3169989" y="4448615"/>
            <a:ext cx="4411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FCB42C-8572-4C46-9D1C-31777521F159}"/>
              </a:ext>
            </a:extLst>
          </p:cNvPr>
          <p:cNvSpPr txBox="1"/>
          <p:nvPr/>
        </p:nvSpPr>
        <p:spPr>
          <a:xfrm>
            <a:off x="4223792" y="4458619"/>
            <a:ext cx="4240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21C17E-FF54-4DF8-8254-95F6FBFFB6FA}"/>
              </a:ext>
            </a:extLst>
          </p:cNvPr>
          <p:cNvSpPr txBox="1"/>
          <p:nvPr/>
        </p:nvSpPr>
        <p:spPr>
          <a:xfrm>
            <a:off x="1553057" y="5123863"/>
            <a:ext cx="4240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74CDCE-7F84-4CA7-BA01-B632E4A4B243}"/>
              </a:ext>
            </a:extLst>
          </p:cNvPr>
          <p:cNvSpPr txBox="1"/>
          <p:nvPr/>
        </p:nvSpPr>
        <p:spPr>
          <a:xfrm>
            <a:off x="2238174" y="5126966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5FAA84-6256-445E-BE7D-05B16BD2DA30}"/>
              </a:ext>
            </a:extLst>
          </p:cNvPr>
          <p:cNvSpPr txBox="1"/>
          <p:nvPr/>
        </p:nvSpPr>
        <p:spPr>
          <a:xfrm>
            <a:off x="3169989" y="512526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05F4059-C26C-45C4-9602-17E7487E1C0F}"/>
              </a:ext>
            </a:extLst>
          </p:cNvPr>
          <p:cNvSpPr txBox="1"/>
          <p:nvPr/>
        </p:nvSpPr>
        <p:spPr>
          <a:xfrm>
            <a:off x="4101804" y="513386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15B54C-0D52-47BF-B095-271CE3825DC5}"/>
              </a:ext>
            </a:extLst>
          </p:cNvPr>
          <p:cNvSpPr txBox="1"/>
          <p:nvPr/>
        </p:nvSpPr>
        <p:spPr>
          <a:xfrm>
            <a:off x="5046527" y="513386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76AB52-B0CB-4FF1-80AA-1109FE3681F0}"/>
              </a:ext>
            </a:extLst>
          </p:cNvPr>
          <p:cNvSpPr txBox="1"/>
          <p:nvPr/>
        </p:nvSpPr>
        <p:spPr>
          <a:xfrm>
            <a:off x="5965434" y="5123863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3B10AAF-3D7A-484C-9F22-6173B536F65B}"/>
              </a:ext>
            </a:extLst>
          </p:cNvPr>
          <p:cNvSpPr txBox="1"/>
          <p:nvPr/>
        </p:nvSpPr>
        <p:spPr>
          <a:xfrm>
            <a:off x="6816080" y="513386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33B41B-D094-458B-AD2A-BDF93199CD02}"/>
              </a:ext>
            </a:extLst>
          </p:cNvPr>
          <p:cNvSpPr txBox="1"/>
          <p:nvPr/>
        </p:nvSpPr>
        <p:spPr>
          <a:xfrm>
            <a:off x="7777597" y="5116168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F40729-1246-4303-BB09-8E0A7844CA8E}"/>
              </a:ext>
            </a:extLst>
          </p:cNvPr>
          <p:cNvSpPr txBox="1"/>
          <p:nvPr/>
        </p:nvSpPr>
        <p:spPr>
          <a:xfrm>
            <a:off x="1055440" y="1662017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93A88D-AFF3-49CD-B602-E7A4D1CC2535}"/>
              </a:ext>
            </a:extLst>
          </p:cNvPr>
          <p:cNvSpPr txBox="1"/>
          <p:nvPr/>
        </p:nvSpPr>
        <p:spPr>
          <a:xfrm>
            <a:off x="10440488" y="1662017"/>
            <a:ext cx="31290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F4A0CE-0DB9-4715-AF4C-4A2E192C1E4C}"/>
              </a:ext>
            </a:extLst>
          </p:cNvPr>
          <p:cNvSpPr txBox="1"/>
          <p:nvPr/>
        </p:nvSpPr>
        <p:spPr>
          <a:xfrm>
            <a:off x="5860360" y="1656211"/>
            <a:ext cx="3129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007BCF-B864-4C55-B716-21CED6439810}"/>
              </a:ext>
            </a:extLst>
          </p:cNvPr>
          <p:cNvSpPr txBox="1"/>
          <p:nvPr/>
        </p:nvSpPr>
        <p:spPr>
          <a:xfrm>
            <a:off x="3357067" y="1662017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BEDA3E-1086-400C-8964-2B3D64C70D69}"/>
              </a:ext>
            </a:extLst>
          </p:cNvPr>
          <p:cNvSpPr txBox="1"/>
          <p:nvPr/>
        </p:nvSpPr>
        <p:spPr>
          <a:xfrm>
            <a:off x="8207200" y="1666465"/>
            <a:ext cx="31290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6D256A-CE30-4947-8165-6B70873F8A66}"/>
              </a:ext>
            </a:extLst>
          </p:cNvPr>
          <p:cNvSpPr txBox="1"/>
          <p:nvPr/>
        </p:nvSpPr>
        <p:spPr>
          <a:xfrm>
            <a:off x="2228860" y="1652779"/>
            <a:ext cx="3129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CDBC97-4D81-4EAA-89DB-111B5164B7B9}"/>
              </a:ext>
            </a:extLst>
          </p:cNvPr>
          <p:cNvSpPr txBox="1"/>
          <p:nvPr/>
        </p:nvSpPr>
        <p:spPr>
          <a:xfrm>
            <a:off x="4485274" y="165277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242A64-8449-40AE-A2B5-7FED76F1049F}"/>
              </a:ext>
            </a:extLst>
          </p:cNvPr>
          <p:cNvSpPr txBox="1"/>
          <p:nvPr/>
        </p:nvSpPr>
        <p:spPr>
          <a:xfrm>
            <a:off x="6918075" y="1652779"/>
            <a:ext cx="4411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4E61EE-2C6B-40AB-8525-83EF53D1B0B6}"/>
              </a:ext>
            </a:extLst>
          </p:cNvPr>
          <p:cNvSpPr txBox="1"/>
          <p:nvPr/>
        </p:nvSpPr>
        <p:spPr>
          <a:xfrm>
            <a:off x="9254533" y="1660271"/>
            <a:ext cx="4240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7588C5-A40D-4FD0-A5E3-8E3C65511EE5}"/>
              </a:ext>
            </a:extLst>
          </p:cNvPr>
          <p:cNvSpPr txBox="1"/>
          <p:nvPr/>
        </p:nvSpPr>
        <p:spPr>
          <a:xfrm>
            <a:off x="1592857" y="1670722"/>
            <a:ext cx="4240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C8C9D3-3B96-4F6F-B734-39ADC2768243}"/>
              </a:ext>
            </a:extLst>
          </p:cNvPr>
          <p:cNvSpPr txBox="1"/>
          <p:nvPr/>
        </p:nvSpPr>
        <p:spPr>
          <a:xfrm>
            <a:off x="2728843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B7E16AA-47C9-446A-B1EC-11D09A192286}"/>
              </a:ext>
            </a:extLst>
          </p:cNvPr>
          <p:cNvSpPr txBox="1"/>
          <p:nvPr/>
        </p:nvSpPr>
        <p:spPr>
          <a:xfrm>
            <a:off x="3892297" y="1668027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7CD65B-DA90-427F-9E35-1926178C4D3F}"/>
              </a:ext>
            </a:extLst>
          </p:cNvPr>
          <p:cNvSpPr txBox="1"/>
          <p:nvPr/>
        </p:nvSpPr>
        <p:spPr>
          <a:xfrm>
            <a:off x="5199562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113471-399F-4957-94AD-06C6339137AF}"/>
              </a:ext>
            </a:extLst>
          </p:cNvPr>
          <p:cNvSpPr txBox="1"/>
          <p:nvPr/>
        </p:nvSpPr>
        <p:spPr>
          <a:xfrm>
            <a:off x="6385701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61CD06-98DE-4BAE-B60A-4D2C9B01761F}"/>
              </a:ext>
            </a:extLst>
          </p:cNvPr>
          <p:cNvCxnSpPr/>
          <p:nvPr/>
        </p:nvCxnSpPr>
        <p:spPr>
          <a:xfrm>
            <a:off x="695400" y="2031349"/>
            <a:ext cx="1008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57076E5-C667-4719-BD1E-3F08E77863D6}"/>
              </a:ext>
            </a:extLst>
          </p:cNvPr>
          <p:cNvSpPr txBox="1"/>
          <p:nvPr/>
        </p:nvSpPr>
        <p:spPr>
          <a:xfrm>
            <a:off x="7565137" y="1675274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E6E11F-1CE7-4C24-ACEE-18792A9DB57E}"/>
              </a:ext>
            </a:extLst>
          </p:cNvPr>
          <p:cNvSpPr txBox="1"/>
          <p:nvPr/>
        </p:nvSpPr>
        <p:spPr>
          <a:xfrm>
            <a:off x="8733914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FB9A5D4-7BBA-403E-BCAD-0A6F02349A7F}"/>
              </a:ext>
            </a:extLst>
          </p:cNvPr>
          <p:cNvSpPr txBox="1"/>
          <p:nvPr/>
        </p:nvSpPr>
        <p:spPr>
          <a:xfrm>
            <a:off x="9838951" y="1675274"/>
            <a:ext cx="4411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59C4F8-F964-402F-AB73-554FE7BF1661}"/>
              </a:ext>
            </a:extLst>
          </p:cNvPr>
          <p:cNvSpPr txBox="1"/>
          <p:nvPr/>
        </p:nvSpPr>
        <p:spPr>
          <a:xfrm>
            <a:off x="3078727" y="231717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初始值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67500D-22ED-4BF2-987B-1266C713E41B}"/>
              </a:ext>
            </a:extLst>
          </p:cNvPr>
          <p:cNvSpPr txBox="1"/>
          <p:nvPr/>
        </p:nvSpPr>
        <p:spPr>
          <a:xfrm>
            <a:off x="3117247" y="296631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第一次增值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EE379B-3DD4-4438-867C-0280C1B8D563}"/>
              </a:ext>
            </a:extLst>
          </p:cNvPr>
          <p:cNvSpPr txBox="1"/>
          <p:nvPr/>
        </p:nvSpPr>
        <p:spPr>
          <a:xfrm>
            <a:off x="3174017" y="367424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第二次增值</a:t>
            </a:r>
            <a:r>
              <a:rPr lang="en-US" altLang="zh-CN" dirty="0"/>
              <a:t>=15 (3*5)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5A6E4F-5043-4835-BF4C-EADFD1CEDC65}"/>
              </a:ext>
            </a:extLst>
          </p:cNvPr>
          <p:cNvSpPr txBox="1"/>
          <p:nvPr/>
        </p:nvSpPr>
        <p:spPr>
          <a:xfrm>
            <a:off x="5260476" y="444406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第三次增值</a:t>
            </a:r>
            <a:r>
              <a:rPr lang="en-US" altLang="zh-CN" dirty="0"/>
              <a:t>=45 (9*5)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3299D1-DEC3-409E-BFAD-A13486A2A336}"/>
              </a:ext>
            </a:extLst>
          </p:cNvPr>
          <p:cNvSpPr txBox="1"/>
          <p:nvPr/>
        </p:nvSpPr>
        <p:spPr>
          <a:xfrm>
            <a:off x="8749459" y="5113483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第四次增值</a:t>
            </a:r>
            <a:r>
              <a:rPr lang="en-US" altLang="zh-CN" dirty="0"/>
              <a:t>=135 (27*5)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6924F6-6F34-4D2D-8499-4F0D2E2F69FE}"/>
                  </a:ext>
                </a:extLst>
              </p:cNvPr>
              <p:cNvSpPr txBox="1"/>
              <p:nvPr/>
            </p:nvSpPr>
            <p:spPr>
              <a:xfrm>
                <a:off x="1522016" y="5875335"/>
                <a:ext cx="3677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6924F6-6F34-4D2D-8499-4F0D2E2F6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16" y="5875335"/>
                <a:ext cx="367754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9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239E-1C90-44A5-ABA3-D2CD9056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数学模型与程序代码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E9F14-3AF1-44A3-BAEE-2E650662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242761" cy="46628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m=2, n=3;</a:t>
            </a:r>
          </a:p>
          <a:p>
            <a:pPr marL="0" indent="0">
              <a:buNone/>
            </a:pPr>
            <a:r>
              <a:rPr lang="en-US" altLang="zh-CN" dirty="0"/>
              <a:t>s0=m+m+1=5;</a:t>
            </a:r>
          </a:p>
          <a:p>
            <a:pPr marL="0" indent="0">
              <a:buNone/>
            </a:pPr>
            <a:r>
              <a:rPr lang="en-US" altLang="zh-CN" dirty="0"/>
              <a:t>s=1+3+3*3=13</a:t>
            </a:r>
          </a:p>
          <a:p>
            <a:pPr marL="0" indent="0">
              <a:buNone/>
            </a:pPr>
            <a:r>
              <a:rPr lang="en-US" altLang="zh-CN" dirty="0"/>
              <a:t>5*13+5=5*14=70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F5872-4EB3-4630-89AF-0E65AC9B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1340768"/>
            <a:ext cx="2425055" cy="765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700869-363D-4AB9-8C49-A8CE58CC9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361" y="2708920"/>
            <a:ext cx="3882950" cy="19683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3FD2D-0D1A-4788-A9D8-77087EFFE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08" y="2130663"/>
            <a:ext cx="3461185" cy="3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数字反转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484784"/>
            <a:ext cx="9931393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给定一个整数，请将该数各个位上数字反转得到一个新数。新数也应满足整数的常见形式，即除非给定的原数为零，否则反转后得到的新数的最高位数字不应为零（参见样例</a:t>
            </a:r>
            <a:r>
              <a:rPr lang="en-US" altLang="zh-CN" dirty="0"/>
              <a:t>2</a:t>
            </a:r>
            <a:r>
              <a:rPr lang="zh-CN" altLang="en-US" dirty="0"/>
              <a:t>）。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输入共 </a:t>
            </a:r>
            <a:r>
              <a:rPr lang="en-US" altLang="zh-CN" dirty="0"/>
              <a:t>1 </a:t>
            </a:r>
            <a:r>
              <a:rPr lang="zh-CN" altLang="en-US" dirty="0"/>
              <a:t>行，一个整数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en-US" altLang="zh-CN" dirty="0"/>
              <a:t>-1,000,000,000 ≤ N≤ 1,000,000,000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输出共 </a:t>
            </a:r>
            <a:r>
              <a:rPr lang="en-US" altLang="zh-CN" dirty="0"/>
              <a:t>1 </a:t>
            </a:r>
            <a:r>
              <a:rPr lang="zh-CN" altLang="en-US" dirty="0"/>
              <a:t>行，一个整数，表示反转后的新数。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  <a:r>
              <a:rPr lang="en-US" altLang="zh-CN" dirty="0"/>
              <a:t>#1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  <a:r>
              <a:rPr lang="en-US" altLang="zh-CN" dirty="0"/>
              <a:t>#1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321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  <a:r>
              <a:rPr lang="en-US" altLang="zh-CN" dirty="0"/>
              <a:t>#2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-380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  <a:r>
              <a:rPr lang="en-US" altLang="zh-CN" dirty="0"/>
              <a:t>#2</a:t>
            </a:r>
            <a:r>
              <a:rPr lang="zh-CN" altLang="en-US" dirty="0"/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-83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-1,000,000,000≤ N≤ 1,000,000,000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127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问题分析：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484784"/>
            <a:ext cx="10003401" cy="46628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）负数处理</a:t>
            </a:r>
            <a:r>
              <a:rPr lang="en-US" altLang="zh-CN" sz="24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/>
              <a:t>用一个变量标记负数，将负数取相反数。例如，如果</a:t>
            </a:r>
            <a:r>
              <a:rPr lang="en-US" altLang="zh-CN" sz="2400" dirty="0"/>
              <a:t>n</a:t>
            </a:r>
            <a:r>
              <a:rPr lang="zh-CN" altLang="en-US" sz="2400" dirty="0"/>
              <a:t>是负数</a:t>
            </a:r>
            <a:r>
              <a:rPr lang="en-US" altLang="zh-CN" sz="2400" dirty="0"/>
              <a:t>t=-1</a:t>
            </a:r>
            <a:r>
              <a:rPr lang="zh-CN" altLang="en-US" sz="2400" dirty="0"/>
              <a:t>，如果</a:t>
            </a:r>
            <a:r>
              <a:rPr lang="en-US" altLang="zh-CN" sz="2400" dirty="0"/>
              <a:t>n</a:t>
            </a:r>
            <a:r>
              <a:rPr lang="zh-CN" altLang="en-US" sz="2400" dirty="0"/>
              <a:t>是正数，</a:t>
            </a:r>
            <a:r>
              <a:rPr lang="en-US" altLang="zh-CN" sz="2400" dirty="0"/>
              <a:t>t=1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/>
              <a:t>数字反转前乘</a:t>
            </a:r>
            <a:r>
              <a:rPr lang="en-US" altLang="zh-CN" sz="2400" dirty="0"/>
              <a:t>t</a:t>
            </a:r>
            <a:r>
              <a:rPr lang="zh-CN" altLang="en-US" sz="2400" dirty="0"/>
              <a:t>，数字反转后再乘</a:t>
            </a:r>
            <a:r>
              <a:rPr lang="en-US" altLang="zh-CN" sz="2400" dirty="0"/>
              <a:t>t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-380</a:t>
            </a:r>
            <a:r>
              <a:rPr lang="zh-CN" altLang="en-US" sz="2400" dirty="0"/>
              <a:t>，这时</a:t>
            </a:r>
            <a:r>
              <a:rPr lang="en-US" altLang="zh-CN" sz="2400" dirty="0"/>
              <a:t>t=-1</a:t>
            </a:r>
            <a:r>
              <a:rPr lang="zh-CN" altLang="en-US" sz="2400" dirty="0"/>
              <a:t>，所以有</a:t>
            </a:r>
            <a:r>
              <a:rPr lang="en-US" altLang="zh-CN" sz="2400" dirty="0"/>
              <a:t>-380*t=380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）合成新的数字：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/>
              <a:t>不能一边分离一边输出，如果原来的数字结尾是</a:t>
            </a:r>
            <a:r>
              <a:rPr lang="en-US" altLang="zh-CN" sz="2400" dirty="0"/>
              <a:t>0</a:t>
            </a:r>
            <a:r>
              <a:rPr lang="zh-CN" altLang="en-US" sz="2400" dirty="0"/>
              <a:t>的话，输出时就会首先输出</a:t>
            </a:r>
            <a:r>
              <a:rPr lang="en-US" altLang="zh-CN" sz="2400" dirty="0"/>
              <a:t>0</a:t>
            </a:r>
            <a:r>
              <a:rPr lang="zh-CN" altLang="en-US" sz="2400" dirty="0"/>
              <a:t>。所以要一边分离数字，一边要合成新的数字。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341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算法：合成数字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4242761" cy="4662836"/>
          </a:xfrm>
        </p:spPr>
        <p:txBody>
          <a:bodyPr/>
          <a:lstStyle/>
          <a:p>
            <a:pPr marL="0" indent="0">
              <a:buNone/>
            </a:pPr>
            <a:r>
              <a:rPr lang="pt-BR" altLang="zh-CN" dirty="0"/>
              <a:t>N			</a:t>
            </a:r>
            <a:r>
              <a:rPr lang="en-US" altLang="zh-CN" dirty="0"/>
              <a:t>s=0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3254		4	</a:t>
            </a:r>
            <a:r>
              <a:rPr lang="en-US" altLang="zh-CN" dirty="0"/>
              <a:t>4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325		5	</a:t>
            </a:r>
            <a:r>
              <a:rPr lang="en-US" altLang="zh-CN" dirty="0"/>
              <a:t>45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32		2	</a:t>
            </a:r>
            <a:r>
              <a:rPr lang="en-US" altLang="zh-CN" dirty="0"/>
              <a:t>452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3		3	</a:t>
            </a:r>
            <a:r>
              <a:rPr lang="en-US" altLang="zh-CN" dirty="0"/>
              <a:t>4523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12024" y="1916832"/>
            <a:ext cx="4332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/>
              <a:t>获取最后一位数字：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3300"/>
                </a:solidFill>
              </a:rPr>
              <a:t>m=m</a:t>
            </a:r>
            <a:r>
              <a:rPr lang="zh-CN" altLang="en-US" sz="3200" dirty="0">
                <a:solidFill>
                  <a:srgbClr val="FF3300"/>
                </a:solidFill>
              </a:rPr>
              <a:t>*</a:t>
            </a:r>
            <a:r>
              <a:rPr lang="en-US" altLang="zh-CN" sz="3200" dirty="0">
                <a:solidFill>
                  <a:srgbClr val="FF3300"/>
                </a:solidFill>
              </a:rPr>
              <a:t>10+n%10</a:t>
            </a:r>
          </a:p>
          <a:p>
            <a:r>
              <a:rPr lang="zh-CN" altLang="en-US" sz="3200" dirty="0"/>
              <a:t>移去最后一位数字：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3300"/>
                </a:solidFill>
              </a:rPr>
              <a:t>n=n/10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396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3603</TotalTime>
  <Pages>0</Pages>
  <Words>919</Words>
  <Characters>0</Characters>
  <Application>Microsoft Office PowerPoint</Application>
  <DocSecurity>0</DocSecurity>
  <PresentationFormat>宽屏</PresentationFormat>
  <Lines>0</Lines>
  <Paragraphs>189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Adobe 繁黑體 Std B</vt:lpstr>
      <vt:lpstr>黑体</vt:lpstr>
      <vt:lpstr>Arial</vt:lpstr>
      <vt:lpstr>Calibri</vt:lpstr>
      <vt:lpstr>Calibri Light</vt:lpstr>
      <vt:lpstr>Cambria Math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数字游戏</vt:lpstr>
      <vt:lpstr>找数学规律</vt:lpstr>
      <vt:lpstr>找数学规律</vt:lpstr>
      <vt:lpstr>找数学规律</vt:lpstr>
      <vt:lpstr>数学模型与程序代码</vt:lpstr>
      <vt:lpstr>数字反转</vt:lpstr>
      <vt:lpstr>问题分析：</vt:lpstr>
      <vt:lpstr>算法：合成数字</vt:lpstr>
      <vt:lpstr>算法分析</vt:lpstr>
      <vt:lpstr>算法分析</vt:lpstr>
      <vt:lpstr>回文数</vt:lpstr>
      <vt:lpstr>回文数</vt:lpstr>
      <vt:lpstr>判断回文数</vt:lpstr>
      <vt:lpstr>回文数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345</cp:revision>
  <dcterms:created xsi:type="dcterms:W3CDTF">2007-08-07T12:36:14Z</dcterms:created>
  <dcterms:modified xsi:type="dcterms:W3CDTF">2019-01-09T14:19:07Z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