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4324" r:id="rId2"/>
  </p:sldMasterIdLst>
  <p:notesMasterIdLst>
    <p:notesMasterId r:id="rId16"/>
  </p:notesMasterIdLst>
  <p:sldIdLst>
    <p:sldId id="257" r:id="rId3"/>
    <p:sldId id="260" r:id="rId4"/>
    <p:sldId id="261" r:id="rId5"/>
    <p:sldId id="262" r:id="rId6"/>
    <p:sldId id="270" r:id="rId7"/>
    <p:sldId id="258" r:id="rId8"/>
    <p:sldId id="266" r:id="rId9"/>
    <p:sldId id="263" r:id="rId10"/>
    <p:sldId id="267" r:id="rId11"/>
    <p:sldId id="259" r:id="rId12"/>
    <p:sldId id="268" r:id="rId13"/>
    <p:sldId id="265" r:id="rId14"/>
    <p:sldId id="269" r:id="rId15"/>
  </p:sldIdLst>
  <p:sldSz cx="12192000" cy="6858000"/>
  <p:notesSz cx="6808788" cy="98234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66CC"/>
    <a:srgbClr val="FFFFFF"/>
    <a:srgbClr val="D60093"/>
    <a:srgbClr val="FF3300"/>
    <a:srgbClr val="FFFF00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72" y="10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0175" y="736600"/>
            <a:ext cx="6548438" cy="368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单击此处编辑母版文本样式</a:t>
            </a:r>
          </a:p>
          <a:p>
            <a:pPr lvl="1"/>
            <a:r>
              <a:rPr lang="zh-CN" altLang="zh-CN" noProof="0"/>
              <a:t>第二级</a:t>
            </a:r>
          </a:p>
          <a:p>
            <a:pPr lvl="2"/>
            <a:r>
              <a:rPr lang="zh-CN" altLang="zh-CN" noProof="0"/>
              <a:t>第三级</a:t>
            </a:r>
          </a:p>
          <a:p>
            <a:pPr lvl="3"/>
            <a:r>
              <a:rPr lang="zh-CN" altLang="zh-CN" noProof="0"/>
              <a:t>第四级</a:t>
            </a:r>
          </a:p>
          <a:p>
            <a:pPr lvl="4"/>
            <a:r>
              <a:rPr lang="zh-CN" altLang="zh-CN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665E49-0FAF-4827-A89E-459EE2FA9E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2877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24893-DBDA-4BFA-9CE1-4BFE7CD0F8CF}" type="datetime1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8FF87-50E7-4D7C-B3C4-E069BD6E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251D-888C-4B96-B613-1AE9A18C262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043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55F8F-C378-4C42-BF64-5CB843272E3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248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10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14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16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2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125" y="1341438"/>
            <a:ext cx="1555750" cy="527050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2FA42EB-9E79-43CA-96EF-342DF4572F34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13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7425" y="5211763"/>
            <a:ext cx="2111375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FAEF2FC-0AC2-4C34-8C37-D02BB4137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3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94472-9E7A-43BB-A393-C296912D8F0D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E905F-EDD6-4AC8-81AA-559EA75A5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8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23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29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31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2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300" y="1344613"/>
            <a:ext cx="1555750" cy="530225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609E0F-3F7C-4E0A-8939-58AC8518F67B}" type="datetimeFigureOut">
              <a:rPr lang="zh-CN" altLang="en-US"/>
              <a:pPr>
                <a:defRPr/>
              </a:pPr>
              <a:t>2019/1/10</a:t>
            </a:fld>
            <a:endParaRPr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708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250" y="5211763"/>
            <a:ext cx="2112963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8AA4B-9D7F-4A83-A507-88BBA0E18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6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542D5-6E35-4FE3-8779-F8C716C0A6E0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AD357-3507-457A-ABD7-E885B666D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50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B4A32-73F4-427E-AD2F-E8F2564B7AC2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5C29D-E572-4E26-B9DF-90EE0F8DE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2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C9227-BB47-435A-804C-D9AF2902C3D4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EEF4-4D87-4223-9C47-61E4CC08B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08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7124D-D584-4ECD-B1AE-E22DCF57E53A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B312-DB54-4A5C-967D-99377C542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1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/>
          <p:nvPr/>
        </p:nvSpPr>
        <p:spPr>
          <a:xfrm>
            <a:off x="246063" y="238125"/>
            <a:ext cx="8531225" cy="638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4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0819-7460-47C5-9FA0-AA732DD25A70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363" y="6223000"/>
            <a:ext cx="1463675" cy="2746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77F1A4-9DE2-45D6-B95B-3413F257D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79425" y="6453188"/>
            <a:ext cx="11088688" cy="0"/>
          </a:xfrm>
          <a:prstGeom prst="line">
            <a:avLst/>
          </a:prstGeom>
          <a:ln w="1905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58984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4662836"/>
          </a:xfrm>
        </p:spPr>
        <p:txBody>
          <a:bodyPr>
            <a:normAutofit/>
          </a:bodyPr>
          <a:lstStyle>
            <a:lvl1pPr marL="2286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1pPr>
            <a:lvl2pPr marL="685800" indent="-2286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/>
            </a:lvl2pPr>
            <a:lvl3pPr marL="11430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3pPr>
            <a:lvl4pPr marL="16002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4pPr>
            <a:lvl5pPr marL="20574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89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9581C684-34CB-4B74-A4DD-38D6D41430ED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538" y="6227763"/>
            <a:ext cx="1463675" cy="2730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2BACB5-83FE-4FFC-A5C2-74E294D1B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9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EE0A-7D9A-4FF3-BE24-3177E43AE3A5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75CE-C92F-4F96-A09C-6A9A38CDE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55C27-FC58-4301-9664-F92FBEE13319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323D1-B128-4F4E-9E4D-5098F69D6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7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8B22B-7679-43DA-A063-7603640328F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183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B4DB5-AB0C-416B-A497-94387338E13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621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87A19-5E95-437A-A077-5F41F019B10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447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71847-E61B-4656-A338-045731B6013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76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8F21-1356-4299-8337-DD0187B27AB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882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1953-5865-4F8F-98BB-4D4893263F0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06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3FBCF-12A3-473D-B33C-D072E546175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823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682B9C-C314-46BB-B72D-CD3629F4E7A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499" r:id="rId2"/>
    <p:sldLayoutId id="2147484482" r:id="rId3"/>
    <p:sldLayoutId id="2147484483" r:id="rId4"/>
    <p:sldLayoutId id="2147484484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642938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6800" y="2103438"/>
            <a:ext cx="100584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638" y="6307138"/>
            <a:ext cx="27432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6028B02-9407-403E-8BE1-15E7C08A362F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325" y="6307138"/>
            <a:ext cx="521335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563" y="6307138"/>
            <a:ext cx="1463675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CF1D1EC-F172-456D-9C4B-4F638A095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491" r:id="rId2"/>
    <p:sldLayoutId id="2147484501" r:id="rId3"/>
    <p:sldLayoutId id="2147484492" r:id="rId4"/>
    <p:sldLayoutId id="2147484493" r:id="rId5"/>
    <p:sldLayoutId id="2147484494" r:id="rId6"/>
    <p:sldLayoutId id="2147484495" r:id="rId7"/>
    <p:sldLayoutId id="2147484502" r:id="rId8"/>
    <p:sldLayoutId id="2147484503" r:id="rId9"/>
    <p:sldLayoutId id="2147484496" r:id="rId10"/>
    <p:sldLayoutId id="214748449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dirty="0">
          <a:solidFill>
            <a:srgbClr val="262626"/>
          </a:solidFill>
          <a:latin typeface="+mj-lt"/>
          <a:ea typeface="+mn-ea"/>
          <a:cs typeface="+mn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9pPr>
    </p:titleStyle>
    <p:bodyStyle>
      <a:lvl1pPr marL="182563" indent="-182563" algn="l" rtl="0" eaLnBrk="0" fontAlgn="base" hangingPunct="0">
        <a:spcBef>
          <a:spcPts val="9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7488" y="3940175"/>
            <a:ext cx="6480720" cy="1655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C++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程序设计（</a:t>
            </a: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14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）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循环应用</a:t>
            </a: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-5</a:t>
            </a:r>
            <a:endParaRPr lang="zh-CN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2274888"/>
            <a:ext cx="7416800" cy="15954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挑战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信息学奥林匹克</a:t>
            </a:r>
            <a:endParaRPr lang="zh-CN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pic>
        <p:nvPicPr>
          <p:cNvPr id="1024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404813"/>
            <a:ext cx="31527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角谷猜想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描述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所谓角谷猜想，是指对于任意一个正整数，如果是奇数，则乘</a:t>
            </a:r>
            <a:r>
              <a:rPr lang="en-US" altLang="zh-CN" dirty="0"/>
              <a:t>3</a:t>
            </a:r>
            <a:r>
              <a:rPr lang="zh-CN" altLang="en-US" dirty="0"/>
              <a:t>加</a:t>
            </a:r>
            <a:r>
              <a:rPr lang="en-US" altLang="zh-CN" dirty="0"/>
              <a:t>1</a:t>
            </a:r>
            <a:r>
              <a:rPr lang="zh-CN" altLang="en-US" dirty="0"/>
              <a:t>，如果是偶数，则除以</a:t>
            </a:r>
            <a:r>
              <a:rPr lang="en-US" altLang="zh-CN" dirty="0"/>
              <a:t>2</a:t>
            </a:r>
            <a:r>
              <a:rPr lang="zh-CN" altLang="en-US" dirty="0"/>
              <a:t>，得到的结果再按照上述规则重复处理，最终总能够得到</a:t>
            </a:r>
            <a:r>
              <a:rPr lang="en-US" altLang="zh-CN" dirty="0"/>
              <a:t>1</a:t>
            </a:r>
            <a:r>
              <a:rPr lang="zh-CN" altLang="en-US" dirty="0"/>
              <a:t>。如，假定初始整数为</a:t>
            </a:r>
            <a:r>
              <a:rPr lang="en-US" altLang="zh-CN" dirty="0"/>
              <a:t>5</a:t>
            </a:r>
            <a:r>
              <a:rPr lang="zh-CN" altLang="en-US" dirty="0"/>
              <a:t>，计算过程分别为</a:t>
            </a:r>
            <a:r>
              <a:rPr lang="en-US" altLang="zh-CN" dirty="0"/>
              <a:t>16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。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程序要求输入一个整数，将经过处理得到</a:t>
            </a:r>
            <a:r>
              <a:rPr lang="en-US" altLang="zh-CN" dirty="0"/>
              <a:t>1</a:t>
            </a:r>
            <a:r>
              <a:rPr lang="zh-CN" altLang="en-US" dirty="0"/>
              <a:t>的过程输出来。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输入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一个正整数</a:t>
            </a:r>
            <a:r>
              <a:rPr lang="en-US" altLang="zh-CN" dirty="0"/>
              <a:t>N(N &lt;= 2,000,000)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输出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从输入整数到</a:t>
            </a:r>
            <a:r>
              <a:rPr lang="en-US" altLang="zh-CN" dirty="0"/>
              <a:t>1</a:t>
            </a:r>
            <a:r>
              <a:rPr lang="zh-CN" altLang="en-US" dirty="0"/>
              <a:t>的步骤，每一步为一行，每一部中描述计算过程。最后一行输出</a:t>
            </a:r>
            <a:r>
              <a:rPr lang="en-US" altLang="zh-CN" dirty="0"/>
              <a:t>"End"</a:t>
            </a:r>
            <a:r>
              <a:rPr lang="zh-CN" altLang="en-US" dirty="0"/>
              <a:t>。如果输入为</a:t>
            </a:r>
            <a:r>
              <a:rPr lang="en-US" altLang="zh-CN" dirty="0"/>
              <a:t>1</a:t>
            </a:r>
            <a:r>
              <a:rPr lang="zh-CN" altLang="en-US" dirty="0"/>
              <a:t>，直接输出</a:t>
            </a:r>
            <a:r>
              <a:rPr lang="en-US" altLang="zh-CN" dirty="0"/>
              <a:t>"End"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样例输入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5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样例输出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5*3+1=16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16/2=8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8/2=4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4/2=2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2/2=1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End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593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角谷猜想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altLang="zh-CN" dirty="0"/>
              <a:t>	int n;</a:t>
            </a:r>
          </a:p>
          <a:p>
            <a:pPr marL="0" indent="0">
              <a:buNone/>
            </a:pPr>
            <a:r>
              <a:rPr lang="pt-BR" altLang="zh-CN" dirty="0"/>
              <a:t>	cin &gt;&gt;n;</a:t>
            </a:r>
          </a:p>
          <a:p>
            <a:pPr marL="0" indent="0">
              <a:buNone/>
            </a:pPr>
            <a:r>
              <a:rPr lang="pt-BR" altLang="zh-CN" dirty="0"/>
              <a:t>	while (n&gt;1)</a:t>
            </a:r>
          </a:p>
          <a:p>
            <a:pPr marL="0" indent="0">
              <a:buNone/>
            </a:pPr>
            <a:r>
              <a:rPr lang="pt-BR" altLang="zh-CN" dirty="0"/>
              <a:t>	{</a:t>
            </a:r>
          </a:p>
          <a:p>
            <a:pPr marL="0" indent="0">
              <a:buNone/>
            </a:pPr>
            <a:r>
              <a:rPr lang="pt-BR" altLang="zh-CN" dirty="0"/>
              <a:t>		if (_______)</a:t>
            </a:r>
          </a:p>
          <a:p>
            <a:pPr marL="0" indent="0">
              <a:buNone/>
            </a:pPr>
            <a:r>
              <a:rPr lang="pt-BR" altLang="zh-CN" dirty="0"/>
              <a:t>		{</a:t>
            </a:r>
          </a:p>
          <a:p>
            <a:pPr marL="0" indent="0">
              <a:buNone/>
            </a:pPr>
            <a:r>
              <a:rPr lang="pt-BR" altLang="zh-CN" dirty="0"/>
              <a:t>			cout&lt;&lt;n&lt;&lt;"*3+1="&lt;&lt;n*3+1&lt;&lt;endl;</a:t>
            </a:r>
          </a:p>
          <a:p>
            <a:pPr marL="0" indent="0">
              <a:buNone/>
            </a:pPr>
            <a:r>
              <a:rPr lang="pt-BR" altLang="zh-CN" dirty="0"/>
              <a:t>			n=__________;</a:t>
            </a:r>
          </a:p>
          <a:p>
            <a:pPr marL="0" indent="0">
              <a:buNone/>
            </a:pPr>
            <a:r>
              <a:rPr lang="pt-BR" altLang="zh-CN" dirty="0"/>
              <a:t>		}</a:t>
            </a:r>
          </a:p>
          <a:p>
            <a:pPr marL="0" indent="0">
              <a:buNone/>
            </a:pPr>
            <a:r>
              <a:rPr lang="pt-BR" altLang="zh-CN" dirty="0"/>
              <a:t>		else</a:t>
            </a:r>
          </a:p>
          <a:p>
            <a:pPr marL="0" indent="0">
              <a:buNone/>
            </a:pPr>
            <a:r>
              <a:rPr lang="pt-BR" altLang="zh-CN" dirty="0"/>
              <a:t>		{</a:t>
            </a:r>
          </a:p>
          <a:p>
            <a:pPr marL="0" indent="0">
              <a:buNone/>
            </a:pPr>
            <a:r>
              <a:rPr lang="pt-BR" altLang="zh-CN" dirty="0"/>
              <a:t>			cout &lt;&lt;____________&lt;&lt;endl;</a:t>
            </a:r>
          </a:p>
          <a:p>
            <a:pPr marL="0" indent="0">
              <a:buNone/>
            </a:pPr>
            <a:r>
              <a:rPr lang="pt-BR" altLang="zh-CN" dirty="0"/>
              <a:t>			n=n/2;</a:t>
            </a:r>
          </a:p>
          <a:p>
            <a:pPr marL="0" indent="0">
              <a:buNone/>
            </a:pPr>
            <a:r>
              <a:rPr lang="pt-BR" altLang="zh-CN" dirty="0"/>
              <a:t>		}</a:t>
            </a:r>
          </a:p>
          <a:p>
            <a:pPr marL="0" indent="0">
              <a:buNone/>
            </a:pPr>
            <a:r>
              <a:rPr lang="pt-BR" altLang="zh-CN" dirty="0"/>
              <a:t>	}</a:t>
            </a:r>
          </a:p>
          <a:p>
            <a:pPr marL="0" indent="0">
              <a:buNone/>
            </a:pPr>
            <a:r>
              <a:rPr lang="pt-BR" altLang="zh-CN" dirty="0"/>
              <a:t>	cout &lt;&lt;________&lt;&lt;endl;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085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金币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描述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国王将金币作为工资，发放给忠诚的骑士。第一天，骑士收到一枚金币；之后两天（第二天和第三天）里，每天收到两枚金币；之后三天（第四、五、六天）里，每天收到三枚金币；之后四天（第七、八、九、十天）里，每天收到四枚金币</a:t>
            </a:r>
            <a:r>
              <a:rPr lang="en-US" altLang="zh-CN" dirty="0"/>
              <a:t>……</a:t>
            </a:r>
            <a:r>
              <a:rPr lang="zh-CN" altLang="en-US" dirty="0"/>
              <a:t>这种工资发放模式会一直这样延续下去：当连续</a:t>
            </a:r>
            <a:r>
              <a:rPr lang="en-US" altLang="zh-CN" dirty="0"/>
              <a:t>N</a:t>
            </a:r>
            <a:r>
              <a:rPr lang="zh-CN" altLang="en-US" dirty="0"/>
              <a:t>天每天收到</a:t>
            </a:r>
            <a:r>
              <a:rPr lang="en-US" altLang="zh-CN" dirty="0"/>
              <a:t>N</a:t>
            </a:r>
            <a:r>
              <a:rPr lang="zh-CN" altLang="en-US" dirty="0"/>
              <a:t>枚金币后，骑士会在之后的连续</a:t>
            </a:r>
            <a:r>
              <a:rPr lang="en-US" altLang="zh-CN" dirty="0"/>
              <a:t>N+1</a:t>
            </a:r>
            <a:r>
              <a:rPr lang="zh-CN" altLang="en-US" dirty="0"/>
              <a:t>天里，每天收到</a:t>
            </a:r>
            <a:r>
              <a:rPr lang="en-US" altLang="zh-CN" dirty="0"/>
              <a:t>N+1</a:t>
            </a:r>
            <a:r>
              <a:rPr lang="zh-CN" altLang="en-US" dirty="0"/>
              <a:t>枚金币（</a:t>
            </a:r>
            <a:r>
              <a:rPr lang="en-US" altLang="zh-CN" dirty="0"/>
              <a:t>N</a:t>
            </a:r>
            <a:r>
              <a:rPr lang="zh-CN" altLang="en-US" dirty="0"/>
              <a:t>为任意正整数）。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你需要编写一个程序，确定从第一天开始的给定天数内，骑士一共获得了多少金币。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一个整数（范围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10000</a:t>
            </a:r>
            <a:r>
              <a:rPr lang="zh-CN" altLang="en-US" dirty="0"/>
              <a:t>），表示天数。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骑士获得的金币数。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8812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金币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altLang="zh-CN" dirty="0"/>
              <a:t>	int n,i=0,t=0,s=0;</a:t>
            </a:r>
          </a:p>
          <a:p>
            <a:pPr marL="0" indent="0">
              <a:buNone/>
            </a:pPr>
            <a:r>
              <a:rPr lang="pt-BR" altLang="zh-CN" dirty="0"/>
              <a:t>	cin &gt;&gt;n;</a:t>
            </a:r>
          </a:p>
          <a:p>
            <a:pPr marL="0" indent="0">
              <a:buNone/>
            </a:pPr>
            <a:r>
              <a:rPr lang="pt-BR" altLang="zh-CN" dirty="0"/>
              <a:t>	while (t&lt;n)</a:t>
            </a:r>
          </a:p>
          <a:p>
            <a:pPr marL="0" indent="0">
              <a:buNone/>
            </a:pPr>
            <a:r>
              <a:rPr lang="pt-BR" altLang="zh-CN" dirty="0"/>
              <a:t>	{</a:t>
            </a:r>
          </a:p>
          <a:p>
            <a:pPr marL="0" indent="0">
              <a:buNone/>
            </a:pPr>
            <a:r>
              <a:rPr lang="pt-BR" altLang="zh-CN" dirty="0"/>
              <a:t>		i++;</a:t>
            </a:r>
          </a:p>
          <a:p>
            <a:pPr marL="0" indent="0">
              <a:buNone/>
            </a:pPr>
            <a:r>
              <a:rPr lang="pt-BR" altLang="zh-CN" dirty="0"/>
              <a:t>		t=______;</a:t>
            </a:r>
          </a:p>
          <a:p>
            <a:pPr marL="0" indent="0">
              <a:buNone/>
            </a:pPr>
            <a:r>
              <a:rPr lang="pt-BR" altLang="zh-CN" dirty="0"/>
              <a:t>		s=s______;</a:t>
            </a:r>
          </a:p>
          <a:p>
            <a:pPr marL="0" indent="0">
              <a:buNone/>
            </a:pPr>
            <a:r>
              <a:rPr lang="pt-BR" altLang="zh-CN" dirty="0"/>
              <a:t>	}</a:t>
            </a:r>
          </a:p>
          <a:p>
            <a:pPr marL="0" indent="0">
              <a:buNone/>
            </a:pPr>
            <a:r>
              <a:rPr lang="pt-BR" altLang="zh-CN" dirty="0"/>
              <a:t>	_________;</a:t>
            </a:r>
          </a:p>
          <a:p>
            <a:pPr marL="0" indent="0">
              <a:buNone/>
            </a:pPr>
            <a:r>
              <a:rPr lang="pt-BR" altLang="zh-CN" dirty="0"/>
              <a:t>	cout &lt;&lt;s&lt;&lt;endl;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0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计数器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个数相加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个数相乘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n</a:t>
            </a:r>
            <a:r>
              <a:rPr lang="zh-CN" altLang="en-US" dirty="0"/>
              <a:t>个数中找一个与</a:t>
            </a:r>
            <a:r>
              <a:rPr lang="en-US" altLang="zh-CN" dirty="0"/>
              <a:t>x</a:t>
            </a:r>
            <a:r>
              <a:rPr lang="zh-CN" altLang="en-US" dirty="0"/>
              <a:t>相等的数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n</a:t>
            </a:r>
            <a:r>
              <a:rPr lang="zh-CN" altLang="en-US" dirty="0"/>
              <a:t>个数中找一个最大的数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n</a:t>
            </a:r>
            <a:r>
              <a:rPr lang="zh-CN" altLang="en-US" dirty="0"/>
              <a:t>个数中找一个最小的数</a:t>
            </a:r>
          </a:p>
          <a:p>
            <a:r>
              <a:rPr lang="zh-CN" altLang="en-US" dirty="0"/>
              <a:t>求一个整数的所有因子</a:t>
            </a:r>
          </a:p>
          <a:p>
            <a:r>
              <a:rPr lang="zh-CN" altLang="en-US" dirty="0"/>
              <a:t>判断质数</a:t>
            </a:r>
          </a:p>
          <a:p>
            <a:r>
              <a:rPr lang="zh-CN" altLang="en-US" dirty="0"/>
              <a:t>判断回文数</a:t>
            </a:r>
          </a:p>
          <a:p>
            <a:r>
              <a:rPr lang="zh-CN" altLang="en-US" dirty="0"/>
              <a:t>求一个整数的质因子</a:t>
            </a:r>
          </a:p>
          <a:p>
            <a:r>
              <a:rPr lang="zh-CN" altLang="en-US" dirty="0"/>
              <a:t>从一个若干位的整数中将每一位数字分离</a:t>
            </a:r>
            <a:endParaRPr lang="en-US" altLang="zh-CN" dirty="0"/>
          </a:p>
          <a:p>
            <a:r>
              <a:rPr lang="zh-CN" altLang="en-US" dirty="0"/>
              <a:t>十进制转二进制</a:t>
            </a:r>
            <a:endParaRPr lang="en-US" altLang="zh-CN" dirty="0"/>
          </a:p>
          <a:p>
            <a:r>
              <a:rPr lang="zh-CN" altLang="en-US" dirty="0"/>
              <a:t>枚举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42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正常血压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描述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监护室每小时测量一次病人的血压，若收缩压在</a:t>
            </a:r>
            <a:r>
              <a:rPr lang="en-US" altLang="zh-CN" dirty="0"/>
              <a:t>90 - 140</a:t>
            </a:r>
            <a:r>
              <a:rPr lang="zh-CN" altLang="en-US" dirty="0"/>
              <a:t>之间并且舒张压在</a:t>
            </a:r>
            <a:r>
              <a:rPr lang="en-US" altLang="zh-CN" dirty="0"/>
              <a:t>60 - 90</a:t>
            </a:r>
            <a:r>
              <a:rPr lang="zh-CN" altLang="en-US" dirty="0"/>
              <a:t>之间（包含端点值）则称之为正常，现给出某病人若干次测量的血压值，计算病人保持正常血压的最长小时数。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第一行为一个正整数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n &lt; 100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其后有</a:t>
            </a:r>
            <a:r>
              <a:rPr lang="en-US" altLang="zh-CN" dirty="0"/>
              <a:t>n</a:t>
            </a:r>
            <a:r>
              <a:rPr lang="zh-CN" altLang="en-US" dirty="0"/>
              <a:t>行，每行</a:t>
            </a:r>
            <a:r>
              <a:rPr lang="en-US" altLang="zh-CN" dirty="0"/>
              <a:t>2</a:t>
            </a:r>
            <a:r>
              <a:rPr lang="zh-CN" altLang="en-US" dirty="0"/>
              <a:t>个正整数，分别为一次测量的收缩压和舒张压，中间以一个空格分隔。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输出仅一行，血压连续正常的最长小时数。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100 80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90 50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120 60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140 90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493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统计（计数）</a:t>
            </a:r>
            <a:endParaRPr lang="en-US" altLang="zh-CN" dirty="0"/>
          </a:p>
          <a:p>
            <a:r>
              <a:rPr lang="zh-CN" altLang="en-US" dirty="0"/>
              <a:t>求最大值</a:t>
            </a:r>
            <a:endParaRPr lang="en-US" altLang="zh-CN" dirty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/>
              <a:t>读取血压值；</a:t>
            </a:r>
            <a:endParaRPr lang="en-US" altLang="zh-CN" dirty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/>
              <a:t>判断血压是否正常；</a:t>
            </a:r>
            <a:endParaRPr lang="en-US" altLang="zh-CN" dirty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/>
              <a:t>若正常，则时间累加；</a:t>
            </a:r>
            <a:endParaRPr lang="en-US" altLang="zh-CN" dirty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/>
              <a:t>若不正常，则与擂台变量比较，时间值清零；</a:t>
            </a:r>
            <a:endParaRPr lang="en-US" altLang="zh-CN" dirty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/>
              <a:t>重复执行（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~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）步，直到数据处理完；</a:t>
            </a:r>
            <a:endParaRPr lang="en-US" altLang="zh-CN" dirty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/>
              <a:t>输出最大值。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1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正常血压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124744"/>
            <a:ext cx="10515600" cy="52565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n,ss,sz,t</a:t>
            </a:r>
            <a:r>
              <a:rPr lang="en-US" altLang="zh-CN" dirty="0"/>
              <a:t>=0,maxn=0;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 &gt;&gt;n;</a:t>
            </a:r>
          </a:p>
          <a:p>
            <a:pPr marL="0" indent="0">
              <a:buNone/>
            </a:pPr>
            <a:r>
              <a:rPr lang="en-US" altLang="zh-CN" dirty="0"/>
              <a:t>	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</a:p>
          <a:p>
            <a:pPr marL="0" indent="0">
              <a:buNone/>
            </a:pPr>
            <a:r>
              <a:rPr lang="en-US" altLang="zh-CN" dirty="0"/>
              <a:t>	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cin</a:t>
            </a:r>
            <a:r>
              <a:rPr lang="en-US" altLang="zh-CN" dirty="0"/>
              <a:t> &gt;&gt;</a:t>
            </a:r>
            <a:r>
              <a:rPr lang="en-US" altLang="zh-CN" dirty="0" err="1"/>
              <a:t>ss</a:t>
            </a:r>
            <a:r>
              <a:rPr lang="en-US" altLang="zh-CN" dirty="0"/>
              <a:t>&gt;&gt;</a:t>
            </a:r>
            <a:r>
              <a:rPr lang="en-US" altLang="zh-CN" dirty="0" err="1"/>
              <a:t>sz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	if (___________________________________)</a:t>
            </a:r>
          </a:p>
          <a:p>
            <a:pPr marL="0" indent="0">
              <a:buNone/>
            </a:pPr>
            <a:r>
              <a:rPr lang="en-US" altLang="zh-CN" dirty="0"/>
              <a:t>			t++;</a:t>
            </a:r>
          </a:p>
          <a:p>
            <a:pPr marL="0" indent="0">
              <a:buNone/>
            </a:pPr>
            <a:r>
              <a:rPr lang="en-US" altLang="zh-CN" dirty="0"/>
              <a:t>		else</a:t>
            </a:r>
          </a:p>
          <a:p>
            <a:pPr marL="0" indent="0">
              <a:buNone/>
            </a:pPr>
            <a:r>
              <a:rPr lang="en-US" altLang="zh-CN" dirty="0"/>
              <a:t>		{</a:t>
            </a:r>
          </a:p>
          <a:p>
            <a:pPr marL="0" indent="0">
              <a:buNone/>
            </a:pPr>
            <a:r>
              <a:rPr lang="en-US" altLang="zh-CN" dirty="0"/>
              <a:t>			if (t&gt;</a:t>
            </a:r>
            <a:r>
              <a:rPr lang="en-US" altLang="zh-CN" dirty="0" err="1"/>
              <a:t>maxn</a:t>
            </a:r>
            <a:r>
              <a:rPr lang="en-US" altLang="zh-CN" dirty="0"/>
              <a:t>) ________;</a:t>
            </a:r>
          </a:p>
          <a:p>
            <a:pPr marL="0" indent="0">
              <a:buNone/>
            </a:pPr>
            <a:r>
              <a:rPr lang="en-US" altLang="zh-CN" dirty="0"/>
              <a:t>			_____;</a:t>
            </a:r>
          </a:p>
          <a:p>
            <a:pPr marL="0" indent="0">
              <a:buNone/>
            </a:pPr>
            <a:r>
              <a:rPr lang="en-US" altLang="zh-CN" dirty="0"/>
              <a:t>		}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	if (_______) </a:t>
            </a:r>
            <a:r>
              <a:rPr lang="en-US" altLang="zh-CN" dirty="0" err="1"/>
              <a:t>maxn</a:t>
            </a:r>
            <a:r>
              <a:rPr lang="en-US" altLang="zh-CN" dirty="0"/>
              <a:t>=t;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</a:t>
            </a:r>
            <a:r>
              <a:rPr lang="en-US" altLang="zh-CN" dirty="0" err="1"/>
              <a:t>maxn</a:t>
            </a:r>
            <a:r>
              <a:rPr lang="en-US" altLang="zh-CN" dirty="0"/>
              <a:t>&lt;&lt;</a:t>
            </a:r>
            <a:r>
              <a:rPr lang="en-US" altLang="zh-CN" dirty="0" err="1"/>
              <a:t>endl</a:t>
            </a:r>
            <a:r>
              <a:rPr lang="en-US" altLang="zh-CN" dirty="0"/>
              <a:t>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14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球弹跳高度的计算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描述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一球从某一高度落下（整数，单位米），每次落地后反跳回原来高度的一半，再落下。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编程计算气球在第</a:t>
            </a:r>
            <a:r>
              <a:rPr lang="en-US" altLang="zh-CN" dirty="0"/>
              <a:t>10</a:t>
            </a:r>
            <a:r>
              <a:rPr lang="zh-CN" altLang="en-US" dirty="0"/>
              <a:t>次落地时，共经过多少米</a:t>
            </a:r>
            <a:r>
              <a:rPr lang="en-US" altLang="zh-CN" dirty="0"/>
              <a:t>? </a:t>
            </a:r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次反弹多高？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输入一个整数</a:t>
            </a:r>
            <a:r>
              <a:rPr lang="en-US" altLang="zh-CN" dirty="0"/>
              <a:t>h</a:t>
            </a:r>
            <a:r>
              <a:rPr lang="zh-CN" altLang="en-US" dirty="0"/>
              <a:t>，表示球的初始高度。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输出包含两行：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行：到球第</a:t>
            </a:r>
            <a:r>
              <a:rPr lang="en-US" altLang="zh-CN" dirty="0"/>
              <a:t>10</a:t>
            </a:r>
            <a:r>
              <a:rPr lang="zh-CN" altLang="en-US" dirty="0"/>
              <a:t>次落地时，一共经过的米数。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行：第</a:t>
            </a:r>
            <a:r>
              <a:rPr lang="en-US" altLang="zh-CN" dirty="0"/>
              <a:t>10</a:t>
            </a:r>
            <a:r>
              <a:rPr lang="zh-CN" altLang="en-US" dirty="0"/>
              <a:t>次弹跳的高度。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注意：结果可能是实数，结果用</a:t>
            </a:r>
            <a:r>
              <a:rPr lang="en-US" altLang="zh-CN" dirty="0"/>
              <a:t>double</a:t>
            </a:r>
            <a:r>
              <a:rPr lang="zh-CN" altLang="en-US" dirty="0"/>
              <a:t>类型保存。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提示：输出时不需要对精度特殊控制，用</a:t>
            </a:r>
            <a:r>
              <a:rPr lang="en-US" altLang="zh-CN" dirty="0" err="1"/>
              <a:t>cout</a:t>
            </a:r>
            <a:r>
              <a:rPr lang="en-US" altLang="zh-CN" dirty="0"/>
              <a:t> &lt;&lt; ANSWER</a:t>
            </a:r>
            <a:r>
              <a:rPr lang="zh-CN" altLang="en-US" dirty="0"/>
              <a:t>，或者</a:t>
            </a:r>
            <a:r>
              <a:rPr lang="en-US" altLang="zh-CN" dirty="0" err="1"/>
              <a:t>printf</a:t>
            </a:r>
            <a:r>
              <a:rPr lang="en-US" altLang="zh-CN" dirty="0"/>
              <a:t>("%g", ANSWER)</a:t>
            </a:r>
            <a:r>
              <a:rPr lang="zh-CN" altLang="en-US" dirty="0"/>
              <a:t>即可。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20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59.9219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0.0195313</a:t>
            </a:r>
          </a:p>
        </p:txBody>
      </p:sp>
    </p:spTree>
    <p:extLst>
      <p:ext uri="{BB962C8B-B14F-4D97-AF65-F5344CB8AC3E}">
        <p14:creationId xmlns:p14="http://schemas.microsoft.com/office/powerpoint/2010/main" val="2152189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球弹跳高度的计算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altLang="zh-CN" dirty="0"/>
              <a:t>	double h,s;</a:t>
            </a:r>
          </a:p>
          <a:p>
            <a:pPr marL="0" indent="0">
              <a:buNone/>
            </a:pPr>
            <a:r>
              <a:rPr lang="pt-BR" altLang="zh-CN" dirty="0"/>
              <a:t>	cin &gt;&gt;h;</a:t>
            </a:r>
          </a:p>
          <a:p>
            <a:pPr marL="0" indent="0">
              <a:buNone/>
            </a:pPr>
            <a:r>
              <a:rPr lang="pt-BR" altLang="zh-CN" dirty="0"/>
              <a:t>	s=</a:t>
            </a:r>
            <a:r>
              <a:rPr lang="en-US" altLang="zh-CN" dirty="0"/>
              <a:t>______</a:t>
            </a:r>
            <a:r>
              <a:rPr lang="pt-BR" altLang="zh-CN" dirty="0"/>
              <a:t>;</a:t>
            </a:r>
          </a:p>
          <a:p>
            <a:pPr marL="0" indent="0">
              <a:buNone/>
            </a:pPr>
            <a:r>
              <a:rPr lang="pt-BR" altLang="zh-CN" dirty="0"/>
              <a:t>	for (int i=1;i&lt;=___;i++)</a:t>
            </a:r>
          </a:p>
          <a:p>
            <a:pPr marL="0" indent="0">
              <a:buNone/>
            </a:pPr>
            <a:r>
              <a:rPr lang="pt-BR" altLang="zh-CN" dirty="0"/>
              <a:t>	{</a:t>
            </a:r>
          </a:p>
          <a:p>
            <a:pPr marL="0" indent="0">
              <a:buNone/>
            </a:pPr>
            <a:r>
              <a:rPr lang="pt-BR" altLang="zh-CN" dirty="0"/>
              <a:t>		h=____;</a:t>
            </a:r>
          </a:p>
          <a:p>
            <a:pPr marL="0" indent="0">
              <a:buNone/>
            </a:pPr>
            <a:r>
              <a:rPr lang="pt-BR" altLang="zh-CN" dirty="0"/>
              <a:t>		s=____;</a:t>
            </a:r>
          </a:p>
          <a:p>
            <a:pPr marL="0" indent="0">
              <a:buNone/>
            </a:pPr>
            <a:r>
              <a:rPr lang="pt-BR" altLang="zh-CN" dirty="0"/>
              <a:t>	}</a:t>
            </a:r>
          </a:p>
          <a:p>
            <a:pPr marL="0" indent="0">
              <a:buNone/>
            </a:pPr>
            <a:r>
              <a:rPr lang="pt-BR" altLang="zh-CN" dirty="0"/>
              <a:t>	cout &lt;&lt;s&lt;&lt;endl;</a:t>
            </a:r>
          </a:p>
          <a:p>
            <a:pPr marL="0" indent="0">
              <a:buNone/>
            </a:pPr>
            <a:r>
              <a:rPr lang="pt-BR" altLang="zh-CN" dirty="0"/>
              <a:t>	cout &lt;&lt;____&lt;&lt;endl;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252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球弹跳高度的计算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描述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一球从某一高度</a:t>
            </a:r>
            <a:r>
              <a:rPr lang="en-US" altLang="zh-CN" dirty="0"/>
              <a:t>h</a:t>
            </a:r>
            <a:r>
              <a:rPr lang="zh-CN" altLang="en-US" dirty="0"/>
              <a:t>落下（整数，单位米），每次落地后反跳回原来高度的一半，再落下。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编程计算球在弹起时离地面的距离不大于</a:t>
            </a:r>
            <a:r>
              <a:rPr lang="en-US" altLang="zh-CN" dirty="0"/>
              <a:t>0.01</a:t>
            </a:r>
            <a:r>
              <a:rPr lang="zh-CN" altLang="en-US" dirty="0"/>
              <a:t>米时，共经过多少米</a:t>
            </a:r>
            <a:r>
              <a:rPr lang="en-US" altLang="zh-CN" dirty="0"/>
              <a:t>? </a:t>
            </a:r>
            <a:r>
              <a:rPr lang="zh-CN" altLang="en-US" dirty="0"/>
              <a:t>落地次数是多少？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输入一个整数</a:t>
            </a:r>
            <a:r>
              <a:rPr lang="en-US" altLang="zh-CN" dirty="0"/>
              <a:t>h</a:t>
            </a:r>
            <a:r>
              <a:rPr lang="zh-CN" altLang="en-US" dirty="0"/>
              <a:t>，表示球的初始高度。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输出包含两行：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行：到球第</a:t>
            </a:r>
            <a:r>
              <a:rPr lang="en-US" altLang="zh-CN" dirty="0"/>
              <a:t>n</a:t>
            </a:r>
            <a:r>
              <a:rPr lang="zh-CN" altLang="en-US" dirty="0"/>
              <a:t>次落地时，一共经过的米数。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行：输出</a:t>
            </a:r>
            <a:r>
              <a:rPr lang="en-US" altLang="zh-CN" dirty="0"/>
              <a:t>n</a:t>
            </a:r>
            <a:r>
              <a:rPr lang="zh-CN" altLang="en-US" dirty="0"/>
              <a:t>，既落地次数。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注意：结果可能是实数，结果用</a:t>
            </a:r>
            <a:r>
              <a:rPr lang="en-US" altLang="zh-CN" dirty="0"/>
              <a:t>double</a:t>
            </a:r>
            <a:r>
              <a:rPr lang="zh-CN" altLang="en-US" dirty="0"/>
              <a:t>类型保存。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提示：输出时不需要对精度特殊控制，用</a:t>
            </a:r>
            <a:r>
              <a:rPr lang="en-US" altLang="zh-CN" dirty="0" err="1"/>
              <a:t>cout</a:t>
            </a:r>
            <a:r>
              <a:rPr lang="en-US" altLang="zh-CN" dirty="0"/>
              <a:t> &lt;&lt; ANSWER</a:t>
            </a:r>
            <a:r>
              <a:rPr lang="zh-CN" altLang="en-US" dirty="0"/>
              <a:t>，或者</a:t>
            </a:r>
            <a:r>
              <a:rPr lang="en-US" altLang="zh-CN" dirty="0" err="1"/>
              <a:t>printf</a:t>
            </a:r>
            <a:r>
              <a:rPr lang="en-US" altLang="zh-CN" dirty="0"/>
              <a:t>("%g", ANSWER)</a:t>
            </a:r>
            <a:r>
              <a:rPr lang="zh-CN" altLang="en-US" dirty="0"/>
              <a:t>即可。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20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59.9609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061459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球弹跳高度的计算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56792"/>
            <a:ext cx="10515600" cy="46628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altLang="zh-CN" dirty="0"/>
              <a:t>	double h,s;</a:t>
            </a:r>
          </a:p>
          <a:p>
            <a:pPr marL="0" indent="0">
              <a:buNone/>
            </a:pPr>
            <a:r>
              <a:rPr lang="pt-BR" altLang="zh-CN" dirty="0"/>
              <a:t>	cin &gt;&gt;h;</a:t>
            </a:r>
          </a:p>
          <a:p>
            <a:pPr marL="0" indent="0">
              <a:buNone/>
            </a:pPr>
            <a:r>
              <a:rPr lang="pt-BR" altLang="zh-CN" dirty="0"/>
              <a:t>	s=____;</a:t>
            </a:r>
          </a:p>
          <a:p>
            <a:pPr marL="0" indent="0">
              <a:buNone/>
            </a:pPr>
            <a:r>
              <a:rPr lang="pt-BR" altLang="zh-CN" dirty="0"/>
              <a:t>	int k=____;</a:t>
            </a:r>
          </a:p>
          <a:p>
            <a:pPr marL="0" indent="0">
              <a:buNone/>
            </a:pPr>
            <a:r>
              <a:rPr lang="pt-BR" altLang="zh-CN" dirty="0"/>
              <a:t>	while (h/2&gt;0.01)</a:t>
            </a:r>
          </a:p>
          <a:p>
            <a:pPr marL="0" indent="0">
              <a:buNone/>
            </a:pPr>
            <a:r>
              <a:rPr lang="pt-BR" altLang="zh-CN" dirty="0"/>
              <a:t>	{</a:t>
            </a:r>
          </a:p>
          <a:p>
            <a:pPr marL="0" indent="0">
              <a:buNone/>
            </a:pPr>
            <a:r>
              <a:rPr lang="pt-BR" altLang="zh-CN" dirty="0"/>
              <a:t>		h=_____;</a:t>
            </a:r>
          </a:p>
          <a:p>
            <a:pPr marL="0" indent="0">
              <a:buNone/>
            </a:pPr>
            <a:r>
              <a:rPr lang="pt-BR" altLang="zh-CN" dirty="0"/>
              <a:t>		s=_____;</a:t>
            </a:r>
          </a:p>
          <a:p>
            <a:pPr marL="0" indent="0">
              <a:buNone/>
            </a:pPr>
            <a:r>
              <a:rPr lang="pt-BR" altLang="zh-CN" dirty="0"/>
              <a:t>		______;</a:t>
            </a:r>
          </a:p>
          <a:p>
            <a:pPr marL="0" indent="0">
              <a:buNone/>
            </a:pPr>
            <a:r>
              <a:rPr lang="pt-BR" altLang="zh-CN" dirty="0"/>
              <a:t>	}</a:t>
            </a:r>
          </a:p>
          <a:p>
            <a:pPr marL="0" indent="0">
              <a:buNone/>
            </a:pPr>
            <a:r>
              <a:rPr lang="pt-BR" altLang="zh-CN" dirty="0"/>
              <a:t>	cout &lt;&lt;s&lt;&lt;endl;</a:t>
            </a:r>
          </a:p>
          <a:p>
            <a:pPr marL="0" indent="0">
              <a:buNone/>
            </a:pPr>
            <a:r>
              <a:rPr lang="pt-BR" altLang="zh-CN" dirty="0"/>
              <a:t>	cout &lt;&lt;____&lt;&lt;endl;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918131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3862</TotalTime>
  <Pages>0</Pages>
  <Words>926</Words>
  <Characters>0</Characters>
  <Application>Microsoft Office PowerPoint</Application>
  <DocSecurity>0</DocSecurity>
  <PresentationFormat>宽屏</PresentationFormat>
  <Lines>0</Lines>
  <Paragraphs>175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Adobe 繁黑體 Std B</vt:lpstr>
      <vt:lpstr>黑体</vt:lpstr>
      <vt:lpstr>Arial</vt:lpstr>
      <vt:lpstr>Calibri</vt:lpstr>
      <vt:lpstr>Calibri Light</vt:lpstr>
      <vt:lpstr>Century Gothic</vt:lpstr>
      <vt:lpstr>Garamond</vt:lpstr>
      <vt:lpstr>Times New Roman</vt:lpstr>
      <vt:lpstr>Wingdings</vt:lpstr>
      <vt:lpstr>Wingdings 2</vt:lpstr>
      <vt:lpstr>HDOfficeLightV0</vt:lpstr>
      <vt:lpstr>Savon</vt:lpstr>
      <vt:lpstr>挑战信息学奥林匹克</vt:lpstr>
      <vt:lpstr>算法小结</vt:lpstr>
      <vt:lpstr>正常血压</vt:lpstr>
      <vt:lpstr>算法分析</vt:lpstr>
      <vt:lpstr>正常血压</vt:lpstr>
      <vt:lpstr>球弹跳高度的计算(1)</vt:lpstr>
      <vt:lpstr>球弹跳高度的计算(1)</vt:lpstr>
      <vt:lpstr>球弹跳高度的计算(2)</vt:lpstr>
      <vt:lpstr>球弹跳高度的计算(2)</vt:lpstr>
      <vt:lpstr>角谷猜想</vt:lpstr>
      <vt:lpstr>角谷猜想</vt:lpstr>
      <vt:lpstr>金币</vt:lpstr>
      <vt:lpstr>金币</vt:lpstr>
    </vt:vector>
  </TitlesOfParts>
  <Company>szsyzx.net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欢迎！</dc:title>
  <dc:creator>wangjx</dc:creator>
  <cp:lastModifiedBy>wang jianxin</cp:lastModifiedBy>
  <cp:revision>361</cp:revision>
  <dcterms:created xsi:type="dcterms:W3CDTF">2007-08-07T12:36:14Z</dcterms:created>
  <dcterms:modified xsi:type="dcterms:W3CDTF">2019-01-10T12:17:41Z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2052-9.1.0.4842</vt:lpwstr>
  </property>
</Properties>
</file>