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7"/>
  </p:notesMasterIdLst>
  <p:sldIdLst>
    <p:sldId id="257" r:id="rId3"/>
    <p:sldId id="258" r:id="rId4"/>
    <p:sldId id="269" r:id="rId5"/>
    <p:sldId id="270" r:id="rId6"/>
    <p:sldId id="259" r:id="rId7"/>
    <p:sldId id="275" r:id="rId8"/>
    <p:sldId id="261" r:id="rId9"/>
    <p:sldId id="276" r:id="rId10"/>
    <p:sldId id="271" r:id="rId11"/>
    <p:sldId id="277" r:id="rId12"/>
    <p:sldId id="272" r:id="rId13"/>
    <p:sldId id="273" r:id="rId14"/>
    <p:sldId id="274" r:id="rId15"/>
    <p:sldId id="278" r:id="rId16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2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2018/8/7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3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二维数组入门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：输出矩阵对角线元素之和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826937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的整数矩阵，计算位于对角线上的元素之和。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 &lt; 100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接下来输入的</a:t>
            </a:r>
            <a:r>
              <a:rPr lang="en-US" altLang="zh-CN" dirty="0"/>
              <a:t>n</a:t>
            </a:r>
            <a:r>
              <a:rPr lang="zh-CN" altLang="en-US" dirty="0"/>
              <a:t>行数据中，每行包含</a:t>
            </a:r>
            <a:r>
              <a:rPr lang="en-US" altLang="zh-CN" dirty="0"/>
              <a:t>n</a:t>
            </a:r>
            <a:r>
              <a:rPr lang="zh-CN" altLang="en-US" dirty="0"/>
              <a:t>个整数，整数之间以一个空格分开。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输出对角线上的元素和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3 4 1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3 7 1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14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079776" y="4653136"/>
          <a:ext cx="1641783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888088" y="4437112"/>
          <a:ext cx="2664297" cy="1584174"/>
        </p:xfrm>
        <a:graphic>
          <a:graphicData uri="http://schemas.openxmlformats.org/drawingml/2006/table">
            <a:tbl>
              <a:tblPr firstRow="1" firstCol="1" bandRow="1"/>
              <a:tblGrid>
                <a:gridCol w="88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6816080" y="4437111"/>
            <a:ext cx="2736304" cy="1656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88088" y="4437112"/>
            <a:ext cx="2664297" cy="158417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76120" y="220486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【</a:t>
            </a:r>
            <a:r>
              <a:rPr lang="zh-CN" altLang="en-US" dirty="0">
                <a:solidFill>
                  <a:schemeClr val="accent5"/>
                </a:solidFill>
              </a:rPr>
              <a:t>问题分析</a:t>
            </a:r>
            <a:r>
              <a:rPr lang="en-US" altLang="zh-CN" dirty="0">
                <a:solidFill>
                  <a:schemeClr val="accent5"/>
                </a:solidFill>
              </a:rPr>
              <a:t>】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zh-CN" altLang="en-US" dirty="0">
                <a:solidFill>
                  <a:schemeClr val="accent5"/>
                </a:solidFill>
              </a:rPr>
              <a:t>）红色对角线特征：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=j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zh-CN" altLang="en-US" dirty="0">
                <a:solidFill>
                  <a:schemeClr val="accent5"/>
                </a:solidFill>
              </a:rPr>
              <a:t>）蓝色对角线特征：</a:t>
            </a:r>
            <a:r>
              <a:rPr lang="en-US" altLang="zh-CN" dirty="0" err="1">
                <a:solidFill>
                  <a:schemeClr val="accent5"/>
                </a:solidFill>
              </a:rPr>
              <a:t>i+j</a:t>
            </a:r>
            <a:r>
              <a:rPr lang="en-US" altLang="zh-CN" dirty="0">
                <a:solidFill>
                  <a:schemeClr val="accent5"/>
                </a:solidFill>
              </a:rPr>
              <a:t>=n+1</a:t>
            </a:r>
          </a:p>
        </p:txBody>
      </p:sp>
    </p:spTree>
    <p:extLst>
      <p:ext uri="{BB962C8B-B14F-4D97-AF65-F5344CB8AC3E}">
        <p14:creationId xmlns:p14="http://schemas.microsoft.com/office/powerpoint/2010/main" val="421735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：输出矩阵对角线元素之和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D88982-EDD6-4688-9F1C-E70FE296B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722" y="1268761"/>
            <a:ext cx="6378684" cy="46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：输出杨辉三角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52" y="1556792"/>
            <a:ext cx="6186977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n</a:t>
            </a:r>
            <a:r>
              <a:rPr lang="zh-CN" altLang="en-US" dirty="0"/>
              <a:t>，输出</a:t>
            </a:r>
            <a:r>
              <a:rPr lang="en-US" altLang="zh-CN" dirty="0"/>
              <a:t>n</a:t>
            </a:r>
            <a:r>
              <a:rPr lang="zh-CN" altLang="en-US" dirty="0"/>
              <a:t>行杨辉三角。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en-US" altLang="zh-CN" dirty="0"/>
              <a:t>n</a:t>
            </a:r>
            <a:r>
              <a:rPr lang="zh-CN" altLang="en-US" dirty="0"/>
              <a:t>行杨辉三角。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zh-CN" altLang="en-US" dirty="0"/>
              <a:t>输出样例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1,1</a:t>
            </a:r>
          </a:p>
          <a:p>
            <a:pPr marL="0" indent="0">
              <a:buNone/>
            </a:pPr>
            <a:r>
              <a:rPr lang="en-US" altLang="zh-CN" dirty="0"/>
              <a:t>1,2,1</a:t>
            </a:r>
          </a:p>
          <a:p>
            <a:pPr marL="0" indent="0">
              <a:buNone/>
            </a:pPr>
            <a:r>
              <a:rPr lang="en-US" altLang="zh-CN" dirty="0"/>
              <a:t>1,3,3,1</a:t>
            </a:r>
          </a:p>
          <a:p>
            <a:pPr marL="0" indent="0">
              <a:buNone/>
            </a:pPr>
            <a:r>
              <a:rPr lang="en-US" altLang="zh-CN" dirty="0"/>
              <a:t>1,4,6,4,1</a:t>
            </a:r>
          </a:p>
          <a:p>
            <a:pPr marL="0" indent="0">
              <a:buNone/>
            </a:pPr>
            <a:r>
              <a:rPr lang="en-US" altLang="zh-CN" dirty="0"/>
              <a:t>1,5,10,10,5,1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66283"/>
              </p:ext>
            </p:extLst>
          </p:nvPr>
        </p:nvGraphicFramePr>
        <p:xfrm>
          <a:off x="7024929" y="3789040"/>
          <a:ext cx="2736306" cy="1888975"/>
        </p:xfrm>
        <a:graphic>
          <a:graphicData uri="http://schemas.openxmlformats.org/drawingml/2006/table">
            <a:tbl>
              <a:tblPr firstRow="1" firstCol="1" bandRow="1"/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88088" y="162880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【</a:t>
            </a:r>
            <a:r>
              <a:rPr lang="zh-CN" altLang="en-US" dirty="0">
                <a:solidFill>
                  <a:schemeClr val="accent5"/>
                </a:solidFill>
              </a:rPr>
              <a:t>问题分析</a:t>
            </a:r>
            <a:r>
              <a:rPr lang="en-US" altLang="zh-CN" dirty="0">
                <a:solidFill>
                  <a:schemeClr val="accent5"/>
                </a:solidFill>
              </a:rPr>
              <a:t>】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zh-CN" altLang="en-US" dirty="0">
                <a:solidFill>
                  <a:schemeClr val="accent5"/>
                </a:solidFill>
              </a:rPr>
              <a:t>）递推规律：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zh-CN" altLang="en-US" dirty="0">
                <a:solidFill>
                  <a:schemeClr val="accent5"/>
                </a:solidFill>
              </a:rPr>
              <a:t>）每一行数字个数：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0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：输出杨辉三角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52" y="1556792"/>
            <a:ext cx="6186977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n</a:t>
            </a:r>
            <a:r>
              <a:rPr lang="zh-CN" altLang="en-US" dirty="0"/>
              <a:t>，输出</a:t>
            </a:r>
            <a:r>
              <a:rPr lang="en-US" altLang="zh-CN" dirty="0"/>
              <a:t>n</a:t>
            </a:r>
            <a:r>
              <a:rPr lang="zh-CN" altLang="en-US" dirty="0"/>
              <a:t>行杨辉三角。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en-US" altLang="zh-CN" dirty="0"/>
              <a:t>n</a:t>
            </a:r>
            <a:r>
              <a:rPr lang="zh-CN" altLang="en-US" dirty="0"/>
              <a:t>行杨辉三角。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zh-CN" altLang="en-US" dirty="0"/>
              <a:t>输出样例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1,1</a:t>
            </a:r>
          </a:p>
          <a:p>
            <a:pPr marL="0" indent="0">
              <a:buNone/>
            </a:pPr>
            <a:r>
              <a:rPr lang="en-US" altLang="zh-CN" dirty="0"/>
              <a:t>1,2,1</a:t>
            </a:r>
          </a:p>
          <a:p>
            <a:pPr marL="0" indent="0">
              <a:buNone/>
            </a:pPr>
            <a:r>
              <a:rPr lang="en-US" altLang="zh-CN" dirty="0"/>
              <a:t>1,3,3,1</a:t>
            </a:r>
          </a:p>
          <a:p>
            <a:pPr marL="0" indent="0">
              <a:buNone/>
            </a:pPr>
            <a:r>
              <a:rPr lang="en-US" altLang="zh-CN" dirty="0"/>
              <a:t>1,4,6,4,1</a:t>
            </a:r>
          </a:p>
          <a:p>
            <a:pPr marL="0" indent="0">
              <a:buNone/>
            </a:pPr>
            <a:r>
              <a:rPr lang="en-US" altLang="zh-CN" dirty="0"/>
              <a:t>1,5,10,10,5,1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024929" y="3789040"/>
          <a:ext cx="2736306" cy="1888975"/>
        </p:xfrm>
        <a:graphic>
          <a:graphicData uri="http://schemas.openxmlformats.org/drawingml/2006/table">
            <a:tbl>
              <a:tblPr firstRow="1" firstCol="1" bandRow="1"/>
              <a:tblGrid>
                <a:gridCol w="45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888088" y="1628800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【</a:t>
            </a:r>
            <a:r>
              <a:rPr lang="zh-CN" altLang="en-US" dirty="0">
                <a:solidFill>
                  <a:schemeClr val="accent5"/>
                </a:solidFill>
              </a:rPr>
              <a:t>问题分析</a:t>
            </a:r>
            <a:r>
              <a:rPr lang="en-US" altLang="zh-CN" dirty="0">
                <a:solidFill>
                  <a:schemeClr val="accent5"/>
                </a:solidFill>
              </a:rPr>
              <a:t>】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zh-CN" altLang="en-US" dirty="0">
                <a:solidFill>
                  <a:schemeClr val="accent5"/>
                </a:solidFill>
              </a:rPr>
              <a:t>）递推规律：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	a[</a:t>
            </a:r>
            <a:r>
              <a:rPr lang="en-US" altLang="zh-CN" dirty="0" err="1">
                <a:solidFill>
                  <a:schemeClr val="accent5"/>
                </a:solidFill>
              </a:rPr>
              <a:t>i</a:t>
            </a:r>
            <a:r>
              <a:rPr lang="en-US" altLang="zh-CN" dirty="0">
                <a:solidFill>
                  <a:schemeClr val="accent5"/>
                </a:solidFill>
              </a:rPr>
              <a:t>][j]=a[i-1][j-1]+a[i-1][j]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zh-CN" altLang="en-US" dirty="0">
                <a:solidFill>
                  <a:schemeClr val="accent5"/>
                </a:solidFill>
              </a:rPr>
              <a:t>）每一行数字个数：行号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1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2844B-721A-4C32-A98F-2281CC7E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：输出杨辉三角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31E7CD-9C6D-4A2A-9B18-1ADD49143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211" y="1457410"/>
            <a:ext cx="5115527" cy="47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二维数组定义和引用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898945" cy="46628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定义数组：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类型名 数组名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en-US" altLang="zh-CN" dirty="0">
                <a:solidFill>
                  <a:srgbClr val="FF0000"/>
                </a:solidFill>
              </a:rPr>
              <a:t>1][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en-US" altLang="zh-CN" dirty="0">
                <a:solidFill>
                  <a:srgbClr val="FF0000"/>
                </a:solidFill>
              </a:rPr>
              <a:t>2]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例：</a:t>
            </a:r>
            <a:r>
              <a:rPr lang="en-US" altLang="zh-CN" dirty="0" err="1"/>
              <a:t>int</a:t>
            </a:r>
            <a:r>
              <a:rPr lang="en-US" altLang="zh-CN" dirty="0"/>
              <a:t> a[4][6]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引用数组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/>
              <a:t>例：</a:t>
            </a:r>
            <a:r>
              <a:rPr lang="en-US" altLang="zh-CN" dirty="0"/>
              <a:t>a[2][3]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564904"/>
            <a:ext cx="4846740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7555129" cy="46628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按行读取：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=0;i&lt;4;i++)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j=0;j&lt;6;j++)   </a:t>
            </a:r>
            <a:r>
              <a:rPr lang="en-US" altLang="zh-CN" dirty="0" err="1"/>
              <a:t>cin</a:t>
            </a:r>
            <a:r>
              <a:rPr lang="en-US" altLang="zh-CN" dirty="0"/>
              <a:t> &gt;&gt;a[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按行输出：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=0;i&lt;4;i++)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{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 for (</a:t>
            </a:r>
            <a:r>
              <a:rPr lang="en-US" altLang="zh-CN" dirty="0" err="1"/>
              <a:t>int</a:t>
            </a:r>
            <a:r>
              <a:rPr lang="en-US" altLang="zh-CN" dirty="0"/>
              <a:t> j=0;j&lt;6;j++) </a:t>
            </a:r>
            <a:r>
              <a:rPr lang="en-US" altLang="zh-CN" dirty="0" err="1"/>
              <a:t>cout</a:t>
            </a:r>
            <a:r>
              <a:rPr lang="en-US" altLang="zh-CN" dirty="0"/>
              <a:t> &lt;&lt;a[</a:t>
            </a:r>
            <a:r>
              <a:rPr lang="en-US" altLang="zh-CN" dirty="0" err="1"/>
              <a:t>i</a:t>
            </a:r>
            <a:r>
              <a:rPr lang="en-US" altLang="zh-CN" dirty="0"/>
              <a:t>][j]&lt;&lt;“ “;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519464"/>
            <a:ext cx="4846740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6979065" cy="4662836"/>
          </a:xfrm>
        </p:spPr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a[4][2]={{1,0},{0,1},{-1,0},{0,-1}};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给数组赋初值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zh-CN" altLang="en-US" dirty="0"/>
              <a:t>方法一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memset</a:t>
            </a:r>
            <a:r>
              <a:rPr lang="en-US" altLang="zh-CN" dirty="0"/>
              <a:t>(a,0,sizeof(a))</a:t>
            </a:r>
          </a:p>
          <a:p>
            <a:pPr marL="0" indent="0">
              <a:buNone/>
            </a:pPr>
            <a:r>
              <a:rPr lang="zh-CN" altLang="en-US" dirty="0"/>
              <a:t>方法二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en-US" dirty="0"/>
              <a:t>函数之前定义数组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50805"/>
              </p:ext>
            </p:extLst>
          </p:nvPr>
        </p:nvGraphicFramePr>
        <p:xfrm>
          <a:off x="8256240" y="2132856"/>
          <a:ext cx="1094522" cy="1267340"/>
        </p:xfrm>
        <a:graphic>
          <a:graphicData uri="http://schemas.openxmlformats.org/drawingml/2006/table">
            <a:tbl>
              <a:tblPr firstRow="1" firstCol="1" bandRow="1"/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74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矩阵交换行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268760"/>
            <a:ext cx="10579465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给定一个</a:t>
            </a:r>
            <a:r>
              <a:rPr lang="en-US" altLang="zh-CN" dirty="0"/>
              <a:t>5*5</a:t>
            </a:r>
            <a:r>
              <a:rPr lang="zh-CN" altLang="en-US" dirty="0"/>
              <a:t>的矩阵（数学上，一个</a:t>
            </a:r>
            <a:r>
              <a:rPr lang="en-US" altLang="zh-CN" dirty="0" err="1"/>
              <a:t>r×c</a:t>
            </a:r>
            <a:r>
              <a:rPr lang="zh-CN" altLang="en-US" dirty="0"/>
              <a:t>的矩阵是一个由</a:t>
            </a:r>
            <a:r>
              <a:rPr lang="en-US" altLang="zh-CN" dirty="0"/>
              <a:t>r</a:t>
            </a:r>
            <a:r>
              <a:rPr lang="zh-CN" altLang="en-US" dirty="0"/>
              <a:t>行</a:t>
            </a:r>
            <a:r>
              <a:rPr lang="en-US" altLang="zh-CN" dirty="0"/>
              <a:t>c</a:t>
            </a:r>
            <a:r>
              <a:rPr lang="zh-CN" altLang="en-US" dirty="0"/>
              <a:t>列元素排列成的矩形阵列），将第</a:t>
            </a:r>
            <a:r>
              <a:rPr lang="en-US" altLang="zh-CN" dirty="0"/>
              <a:t>n</a:t>
            </a:r>
            <a:r>
              <a:rPr lang="zh-CN" altLang="en-US" dirty="0"/>
              <a:t>行和第</a:t>
            </a:r>
            <a:r>
              <a:rPr lang="en-US" altLang="zh-CN" dirty="0"/>
              <a:t>m</a:t>
            </a:r>
            <a:r>
              <a:rPr lang="zh-CN" altLang="en-US" dirty="0"/>
              <a:t>行交换，输出交换后的结果。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输入共</a:t>
            </a:r>
            <a:r>
              <a:rPr lang="en-US" altLang="zh-CN" dirty="0"/>
              <a:t>6</a:t>
            </a:r>
            <a:r>
              <a:rPr lang="zh-CN" altLang="en-US" dirty="0"/>
              <a:t>行，前</a:t>
            </a:r>
            <a:r>
              <a:rPr lang="en-US" altLang="zh-CN" dirty="0"/>
              <a:t>5</a:t>
            </a:r>
            <a:r>
              <a:rPr lang="zh-CN" altLang="en-US" dirty="0"/>
              <a:t>行为矩阵的每一行元素</a:t>
            </a:r>
            <a:r>
              <a:rPr lang="en-US" altLang="zh-CN" dirty="0"/>
              <a:t>,</a:t>
            </a:r>
            <a:r>
              <a:rPr lang="zh-CN" altLang="en-US" dirty="0"/>
              <a:t>元素与元素之间以一个空格分开。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行包含两个整数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，以一个空格分开。（</a:t>
            </a:r>
            <a:r>
              <a:rPr lang="en-US" altLang="zh-CN" dirty="0"/>
              <a:t>1 &lt;= </a:t>
            </a:r>
            <a:r>
              <a:rPr lang="en-US" altLang="zh-CN" dirty="0" err="1"/>
              <a:t>m,n</a:t>
            </a:r>
            <a:r>
              <a:rPr lang="en-US" altLang="zh-CN" dirty="0"/>
              <a:t> &lt;= 5</a:t>
            </a:r>
            <a:r>
              <a:rPr lang="zh-CN" altLang="en-US" dirty="0"/>
              <a:t>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输出交换之后的矩阵，矩阵的每一行元素占一行，元素之间以一个空格分开。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1 2 2 1 2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5 6 7 8 3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9 3 0 5 3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7 2 1 4 6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3 0 8 2 4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3 0 8 2 4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5 6 7 8 3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9 3 0 5 3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7 2 1 4 6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1 2 2 1 2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73564"/>
              </p:ext>
            </p:extLst>
          </p:nvPr>
        </p:nvGraphicFramePr>
        <p:xfrm>
          <a:off x="7320136" y="3861048"/>
          <a:ext cx="2736305" cy="1584175"/>
        </p:xfrm>
        <a:graphic>
          <a:graphicData uri="http://schemas.openxmlformats.org/drawingml/2006/table">
            <a:tbl>
              <a:tblPr firstRow="1" firstCol="1" bandRow="1"/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18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5399F-BCCB-4B23-88E0-394D4339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dirty="0"/>
              <a:t>矩阵交换行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3F4D32-FC27-4E02-84FB-3D2B4DA7B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1824" y="365760"/>
            <a:ext cx="6264696" cy="56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2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计算矩阵边缘元素之和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484784"/>
            <a:ext cx="10515600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输入一个整数矩阵，计算位于矩阵边缘的元素之和。所谓矩阵边缘的元素，就是第一行和最后一行的元素以及第一列和最后一列的元素。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第一行分别为矩阵的行数</a:t>
            </a:r>
            <a:r>
              <a:rPr lang="en-US" altLang="zh-CN" dirty="0"/>
              <a:t>m</a:t>
            </a:r>
            <a:r>
              <a:rPr lang="zh-CN" altLang="en-US" dirty="0"/>
              <a:t>和列数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m &lt; 100</a:t>
            </a:r>
            <a:r>
              <a:rPr lang="zh-CN" altLang="en-US" dirty="0"/>
              <a:t>，</a:t>
            </a:r>
            <a:r>
              <a:rPr lang="en-US" altLang="zh-CN" dirty="0"/>
              <a:t>n &lt; 100</a:t>
            </a:r>
            <a:r>
              <a:rPr lang="zh-CN" altLang="en-US" dirty="0"/>
              <a:t>），两者之间以一个空格分开。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接下来输入的</a:t>
            </a:r>
            <a:r>
              <a:rPr lang="en-US" altLang="zh-CN" dirty="0"/>
              <a:t>m</a:t>
            </a:r>
            <a:r>
              <a:rPr lang="zh-CN" altLang="en-US" dirty="0"/>
              <a:t>行数据中，每行包含</a:t>
            </a:r>
            <a:r>
              <a:rPr lang="en-US" altLang="zh-CN" dirty="0"/>
              <a:t>n</a:t>
            </a:r>
            <a:r>
              <a:rPr lang="zh-CN" altLang="en-US" dirty="0"/>
              <a:t>个整数，整数之间以一个空格分开。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输出对应矩阵的边缘元素和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3 4 1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3 7 1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9031"/>
              </p:ext>
            </p:extLst>
          </p:nvPr>
        </p:nvGraphicFramePr>
        <p:xfrm>
          <a:off x="8256240" y="4365104"/>
          <a:ext cx="1641783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87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0A824-32C8-4C5D-89E1-1BC5D7C2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2:</a:t>
            </a:r>
            <a:r>
              <a:rPr lang="zh-CN" altLang="en-US" dirty="0"/>
              <a:t>计算矩阵边缘元素之和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C570EF-241F-4A7A-9B8C-4363DFD5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344" y="200788"/>
            <a:ext cx="4248472" cy="645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：输出矩阵对角线元素之和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826937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的整数矩阵，计算位于对角线上的元素之和。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 &lt; 100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接下来输入的</a:t>
            </a:r>
            <a:r>
              <a:rPr lang="en-US" altLang="zh-CN" dirty="0"/>
              <a:t>n</a:t>
            </a:r>
            <a:r>
              <a:rPr lang="zh-CN" altLang="en-US" dirty="0"/>
              <a:t>行数据中，每行包含</a:t>
            </a:r>
            <a:r>
              <a:rPr lang="en-US" altLang="zh-CN" dirty="0"/>
              <a:t>n</a:t>
            </a:r>
            <a:r>
              <a:rPr lang="zh-CN" altLang="en-US" dirty="0"/>
              <a:t>个整数，整数之间以一个空格分开。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输出对角线上的元素和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3 4 1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3 7 1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14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04761"/>
              </p:ext>
            </p:extLst>
          </p:nvPr>
        </p:nvGraphicFramePr>
        <p:xfrm>
          <a:off x="4079776" y="4653136"/>
          <a:ext cx="1641783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49933"/>
              </p:ext>
            </p:extLst>
          </p:nvPr>
        </p:nvGraphicFramePr>
        <p:xfrm>
          <a:off x="6888088" y="4437112"/>
          <a:ext cx="2664297" cy="1584174"/>
        </p:xfrm>
        <a:graphic>
          <a:graphicData uri="http://schemas.openxmlformats.org/drawingml/2006/table">
            <a:tbl>
              <a:tblPr firstRow="1" firstCol="1" bandRow="1"/>
              <a:tblGrid>
                <a:gridCol w="888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[1][3]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[2][3]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[3][1]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[3][2]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[3][3]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6816080" y="4437111"/>
            <a:ext cx="2736304" cy="16561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88088" y="4437112"/>
            <a:ext cx="2664297" cy="158417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76120" y="220486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【</a:t>
            </a:r>
            <a:r>
              <a:rPr lang="zh-CN" altLang="en-US" dirty="0">
                <a:solidFill>
                  <a:schemeClr val="accent5"/>
                </a:solidFill>
              </a:rPr>
              <a:t>问题分析</a:t>
            </a:r>
            <a:r>
              <a:rPr lang="en-US" altLang="zh-CN" dirty="0">
                <a:solidFill>
                  <a:schemeClr val="accent5"/>
                </a:solidFill>
              </a:rPr>
              <a:t>】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1</a:t>
            </a:r>
            <a:r>
              <a:rPr lang="zh-CN" altLang="en-US" dirty="0">
                <a:solidFill>
                  <a:schemeClr val="accent5"/>
                </a:solidFill>
              </a:rPr>
              <a:t>）红色对角线特征：</a:t>
            </a:r>
            <a:endParaRPr lang="en-US" altLang="zh-CN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</a:rPr>
              <a:t>（</a:t>
            </a:r>
            <a:r>
              <a:rPr lang="en-US" altLang="zh-CN" dirty="0">
                <a:solidFill>
                  <a:schemeClr val="accent5"/>
                </a:solidFill>
              </a:rPr>
              <a:t>2</a:t>
            </a:r>
            <a:r>
              <a:rPr lang="zh-CN" altLang="en-US" dirty="0">
                <a:solidFill>
                  <a:schemeClr val="accent5"/>
                </a:solidFill>
              </a:rPr>
              <a:t>）蓝色对角线特征：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88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4010</TotalTime>
  <Pages>0</Pages>
  <Words>1078</Words>
  <Characters>0</Characters>
  <Application>Microsoft Office PowerPoint</Application>
  <DocSecurity>0</DocSecurity>
  <PresentationFormat>宽屏</PresentationFormat>
  <Lines>0</Lines>
  <Paragraphs>264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Adobe 繁黑體 Std B</vt:lpstr>
      <vt:lpstr>方正流行体简体</vt:lpstr>
      <vt:lpstr>黑体</vt:lpstr>
      <vt:lpstr>宋体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二维数组定义和引用</vt:lpstr>
      <vt:lpstr>二维数组的引用</vt:lpstr>
      <vt:lpstr>二维数组的初始化</vt:lpstr>
      <vt:lpstr>例1:矩阵交换行</vt:lpstr>
      <vt:lpstr>例1:矩阵交换行</vt:lpstr>
      <vt:lpstr>例2:计算矩阵边缘元素之和</vt:lpstr>
      <vt:lpstr>例2:计算矩阵边缘元素之和</vt:lpstr>
      <vt:lpstr>例3：输出矩阵对角线元素之和</vt:lpstr>
      <vt:lpstr>例3：输出矩阵对角线元素之和</vt:lpstr>
      <vt:lpstr>例3：输出矩阵对角线元素之和</vt:lpstr>
      <vt:lpstr>例4：输出杨辉三角</vt:lpstr>
      <vt:lpstr>例4：输出杨辉三角</vt:lpstr>
      <vt:lpstr>例4：输出杨辉三角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</cp:lastModifiedBy>
  <cp:revision>368</cp:revision>
  <dcterms:created xsi:type="dcterms:W3CDTF">2007-08-07T12:36:14Z</dcterms:created>
  <dcterms:modified xsi:type="dcterms:W3CDTF">2018-08-07T14:05:09Z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