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  <p:sldMasterId id="2147484324" r:id="rId2"/>
  </p:sldMasterIdLst>
  <p:notesMasterIdLst>
    <p:notesMasterId r:id="rId31"/>
  </p:notesMasterIdLst>
  <p:sldIdLst>
    <p:sldId id="257" r:id="rId3"/>
    <p:sldId id="258" r:id="rId4"/>
    <p:sldId id="281" r:id="rId5"/>
    <p:sldId id="282" r:id="rId6"/>
    <p:sldId id="283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8" r:id="rId16"/>
    <p:sldId id="267" r:id="rId17"/>
    <p:sldId id="269" r:id="rId18"/>
    <p:sldId id="270" r:id="rId19"/>
    <p:sldId id="271" r:id="rId20"/>
    <p:sldId id="272" r:id="rId21"/>
    <p:sldId id="274" r:id="rId22"/>
    <p:sldId id="273" r:id="rId23"/>
    <p:sldId id="284" r:id="rId24"/>
    <p:sldId id="275" r:id="rId25"/>
    <p:sldId id="277" r:id="rId26"/>
    <p:sldId id="276" r:id="rId27"/>
    <p:sldId id="278" r:id="rId28"/>
    <p:sldId id="279" r:id="rId29"/>
    <p:sldId id="280" r:id="rId30"/>
  </p:sldIdLst>
  <p:sldSz cx="12192000" cy="6858000"/>
  <p:notesSz cx="6808788" cy="982345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0066"/>
    <a:srgbClr val="0066CC"/>
    <a:srgbClr val="FFFFFF"/>
    <a:srgbClr val="D60093"/>
    <a:srgbClr val="FFFF00"/>
    <a:srgbClr val="FFFF99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>
      <p:cViewPr varScale="1">
        <p:scale>
          <a:sx n="86" d="100"/>
          <a:sy n="86" d="100"/>
        </p:scale>
        <p:origin x="48" y="14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1163" cy="49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7625" y="0"/>
            <a:ext cx="2951163" cy="49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220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30175" y="736600"/>
            <a:ext cx="6548438" cy="3684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050" y="4665663"/>
            <a:ext cx="4992688" cy="4421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noProof="0"/>
              <a:t>单击此处编辑母版文本样式</a:t>
            </a:r>
          </a:p>
          <a:p>
            <a:pPr lvl="1"/>
            <a:r>
              <a:rPr lang="zh-CN" altLang="zh-CN" noProof="0"/>
              <a:t>第二级</a:t>
            </a:r>
          </a:p>
          <a:p>
            <a:pPr lvl="2"/>
            <a:r>
              <a:rPr lang="zh-CN" altLang="zh-CN" noProof="0"/>
              <a:t>第三级</a:t>
            </a:r>
          </a:p>
          <a:p>
            <a:pPr lvl="3"/>
            <a:r>
              <a:rPr lang="zh-CN" altLang="zh-CN" noProof="0"/>
              <a:t>第四级</a:t>
            </a:r>
          </a:p>
          <a:p>
            <a:pPr lvl="4"/>
            <a:r>
              <a:rPr lang="zh-CN" altLang="zh-CN" noProof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32913"/>
            <a:ext cx="2951163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7625" y="9332913"/>
            <a:ext cx="2951163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A6665E49-0FAF-4827-A89E-459EE2FA9E3C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728773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6665E49-0FAF-4827-A89E-459EE2FA9E3C}" type="slidenum">
              <a:rPr lang="zh-CN" altLang="zh-CN" smtClean="0"/>
              <a:pPr>
                <a:defRPr/>
              </a:pPr>
              <a:t>7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026490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6665E49-0FAF-4827-A89E-459EE2FA9E3C}" type="slidenum">
              <a:rPr lang="zh-CN" altLang="zh-CN" smtClean="0"/>
              <a:pPr>
                <a:defRPr/>
              </a:pPr>
              <a:t>11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413528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6665E49-0FAF-4827-A89E-459EE2FA9E3C}" type="slidenum">
              <a:rPr lang="zh-CN" altLang="zh-CN" smtClean="0"/>
              <a:pPr>
                <a:defRPr/>
              </a:pPr>
              <a:t>17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55198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224893-DBDA-4BFA-9CE1-4BFE7CD0F8CF}" type="datetime1">
              <a:rPr lang="en-US"/>
              <a:pPr>
                <a:defRPr/>
              </a:pPr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F8FF87-50E7-4D7C-B3C4-E069BD6E4F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859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C2251D-888C-4B96-B613-1AE9A18C2629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90436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C55F8F-C378-4C42-BF64-5CB843272E39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52487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6" name="Rectangle 10"/>
          <p:cNvSpPr/>
          <p:nvPr/>
        </p:nvSpPr>
        <p:spPr>
          <a:xfrm>
            <a:off x="1447800" y="1411288"/>
            <a:ext cx="9296400" cy="4035425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7" name="Rectangle 14"/>
          <p:cNvSpPr/>
          <p:nvPr/>
        </p:nvSpPr>
        <p:spPr>
          <a:xfrm>
            <a:off x="5135563" y="1268413"/>
            <a:ext cx="1920875" cy="7302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8" name="Group 3"/>
          <p:cNvGrpSpPr>
            <a:grpSpLocks/>
          </p:cNvGrpSpPr>
          <p:nvPr/>
        </p:nvGrpSpPr>
        <p:grpSpPr bwMode="auto">
          <a:xfrm>
            <a:off x="5249863" y="1268413"/>
            <a:ext cx="1692275" cy="644525"/>
            <a:chOff x="5318306" y="1386268"/>
            <a:chExt cx="1567331" cy="645295"/>
          </a:xfrm>
        </p:grpSpPr>
        <p:cxnSp>
          <p:nvCxnSpPr>
            <p:cNvPr id="9" name="Straight Connector 16"/>
            <p:cNvCxnSpPr/>
            <p:nvPr/>
          </p:nvCxnSpPr>
          <p:spPr>
            <a:xfrm>
              <a:off x="5318306" y="1386268"/>
              <a:ext cx="0" cy="640526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17"/>
            <p:cNvCxnSpPr/>
            <p:nvPr/>
          </p:nvCxnSpPr>
          <p:spPr>
            <a:xfrm>
              <a:off x="6885637" y="1386268"/>
              <a:ext cx="0" cy="640526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2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125" y="1341438"/>
            <a:ext cx="1555750" cy="527050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92FA42EB-9E79-43CA-96EF-342DF4572F34}" type="datetimeFigureOut">
              <a:rPr lang="en-US"/>
              <a:pPr>
                <a:defRPr/>
              </a:pPr>
              <a:t>10/11/2018</a:t>
            </a:fld>
            <a:endParaRPr lang="en-US"/>
          </a:p>
        </p:txBody>
      </p:sp>
      <p:sp>
        <p:nvSpPr>
          <p:cNvPr id="13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4150" y="5211763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7425" y="5211763"/>
            <a:ext cx="2111375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4FAEF2FC-0AC2-4C34-8C37-D02BB41378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9832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094472-9E7A-43BB-A393-C296912D8F0D}" type="datetimeFigureOut">
              <a:rPr lang="en-US"/>
              <a:pPr>
                <a:defRPr/>
              </a:pPr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7E905F-EDD6-4AC8-81AA-559EA75A52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58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6" name="Rectangle 23"/>
          <p:cNvSpPr/>
          <p:nvPr/>
        </p:nvSpPr>
        <p:spPr>
          <a:xfrm>
            <a:off x="1447800" y="1411288"/>
            <a:ext cx="9296400" cy="4035425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7" name="Rectangle 29"/>
          <p:cNvSpPr/>
          <p:nvPr/>
        </p:nvSpPr>
        <p:spPr>
          <a:xfrm>
            <a:off x="5135563" y="1268413"/>
            <a:ext cx="1920875" cy="7302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8" name="Group 30"/>
          <p:cNvGrpSpPr>
            <a:grpSpLocks/>
          </p:cNvGrpSpPr>
          <p:nvPr/>
        </p:nvGrpSpPr>
        <p:grpSpPr bwMode="auto">
          <a:xfrm>
            <a:off x="5249863" y="1268413"/>
            <a:ext cx="1692275" cy="644525"/>
            <a:chOff x="5318306" y="1386268"/>
            <a:chExt cx="1567331" cy="645295"/>
          </a:xfrm>
        </p:grpSpPr>
        <p:cxnSp>
          <p:nvCxnSpPr>
            <p:cNvPr id="9" name="Straight Connector 31"/>
            <p:cNvCxnSpPr/>
            <p:nvPr/>
          </p:nvCxnSpPr>
          <p:spPr>
            <a:xfrm>
              <a:off x="5318306" y="1386268"/>
              <a:ext cx="0" cy="640526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32"/>
            <p:cNvCxnSpPr/>
            <p:nvPr/>
          </p:nvCxnSpPr>
          <p:spPr>
            <a:xfrm>
              <a:off x="6885637" y="1386268"/>
              <a:ext cx="0" cy="640526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300" y="1344613"/>
            <a:ext cx="1555750" cy="530225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7609E0F-3F7C-4E0A-8939-58AC8518F67B}" type="datetimeFigureOut">
              <a:rPr lang="zh-CN" altLang="en-US"/>
              <a:pPr>
                <a:defRPr/>
              </a:pPr>
              <a:t>2018/10/11</a:t>
            </a:fld>
            <a:endParaRPr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4150" y="5211763"/>
            <a:ext cx="5907088" cy="228600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250" y="5211763"/>
            <a:ext cx="2112963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28AA4B-9D7F-4A83-A507-88BBA0E182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8063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8542D5-6E35-4FE3-8779-F8C716C0A6E0}" type="datetimeFigureOut">
              <a:rPr lang="en-US"/>
              <a:pPr>
                <a:defRPr/>
              </a:pPr>
              <a:t>10/11/2018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AD357-3507-457A-ABD7-E885B666D3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8503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1B4A32-73F4-427E-AD2F-E8F2564B7AC2}" type="datetimeFigureOut">
              <a:rPr lang="en-US"/>
              <a:pPr>
                <a:defRPr/>
              </a:pPr>
              <a:t>10/11/2018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C5C29D-E572-4E26-B9DF-90EE0F8DEF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9229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9C9227-BB47-435A-804C-D9AF2902C3D4}" type="datetimeFigureOut">
              <a:rPr lang="en-US"/>
              <a:pPr>
                <a:defRPr/>
              </a:pPr>
              <a:t>10/11/2018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E2EEF4-4D87-4223-9C47-61E4CC08BA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6081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C7124D-D584-4ECD-B1AE-E22DCF57E53A}" type="datetimeFigureOut">
              <a:rPr lang="en-US"/>
              <a:pPr>
                <a:defRPr/>
              </a:pPr>
              <a:t>10/11/2018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52B312-DB54-4A5C-967D-99377C5425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9612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"/>
          <p:cNvSpPr/>
          <p:nvPr/>
        </p:nvSpPr>
        <p:spPr>
          <a:xfrm>
            <a:off x="246063" y="238125"/>
            <a:ext cx="8531225" cy="63817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14"/>
          <p:cNvSpPr/>
          <p:nvPr/>
        </p:nvSpPr>
        <p:spPr>
          <a:xfrm>
            <a:off x="9020175" y="238125"/>
            <a:ext cx="2925763" cy="638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11"/>
          <p:cNvSpPr/>
          <p:nvPr/>
        </p:nvSpPr>
        <p:spPr>
          <a:xfrm>
            <a:off x="9158288" y="374650"/>
            <a:ext cx="2651125" cy="610870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130819-7460-47C5-9FA0-AA732DD25A70}" type="datetimeFigureOut">
              <a:rPr lang="en-US"/>
              <a:pPr>
                <a:defRPr/>
              </a:pPr>
              <a:t>10/11/2018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363" y="6223000"/>
            <a:ext cx="1463675" cy="274638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777F1A4-9DE2-45D6-B95B-3413F257D8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457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479425" y="6453188"/>
            <a:ext cx="11088688" cy="0"/>
          </a:xfrm>
          <a:prstGeom prst="line">
            <a:avLst/>
          </a:prstGeom>
          <a:ln w="19050">
            <a:solidFill>
              <a:srgbClr val="FF006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758984"/>
          </a:xfrm>
        </p:spPr>
        <p:txBody>
          <a:bodyPr>
            <a:normAutofit/>
          </a:bodyPr>
          <a:lstStyle>
            <a:lvl1pPr>
              <a:defRPr sz="36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5127" y="1517302"/>
            <a:ext cx="10515600" cy="4662836"/>
          </a:xfrm>
        </p:spPr>
        <p:txBody>
          <a:bodyPr>
            <a:normAutofit/>
          </a:bodyPr>
          <a:lstStyle>
            <a:lvl1pPr marL="228600" indent="228600">
              <a:lnSpc>
                <a:spcPct val="100000"/>
              </a:lnSpc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800"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685800" indent="228600">
              <a:lnSpc>
                <a:spcPct val="100000"/>
              </a:lnSpc>
              <a:buClr>
                <a:schemeClr val="accent2"/>
              </a:buClr>
              <a:buSzPct val="50000"/>
              <a:buFont typeface="Wingdings" panose="05000000000000000000" pitchFamily="2" charset="2"/>
              <a:buChar char="u"/>
              <a:defRPr sz="2800"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 marL="1143000" indent="228600">
              <a:lnSpc>
                <a:spcPct val="100000"/>
              </a:lnSpc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800"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 marL="1600200" indent="228600">
              <a:lnSpc>
                <a:spcPct val="100000"/>
              </a:lnSpc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800">
                <a:latin typeface="楷体" panose="02010609060101010101" pitchFamily="49" charset="-122"/>
                <a:ea typeface="楷体" panose="02010609060101010101" pitchFamily="49" charset="-122"/>
              </a:defRPr>
            </a:lvl4pPr>
            <a:lvl5pPr marL="2057400" indent="228600">
              <a:lnSpc>
                <a:spcPct val="100000"/>
              </a:lnSpc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800">
                <a:latin typeface="楷体" panose="02010609060101010101" pitchFamily="49" charset="-122"/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7892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/>
          <p:cNvSpPr/>
          <p:nvPr/>
        </p:nvSpPr>
        <p:spPr>
          <a:xfrm>
            <a:off x="9020175" y="238125"/>
            <a:ext cx="2925763" cy="638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9"/>
          <p:cNvSpPr/>
          <p:nvPr/>
        </p:nvSpPr>
        <p:spPr>
          <a:xfrm>
            <a:off x="9158288" y="374650"/>
            <a:ext cx="2651125" cy="610870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>
              <a:defRPr/>
            </a:pPr>
            <a:fld id="{9581C684-34CB-4B74-A4DD-38D6D41430ED}" type="datetimeFigureOut">
              <a:rPr lang="en-US"/>
              <a:pPr>
                <a:defRPr/>
              </a:pPr>
              <a:t>10/11/2018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538" y="6227763"/>
            <a:ext cx="1463675" cy="27305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62BACB5-83FE-4FFC-A5C2-74E294D1BB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0896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28EE0A-7D9A-4FF3-BE24-3177E43AE3A5}" type="datetimeFigureOut">
              <a:rPr lang="en-US"/>
              <a:pPr>
                <a:defRPr/>
              </a:pPr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1C75CE-C92F-4F96-A09C-6A9A38CDEA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689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F55C27-FC58-4301-9664-F92FBEE13319}" type="datetimeFigureOut">
              <a:rPr lang="en-US"/>
              <a:pPr>
                <a:defRPr/>
              </a:pPr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E323D1-B128-4F4E-9E4D-5098F69D60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471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D8B22B-7679-43DA-A063-7603640328F7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71836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5B4DB5-AB0C-416B-A497-94387338E13D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36213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D87A19-5E95-437A-A077-5F41F019B100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34477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E71847-E61B-4656-A338-045731B60137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47632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8D8F21-1356-4299-8337-DD0187B27AB0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38822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4C1953-5865-4F8F-98BB-4D4893263F06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00647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3FBCF-12A3-473D-B33C-D072E546175B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38238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4455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44550" y="1828800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3682B9C-C314-46BB-B72D-CD3629F4E7A1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98" r:id="rId1"/>
    <p:sldLayoutId id="2147484499" r:id="rId2"/>
    <p:sldLayoutId id="2147484482" r:id="rId3"/>
    <p:sldLayoutId id="2147484483" r:id="rId4"/>
    <p:sldLayoutId id="2147484484" r:id="rId5"/>
    <p:sldLayoutId id="2147484485" r:id="rId6"/>
    <p:sldLayoutId id="2147484486" r:id="rId7"/>
    <p:sldLayoutId id="2147484487" r:id="rId8"/>
    <p:sldLayoutId id="2147484488" r:id="rId9"/>
    <p:sldLayoutId id="2147484489" r:id="rId10"/>
    <p:sldLayoutId id="2147484490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Wingdings 2" panose="05020102010507070707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 2" panose="05020102010507070707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 2" panose="05020102010507070707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 2" panose="05020102010507070707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 2" panose="05020102010507070707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053" name="Title Placeholder 1"/>
          <p:cNvSpPr>
            <a:spLocks noGrp="1"/>
          </p:cNvSpPr>
          <p:nvPr>
            <p:ph type="title"/>
          </p:nvPr>
        </p:nvSpPr>
        <p:spPr bwMode="auto">
          <a:xfrm>
            <a:off x="1066800" y="642938"/>
            <a:ext cx="100584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205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066800" y="2103438"/>
            <a:ext cx="10058400" cy="393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638" y="6307138"/>
            <a:ext cx="2743200" cy="2746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66028B02-9407-403E-8BE1-15E7C08A362F}" type="datetimeFigureOut">
              <a:rPr lang="en-US"/>
              <a:pPr>
                <a:defRPr/>
              </a:pPr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325" y="6307138"/>
            <a:ext cx="5213350" cy="2746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563" y="6307138"/>
            <a:ext cx="1463675" cy="2746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4CF1D1EC-F172-456D-9C4B-4F638A0957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00" r:id="rId1"/>
    <p:sldLayoutId id="2147484491" r:id="rId2"/>
    <p:sldLayoutId id="2147484501" r:id="rId3"/>
    <p:sldLayoutId id="2147484492" r:id="rId4"/>
    <p:sldLayoutId id="2147484493" r:id="rId5"/>
    <p:sldLayoutId id="2147484494" r:id="rId6"/>
    <p:sldLayoutId id="2147484495" r:id="rId7"/>
    <p:sldLayoutId id="2147484502" r:id="rId8"/>
    <p:sldLayoutId id="2147484503" r:id="rId9"/>
    <p:sldLayoutId id="2147484496" r:id="rId10"/>
    <p:sldLayoutId id="2147484497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lang="en-US" sz="4800" kern="1200" dirty="0">
          <a:solidFill>
            <a:srgbClr val="262626"/>
          </a:solidFill>
          <a:latin typeface="+mj-lt"/>
          <a:ea typeface="+mn-ea"/>
          <a:cs typeface="+mn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9pPr>
    </p:titleStyle>
    <p:bodyStyle>
      <a:lvl1pPr marL="182563" indent="-182563" algn="l" rtl="0" eaLnBrk="0" fontAlgn="base" hangingPunct="0">
        <a:spcBef>
          <a:spcPts val="900"/>
        </a:spcBef>
        <a:spcAft>
          <a:spcPct val="0"/>
        </a:spcAft>
        <a:buClr>
          <a:srgbClr val="262626"/>
        </a:buClr>
        <a:buFont typeface="Garamond" panose="02020404030301010803" pitchFamily="18" charset="0"/>
        <a:buChar char="◦"/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563" algn="l" rtl="0" eaLnBrk="0" fontAlgn="base" hangingPunct="0">
        <a:spcBef>
          <a:spcPts val="500"/>
        </a:spcBef>
        <a:spcAft>
          <a:spcPct val="0"/>
        </a:spcAft>
        <a:buClr>
          <a:srgbClr val="262626"/>
        </a:buClr>
        <a:buFont typeface="Garamond" panose="02020404030301010803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0250" indent="-182563" algn="l" rtl="0" eaLnBrk="0" fontAlgn="base" hangingPunct="0">
        <a:spcBef>
          <a:spcPts val="500"/>
        </a:spcBef>
        <a:spcAft>
          <a:spcPct val="0"/>
        </a:spcAft>
        <a:buClr>
          <a:srgbClr val="262626"/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4888" indent="-182563" algn="l" rtl="0" eaLnBrk="0" fontAlgn="base" hangingPunct="0">
        <a:spcBef>
          <a:spcPts val="500"/>
        </a:spcBef>
        <a:spcAft>
          <a:spcPct val="0"/>
        </a:spcAft>
        <a:buClr>
          <a:srgbClr val="262626"/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79525" indent="-182563" algn="l" rtl="0" eaLnBrk="0" fontAlgn="base" hangingPunct="0">
        <a:spcBef>
          <a:spcPts val="500"/>
        </a:spcBef>
        <a:spcAft>
          <a:spcPct val="0"/>
        </a:spcAft>
        <a:buClr>
          <a:srgbClr val="262626"/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87488" y="3940175"/>
            <a:ext cx="6480720" cy="165576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000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流行体简体" pitchFamily="1" charset="-122"/>
              </a:rPr>
              <a:t>C++</a:t>
            </a:r>
            <a:r>
              <a:rPr lang="zh-CN" altLang="en-US" sz="4000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流行体简体" pitchFamily="1" charset="-122"/>
              </a:rPr>
              <a:t>程序设计（</a:t>
            </a:r>
            <a:r>
              <a:rPr lang="en-US" altLang="zh-CN" sz="4000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流行体简体" pitchFamily="1" charset="-122"/>
              </a:rPr>
              <a:t>4</a:t>
            </a:r>
            <a:r>
              <a:rPr lang="zh-CN" altLang="en-US" sz="4000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流行体简体" pitchFamily="1" charset="-122"/>
              </a:rPr>
              <a:t>）</a:t>
            </a:r>
            <a:endParaRPr lang="en-US" altLang="zh-CN" sz="4000" b="1" dirty="0">
              <a:solidFill>
                <a:srgbClr val="FF99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方正流行体简体" pitchFamily="1" charset="-12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4000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流行体简体" pitchFamily="1" charset="-122"/>
              </a:rPr>
              <a:t>指针</a:t>
            </a:r>
            <a:endParaRPr lang="en-US" altLang="zh-CN" sz="4000" b="1" dirty="0">
              <a:solidFill>
                <a:srgbClr val="FF99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方正流行体简体" pitchFamily="1" charset="-122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31838" y="2274888"/>
            <a:ext cx="7416800" cy="1595437"/>
          </a:xfrm>
        </p:spPr>
        <p:txBody>
          <a:bodyPr rtlCol="0"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挑战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信息学奥林匹克</a:t>
            </a:r>
            <a:endParaRPr lang="zh-CN" altLang="zh-CN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繁黑體 Std B" panose="020B0700000000000000" pitchFamily="34" charset="-128"/>
              <a:ea typeface="Adobe 繁黑體 Std B" panose="020B0700000000000000" pitchFamily="34" charset="-128"/>
            </a:endParaRPr>
          </a:p>
        </p:txBody>
      </p:sp>
      <p:pic>
        <p:nvPicPr>
          <p:cNvPr id="10244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2488" y="404813"/>
            <a:ext cx="3152775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6C8A69-68C5-4B46-87F1-71F08A25E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指针变量的操作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CB95AC-9E04-400D-A793-133B48DB0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517302"/>
            <a:ext cx="6547017" cy="4662836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给指针变量赋值</a:t>
            </a:r>
            <a:endParaRPr lang="en-US" altLang="zh-CN" dirty="0"/>
          </a:p>
          <a:p>
            <a:pPr indent="0">
              <a:buNone/>
            </a:pPr>
            <a:r>
              <a:rPr lang="en-US" altLang="zh-CN" dirty="0"/>
              <a:t>int </a:t>
            </a:r>
            <a:r>
              <a:rPr lang="zh-CN" altLang="en-US" dirty="0"/>
              <a:t>*</a:t>
            </a:r>
            <a:r>
              <a:rPr lang="en-US" altLang="zh-CN" dirty="0"/>
              <a:t>p=NULL;</a:t>
            </a:r>
          </a:p>
          <a:p>
            <a:pPr indent="0">
              <a:buNone/>
            </a:pPr>
            <a:r>
              <a:rPr lang="en-US" altLang="zh-CN" dirty="0"/>
              <a:t>char </a:t>
            </a:r>
            <a:r>
              <a:rPr lang="en-US" altLang="zh-CN" dirty="0" err="1"/>
              <a:t>ch</a:t>
            </a:r>
            <a:r>
              <a:rPr lang="en-US" altLang="zh-CN" dirty="0"/>
              <a:t>='A';</a:t>
            </a:r>
          </a:p>
          <a:p>
            <a:pPr indent="0">
              <a:buNone/>
            </a:pPr>
            <a:r>
              <a:rPr lang="en-US" altLang="zh-CN" dirty="0"/>
              <a:t>p=&amp;</a:t>
            </a:r>
            <a:r>
              <a:rPr lang="en-US" altLang="zh-CN" dirty="0" err="1"/>
              <a:t>ch</a:t>
            </a:r>
            <a:r>
              <a:rPr lang="en-US" altLang="zh-CN" dirty="0"/>
              <a:t>;</a:t>
            </a:r>
          </a:p>
          <a:p>
            <a:r>
              <a:rPr lang="zh-CN" altLang="en-US" dirty="0"/>
              <a:t>给指针变量指向的内存空间赋值</a:t>
            </a:r>
            <a:endParaRPr lang="en-US" altLang="zh-CN" dirty="0"/>
          </a:p>
          <a:p>
            <a:pPr indent="0">
              <a:buNone/>
            </a:pPr>
            <a:r>
              <a:rPr lang="en-US" altLang="zh-CN" dirty="0"/>
              <a:t>int a;</a:t>
            </a:r>
          </a:p>
          <a:p>
            <a:pPr indent="0">
              <a:buNone/>
            </a:pPr>
            <a:r>
              <a:rPr lang="en-US" altLang="zh-CN" dirty="0"/>
              <a:t>int *pc;</a:t>
            </a:r>
          </a:p>
          <a:p>
            <a:pPr indent="0">
              <a:buNone/>
            </a:pPr>
            <a:r>
              <a:rPr lang="en-US" altLang="zh-CN" dirty="0"/>
              <a:t>pc=&amp;a;</a:t>
            </a:r>
          </a:p>
          <a:p>
            <a:pPr indent="0">
              <a:buNone/>
            </a:pPr>
            <a:r>
              <a:rPr lang="en-US" altLang="zh-CN" dirty="0"/>
              <a:t>*pc=56; </a:t>
            </a:r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26A42EC-5FB2-497C-8F55-9024A945E0CB}"/>
              </a:ext>
            </a:extLst>
          </p:cNvPr>
          <p:cNvSpPr txBox="1"/>
          <p:nvPr/>
        </p:nvSpPr>
        <p:spPr>
          <a:xfrm>
            <a:off x="10226996" y="1480961"/>
            <a:ext cx="553230" cy="707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4000" dirty="0"/>
              <a:t>A</a:t>
            </a:r>
            <a:endParaRPr lang="zh-CN" altLang="en-US" sz="40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F23CAD2-DAE1-430A-BCE1-728DC34327BC}"/>
              </a:ext>
            </a:extLst>
          </p:cNvPr>
          <p:cNvSpPr txBox="1"/>
          <p:nvPr/>
        </p:nvSpPr>
        <p:spPr>
          <a:xfrm>
            <a:off x="9984432" y="1019296"/>
            <a:ext cx="510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/>
              <a:t>ch</a:t>
            </a:r>
            <a:endParaRPr lang="zh-CN" altLang="en-US" sz="2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BFCE826-6495-4EC1-BE4A-E9E5C95DF327}"/>
              </a:ext>
            </a:extLst>
          </p:cNvPr>
          <p:cNvSpPr txBox="1"/>
          <p:nvPr/>
        </p:nvSpPr>
        <p:spPr>
          <a:xfrm>
            <a:off x="8579089" y="1480961"/>
            <a:ext cx="415498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4000" dirty="0"/>
              <a:t>  </a:t>
            </a:r>
            <a:endParaRPr lang="zh-CN" altLang="en-US" sz="4000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C6BB848F-12A2-472E-B6D8-8906AB6ED7CE}"/>
              </a:ext>
            </a:extLst>
          </p:cNvPr>
          <p:cNvCxnSpPr>
            <a:stCxn id="6" idx="3"/>
            <a:endCxn id="4" idx="1"/>
          </p:cNvCxnSpPr>
          <p:nvPr/>
        </p:nvCxnSpPr>
        <p:spPr>
          <a:xfrm>
            <a:off x="8994587" y="1834904"/>
            <a:ext cx="1232409" cy="0"/>
          </a:xfrm>
          <a:prstGeom prst="straightConnector1">
            <a:avLst/>
          </a:prstGeom>
          <a:ln w="12700">
            <a:solidFill>
              <a:srgbClr val="FF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794CAA8D-D38A-4857-844D-17FC96E5D7CD}"/>
              </a:ext>
            </a:extLst>
          </p:cNvPr>
          <p:cNvSpPr txBox="1"/>
          <p:nvPr/>
        </p:nvSpPr>
        <p:spPr>
          <a:xfrm>
            <a:off x="8101619" y="151730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p</a:t>
            </a:r>
            <a:endParaRPr lang="zh-CN" altLang="en-US" sz="24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1BB5E69-804F-4C42-B92B-6B122518EF7F}"/>
              </a:ext>
            </a:extLst>
          </p:cNvPr>
          <p:cNvSpPr txBox="1"/>
          <p:nvPr/>
        </p:nvSpPr>
        <p:spPr>
          <a:xfrm>
            <a:off x="10352745" y="4011161"/>
            <a:ext cx="553230" cy="707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4000" dirty="0"/>
              <a:t>  </a:t>
            </a:r>
            <a:endParaRPr lang="zh-CN" altLang="en-US" sz="40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D52B9F8-E4EB-4702-BF62-CD5325BC050C}"/>
              </a:ext>
            </a:extLst>
          </p:cNvPr>
          <p:cNvSpPr txBox="1"/>
          <p:nvPr/>
        </p:nvSpPr>
        <p:spPr>
          <a:xfrm>
            <a:off x="10110181" y="354949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a</a:t>
            </a:r>
            <a:endParaRPr lang="zh-CN" altLang="en-US" sz="24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F327A84-093E-4C6E-AE85-739C027E5C9A}"/>
              </a:ext>
            </a:extLst>
          </p:cNvPr>
          <p:cNvSpPr txBox="1"/>
          <p:nvPr/>
        </p:nvSpPr>
        <p:spPr>
          <a:xfrm>
            <a:off x="8704838" y="4011161"/>
            <a:ext cx="415498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4000" dirty="0"/>
              <a:t>  </a:t>
            </a:r>
            <a:endParaRPr lang="zh-CN" altLang="en-US" sz="40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844352A-9924-4EE9-B9CB-A37E7158F6D7}"/>
              </a:ext>
            </a:extLst>
          </p:cNvPr>
          <p:cNvSpPr txBox="1"/>
          <p:nvPr/>
        </p:nvSpPr>
        <p:spPr>
          <a:xfrm>
            <a:off x="8157100" y="4134271"/>
            <a:ext cx="510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pc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28874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6C8A69-68C5-4B46-87F1-71F08A25E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指针变量的操作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CB95AC-9E04-400D-A793-133B48DB0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517302"/>
            <a:ext cx="6547017" cy="4662836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给指针变量赋值</a:t>
            </a:r>
            <a:endParaRPr lang="en-US" altLang="zh-CN" dirty="0"/>
          </a:p>
          <a:p>
            <a:pPr indent="0">
              <a:buNone/>
            </a:pPr>
            <a:r>
              <a:rPr lang="en-US" altLang="zh-CN" dirty="0"/>
              <a:t>int </a:t>
            </a:r>
            <a:r>
              <a:rPr lang="zh-CN" altLang="en-US" dirty="0"/>
              <a:t>*</a:t>
            </a:r>
            <a:r>
              <a:rPr lang="en-US" altLang="zh-CN" dirty="0"/>
              <a:t>p=NULL;</a:t>
            </a:r>
          </a:p>
          <a:p>
            <a:pPr indent="0">
              <a:buNone/>
            </a:pPr>
            <a:r>
              <a:rPr lang="en-US" altLang="zh-CN" dirty="0"/>
              <a:t>char </a:t>
            </a:r>
            <a:r>
              <a:rPr lang="en-US" altLang="zh-CN" dirty="0" err="1"/>
              <a:t>ch</a:t>
            </a:r>
            <a:r>
              <a:rPr lang="en-US" altLang="zh-CN" dirty="0"/>
              <a:t>='A';</a:t>
            </a:r>
          </a:p>
          <a:p>
            <a:pPr indent="0">
              <a:buNone/>
            </a:pPr>
            <a:r>
              <a:rPr lang="en-US" altLang="zh-CN" dirty="0"/>
              <a:t>p=&amp;</a:t>
            </a:r>
            <a:r>
              <a:rPr lang="en-US" altLang="zh-CN" dirty="0" err="1"/>
              <a:t>ch</a:t>
            </a:r>
            <a:r>
              <a:rPr lang="en-US" altLang="zh-CN" dirty="0"/>
              <a:t>;</a:t>
            </a:r>
          </a:p>
          <a:p>
            <a:r>
              <a:rPr lang="zh-CN" altLang="en-US" dirty="0"/>
              <a:t>给指针变量指向的内存空间赋值</a:t>
            </a:r>
            <a:endParaRPr lang="en-US" altLang="zh-CN" dirty="0"/>
          </a:p>
          <a:p>
            <a:pPr indent="0">
              <a:buNone/>
            </a:pPr>
            <a:r>
              <a:rPr lang="en-US" altLang="zh-CN" dirty="0"/>
              <a:t>int a;</a:t>
            </a:r>
          </a:p>
          <a:p>
            <a:pPr indent="0">
              <a:buNone/>
            </a:pPr>
            <a:r>
              <a:rPr lang="en-US" altLang="zh-CN" dirty="0"/>
              <a:t>int *pc;</a:t>
            </a:r>
          </a:p>
          <a:p>
            <a:pPr indent="0">
              <a:buNone/>
            </a:pPr>
            <a:r>
              <a:rPr lang="en-US" altLang="zh-CN" dirty="0"/>
              <a:t>pc=&amp;a;</a:t>
            </a:r>
          </a:p>
          <a:p>
            <a:pPr indent="0">
              <a:buNone/>
            </a:pPr>
            <a:r>
              <a:rPr lang="en-US" altLang="zh-CN" dirty="0"/>
              <a:t>*pc=56; </a:t>
            </a:r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26A42EC-5FB2-497C-8F55-9024A945E0CB}"/>
              </a:ext>
            </a:extLst>
          </p:cNvPr>
          <p:cNvSpPr txBox="1"/>
          <p:nvPr/>
        </p:nvSpPr>
        <p:spPr>
          <a:xfrm>
            <a:off x="10226996" y="1480961"/>
            <a:ext cx="553230" cy="707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4000" dirty="0"/>
              <a:t>A</a:t>
            </a:r>
            <a:endParaRPr lang="zh-CN" altLang="en-US" sz="40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F23CAD2-DAE1-430A-BCE1-728DC34327BC}"/>
              </a:ext>
            </a:extLst>
          </p:cNvPr>
          <p:cNvSpPr txBox="1"/>
          <p:nvPr/>
        </p:nvSpPr>
        <p:spPr>
          <a:xfrm>
            <a:off x="9984432" y="1019296"/>
            <a:ext cx="510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/>
              <a:t>ch</a:t>
            </a:r>
            <a:endParaRPr lang="zh-CN" altLang="en-US" sz="2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BFCE826-6495-4EC1-BE4A-E9E5C95DF327}"/>
              </a:ext>
            </a:extLst>
          </p:cNvPr>
          <p:cNvSpPr txBox="1"/>
          <p:nvPr/>
        </p:nvSpPr>
        <p:spPr>
          <a:xfrm>
            <a:off x="8579089" y="1480961"/>
            <a:ext cx="415498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4000" dirty="0"/>
              <a:t>  </a:t>
            </a:r>
            <a:endParaRPr lang="zh-CN" altLang="en-US" sz="4000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C6BB848F-12A2-472E-B6D8-8906AB6ED7CE}"/>
              </a:ext>
            </a:extLst>
          </p:cNvPr>
          <p:cNvCxnSpPr>
            <a:stCxn id="6" idx="3"/>
            <a:endCxn id="4" idx="1"/>
          </p:cNvCxnSpPr>
          <p:nvPr/>
        </p:nvCxnSpPr>
        <p:spPr>
          <a:xfrm>
            <a:off x="8994587" y="1834904"/>
            <a:ext cx="1232409" cy="0"/>
          </a:xfrm>
          <a:prstGeom prst="straightConnector1">
            <a:avLst/>
          </a:prstGeom>
          <a:ln w="12700">
            <a:solidFill>
              <a:srgbClr val="FF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794CAA8D-D38A-4857-844D-17FC96E5D7CD}"/>
              </a:ext>
            </a:extLst>
          </p:cNvPr>
          <p:cNvSpPr txBox="1"/>
          <p:nvPr/>
        </p:nvSpPr>
        <p:spPr>
          <a:xfrm>
            <a:off x="8101619" y="151730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p</a:t>
            </a:r>
            <a:endParaRPr lang="zh-CN" altLang="en-US" sz="24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1BB5E69-804F-4C42-B92B-6B122518EF7F}"/>
              </a:ext>
            </a:extLst>
          </p:cNvPr>
          <p:cNvSpPr txBox="1"/>
          <p:nvPr/>
        </p:nvSpPr>
        <p:spPr>
          <a:xfrm>
            <a:off x="10352745" y="4011161"/>
            <a:ext cx="553230" cy="707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4000" dirty="0"/>
              <a:t>  </a:t>
            </a:r>
            <a:endParaRPr lang="zh-CN" altLang="en-US" sz="40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D52B9F8-E4EB-4702-BF62-CD5325BC050C}"/>
              </a:ext>
            </a:extLst>
          </p:cNvPr>
          <p:cNvSpPr txBox="1"/>
          <p:nvPr/>
        </p:nvSpPr>
        <p:spPr>
          <a:xfrm>
            <a:off x="10110181" y="354949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a</a:t>
            </a:r>
            <a:endParaRPr lang="zh-CN" altLang="en-US" sz="24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F327A84-093E-4C6E-AE85-739C027E5C9A}"/>
              </a:ext>
            </a:extLst>
          </p:cNvPr>
          <p:cNvSpPr txBox="1"/>
          <p:nvPr/>
        </p:nvSpPr>
        <p:spPr>
          <a:xfrm>
            <a:off x="8704838" y="4011161"/>
            <a:ext cx="415498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4000" dirty="0"/>
              <a:t>  </a:t>
            </a:r>
            <a:endParaRPr lang="zh-CN" altLang="en-US" sz="4000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91794AAA-3901-4076-BC8E-151F2F48BBAF}"/>
              </a:ext>
            </a:extLst>
          </p:cNvPr>
          <p:cNvCxnSpPr>
            <a:stCxn id="12" idx="3"/>
            <a:endCxn id="10" idx="1"/>
          </p:cNvCxnSpPr>
          <p:nvPr/>
        </p:nvCxnSpPr>
        <p:spPr>
          <a:xfrm>
            <a:off x="9120336" y="4365104"/>
            <a:ext cx="1232409" cy="0"/>
          </a:xfrm>
          <a:prstGeom prst="straightConnector1">
            <a:avLst/>
          </a:prstGeom>
          <a:ln w="12700">
            <a:solidFill>
              <a:srgbClr val="FF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0844352A-9924-4EE9-B9CB-A37E7158F6D7}"/>
              </a:ext>
            </a:extLst>
          </p:cNvPr>
          <p:cNvSpPr txBox="1"/>
          <p:nvPr/>
        </p:nvSpPr>
        <p:spPr>
          <a:xfrm>
            <a:off x="8157100" y="4134271"/>
            <a:ext cx="510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pc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3317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6C8A69-68C5-4B46-87F1-71F08A25E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指针变量的操作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CB95AC-9E04-400D-A793-133B48DB0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517302"/>
            <a:ext cx="6547017" cy="4662836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给指针变量赋值</a:t>
            </a:r>
            <a:endParaRPr lang="en-US" altLang="zh-CN" dirty="0"/>
          </a:p>
          <a:p>
            <a:pPr indent="0">
              <a:buNone/>
            </a:pPr>
            <a:r>
              <a:rPr lang="en-US" altLang="zh-CN" dirty="0"/>
              <a:t>int </a:t>
            </a:r>
            <a:r>
              <a:rPr lang="zh-CN" altLang="en-US" dirty="0"/>
              <a:t>*</a:t>
            </a:r>
            <a:r>
              <a:rPr lang="en-US" altLang="zh-CN" dirty="0"/>
              <a:t>p=NULL;</a:t>
            </a:r>
          </a:p>
          <a:p>
            <a:pPr indent="0">
              <a:buNone/>
            </a:pPr>
            <a:r>
              <a:rPr lang="en-US" altLang="zh-CN" dirty="0"/>
              <a:t>char </a:t>
            </a:r>
            <a:r>
              <a:rPr lang="en-US" altLang="zh-CN" dirty="0" err="1"/>
              <a:t>ch</a:t>
            </a:r>
            <a:r>
              <a:rPr lang="en-US" altLang="zh-CN" dirty="0"/>
              <a:t>='A';</a:t>
            </a:r>
          </a:p>
          <a:p>
            <a:pPr indent="0">
              <a:buNone/>
            </a:pPr>
            <a:r>
              <a:rPr lang="en-US" altLang="zh-CN" dirty="0"/>
              <a:t>p=&amp;</a:t>
            </a:r>
            <a:r>
              <a:rPr lang="en-US" altLang="zh-CN" dirty="0" err="1"/>
              <a:t>ch</a:t>
            </a:r>
            <a:r>
              <a:rPr lang="en-US" altLang="zh-CN" dirty="0"/>
              <a:t>;</a:t>
            </a:r>
          </a:p>
          <a:p>
            <a:r>
              <a:rPr lang="zh-CN" altLang="en-US" dirty="0"/>
              <a:t>给指针变量指向的内存空间赋值</a:t>
            </a:r>
            <a:endParaRPr lang="en-US" altLang="zh-CN" dirty="0"/>
          </a:p>
          <a:p>
            <a:pPr indent="0">
              <a:buNone/>
            </a:pPr>
            <a:r>
              <a:rPr lang="en-US" altLang="zh-CN" dirty="0"/>
              <a:t>int a;</a:t>
            </a:r>
          </a:p>
          <a:p>
            <a:pPr indent="0">
              <a:buNone/>
            </a:pPr>
            <a:r>
              <a:rPr lang="en-US" altLang="zh-CN" dirty="0"/>
              <a:t>int *pc;</a:t>
            </a:r>
          </a:p>
          <a:p>
            <a:pPr indent="0">
              <a:buNone/>
            </a:pPr>
            <a:r>
              <a:rPr lang="en-US" altLang="zh-CN" dirty="0"/>
              <a:t>pc=&amp;a;</a:t>
            </a:r>
          </a:p>
          <a:p>
            <a:pPr indent="0">
              <a:buNone/>
            </a:pPr>
            <a:r>
              <a:rPr lang="en-US" altLang="zh-CN" dirty="0"/>
              <a:t>*pc=56; </a:t>
            </a:r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26A42EC-5FB2-497C-8F55-9024A945E0CB}"/>
              </a:ext>
            </a:extLst>
          </p:cNvPr>
          <p:cNvSpPr txBox="1"/>
          <p:nvPr/>
        </p:nvSpPr>
        <p:spPr>
          <a:xfrm>
            <a:off x="10226996" y="1480961"/>
            <a:ext cx="553230" cy="707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4000" dirty="0"/>
              <a:t>A</a:t>
            </a:r>
            <a:endParaRPr lang="zh-CN" altLang="en-US" sz="40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F23CAD2-DAE1-430A-BCE1-728DC34327BC}"/>
              </a:ext>
            </a:extLst>
          </p:cNvPr>
          <p:cNvSpPr txBox="1"/>
          <p:nvPr/>
        </p:nvSpPr>
        <p:spPr>
          <a:xfrm>
            <a:off x="9984432" y="1019296"/>
            <a:ext cx="510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/>
              <a:t>ch</a:t>
            </a:r>
            <a:endParaRPr lang="zh-CN" altLang="en-US" sz="2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BFCE826-6495-4EC1-BE4A-E9E5C95DF327}"/>
              </a:ext>
            </a:extLst>
          </p:cNvPr>
          <p:cNvSpPr txBox="1"/>
          <p:nvPr/>
        </p:nvSpPr>
        <p:spPr>
          <a:xfrm>
            <a:off x="8579089" y="1480961"/>
            <a:ext cx="415498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4000" dirty="0"/>
              <a:t>  </a:t>
            </a:r>
            <a:endParaRPr lang="zh-CN" altLang="en-US" sz="4000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C6BB848F-12A2-472E-B6D8-8906AB6ED7CE}"/>
              </a:ext>
            </a:extLst>
          </p:cNvPr>
          <p:cNvCxnSpPr>
            <a:stCxn id="6" idx="3"/>
            <a:endCxn id="4" idx="1"/>
          </p:cNvCxnSpPr>
          <p:nvPr/>
        </p:nvCxnSpPr>
        <p:spPr>
          <a:xfrm>
            <a:off x="8994587" y="1834904"/>
            <a:ext cx="1232409" cy="0"/>
          </a:xfrm>
          <a:prstGeom prst="straightConnector1">
            <a:avLst/>
          </a:prstGeom>
          <a:ln w="12700">
            <a:solidFill>
              <a:srgbClr val="FF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794CAA8D-D38A-4857-844D-17FC96E5D7CD}"/>
              </a:ext>
            </a:extLst>
          </p:cNvPr>
          <p:cNvSpPr txBox="1"/>
          <p:nvPr/>
        </p:nvSpPr>
        <p:spPr>
          <a:xfrm>
            <a:off x="8101619" y="151730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p</a:t>
            </a:r>
            <a:endParaRPr lang="zh-CN" altLang="en-US" sz="24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1BB5E69-804F-4C42-B92B-6B122518EF7F}"/>
              </a:ext>
            </a:extLst>
          </p:cNvPr>
          <p:cNvSpPr txBox="1"/>
          <p:nvPr/>
        </p:nvSpPr>
        <p:spPr>
          <a:xfrm>
            <a:off x="10352744" y="4011161"/>
            <a:ext cx="855824" cy="707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4000" dirty="0"/>
              <a:t> 56</a:t>
            </a:r>
            <a:endParaRPr lang="zh-CN" altLang="en-US" sz="40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D52B9F8-E4EB-4702-BF62-CD5325BC050C}"/>
              </a:ext>
            </a:extLst>
          </p:cNvPr>
          <p:cNvSpPr txBox="1"/>
          <p:nvPr/>
        </p:nvSpPr>
        <p:spPr>
          <a:xfrm>
            <a:off x="10110181" y="354949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a</a:t>
            </a:r>
            <a:endParaRPr lang="zh-CN" altLang="en-US" sz="24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F327A84-093E-4C6E-AE85-739C027E5C9A}"/>
              </a:ext>
            </a:extLst>
          </p:cNvPr>
          <p:cNvSpPr txBox="1"/>
          <p:nvPr/>
        </p:nvSpPr>
        <p:spPr>
          <a:xfrm>
            <a:off x="8704838" y="4011161"/>
            <a:ext cx="415498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4000" dirty="0"/>
              <a:t>  </a:t>
            </a:r>
            <a:endParaRPr lang="zh-CN" altLang="en-US" sz="4000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91794AAA-3901-4076-BC8E-151F2F48BBAF}"/>
              </a:ext>
            </a:extLst>
          </p:cNvPr>
          <p:cNvCxnSpPr>
            <a:cxnSpLocks/>
            <a:stCxn id="12" idx="3"/>
            <a:endCxn id="10" idx="1"/>
          </p:cNvCxnSpPr>
          <p:nvPr/>
        </p:nvCxnSpPr>
        <p:spPr>
          <a:xfrm>
            <a:off x="9120336" y="4365104"/>
            <a:ext cx="1232408" cy="0"/>
          </a:xfrm>
          <a:prstGeom prst="straightConnector1">
            <a:avLst/>
          </a:prstGeom>
          <a:ln w="12700">
            <a:solidFill>
              <a:srgbClr val="FF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0844352A-9924-4EE9-B9CB-A37E7158F6D7}"/>
              </a:ext>
            </a:extLst>
          </p:cNvPr>
          <p:cNvSpPr txBox="1"/>
          <p:nvPr/>
        </p:nvSpPr>
        <p:spPr>
          <a:xfrm>
            <a:off x="8157100" y="4134271"/>
            <a:ext cx="510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pc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57029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F18F85-DFF3-4AB5-B690-080BF2265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指针变量的操作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499086-D492-4678-AE66-6882F59FE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517302"/>
            <a:ext cx="5250873" cy="4662836"/>
          </a:xfrm>
        </p:spPr>
        <p:txBody>
          <a:bodyPr/>
          <a:lstStyle/>
          <a:p>
            <a:r>
              <a:rPr lang="zh-CN" altLang="en-US" dirty="0"/>
              <a:t>指针变量互相赋值</a:t>
            </a:r>
            <a:endParaRPr lang="en-US" altLang="zh-CN" dirty="0"/>
          </a:p>
          <a:p>
            <a:pPr indent="0">
              <a:buNone/>
            </a:pPr>
            <a:r>
              <a:rPr lang="en-US" altLang="zh-CN" dirty="0"/>
              <a:t>int a=300;</a:t>
            </a:r>
          </a:p>
          <a:p>
            <a:pPr indent="0">
              <a:buNone/>
            </a:pPr>
            <a:r>
              <a:rPr lang="en-US" altLang="zh-CN" dirty="0"/>
              <a:t>int *px=&amp;a;</a:t>
            </a:r>
          </a:p>
          <a:p>
            <a:pPr indent="0">
              <a:buNone/>
            </a:pPr>
            <a:r>
              <a:rPr lang="en-US" altLang="zh-CN" dirty="0"/>
              <a:t>int *</a:t>
            </a:r>
            <a:r>
              <a:rPr lang="en-US" altLang="zh-CN" dirty="0" err="1"/>
              <a:t>py</a:t>
            </a:r>
            <a:r>
              <a:rPr lang="en-US" altLang="zh-CN" dirty="0"/>
              <a:t>;</a:t>
            </a:r>
          </a:p>
          <a:p>
            <a:pPr indent="0">
              <a:buNone/>
            </a:pPr>
            <a:r>
              <a:rPr lang="en-US" altLang="zh-CN" dirty="0" err="1"/>
              <a:t>py</a:t>
            </a:r>
            <a:r>
              <a:rPr lang="en-US" altLang="zh-CN" dirty="0"/>
              <a:t>=px;	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99B7744-6767-427E-8BBC-E3731FD1498B}"/>
              </a:ext>
            </a:extLst>
          </p:cNvPr>
          <p:cNvSpPr txBox="1"/>
          <p:nvPr/>
        </p:nvSpPr>
        <p:spPr>
          <a:xfrm>
            <a:off x="9624392" y="2636912"/>
            <a:ext cx="1296144" cy="707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4000" dirty="0"/>
              <a:t> 300</a:t>
            </a:r>
            <a:endParaRPr lang="zh-CN" altLang="en-US" sz="40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CB96BDB-C49E-4324-AEDD-6243D08A2087}"/>
              </a:ext>
            </a:extLst>
          </p:cNvPr>
          <p:cNvSpPr txBox="1"/>
          <p:nvPr/>
        </p:nvSpPr>
        <p:spPr>
          <a:xfrm>
            <a:off x="9381829" y="2175247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a</a:t>
            </a:r>
            <a:endParaRPr lang="zh-CN" altLang="en-US" sz="2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F6FC4D2-208E-4A54-AE47-1A8746B3E065}"/>
              </a:ext>
            </a:extLst>
          </p:cNvPr>
          <p:cNvSpPr txBox="1"/>
          <p:nvPr/>
        </p:nvSpPr>
        <p:spPr>
          <a:xfrm>
            <a:off x="7973638" y="2076477"/>
            <a:ext cx="415498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4000" dirty="0"/>
              <a:t>  </a:t>
            </a:r>
            <a:endParaRPr lang="zh-CN" altLang="en-US" sz="4000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233A1F88-99E0-4317-AC9F-4049A07417FE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>
            <a:off x="8389136" y="2430420"/>
            <a:ext cx="1235256" cy="560435"/>
          </a:xfrm>
          <a:prstGeom prst="straightConnector1">
            <a:avLst/>
          </a:prstGeom>
          <a:ln w="12700">
            <a:solidFill>
              <a:srgbClr val="FF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D12783EF-EA87-4920-A052-90E11946D77E}"/>
              </a:ext>
            </a:extLst>
          </p:cNvPr>
          <p:cNvSpPr txBox="1"/>
          <p:nvPr/>
        </p:nvSpPr>
        <p:spPr>
          <a:xfrm>
            <a:off x="7382714" y="2199587"/>
            <a:ext cx="510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px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021778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F18F85-DFF3-4AB5-B690-080BF2265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指针变量的操作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499086-D492-4678-AE66-6882F59FE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517302"/>
            <a:ext cx="5250873" cy="4662836"/>
          </a:xfrm>
        </p:spPr>
        <p:txBody>
          <a:bodyPr/>
          <a:lstStyle/>
          <a:p>
            <a:r>
              <a:rPr lang="zh-CN" altLang="en-US" dirty="0"/>
              <a:t>指针变量互相赋值</a:t>
            </a:r>
            <a:endParaRPr lang="en-US" altLang="zh-CN" dirty="0"/>
          </a:p>
          <a:p>
            <a:pPr indent="0">
              <a:buNone/>
            </a:pPr>
            <a:r>
              <a:rPr lang="en-US" altLang="zh-CN" dirty="0"/>
              <a:t>int a=300;</a:t>
            </a:r>
          </a:p>
          <a:p>
            <a:pPr indent="0">
              <a:buNone/>
            </a:pPr>
            <a:r>
              <a:rPr lang="en-US" altLang="zh-CN" dirty="0"/>
              <a:t>int *px=&amp;a;</a:t>
            </a:r>
          </a:p>
          <a:p>
            <a:pPr indent="0">
              <a:buNone/>
            </a:pPr>
            <a:r>
              <a:rPr lang="en-US" altLang="zh-CN" dirty="0"/>
              <a:t>int *</a:t>
            </a:r>
            <a:r>
              <a:rPr lang="en-US" altLang="zh-CN" dirty="0" err="1"/>
              <a:t>py</a:t>
            </a:r>
            <a:r>
              <a:rPr lang="en-US" altLang="zh-CN" dirty="0"/>
              <a:t>;</a:t>
            </a:r>
          </a:p>
          <a:p>
            <a:pPr indent="0">
              <a:buNone/>
            </a:pPr>
            <a:r>
              <a:rPr lang="en-US" altLang="zh-CN" dirty="0" err="1"/>
              <a:t>py</a:t>
            </a:r>
            <a:r>
              <a:rPr lang="en-US" altLang="zh-CN" dirty="0"/>
              <a:t>=px;	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99B7744-6767-427E-8BBC-E3731FD1498B}"/>
              </a:ext>
            </a:extLst>
          </p:cNvPr>
          <p:cNvSpPr txBox="1"/>
          <p:nvPr/>
        </p:nvSpPr>
        <p:spPr>
          <a:xfrm>
            <a:off x="9624392" y="2636912"/>
            <a:ext cx="1296144" cy="707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4000" dirty="0"/>
              <a:t> 300</a:t>
            </a:r>
            <a:endParaRPr lang="zh-CN" altLang="en-US" sz="40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CB96BDB-C49E-4324-AEDD-6243D08A2087}"/>
              </a:ext>
            </a:extLst>
          </p:cNvPr>
          <p:cNvSpPr txBox="1"/>
          <p:nvPr/>
        </p:nvSpPr>
        <p:spPr>
          <a:xfrm>
            <a:off x="9381829" y="2175247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a</a:t>
            </a:r>
            <a:endParaRPr lang="zh-CN" altLang="en-US" sz="2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F6FC4D2-208E-4A54-AE47-1A8746B3E065}"/>
              </a:ext>
            </a:extLst>
          </p:cNvPr>
          <p:cNvSpPr txBox="1"/>
          <p:nvPr/>
        </p:nvSpPr>
        <p:spPr>
          <a:xfrm>
            <a:off x="7991561" y="1929026"/>
            <a:ext cx="415498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4000" dirty="0"/>
              <a:t>  </a:t>
            </a:r>
            <a:endParaRPr lang="zh-CN" altLang="en-US" sz="4000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233A1F88-99E0-4317-AC9F-4049A07417FE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>
            <a:off x="8407059" y="2282969"/>
            <a:ext cx="1217333" cy="707886"/>
          </a:xfrm>
          <a:prstGeom prst="straightConnector1">
            <a:avLst/>
          </a:prstGeom>
          <a:ln w="12700">
            <a:solidFill>
              <a:srgbClr val="FF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D12783EF-EA87-4920-A052-90E11946D77E}"/>
              </a:ext>
            </a:extLst>
          </p:cNvPr>
          <p:cNvSpPr txBox="1"/>
          <p:nvPr/>
        </p:nvSpPr>
        <p:spPr>
          <a:xfrm>
            <a:off x="7409598" y="2052136"/>
            <a:ext cx="510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px</a:t>
            </a:r>
            <a:endParaRPr lang="zh-CN" altLang="en-US" sz="24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C67819E-7C6B-4520-A097-B650E44B4ACB}"/>
              </a:ext>
            </a:extLst>
          </p:cNvPr>
          <p:cNvSpPr txBox="1"/>
          <p:nvPr/>
        </p:nvSpPr>
        <p:spPr>
          <a:xfrm>
            <a:off x="8040216" y="3344798"/>
            <a:ext cx="415498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4000" dirty="0"/>
              <a:t>  </a:t>
            </a:r>
            <a:endParaRPr lang="zh-CN" altLang="en-US" sz="40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B3E0352-B599-4E96-982E-F7A88D97213B}"/>
              </a:ext>
            </a:extLst>
          </p:cNvPr>
          <p:cNvSpPr txBox="1"/>
          <p:nvPr/>
        </p:nvSpPr>
        <p:spPr>
          <a:xfrm>
            <a:off x="7418184" y="3387055"/>
            <a:ext cx="510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/>
              <a:t>py</a:t>
            </a:r>
            <a:endParaRPr lang="zh-CN" altLang="en-US" sz="2400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9E9C65A8-F3D5-49D9-94BD-3B020D468F80}"/>
              </a:ext>
            </a:extLst>
          </p:cNvPr>
          <p:cNvCxnSpPr>
            <a:cxnSpLocks/>
            <a:stCxn id="10" idx="3"/>
            <a:endCxn id="4" idx="1"/>
          </p:cNvCxnSpPr>
          <p:nvPr/>
        </p:nvCxnSpPr>
        <p:spPr>
          <a:xfrm flipV="1">
            <a:off x="8455714" y="2990855"/>
            <a:ext cx="1168678" cy="707886"/>
          </a:xfrm>
          <a:prstGeom prst="straightConnector1">
            <a:avLst/>
          </a:prstGeom>
          <a:ln w="12700">
            <a:solidFill>
              <a:srgbClr val="FF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10446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F18F85-DFF3-4AB5-B690-080BF2265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指针变量的操作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499086-D492-4678-AE66-6882F59FE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517302"/>
            <a:ext cx="8419225" cy="4662836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指针变量互相赋值</a:t>
            </a:r>
            <a:endParaRPr lang="en-US" altLang="zh-CN" dirty="0"/>
          </a:p>
          <a:p>
            <a:pPr indent="0">
              <a:buNone/>
            </a:pPr>
            <a:r>
              <a:rPr lang="en-US" altLang="zh-CN" dirty="0"/>
              <a:t>int a=300;</a:t>
            </a:r>
          </a:p>
          <a:p>
            <a:pPr indent="0">
              <a:buNone/>
            </a:pPr>
            <a:r>
              <a:rPr lang="en-US" altLang="zh-CN" dirty="0"/>
              <a:t>int *px=&amp;a;</a:t>
            </a:r>
          </a:p>
          <a:p>
            <a:pPr indent="0">
              <a:buNone/>
            </a:pPr>
            <a:r>
              <a:rPr lang="en-US" altLang="zh-CN" dirty="0"/>
              <a:t>int *</a:t>
            </a:r>
            <a:r>
              <a:rPr lang="en-US" altLang="zh-CN" dirty="0" err="1"/>
              <a:t>py</a:t>
            </a:r>
            <a:r>
              <a:rPr lang="en-US" altLang="zh-CN" dirty="0"/>
              <a:t>;</a:t>
            </a:r>
          </a:p>
          <a:p>
            <a:pPr indent="0">
              <a:buNone/>
            </a:pPr>
            <a:r>
              <a:rPr lang="en-US" altLang="zh-CN" dirty="0" err="1"/>
              <a:t>py</a:t>
            </a:r>
            <a:r>
              <a:rPr lang="en-US" altLang="zh-CN" dirty="0"/>
              <a:t>=px;	</a:t>
            </a:r>
          </a:p>
          <a:p>
            <a:r>
              <a:rPr lang="zh-CN" altLang="en-US" dirty="0"/>
              <a:t>指针变量的</a:t>
            </a:r>
            <a:r>
              <a:rPr lang="en-US" altLang="zh-CN" dirty="0"/>
              <a:t>++</a:t>
            </a:r>
            <a:r>
              <a:rPr lang="zh-CN" altLang="en-US" dirty="0"/>
              <a:t>或</a:t>
            </a:r>
            <a:r>
              <a:rPr lang="en-US" altLang="zh-CN" dirty="0"/>
              <a:t>--</a:t>
            </a:r>
            <a:r>
              <a:rPr lang="zh-CN" altLang="en-US" dirty="0"/>
              <a:t>运算</a:t>
            </a:r>
            <a:endParaRPr lang="en-US" altLang="zh-CN" dirty="0"/>
          </a:p>
          <a:p>
            <a:pPr indent="0">
              <a:buNone/>
            </a:pPr>
            <a:r>
              <a:rPr lang="en-US" altLang="zh-CN" dirty="0"/>
              <a:t>int a=86;</a:t>
            </a:r>
          </a:p>
          <a:p>
            <a:pPr indent="0">
              <a:buNone/>
            </a:pPr>
            <a:r>
              <a:rPr lang="en-US" altLang="zh-CN" dirty="0"/>
              <a:t>int *p=&amp;a;</a:t>
            </a:r>
          </a:p>
          <a:p>
            <a:pPr indent="0">
              <a:buNone/>
            </a:pPr>
            <a:r>
              <a:rPr lang="en-US" altLang="zh-CN" dirty="0"/>
              <a:t>p++;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81581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5EAD7CB-126D-4891-9BCF-FFECDC425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448" y="916061"/>
            <a:ext cx="3744416" cy="478981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80015A31-0D14-4757-8B3C-7368FF01BF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9936" y="1747837"/>
            <a:ext cx="3371850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5856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348324E-ED69-4FF2-8DC3-A050F98D1C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1984" y="2204864"/>
            <a:ext cx="4572000" cy="336232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BB5F05E4-D24D-49BF-B66B-06CC12E7B3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1464" y="908720"/>
            <a:ext cx="3759245" cy="5423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5868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90C7EF-C57F-46C3-A7B3-8D51AA6D2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指针的作用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D95495-5AC0-4CCA-B058-C22639DA4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有了指针，就有了自由访问内存空间的手段 </a:t>
            </a:r>
          </a:p>
          <a:p>
            <a:pPr indent="0">
              <a:buNone/>
            </a:pPr>
            <a:r>
              <a:rPr lang="zh-CN" altLang="en-US" dirty="0"/>
              <a:t> </a:t>
            </a:r>
          </a:p>
          <a:p>
            <a:r>
              <a:rPr lang="zh-CN" altLang="en-US" dirty="0"/>
              <a:t>不需要通过变量，就能对内存直接进行操作。通过指针，程序</a:t>
            </a:r>
            <a:r>
              <a:rPr lang="zh-CN" altLang="en-US"/>
              <a:t>能访问</a:t>
            </a:r>
            <a:r>
              <a:rPr lang="zh-CN" altLang="en-US" dirty="0"/>
              <a:t>的内存区域就不仅限于变量所占据的数据区域  </a:t>
            </a:r>
          </a:p>
          <a:p>
            <a:pPr indent="0">
              <a:buNone/>
            </a:pPr>
            <a:r>
              <a:rPr lang="zh-CN" altLang="en-US" dirty="0"/>
              <a:t> </a:t>
            </a:r>
          </a:p>
          <a:p>
            <a:r>
              <a:rPr lang="zh-CN" altLang="en-US" dirty="0"/>
              <a:t>在</a:t>
            </a:r>
            <a:r>
              <a:rPr lang="en-US" altLang="zh-CN" dirty="0"/>
              <a:t>C++</a:t>
            </a:r>
            <a:r>
              <a:rPr lang="zh-CN" altLang="en-US" dirty="0"/>
              <a:t>中，用指针</a:t>
            </a:r>
            <a:r>
              <a:rPr lang="en-US" altLang="zh-CN" dirty="0"/>
              <a:t>p</a:t>
            </a:r>
            <a:r>
              <a:rPr lang="zh-CN" altLang="en-US" dirty="0"/>
              <a:t>指向</a:t>
            </a:r>
            <a:r>
              <a:rPr lang="en-US" altLang="zh-CN" dirty="0"/>
              <a:t>a</a:t>
            </a:r>
            <a:r>
              <a:rPr lang="zh-CN" altLang="en-US" dirty="0"/>
              <a:t>的地址</a:t>
            </a:r>
            <a:r>
              <a:rPr lang="en-US" altLang="zh-CN" dirty="0"/>
              <a:t>,</a:t>
            </a:r>
            <a:r>
              <a:rPr lang="zh-CN" altLang="en-US" dirty="0"/>
              <a:t>然后对</a:t>
            </a:r>
            <a:r>
              <a:rPr lang="en-US" altLang="zh-CN" dirty="0"/>
              <a:t>p</a:t>
            </a:r>
            <a:r>
              <a:rPr lang="zh-CN" altLang="en-US" dirty="0"/>
              <a:t>进行加减操作，</a:t>
            </a:r>
            <a:r>
              <a:rPr lang="en-US" altLang="zh-CN" dirty="0"/>
              <a:t>p</a:t>
            </a:r>
            <a:r>
              <a:rPr lang="zh-CN" altLang="en-US" dirty="0"/>
              <a:t>就能指向</a:t>
            </a:r>
            <a:r>
              <a:rPr lang="en-US" altLang="zh-CN" dirty="0"/>
              <a:t>a </a:t>
            </a:r>
            <a:r>
              <a:rPr lang="zh-CN" altLang="en-US" dirty="0"/>
              <a:t>后面或前面的内存区域，通过</a:t>
            </a:r>
            <a:r>
              <a:rPr lang="en-US" altLang="zh-CN" dirty="0"/>
              <a:t>p</a:t>
            </a:r>
            <a:r>
              <a:rPr lang="zh-CN" altLang="en-US" dirty="0"/>
              <a:t>也就能访问这些内存区域 </a:t>
            </a:r>
          </a:p>
          <a:p>
            <a:r>
              <a:rPr lang="zh-CN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513183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D1FB50-7FDD-43EC-B982-247682BC1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指针应用</a:t>
            </a:r>
            <a:r>
              <a:rPr lang="en-US" altLang="zh-CN" dirty="0"/>
              <a:t>-</a:t>
            </a:r>
            <a:r>
              <a:rPr lang="zh-CN" altLang="en-US" dirty="0"/>
              <a:t>交换变量值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A255084-F0F6-4D98-A54E-3F59F505B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517302"/>
            <a:ext cx="4746817" cy="4662836"/>
          </a:xfrm>
        </p:spPr>
        <p:txBody>
          <a:bodyPr/>
          <a:lstStyle/>
          <a:p>
            <a:r>
              <a:rPr lang="zh-CN" altLang="en-US" dirty="0"/>
              <a:t>输入</a:t>
            </a:r>
            <a:r>
              <a:rPr lang="en-US" altLang="zh-CN" dirty="0"/>
              <a:t>2</a:t>
            </a:r>
            <a:r>
              <a:rPr lang="zh-CN" altLang="en-US" dirty="0"/>
              <a:t>个整数，交换顺序后输出。</a:t>
            </a:r>
            <a:endParaRPr lang="en-US" altLang="zh-CN" dirty="0"/>
          </a:p>
          <a:p>
            <a:r>
              <a:rPr lang="zh-CN" altLang="en-US" dirty="0"/>
              <a:t>利用指针变量交换数值。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7E43D00-943C-44ED-BAA3-6015576C5E7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629253" y="188640"/>
            <a:ext cx="4746817" cy="6120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213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FDB44C-7F33-4126-9CC4-0CA76EEEA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指针概念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8E632D-1FDA-4476-A8CE-9AA9ED06F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517302"/>
            <a:ext cx="10515600" cy="3855914"/>
          </a:xfrm>
        </p:spPr>
        <p:txBody>
          <a:bodyPr/>
          <a:lstStyle/>
          <a:p>
            <a:r>
              <a:rPr lang="zh-CN" altLang="en-US" dirty="0"/>
              <a:t>我们可以把内存的每个字节都想像成宾馆的一个房间，那么内存地址相当于房间号（以字节为单位）。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501808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CF3D69-456E-48F2-91BD-331175F63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指针与数组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340D0D-35B8-45F2-8DE2-0DC3DB129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数组名就是一个指针常量，它指向数组的起始地址。 </a:t>
            </a:r>
          </a:p>
          <a:p>
            <a:pPr indent="0">
              <a:buNone/>
            </a:pPr>
            <a:r>
              <a:rPr lang="nn-NO" altLang="zh-CN" dirty="0"/>
              <a:t>int a[100];</a:t>
            </a:r>
          </a:p>
          <a:p>
            <a:pPr indent="0">
              <a:buNone/>
            </a:pPr>
            <a:r>
              <a:rPr lang="nn-NO" altLang="zh-CN" dirty="0"/>
              <a:t>int *p;</a:t>
            </a:r>
          </a:p>
          <a:p>
            <a:pPr indent="0">
              <a:buNone/>
            </a:pPr>
            <a:r>
              <a:rPr lang="nn-NO" altLang="zh-CN" dirty="0"/>
              <a:t>p=a;</a:t>
            </a:r>
          </a:p>
          <a:p>
            <a:pPr indent="0">
              <a:buNone/>
            </a:pPr>
            <a:r>
              <a:rPr lang="nn-NO" altLang="zh-CN" dirty="0"/>
              <a:t>for (int i=0;i&lt;n;i++) cin &gt;&gt;*(a+i);</a:t>
            </a:r>
          </a:p>
          <a:p>
            <a:pPr indent="0">
              <a:buNone/>
            </a:pPr>
            <a:r>
              <a:rPr lang="nn-NO" altLang="zh-CN" dirty="0"/>
              <a:t>for (int i=0;i&lt;n;i++) cout &lt;&lt;*(p+i);</a:t>
            </a:r>
            <a:endParaRPr lang="zh-CN" altLang="en-US" dirty="0"/>
          </a:p>
          <a:p>
            <a:r>
              <a:rPr lang="zh-CN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776665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98C6EF-3B60-4619-8589-4CABD29A5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指针应用</a:t>
            </a:r>
            <a:r>
              <a:rPr lang="en-US" altLang="zh-CN" dirty="0"/>
              <a:t>-</a:t>
            </a:r>
            <a:r>
              <a:rPr lang="zh-CN" altLang="en-US" dirty="0"/>
              <a:t>数组循环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81D04E-2530-46AC-8B74-BD7708C12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517302"/>
            <a:ext cx="9211313" cy="4662836"/>
          </a:xfrm>
        </p:spPr>
        <p:txBody>
          <a:bodyPr/>
          <a:lstStyle/>
          <a:p>
            <a:r>
              <a:rPr lang="zh-CN" altLang="en-US" dirty="0"/>
              <a:t>设计一个函数，将数组的数据颠倒后输出。</a:t>
            </a:r>
            <a:endParaRPr lang="en-US" altLang="zh-CN" dirty="0"/>
          </a:p>
          <a:p>
            <a:pPr indent="0">
              <a:buNone/>
            </a:pPr>
            <a:r>
              <a:rPr lang="zh-CN" altLang="zh-CN" dirty="0"/>
              <a:t>【样例输入】</a:t>
            </a:r>
          </a:p>
          <a:p>
            <a:pPr indent="0">
              <a:buNone/>
            </a:pPr>
            <a:r>
              <a:rPr lang="en-US" altLang="zh-CN" dirty="0"/>
              <a:t>6</a:t>
            </a:r>
            <a:endParaRPr lang="zh-CN" altLang="zh-CN" dirty="0"/>
          </a:p>
          <a:p>
            <a:pPr indent="0">
              <a:buNone/>
            </a:pPr>
            <a:r>
              <a:rPr lang="en-US" altLang="zh-CN" dirty="0"/>
              <a:t>87 99 78 65 98 67</a:t>
            </a:r>
            <a:endParaRPr lang="zh-CN" altLang="zh-CN" dirty="0"/>
          </a:p>
          <a:p>
            <a:pPr indent="0">
              <a:buNone/>
            </a:pPr>
            <a:r>
              <a:rPr lang="zh-CN" altLang="zh-CN" dirty="0"/>
              <a:t>【样例输出】</a:t>
            </a:r>
          </a:p>
          <a:p>
            <a:pPr indent="0">
              <a:buNone/>
            </a:pPr>
            <a:r>
              <a:rPr lang="en-US" altLang="zh-CN" dirty="0"/>
              <a:t>67 98 65 78 99 87</a:t>
            </a:r>
            <a:endParaRPr lang="zh-CN" altLang="zh-CN" dirty="0"/>
          </a:p>
          <a:p>
            <a:pPr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79561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6CA6BCE-24D5-46B3-B921-18C282B3C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480" y="116632"/>
            <a:ext cx="3672408" cy="645106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86948596-9F14-48E3-96E2-F6AE75204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0565" y="476672"/>
            <a:ext cx="4392488" cy="4624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3122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96EA0C-75EB-41A0-A516-0363BB486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动态数组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05E743-A2A6-42B4-8CED-FB616EC64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指针申请空间</a:t>
            </a:r>
            <a:endParaRPr lang="en-US" altLang="zh-CN" dirty="0"/>
          </a:p>
          <a:p>
            <a:pPr indent="0">
              <a:buNone/>
            </a:pPr>
            <a:r>
              <a:rPr lang="en-US" altLang="zh-CN" dirty="0"/>
              <a:t>int *p=new(int);</a:t>
            </a:r>
          </a:p>
          <a:p>
            <a:r>
              <a:rPr lang="zh-CN" altLang="en-US" dirty="0"/>
              <a:t>指针申请数组空间</a:t>
            </a:r>
            <a:endParaRPr lang="en-US" altLang="zh-CN" dirty="0"/>
          </a:p>
          <a:p>
            <a:pPr indent="0">
              <a:buNone/>
            </a:pPr>
            <a:r>
              <a:rPr lang="pt-BR" altLang="zh-CN" dirty="0"/>
              <a:t>int n;</a:t>
            </a:r>
          </a:p>
          <a:p>
            <a:pPr indent="0">
              <a:buNone/>
            </a:pPr>
            <a:r>
              <a:rPr lang="pt-BR" altLang="zh-CN" dirty="0"/>
              <a:t>int *a;</a:t>
            </a:r>
          </a:p>
          <a:p>
            <a:pPr indent="0">
              <a:buNone/>
            </a:pPr>
            <a:r>
              <a:rPr lang="pt-BR" altLang="zh-CN" dirty="0"/>
              <a:t>cin &gt;&gt;n;</a:t>
            </a:r>
          </a:p>
          <a:p>
            <a:pPr indent="0">
              <a:buNone/>
            </a:pPr>
            <a:r>
              <a:rPr lang="pt-BR" altLang="zh-CN" dirty="0"/>
              <a:t>a=new int [n+1];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85471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09348E-2CC7-4D77-9A04-32E9D95DC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计算前缀和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CC0E43-89CD-4D20-BE32-2E1753163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indent="0">
              <a:buNone/>
            </a:pPr>
            <a:r>
              <a:rPr lang="en-US" altLang="zh-CN" dirty="0"/>
              <a:t>【</a:t>
            </a:r>
            <a:r>
              <a:rPr lang="zh-CN" altLang="en-US" dirty="0"/>
              <a:t>描述</a:t>
            </a:r>
            <a:r>
              <a:rPr lang="en-US" altLang="zh-CN" dirty="0"/>
              <a:t>】</a:t>
            </a:r>
          </a:p>
          <a:p>
            <a:pPr indent="0">
              <a:buNone/>
            </a:pPr>
            <a:r>
              <a:rPr lang="en-US" altLang="zh-CN" dirty="0"/>
              <a:t>b</a:t>
            </a:r>
            <a:r>
              <a:rPr lang="zh-CN" altLang="en-US" dirty="0"/>
              <a:t>是数组</a:t>
            </a:r>
            <a:r>
              <a:rPr lang="en-US" altLang="zh-CN" dirty="0"/>
              <a:t>a</a:t>
            </a:r>
            <a:r>
              <a:rPr lang="zh-CN" altLang="en-US" dirty="0"/>
              <a:t>的前缀和的数组定义：</a:t>
            </a:r>
          </a:p>
          <a:p>
            <a:pPr indent="0">
              <a:buNone/>
            </a:pPr>
            <a:r>
              <a:rPr lang="en-US" altLang="zh-CN" dirty="0"/>
              <a:t>b[</a:t>
            </a:r>
            <a:r>
              <a:rPr lang="en-US" altLang="zh-CN" dirty="0" err="1"/>
              <a:t>i</a:t>
            </a:r>
            <a:r>
              <a:rPr lang="en-US" altLang="zh-CN" dirty="0"/>
              <a:t>]=a[1]+a[2]+a[3]+……+a[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，即</a:t>
            </a:r>
            <a:r>
              <a:rPr lang="en-US" altLang="zh-CN" dirty="0"/>
              <a:t>b[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是数组</a:t>
            </a:r>
            <a:r>
              <a:rPr lang="en-US" altLang="zh-CN" dirty="0"/>
              <a:t>a</a:t>
            </a:r>
            <a:r>
              <a:rPr lang="zh-CN" altLang="en-US" dirty="0"/>
              <a:t>的前</a:t>
            </a:r>
            <a:r>
              <a:rPr lang="en-US" altLang="zh-CN" dirty="0" err="1"/>
              <a:t>i</a:t>
            </a:r>
            <a:r>
              <a:rPr lang="zh-CN" altLang="en-US" dirty="0"/>
              <a:t>个元素的和。</a:t>
            </a:r>
          </a:p>
          <a:p>
            <a:pPr indent="0">
              <a:buNone/>
            </a:pPr>
            <a:r>
              <a:rPr lang="en-US" altLang="zh-CN" dirty="0"/>
              <a:t>【</a:t>
            </a:r>
            <a:r>
              <a:rPr lang="zh-CN" altLang="en-US" dirty="0"/>
              <a:t>输入</a:t>
            </a:r>
            <a:r>
              <a:rPr lang="en-US" altLang="zh-CN" dirty="0"/>
              <a:t>】</a:t>
            </a:r>
          </a:p>
          <a:p>
            <a:pPr indent="0">
              <a:buNone/>
            </a:pPr>
            <a:r>
              <a:rPr lang="zh-CN" altLang="en-US" dirty="0"/>
              <a:t>第一行，一个整数</a:t>
            </a:r>
            <a:r>
              <a:rPr lang="en-US" altLang="zh-CN" dirty="0"/>
              <a:t>n</a:t>
            </a:r>
            <a:r>
              <a:rPr lang="zh-CN" altLang="en-US" dirty="0"/>
              <a:t>，</a:t>
            </a:r>
            <a:r>
              <a:rPr lang="en-US" altLang="zh-CN" dirty="0"/>
              <a:t>n</a:t>
            </a:r>
            <a:r>
              <a:rPr lang="zh-CN" altLang="en-US" dirty="0"/>
              <a:t>的范围是</a:t>
            </a:r>
            <a:r>
              <a:rPr lang="en-US" altLang="zh-CN" dirty="0"/>
              <a:t>[1…100]</a:t>
            </a:r>
            <a:r>
              <a:rPr lang="zh-CN" altLang="en-US" dirty="0"/>
              <a:t>；接下来一行，有</a:t>
            </a:r>
            <a:r>
              <a:rPr lang="en-US" altLang="zh-CN" dirty="0"/>
              <a:t>n</a:t>
            </a:r>
            <a:r>
              <a:rPr lang="zh-CN" altLang="en-US" dirty="0"/>
              <a:t>个 整数。</a:t>
            </a:r>
          </a:p>
          <a:p>
            <a:pPr indent="0">
              <a:buNone/>
            </a:pPr>
            <a:r>
              <a:rPr lang="en-US" altLang="zh-CN" dirty="0"/>
              <a:t>【</a:t>
            </a:r>
            <a:r>
              <a:rPr lang="zh-CN" altLang="en-US" dirty="0"/>
              <a:t>输出</a:t>
            </a:r>
            <a:r>
              <a:rPr lang="en-US" altLang="zh-CN" dirty="0"/>
              <a:t>】</a:t>
            </a:r>
          </a:p>
          <a:p>
            <a:pPr indent="0">
              <a:buNone/>
            </a:pPr>
            <a:r>
              <a:rPr lang="zh-CN" altLang="en-US" dirty="0"/>
              <a:t>二行，都是</a:t>
            </a:r>
            <a:r>
              <a:rPr lang="en-US" altLang="zh-CN" dirty="0"/>
              <a:t>n</a:t>
            </a:r>
            <a:r>
              <a:rPr lang="zh-CN" altLang="en-US" dirty="0"/>
              <a:t>个整数，第一行是原始数据，第二行是前缀和。</a:t>
            </a:r>
            <a:endParaRPr lang="en-US" altLang="zh-CN" dirty="0"/>
          </a:p>
          <a:p>
            <a:pPr indent="0">
              <a:buNone/>
            </a:pPr>
            <a:r>
              <a:rPr lang="en-US" altLang="zh-CN" dirty="0"/>
              <a:t>【</a:t>
            </a:r>
            <a:r>
              <a:rPr lang="zh-CN" altLang="en-US" dirty="0"/>
              <a:t>输入样例</a:t>
            </a:r>
            <a:r>
              <a:rPr lang="en-US" altLang="zh-CN" dirty="0"/>
              <a:t>】</a:t>
            </a:r>
          </a:p>
          <a:p>
            <a:pPr indent="0">
              <a:buNone/>
            </a:pPr>
            <a:r>
              <a:rPr lang="en-US" altLang="zh-CN" dirty="0"/>
              <a:t>5</a:t>
            </a:r>
          </a:p>
          <a:p>
            <a:pPr indent="0">
              <a:buNone/>
            </a:pPr>
            <a:r>
              <a:rPr lang="en-US" altLang="zh-CN" dirty="0"/>
              <a:t>8 2 6 9 4</a:t>
            </a:r>
          </a:p>
          <a:p>
            <a:pPr indent="0">
              <a:buNone/>
            </a:pPr>
            <a:r>
              <a:rPr lang="en-US" altLang="zh-CN" dirty="0"/>
              <a:t>【</a:t>
            </a:r>
            <a:r>
              <a:rPr lang="zh-CN" altLang="en-US" dirty="0"/>
              <a:t>输出样例</a:t>
            </a:r>
            <a:r>
              <a:rPr lang="en-US" altLang="zh-CN" dirty="0"/>
              <a:t>】</a:t>
            </a:r>
          </a:p>
          <a:p>
            <a:pPr indent="0">
              <a:buNone/>
            </a:pPr>
            <a:r>
              <a:rPr lang="en-US" altLang="zh-CN" dirty="0"/>
              <a:t>8 2 6 9 4</a:t>
            </a:r>
          </a:p>
          <a:p>
            <a:pPr indent="0">
              <a:buNone/>
            </a:pPr>
            <a:r>
              <a:rPr lang="en-US" altLang="zh-CN" dirty="0"/>
              <a:t>8 </a:t>
            </a:r>
            <a:r>
              <a:rPr lang="en-US" altLang="zh-CN"/>
              <a:t>10 16 25 29</a:t>
            </a:r>
            <a:endParaRPr lang="en-US" altLang="zh-CN" dirty="0"/>
          </a:p>
          <a:p>
            <a:pPr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62660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6ADAFD8-5741-45F1-B19C-7B543DEDC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488" y="562372"/>
            <a:ext cx="3357453" cy="573325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0487165-3F39-4DBA-94A1-1FFC3F648B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0016" y="332656"/>
            <a:ext cx="4032448" cy="6317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405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92EA5A-41A5-49EB-A9A3-E48846DB1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行列转换问题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ADE289-FBE0-4813-9032-FE0D4C176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6" y="1517302"/>
            <a:ext cx="10651473" cy="4662836"/>
          </a:xfrm>
        </p:spPr>
        <p:txBody>
          <a:bodyPr>
            <a:normAutofit fontScale="85000" lnSpcReduction="20000"/>
          </a:bodyPr>
          <a:lstStyle/>
          <a:p>
            <a:pPr indent="0">
              <a:buNone/>
            </a:pPr>
            <a:r>
              <a:rPr lang="en-US" altLang="zh-CN" dirty="0"/>
              <a:t>【</a:t>
            </a:r>
            <a:r>
              <a:rPr lang="zh-CN" altLang="en-US" dirty="0"/>
              <a:t>描述</a:t>
            </a:r>
            <a:r>
              <a:rPr lang="en-US" altLang="zh-CN" dirty="0"/>
              <a:t>】</a:t>
            </a:r>
          </a:p>
          <a:p>
            <a:pPr indent="0">
              <a:buNone/>
            </a:pPr>
            <a:r>
              <a:rPr lang="zh-CN" altLang="en-US" dirty="0"/>
              <a:t>矩阵可以认为是</a:t>
            </a:r>
            <a:r>
              <a:rPr lang="en-US" altLang="zh-CN" dirty="0"/>
              <a:t>N*M</a:t>
            </a:r>
            <a:r>
              <a:rPr lang="zh-CN" altLang="en-US" dirty="0"/>
              <a:t>的二维数组，现在有一个巨大的稀疏矩阵。</a:t>
            </a:r>
            <a:r>
              <a:rPr lang="en-US" altLang="zh-CN" dirty="0"/>
              <a:t>N</a:t>
            </a:r>
            <a:r>
              <a:rPr lang="zh-CN" altLang="en-US" dirty="0"/>
              <a:t>，</a:t>
            </a:r>
            <a:r>
              <a:rPr lang="en-US" altLang="zh-CN" dirty="0"/>
              <a:t>M</a:t>
            </a:r>
            <a:r>
              <a:rPr lang="zh-CN" altLang="en-US" dirty="0"/>
              <a:t>范围是：</a:t>
            </a:r>
            <a:r>
              <a:rPr lang="en-US" altLang="zh-CN" dirty="0"/>
              <a:t>1&lt;=N,M&lt;=100000</a:t>
            </a:r>
            <a:r>
              <a:rPr lang="zh-CN" altLang="en-US" dirty="0"/>
              <a:t>，有</a:t>
            </a:r>
            <a:r>
              <a:rPr lang="en-US" altLang="zh-CN" dirty="0"/>
              <a:t>K</a:t>
            </a:r>
            <a:r>
              <a:rPr lang="zh-CN" altLang="en-US" dirty="0"/>
              <a:t>个位置有数据，</a:t>
            </a:r>
            <a:r>
              <a:rPr lang="en-US" altLang="zh-CN" dirty="0"/>
              <a:t>K</a:t>
            </a:r>
            <a:r>
              <a:rPr lang="zh-CN" altLang="en-US" dirty="0"/>
              <a:t>的范围是：</a:t>
            </a:r>
            <a:r>
              <a:rPr lang="en-US" altLang="zh-CN" dirty="0"/>
              <a:t>1&lt;=K&lt;=100000</a:t>
            </a:r>
            <a:r>
              <a:rPr lang="zh-CN" altLang="en-US" dirty="0"/>
              <a:t>。</a:t>
            </a:r>
          </a:p>
          <a:p>
            <a:pPr indent="0">
              <a:buNone/>
            </a:pPr>
            <a:r>
              <a:rPr lang="zh-CN" altLang="en-US" dirty="0"/>
              <a:t>矩阵的输入方式是从上到下（第</a:t>
            </a:r>
            <a:r>
              <a:rPr lang="en-US" altLang="zh-CN" dirty="0"/>
              <a:t>1</a:t>
            </a:r>
            <a:r>
              <a:rPr lang="zh-CN" altLang="en-US" dirty="0"/>
              <a:t>行到第</a:t>
            </a:r>
            <a:r>
              <a:rPr lang="en-US" altLang="zh-CN" dirty="0"/>
              <a:t>N</a:t>
            </a:r>
            <a:r>
              <a:rPr lang="zh-CN" altLang="en-US" dirty="0"/>
              <a:t>行）、从左到右（从第</a:t>
            </a:r>
            <a:r>
              <a:rPr lang="en-US" altLang="zh-CN" dirty="0"/>
              <a:t>1</a:t>
            </a:r>
            <a:r>
              <a:rPr lang="zh-CN" altLang="en-US" dirty="0"/>
              <a:t>列到第</a:t>
            </a:r>
            <a:r>
              <a:rPr lang="en-US" altLang="zh-CN" dirty="0"/>
              <a:t>M</a:t>
            </a:r>
            <a:r>
              <a:rPr lang="zh-CN" altLang="en-US" dirty="0"/>
              <a:t>列）扫描，记录有数据的坐标位置（</a:t>
            </a:r>
            <a:r>
              <a:rPr lang="en-US" altLang="zh-CN" dirty="0"/>
              <a:t>x</a:t>
            </a:r>
            <a:r>
              <a:rPr lang="zh-CN" altLang="en-US" dirty="0"/>
              <a:t>，</a:t>
            </a:r>
            <a:r>
              <a:rPr lang="en-US" altLang="zh-CN" dirty="0"/>
              <a:t>y</a:t>
            </a:r>
            <a:r>
              <a:rPr lang="zh-CN" altLang="en-US" dirty="0"/>
              <a:t>）和值（</a:t>
            </a:r>
            <a:r>
              <a:rPr lang="en-US" altLang="zh-CN" dirty="0"/>
              <a:t>v</a:t>
            </a:r>
            <a:r>
              <a:rPr lang="zh-CN" altLang="en-US" dirty="0"/>
              <a:t>）。这是按照行优先的方式保存数据的。现在要求按照列优先的方式输出数据，即从左到右、从上到下扫描，输出有数据的坐标和数值。</a:t>
            </a:r>
          </a:p>
          <a:p>
            <a:pPr indent="0">
              <a:buNone/>
            </a:pPr>
            <a:r>
              <a:rPr lang="en-US" altLang="zh-CN" dirty="0"/>
              <a:t>【</a:t>
            </a:r>
            <a:r>
              <a:rPr lang="zh-CN" altLang="en-US" dirty="0"/>
              <a:t>输入格式</a:t>
            </a:r>
            <a:r>
              <a:rPr lang="en-US" altLang="zh-CN" dirty="0"/>
              <a:t>】</a:t>
            </a:r>
          </a:p>
          <a:p>
            <a:pPr indent="0">
              <a:buNone/>
            </a:pPr>
            <a:r>
              <a:rPr lang="zh-CN" altLang="en-US" dirty="0"/>
              <a:t>第一行，</a:t>
            </a:r>
            <a:r>
              <a:rPr lang="en-US" altLang="zh-CN" dirty="0"/>
              <a:t>3</a:t>
            </a:r>
            <a:r>
              <a:rPr lang="zh-CN" altLang="en-US" dirty="0"/>
              <a:t>个整数</a:t>
            </a:r>
            <a:r>
              <a:rPr lang="en-US" altLang="zh-CN" dirty="0"/>
              <a:t>N</a:t>
            </a:r>
            <a:r>
              <a:rPr lang="zh-CN" altLang="en-US" dirty="0"/>
              <a:t>、</a:t>
            </a:r>
            <a:r>
              <a:rPr lang="en-US" altLang="zh-CN" dirty="0"/>
              <a:t>M</a:t>
            </a:r>
            <a:r>
              <a:rPr lang="zh-CN" altLang="en-US" dirty="0"/>
              <a:t>、</a:t>
            </a:r>
            <a:r>
              <a:rPr lang="en-US" altLang="zh-CN" dirty="0"/>
              <a:t>K</a:t>
            </a:r>
            <a:r>
              <a:rPr lang="zh-CN" altLang="en-US" dirty="0"/>
              <a:t>，其中</a:t>
            </a:r>
            <a:r>
              <a:rPr lang="en-US" altLang="zh-CN" dirty="0"/>
              <a:t>1&lt;=N,M,K&lt;=100000</a:t>
            </a:r>
            <a:r>
              <a:rPr lang="zh-CN" altLang="en-US" dirty="0"/>
              <a:t>，下面有</a:t>
            </a:r>
            <a:r>
              <a:rPr lang="en-US" altLang="zh-CN" dirty="0"/>
              <a:t>K</a:t>
            </a:r>
            <a:r>
              <a:rPr lang="zh-CN" altLang="en-US" dirty="0"/>
              <a:t>行，每行</a:t>
            </a:r>
            <a:r>
              <a:rPr lang="en-US" altLang="zh-CN" dirty="0"/>
              <a:t>3</a:t>
            </a:r>
            <a:r>
              <a:rPr lang="zh-CN" altLang="en-US" dirty="0"/>
              <a:t>个整数，</a:t>
            </a:r>
            <a:r>
              <a:rPr lang="en-US" altLang="zh-CN" dirty="0"/>
              <a:t>x</a:t>
            </a:r>
            <a:r>
              <a:rPr lang="zh-CN" altLang="en-US" dirty="0"/>
              <a:t>，</a:t>
            </a:r>
            <a:r>
              <a:rPr lang="en-US" altLang="zh-CN" dirty="0"/>
              <a:t>y</a:t>
            </a:r>
            <a:r>
              <a:rPr lang="zh-CN" altLang="en-US" dirty="0"/>
              <a:t>，</a:t>
            </a:r>
            <a:r>
              <a:rPr lang="en-US" altLang="zh-CN" dirty="0"/>
              <a:t>v</a:t>
            </a:r>
            <a:r>
              <a:rPr lang="zh-CN" altLang="en-US" dirty="0"/>
              <a:t>。数据在</a:t>
            </a:r>
            <a:r>
              <a:rPr lang="en-US" altLang="zh-CN" dirty="0"/>
              <a:t>int</a:t>
            </a:r>
            <a:r>
              <a:rPr lang="zh-CN" altLang="en-US" dirty="0"/>
              <a:t>范围内，保证是行优先的次序。</a:t>
            </a:r>
          </a:p>
          <a:p>
            <a:pPr indent="0">
              <a:buNone/>
            </a:pPr>
            <a:r>
              <a:rPr lang="en-US" altLang="zh-CN" dirty="0"/>
              <a:t>【</a:t>
            </a:r>
            <a:r>
              <a:rPr lang="zh-CN" altLang="en-US" dirty="0"/>
              <a:t>输出格式</a:t>
            </a:r>
            <a:r>
              <a:rPr lang="en-US" altLang="zh-CN" dirty="0"/>
              <a:t>】</a:t>
            </a:r>
          </a:p>
          <a:p>
            <a:pPr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行，</a:t>
            </a:r>
            <a:r>
              <a:rPr lang="en-US" altLang="zh-CN" dirty="0"/>
              <a:t>K</a:t>
            </a:r>
            <a:r>
              <a:rPr lang="zh-CN" altLang="en-US" dirty="0"/>
              <a:t>个整数，是按照列优先次序输出的数。</a:t>
            </a:r>
          </a:p>
          <a:p>
            <a:pPr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10692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82E660-D38A-4C7D-97BC-000418C8E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行列转换问题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A7DF33-3381-44FF-AE9A-667EB08D0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517302"/>
            <a:ext cx="4314769" cy="4662836"/>
          </a:xfrm>
        </p:spPr>
        <p:txBody>
          <a:bodyPr>
            <a:normAutofit fontScale="62500" lnSpcReduction="20000"/>
          </a:bodyPr>
          <a:lstStyle/>
          <a:p>
            <a:pPr indent="0">
              <a:buNone/>
            </a:pPr>
            <a:r>
              <a:rPr lang="en-US" altLang="zh-CN" dirty="0"/>
              <a:t>【</a:t>
            </a:r>
            <a:r>
              <a:rPr lang="zh-CN" altLang="en-US" dirty="0"/>
              <a:t>样例输入</a:t>
            </a:r>
            <a:r>
              <a:rPr lang="en-US" altLang="zh-CN" dirty="0"/>
              <a:t>】</a:t>
            </a:r>
          </a:p>
          <a:p>
            <a:pPr indent="0">
              <a:buNone/>
            </a:pPr>
            <a:r>
              <a:rPr lang="en-US" altLang="zh-CN" dirty="0"/>
              <a:t>4 5 9</a:t>
            </a:r>
          </a:p>
          <a:p>
            <a:pPr indent="0">
              <a:buNone/>
            </a:pPr>
            <a:r>
              <a:rPr lang="en-US" altLang="zh-CN" dirty="0"/>
              <a:t>1 2 12</a:t>
            </a:r>
          </a:p>
          <a:p>
            <a:pPr indent="0">
              <a:buNone/>
            </a:pPr>
            <a:r>
              <a:rPr lang="en-US" altLang="zh-CN" dirty="0"/>
              <a:t>1 4 23</a:t>
            </a:r>
          </a:p>
          <a:p>
            <a:pPr indent="0">
              <a:buNone/>
            </a:pPr>
            <a:r>
              <a:rPr lang="en-US" altLang="zh-CN" dirty="0"/>
              <a:t>2 2 56</a:t>
            </a:r>
          </a:p>
          <a:p>
            <a:pPr indent="0">
              <a:buNone/>
            </a:pPr>
            <a:r>
              <a:rPr lang="en-US" altLang="zh-CN" dirty="0"/>
              <a:t>2 5 78</a:t>
            </a:r>
          </a:p>
          <a:p>
            <a:pPr indent="0">
              <a:buNone/>
            </a:pPr>
            <a:r>
              <a:rPr lang="en-US" altLang="zh-CN" dirty="0"/>
              <a:t>3 2 100</a:t>
            </a:r>
          </a:p>
          <a:p>
            <a:pPr indent="0">
              <a:buNone/>
            </a:pPr>
            <a:r>
              <a:rPr lang="en-US" altLang="zh-CN" dirty="0"/>
              <a:t>3 4 56</a:t>
            </a:r>
          </a:p>
          <a:p>
            <a:pPr indent="0">
              <a:buNone/>
            </a:pPr>
            <a:r>
              <a:rPr lang="en-US" altLang="zh-CN" dirty="0"/>
              <a:t>4 1 73</a:t>
            </a:r>
          </a:p>
          <a:p>
            <a:pPr indent="0">
              <a:buNone/>
            </a:pPr>
            <a:r>
              <a:rPr lang="en-US" altLang="zh-CN" dirty="0"/>
              <a:t>4 3 34</a:t>
            </a:r>
          </a:p>
          <a:p>
            <a:pPr indent="0">
              <a:buNone/>
            </a:pPr>
            <a:r>
              <a:rPr lang="en-US" altLang="zh-CN" dirty="0"/>
              <a:t>4 5 55</a:t>
            </a:r>
          </a:p>
          <a:p>
            <a:pPr indent="0">
              <a:buNone/>
            </a:pPr>
            <a:r>
              <a:rPr lang="en-US" altLang="zh-CN" dirty="0"/>
              <a:t>【</a:t>
            </a:r>
            <a:r>
              <a:rPr lang="zh-CN" altLang="en-US" dirty="0"/>
              <a:t>样例输出</a:t>
            </a:r>
            <a:r>
              <a:rPr lang="en-US" altLang="zh-CN" dirty="0"/>
              <a:t>】</a:t>
            </a:r>
          </a:p>
          <a:p>
            <a:pPr indent="0">
              <a:buNone/>
            </a:pPr>
            <a:r>
              <a:rPr lang="en-US" altLang="zh-CN" dirty="0"/>
              <a:t>73 12 56 100 34 23 56 78 55</a:t>
            </a:r>
          </a:p>
          <a:p>
            <a:pPr indent="0">
              <a:buNone/>
            </a:pPr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26DAFD1-EEAF-4FB3-9EF1-B4F087809F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4130038"/>
              </p:ext>
            </p:extLst>
          </p:nvPr>
        </p:nvGraphicFramePr>
        <p:xfrm>
          <a:off x="6102927" y="1950652"/>
          <a:ext cx="4104455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0891">
                  <a:extLst>
                    <a:ext uri="{9D8B030D-6E8A-4147-A177-3AD203B41FA5}">
                      <a16:colId xmlns:a16="http://schemas.microsoft.com/office/drawing/2014/main" val="483388666"/>
                    </a:ext>
                  </a:extLst>
                </a:gridCol>
                <a:gridCol w="820891">
                  <a:extLst>
                    <a:ext uri="{9D8B030D-6E8A-4147-A177-3AD203B41FA5}">
                      <a16:colId xmlns:a16="http://schemas.microsoft.com/office/drawing/2014/main" val="4146309001"/>
                    </a:ext>
                  </a:extLst>
                </a:gridCol>
                <a:gridCol w="820891">
                  <a:extLst>
                    <a:ext uri="{9D8B030D-6E8A-4147-A177-3AD203B41FA5}">
                      <a16:colId xmlns:a16="http://schemas.microsoft.com/office/drawing/2014/main" val="1539158259"/>
                    </a:ext>
                  </a:extLst>
                </a:gridCol>
                <a:gridCol w="820891">
                  <a:extLst>
                    <a:ext uri="{9D8B030D-6E8A-4147-A177-3AD203B41FA5}">
                      <a16:colId xmlns:a16="http://schemas.microsoft.com/office/drawing/2014/main" val="1283631605"/>
                    </a:ext>
                  </a:extLst>
                </a:gridCol>
                <a:gridCol w="820891">
                  <a:extLst>
                    <a:ext uri="{9D8B030D-6E8A-4147-A177-3AD203B41FA5}">
                      <a16:colId xmlns:a16="http://schemas.microsoft.com/office/drawing/2014/main" val="20781470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872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9101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021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747461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9AC97C93-615F-4A39-9131-3CF46E01A438}"/>
              </a:ext>
            </a:extLst>
          </p:cNvPr>
          <p:cNvSpPr txBox="1"/>
          <p:nvPr/>
        </p:nvSpPr>
        <p:spPr>
          <a:xfrm>
            <a:off x="6102927" y="1569742"/>
            <a:ext cx="4006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	2	3	4	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B7A802B-2A8F-4C35-88B5-C7C77E2D921E}"/>
              </a:ext>
            </a:extLst>
          </p:cNvPr>
          <p:cNvSpPr txBox="1"/>
          <p:nvPr/>
        </p:nvSpPr>
        <p:spPr>
          <a:xfrm>
            <a:off x="5754108" y="1922381"/>
            <a:ext cx="312906" cy="15850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000"/>
              </a:spcBef>
            </a:pPr>
            <a:r>
              <a:rPr lang="en-US" altLang="zh-CN" dirty="0">
                <a:solidFill>
                  <a:srgbClr val="FF0000"/>
                </a:solidFill>
              </a:rPr>
              <a:t>1</a:t>
            </a:r>
          </a:p>
          <a:p>
            <a:pPr>
              <a:spcBef>
                <a:spcPts val="1000"/>
              </a:spcBef>
            </a:pPr>
            <a:r>
              <a:rPr lang="en-US" altLang="zh-CN" dirty="0">
                <a:solidFill>
                  <a:srgbClr val="FF0000"/>
                </a:solidFill>
              </a:rPr>
              <a:t>2</a:t>
            </a:r>
          </a:p>
          <a:p>
            <a:pPr>
              <a:spcBef>
                <a:spcPts val="1000"/>
              </a:spcBef>
            </a:pPr>
            <a:r>
              <a:rPr lang="en-US" altLang="zh-CN" dirty="0">
                <a:solidFill>
                  <a:srgbClr val="FF0000"/>
                </a:solidFill>
              </a:rPr>
              <a:t>3</a:t>
            </a:r>
          </a:p>
          <a:p>
            <a:pPr>
              <a:spcBef>
                <a:spcPts val="1000"/>
              </a:spcBef>
            </a:pPr>
            <a:r>
              <a:rPr lang="en-US" altLang="zh-CN" dirty="0">
                <a:solidFill>
                  <a:srgbClr val="FF000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0646805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45931C8-72A7-45B5-A969-083784836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432" y="404664"/>
            <a:ext cx="4968552" cy="638047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6C29736-006D-4F9D-BF48-2C18E18BD8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8088" y="44624"/>
            <a:ext cx="47895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274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FDB44C-7F33-4126-9CC4-0CA76EEEA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指针概念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8E632D-1FDA-4476-A8CE-9AA9ED06F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517302"/>
            <a:ext cx="10515600" cy="3855914"/>
          </a:xfrm>
        </p:spPr>
        <p:txBody>
          <a:bodyPr/>
          <a:lstStyle/>
          <a:p>
            <a:r>
              <a:rPr lang="zh-CN" altLang="en-US" dirty="0"/>
              <a:t>我们可以把内存的每个字节都想像成宾馆的一个房间，那么内存地址相当于房间号（以字节为单位）。</a:t>
            </a:r>
            <a:endParaRPr lang="en-US" altLang="zh-CN" dirty="0"/>
          </a:p>
          <a:p>
            <a:r>
              <a:rPr lang="zh-CN" altLang="en-US" dirty="0"/>
              <a:t>变量都被存放在从某个内存地址开始的若干个字节中。变量名就相当于给地址起一个好记的名称。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81684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FDB44C-7F33-4126-9CC4-0CA76EEEA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指针概念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8E632D-1FDA-4476-A8CE-9AA9ED06F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517302"/>
            <a:ext cx="10515600" cy="3855914"/>
          </a:xfrm>
        </p:spPr>
        <p:txBody>
          <a:bodyPr/>
          <a:lstStyle/>
          <a:p>
            <a:r>
              <a:rPr lang="zh-CN" altLang="en-US" dirty="0"/>
              <a:t>我们可以把内存的每个字节都想像成宾馆的一个房间，那么内存地址相当于房间号（以字节为单位）。</a:t>
            </a:r>
            <a:endParaRPr lang="en-US" altLang="zh-CN" dirty="0"/>
          </a:p>
          <a:p>
            <a:r>
              <a:rPr lang="zh-CN" altLang="en-US" dirty="0"/>
              <a:t>变量都被存放在从某个内存地址开始的若干个字节中。变量名就相当于给地址起一个好记的名称。</a:t>
            </a:r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C7D64CD-6492-49FD-9D11-A7BF812432D2}"/>
              </a:ext>
            </a:extLst>
          </p:cNvPr>
          <p:cNvSpPr/>
          <p:nvPr/>
        </p:nvSpPr>
        <p:spPr>
          <a:xfrm>
            <a:off x="7753570" y="5373216"/>
            <a:ext cx="288032" cy="64807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6AB7CC1-5186-4C3B-84BA-389B3D766173}"/>
              </a:ext>
            </a:extLst>
          </p:cNvPr>
          <p:cNvSpPr/>
          <p:nvPr/>
        </p:nvSpPr>
        <p:spPr>
          <a:xfrm>
            <a:off x="8041602" y="5373216"/>
            <a:ext cx="288032" cy="64807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D43A622-8CAB-4DCA-9B21-0ED2A8E2FFFD}"/>
              </a:ext>
            </a:extLst>
          </p:cNvPr>
          <p:cNvSpPr/>
          <p:nvPr/>
        </p:nvSpPr>
        <p:spPr>
          <a:xfrm>
            <a:off x="8328248" y="5373216"/>
            <a:ext cx="288032" cy="64807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52A88D9-B149-4F54-BE56-0AD61C0E90F4}"/>
              </a:ext>
            </a:extLst>
          </p:cNvPr>
          <p:cNvSpPr/>
          <p:nvPr/>
        </p:nvSpPr>
        <p:spPr>
          <a:xfrm>
            <a:off x="8616280" y="5373216"/>
            <a:ext cx="288032" cy="64807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D9463E7-5DBE-4E91-8C2D-AAA9B9F1B538}"/>
              </a:ext>
            </a:extLst>
          </p:cNvPr>
          <p:cNvSpPr txBox="1"/>
          <p:nvPr/>
        </p:nvSpPr>
        <p:spPr>
          <a:xfrm>
            <a:off x="7584680" y="500388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E3CC69E-1D41-438A-B70A-A3380C956D7C}"/>
              </a:ext>
            </a:extLst>
          </p:cNvPr>
          <p:cNvSpPr txBox="1"/>
          <p:nvPr/>
        </p:nvSpPr>
        <p:spPr>
          <a:xfrm>
            <a:off x="7392319" y="6031971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1520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5EDEFE7-CB2B-4679-98CE-5537199E80F2}"/>
              </a:ext>
            </a:extLst>
          </p:cNvPr>
          <p:cNvSpPr txBox="1"/>
          <p:nvPr/>
        </p:nvSpPr>
        <p:spPr>
          <a:xfrm>
            <a:off x="5585187" y="5512586"/>
            <a:ext cx="72008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1520</a:t>
            </a:r>
            <a:endParaRPr lang="zh-CN" altLang="en-US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3373353A-C72F-4834-A297-BEE74282187E}"/>
              </a:ext>
            </a:extLst>
          </p:cNvPr>
          <p:cNvCxnSpPr>
            <a:stCxn id="11" idx="3"/>
            <a:endCxn id="4" idx="1"/>
          </p:cNvCxnSpPr>
          <p:nvPr/>
        </p:nvCxnSpPr>
        <p:spPr>
          <a:xfrm>
            <a:off x="6305267" y="5697252"/>
            <a:ext cx="1448303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53D786EA-7EFE-4069-9197-F65FDBE0E688}"/>
              </a:ext>
            </a:extLst>
          </p:cNvPr>
          <p:cNvSpPr txBox="1"/>
          <p:nvPr/>
        </p:nvSpPr>
        <p:spPr>
          <a:xfrm>
            <a:off x="5790021" y="512006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1521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FDB44C-7F33-4126-9CC4-0CA76EEEA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指针概念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8E632D-1FDA-4476-A8CE-9AA9ED06F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517302"/>
            <a:ext cx="10515600" cy="3855914"/>
          </a:xfrm>
        </p:spPr>
        <p:txBody>
          <a:bodyPr/>
          <a:lstStyle/>
          <a:p>
            <a:r>
              <a:rPr lang="zh-CN" altLang="en-US" dirty="0"/>
              <a:t>我们可以把内存的每个字节都想像成宾馆的一个房间，那么内存地址相当于房间号（以字节为单位）。</a:t>
            </a:r>
            <a:endParaRPr lang="en-US" altLang="zh-CN" dirty="0"/>
          </a:p>
          <a:p>
            <a:r>
              <a:rPr lang="zh-CN" altLang="en-US" dirty="0"/>
              <a:t>变量都被存放在从某个内存地址开始的若干个字节中。变量名就相当于给地址起一个好记的名称。</a:t>
            </a:r>
            <a:endParaRPr lang="en-US" altLang="zh-CN" dirty="0"/>
          </a:p>
          <a:p>
            <a:r>
              <a:rPr lang="zh-CN" altLang="en-US" dirty="0"/>
              <a:t>指针，就是大小为</a:t>
            </a:r>
            <a:r>
              <a:rPr lang="en-US" altLang="zh-CN" dirty="0"/>
              <a:t>4</a:t>
            </a:r>
            <a:r>
              <a:rPr lang="zh-CN" altLang="en-US" dirty="0"/>
              <a:t>个字节（或</a:t>
            </a:r>
            <a:r>
              <a:rPr lang="en-US" altLang="zh-CN" dirty="0"/>
              <a:t>8</a:t>
            </a:r>
            <a:r>
              <a:rPr lang="zh-CN" altLang="en-US" dirty="0"/>
              <a:t>个字节）的变量，指针变量里存放的内容就是一个内存地址。</a:t>
            </a:r>
            <a:endParaRPr lang="en-US" altLang="zh-CN" dirty="0"/>
          </a:p>
          <a:p>
            <a:r>
              <a:rPr lang="zh-CN" altLang="en-US" dirty="0"/>
              <a:t>通过指针，能够对该指针指向的内存区域进行读写。 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C7D64CD-6492-49FD-9D11-A7BF812432D2}"/>
              </a:ext>
            </a:extLst>
          </p:cNvPr>
          <p:cNvSpPr/>
          <p:nvPr/>
        </p:nvSpPr>
        <p:spPr>
          <a:xfrm>
            <a:off x="7753570" y="5373216"/>
            <a:ext cx="288032" cy="64807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6AB7CC1-5186-4C3B-84BA-389B3D766173}"/>
              </a:ext>
            </a:extLst>
          </p:cNvPr>
          <p:cNvSpPr/>
          <p:nvPr/>
        </p:nvSpPr>
        <p:spPr>
          <a:xfrm>
            <a:off x="8041602" y="5373216"/>
            <a:ext cx="288032" cy="64807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D43A622-8CAB-4DCA-9B21-0ED2A8E2FFFD}"/>
              </a:ext>
            </a:extLst>
          </p:cNvPr>
          <p:cNvSpPr/>
          <p:nvPr/>
        </p:nvSpPr>
        <p:spPr>
          <a:xfrm>
            <a:off x="8328248" y="5373216"/>
            <a:ext cx="288032" cy="64807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52A88D9-B149-4F54-BE56-0AD61C0E90F4}"/>
              </a:ext>
            </a:extLst>
          </p:cNvPr>
          <p:cNvSpPr/>
          <p:nvPr/>
        </p:nvSpPr>
        <p:spPr>
          <a:xfrm>
            <a:off x="8616280" y="5373216"/>
            <a:ext cx="288032" cy="64807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D9463E7-5DBE-4E91-8C2D-AAA9B9F1B538}"/>
              </a:ext>
            </a:extLst>
          </p:cNvPr>
          <p:cNvSpPr txBox="1"/>
          <p:nvPr/>
        </p:nvSpPr>
        <p:spPr>
          <a:xfrm>
            <a:off x="7584680" y="500388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E3CC69E-1D41-438A-B70A-A3380C956D7C}"/>
              </a:ext>
            </a:extLst>
          </p:cNvPr>
          <p:cNvSpPr txBox="1"/>
          <p:nvPr/>
        </p:nvSpPr>
        <p:spPr>
          <a:xfrm>
            <a:off x="7392319" y="6031971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1520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5EDEFE7-CB2B-4679-98CE-5537199E80F2}"/>
              </a:ext>
            </a:extLst>
          </p:cNvPr>
          <p:cNvSpPr txBox="1"/>
          <p:nvPr/>
        </p:nvSpPr>
        <p:spPr>
          <a:xfrm>
            <a:off x="5585187" y="5512586"/>
            <a:ext cx="72008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1520</a:t>
            </a:r>
            <a:endParaRPr lang="zh-CN" altLang="en-US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3373353A-C72F-4834-A297-BEE74282187E}"/>
              </a:ext>
            </a:extLst>
          </p:cNvPr>
          <p:cNvCxnSpPr>
            <a:stCxn id="11" idx="3"/>
            <a:endCxn id="4" idx="1"/>
          </p:cNvCxnSpPr>
          <p:nvPr/>
        </p:nvCxnSpPr>
        <p:spPr>
          <a:xfrm>
            <a:off x="6305267" y="5697252"/>
            <a:ext cx="1448303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53D786EA-7EFE-4069-9197-F65FDBE0E688}"/>
              </a:ext>
            </a:extLst>
          </p:cNvPr>
          <p:cNvSpPr txBox="1"/>
          <p:nvPr/>
        </p:nvSpPr>
        <p:spPr>
          <a:xfrm>
            <a:off x="5790021" y="512006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912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49EAC0-731D-4371-97AE-162507B5F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指针变量定义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BC072F-1C97-4CF6-B18B-F385E8D61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6" y="1517302"/>
            <a:ext cx="11011514" cy="4662836"/>
          </a:xfrm>
        </p:spPr>
        <p:txBody>
          <a:bodyPr/>
          <a:lstStyle/>
          <a:p>
            <a:r>
              <a:rPr lang="zh-CN" altLang="en-US" dirty="0"/>
              <a:t>类型名 * 指针变量名；</a:t>
            </a:r>
            <a:endParaRPr lang="en-US" altLang="zh-CN" dirty="0"/>
          </a:p>
          <a:p>
            <a:pPr indent="0">
              <a:buNone/>
            </a:pPr>
            <a:r>
              <a:rPr lang="en-US" altLang="zh-CN" dirty="0"/>
              <a:t>	T </a:t>
            </a:r>
            <a:r>
              <a:rPr lang="zh-CN" altLang="en-US" dirty="0"/>
              <a:t>* </a:t>
            </a:r>
            <a:r>
              <a:rPr lang="en-US" altLang="zh-CN" dirty="0"/>
              <a:t>p</a:t>
            </a:r>
          </a:p>
          <a:p>
            <a:pPr indent="0">
              <a:buNone/>
            </a:pPr>
            <a:r>
              <a:rPr lang="zh-CN" altLang="en-US" dirty="0"/>
              <a:t>例：</a:t>
            </a:r>
            <a:endParaRPr lang="en-US" altLang="zh-CN" dirty="0"/>
          </a:p>
          <a:p>
            <a:pPr indent="0">
              <a:buNone/>
            </a:pPr>
            <a:r>
              <a:rPr lang="en-US" altLang="zh-CN" dirty="0"/>
              <a:t>int * p;    </a:t>
            </a:r>
            <a:r>
              <a:rPr lang="en-US" altLang="zh-CN" dirty="0">
                <a:solidFill>
                  <a:schemeClr val="accent5"/>
                </a:solidFill>
              </a:rPr>
              <a:t>//</a:t>
            </a:r>
            <a:r>
              <a:rPr lang="zh-CN" altLang="en-US" dirty="0">
                <a:solidFill>
                  <a:schemeClr val="accent5"/>
                </a:solidFill>
              </a:rPr>
              <a:t>变量</a:t>
            </a:r>
            <a:r>
              <a:rPr lang="en-US" altLang="zh-CN" dirty="0">
                <a:solidFill>
                  <a:schemeClr val="accent5"/>
                </a:solidFill>
              </a:rPr>
              <a:t>p</a:t>
            </a:r>
            <a:r>
              <a:rPr lang="zh-CN" altLang="en-US" dirty="0">
                <a:solidFill>
                  <a:schemeClr val="accent5"/>
                </a:solidFill>
              </a:rPr>
              <a:t>是一个指针，</a:t>
            </a:r>
            <a:r>
              <a:rPr lang="en-US" altLang="zh-CN" dirty="0">
                <a:solidFill>
                  <a:schemeClr val="accent5"/>
                </a:solidFill>
              </a:rPr>
              <a:t>p</a:t>
            </a:r>
            <a:r>
              <a:rPr lang="zh-CN" altLang="en-US" dirty="0">
                <a:solidFill>
                  <a:schemeClr val="accent5"/>
                </a:solidFill>
              </a:rPr>
              <a:t>指向的内存空间是</a:t>
            </a:r>
            <a:r>
              <a:rPr lang="en-US" altLang="zh-CN" dirty="0">
                <a:solidFill>
                  <a:schemeClr val="accent5"/>
                </a:solidFill>
              </a:rPr>
              <a:t>int</a:t>
            </a:r>
            <a:r>
              <a:rPr lang="zh-CN" altLang="en-US" dirty="0">
                <a:solidFill>
                  <a:schemeClr val="accent5"/>
                </a:solidFill>
              </a:rPr>
              <a:t>类型</a:t>
            </a:r>
            <a:r>
              <a:rPr lang="en-US" altLang="zh-CN" dirty="0"/>
              <a:t>  char * pc;  </a:t>
            </a:r>
            <a:r>
              <a:rPr lang="en-US" altLang="zh-CN" dirty="0">
                <a:solidFill>
                  <a:schemeClr val="accent5"/>
                </a:solidFill>
              </a:rPr>
              <a:t>//</a:t>
            </a:r>
            <a:r>
              <a:rPr lang="zh-CN" altLang="en-US" dirty="0">
                <a:solidFill>
                  <a:schemeClr val="accent5"/>
                </a:solidFill>
              </a:rPr>
              <a:t>变量</a:t>
            </a:r>
            <a:r>
              <a:rPr lang="en-US" altLang="zh-CN" dirty="0">
                <a:solidFill>
                  <a:schemeClr val="accent5"/>
                </a:solidFill>
              </a:rPr>
              <a:t>pc</a:t>
            </a:r>
            <a:r>
              <a:rPr lang="zh-CN" altLang="en-US" dirty="0">
                <a:solidFill>
                  <a:schemeClr val="accent5"/>
                </a:solidFill>
              </a:rPr>
              <a:t>是一个指针</a:t>
            </a:r>
            <a:r>
              <a:rPr lang="en-US" altLang="zh-CN" dirty="0">
                <a:solidFill>
                  <a:schemeClr val="accent5"/>
                </a:solidFill>
              </a:rPr>
              <a:t>,pc</a:t>
            </a:r>
            <a:r>
              <a:rPr lang="zh-CN" altLang="en-US" dirty="0">
                <a:solidFill>
                  <a:schemeClr val="accent5"/>
                </a:solidFill>
              </a:rPr>
              <a:t>指向的内存空间是</a:t>
            </a:r>
            <a:r>
              <a:rPr lang="en-US" altLang="zh-CN" dirty="0">
                <a:solidFill>
                  <a:schemeClr val="accent5"/>
                </a:solidFill>
              </a:rPr>
              <a:t>char</a:t>
            </a:r>
            <a:r>
              <a:rPr lang="zh-CN" altLang="en-US" dirty="0">
                <a:solidFill>
                  <a:schemeClr val="accent5"/>
                </a:solidFill>
              </a:rPr>
              <a:t>类型</a:t>
            </a:r>
            <a:r>
              <a:rPr lang="en-US" altLang="zh-CN" dirty="0"/>
              <a:t>float *pf;  </a:t>
            </a:r>
            <a:r>
              <a:rPr lang="en-US" altLang="zh-CN" dirty="0">
                <a:solidFill>
                  <a:schemeClr val="accent5"/>
                </a:solidFill>
              </a:rPr>
              <a:t>//</a:t>
            </a:r>
            <a:r>
              <a:rPr lang="zh-CN" altLang="en-US" dirty="0">
                <a:solidFill>
                  <a:schemeClr val="accent5"/>
                </a:solidFill>
              </a:rPr>
              <a:t>变量</a:t>
            </a:r>
            <a:r>
              <a:rPr lang="en-US" altLang="zh-CN" dirty="0">
                <a:solidFill>
                  <a:schemeClr val="accent5"/>
                </a:solidFill>
              </a:rPr>
              <a:t>pf</a:t>
            </a:r>
            <a:r>
              <a:rPr lang="zh-CN" altLang="en-US" dirty="0">
                <a:solidFill>
                  <a:schemeClr val="accent5"/>
                </a:solidFill>
              </a:rPr>
              <a:t>是一个指针，</a:t>
            </a:r>
            <a:r>
              <a:rPr lang="en-US" altLang="zh-CN" dirty="0">
                <a:solidFill>
                  <a:schemeClr val="accent5"/>
                </a:solidFill>
              </a:rPr>
              <a:t>pf</a:t>
            </a:r>
            <a:r>
              <a:rPr lang="zh-CN" altLang="en-US" dirty="0">
                <a:solidFill>
                  <a:schemeClr val="accent5"/>
                </a:solidFill>
              </a:rPr>
              <a:t>指向的内存空间是</a:t>
            </a:r>
            <a:r>
              <a:rPr lang="en-US" altLang="zh-CN" dirty="0">
                <a:solidFill>
                  <a:schemeClr val="accent5"/>
                </a:solidFill>
              </a:rPr>
              <a:t>float</a:t>
            </a:r>
            <a:r>
              <a:rPr lang="zh-CN" altLang="en-US" dirty="0">
                <a:solidFill>
                  <a:schemeClr val="accent5"/>
                </a:solidFill>
              </a:rPr>
              <a:t>类型</a:t>
            </a:r>
            <a:endParaRPr lang="en-US" altLang="zh-CN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2912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6C8A69-68C5-4B46-87F1-71F08A25E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指针变量的操作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CB95AC-9E04-400D-A793-133B48DB0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517302"/>
            <a:ext cx="6547017" cy="4662836"/>
          </a:xfrm>
        </p:spPr>
        <p:txBody>
          <a:bodyPr>
            <a:normAutofit/>
          </a:bodyPr>
          <a:lstStyle/>
          <a:p>
            <a:r>
              <a:rPr lang="zh-CN" altLang="en-US" dirty="0"/>
              <a:t>给指针变量赋值</a:t>
            </a:r>
            <a:endParaRPr lang="en-US" altLang="zh-CN" dirty="0"/>
          </a:p>
          <a:p>
            <a:pPr indent="0">
              <a:buNone/>
            </a:pPr>
            <a:r>
              <a:rPr lang="en-US" altLang="zh-CN" dirty="0"/>
              <a:t>int </a:t>
            </a:r>
            <a:r>
              <a:rPr lang="zh-CN" altLang="en-US" dirty="0"/>
              <a:t>*</a:t>
            </a:r>
            <a:r>
              <a:rPr lang="en-US" altLang="zh-CN" dirty="0"/>
              <a:t>p=NULL;</a:t>
            </a:r>
          </a:p>
          <a:p>
            <a:pPr indent="0">
              <a:buNone/>
            </a:pPr>
            <a:r>
              <a:rPr lang="en-US" altLang="zh-CN" dirty="0"/>
              <a:t>char </a:t>
            </a:r>
            <a:r>
              <a:rPr lang="en-US" altLang="zh-CN" dirty="0" err="1"/>
              <a:t>ch</a:t>
            </a:r>
            <a:r>
              <a:rPr lang="en-US" altLang="zh-CN" dirty="0"/>
              <a:t>='A';</a:t>
            </a:r>
          </a:p>
          <a:p>
            <a:pPr indent="0">
              <a:buNone/>
            </a:pPr>
            <a:r>
              <a:rPr lang="en-US" altLang="zh-CN" dirty="0"/>
              <a:t>p=&amp;</a:t>
            </a:r>
            <a:r>
              <a:rPr lang="en-US" altLang="zh-CN" dirty="0" err="1"/>
              <a:t>ch</a:t>
            </a:r>
            <a:r>
              <a:rPr lang="en-US" altLang="zh-CN" dirty="0"/>
              <a:t>;</a:t>
            </a:r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26A42EC-5FB2-497C-8F55-9024A945E0CB}"/>
              </a:ext>
            </a:extLst>
          </p:cNvPr>
          <p:cNvSpPr txBox="1"/>
          <p:nvPr/>
        </p:nvSpPr>
        <p:spPr>
          <a:xfrm>
            <a:off x="10226996" y="1480961"/>
            <a:ext cx="553230" cy="707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4000" dirty="0"/>
              <a:t>A</a:t>
            </a:r>
            <a:endParaRPr lang="zh-CN" altLang="en-US" sz="40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F23CAD2-DAE1-430A-BCE1-728DC34327BC}"/>
              </a:ext>
            </a:extLst>
          </p:cNvPr>
          <p:cNvSpPr txBox="1"/>
          <p:nvPr/>
        </p:nvSpPr>
        <p:spPr>
          <a:xfrm>
            <a:off x="9984432" y="1019296"/>
            <a:ext cx="510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/>
              <a:t>ch</a:t>
            </a:r>
            <a:endParaRPr lang="zh-CN" altLang="en-US" sz="2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BFCE826-6495-4EC1-BE4A-E9E5C95DF327}"/>
              </a:ext>
            </a:extLst>
          </p:cNvPr>
          <p:cNvSpPr txBox="1"/>
          <p:nvPr/>
        </p:nvSpPr>
        <p:spPr>
          <a:xfrm>
            <a:off x="8579089" y="1480961"/>
            <a:ext cx="415498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4000" dirty="0"/>
              <a:t>  </a:t>
            </a:r>
            <a:endParaRPr lang="zh-CN" altLang="en-US" sz="40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94CAA8D-D38A-4857-844D-17FC96E5D7CD}"/>
              </a:ext>
            </a:extLst>
          </p:cNvPr>
          <p:cNvSpPr txBox="1"/>
          <p:nvPr/>
        </p:nvSpPr>
        <p:spPr>
          <a:xfrm>
            <a:off x="8101619" y="151730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p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95980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6C8A69-68C5-4B46-87F1-71F08A25E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指针变量的操作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CB95AC-9E04-400D-A793-133B48DB0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517302"/>
            <a:ext cx="6547017" cy="4662836"/>
          </a:xfrm>
        </p:spPr>
        <p:txBody>
          <a:bodyPr>
            <a:normAutofit/>
          </a:bodyPr>
          <a:lstStyle/>
          <a:p>
            <a:r>
              <a:rPr lang="zh-CN" altLang="en-US" dirty="0"/>
              <a:t>给指针变量赋值</a:t>
            </a:r>
            <a:endParaRPr lang="en-US" altLang="zh-CN" dirty="0"/>
          </a:p>
          <a:p>
            <a:pPr indent="0">
              <a:buNone/>
            </a:pPr>
            <a:r>
              <a:rPr lang="en-US" altLang="zh-CN" dirty="0"/>
              <a:t>int </a:t>
            </a:r>
            <a:r>
              <a:rPr lang="zh-CN" altLang="en-US" dirty="0"/>
              <a:t>*</a:t>
            </a:r>
            <a:r>
              <a:rPr lang="en-US" altLang="zh-CN" dirty="0"/>
              <a:t>p=NULL;</a:t>
            </a:r>
          </a:p>
          <a:p>
            <a:pPr indent="0">
              <a:buNone/>
            </a:pPr>
            <a:r>
              <a:rPr lang="en-US" altLang="zh-CN" dirty="0"/>
              <a:t>char </a:t>
            </a:r>
            <a:r>
              <a:rPr lang="en-US" altLang="zh-CN" dirty="0" err="1"/>
              <a:t>ch</a:t>
            </a:r>
            <a:r>
              <a:rPr lang="en-US" altLang="zh-CN" dirty="0"/>
              <a:t>='A';</a:t>
            </a:r>
          </a:p>
          <a:p>
            <a:pPr indent="0">
              <a:buNone/>
            </a:pPr>
            <a:r>
              <a:rPr lang="en-US" altLang="zh-CN" dirty="0"/>
              <a:t>p=&amp;</a:t>
            </a:r>
            <a:r>
              <a:rPr lang="en-US" altLang="zh-CN" dirty="0" err="1"/>
              <a:t>ch</a:t>
            </a:r>
            <a:r>
              <a:rPr lang="en-US" altLang="zh-CN" dirty="0"/>
              <a:t>;</a:t>
            </a:r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26A42EC-5FB2-497C-8F55-9024A945E0CB}"/>
              </a:ext>
            </a:extLst>
          </p:cNvPr>
          <p:cNvSpPr txBox="1"/>
          <p:nvPr/>
        </p:nvSpPr>
        <p:spPr>
          <a:xfrm>
            <a:off x="10226996" y="1480961"/>
            <a:ext cx="553230" cy="707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4000" dirty="0"/>
              <a:t>A</a:t>
            </a:r>
            <a:endParaRPr lang="zh-CN" altLang="en-US" sz="40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F23CAD2-DAE1-430A-BCE1-728DC34327BC}"/>
              </a:ext>
            </a:extLst>
          </p:cNvPr>
          <p:cNvSpPr txBox="1"/>
          <p:nvPr/>
        </p:nvSpPr>
        <p:spPr>
          <a:xfrm>
            <a:off x="9984432" y="1019296"/>
            <a:ext cx="510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/>
              <a:t>ch</a:t>
            </a:r>
            <a:endParaRPr lang="zh-CN" altLang="en-US" sz="2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BFCE826-6495-4EC1-BE4A-E9E5C95DF327}"/>
              </a:ext>
            </a:extLst>
          </p:cNvPr>
          <p:cNvSpPr txBox="1"/>
          <p:nvPr/>
        </p:nvSpPr>
        <p:spPr>
          <a:xfrm>
            <a:off x="8579089" y="1480961"/>
            <a:ext cx="415498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4000" dirty="0"/>
              <a:t>  </a:t>
            </a:r>
            <a:endParaRPr lang="zh-CN" altLang="en-US" sz="4000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C6BB848F-12A2-472E-B6D8-8906AB6ED7CE}"/>
              </a:ext>
            </a:extLst>
          </p:cNvPr>
          <p:cNvCxnSpPr>
            <a:stCxn id="6" idx="3"/>
            <a:endCxn id="4" idx="1"/>
          </p:cNvCxnSpPr>
          <p:nvPr/>
        </p:nvCxnSpPr>
        <p:spPr>
          <a:xfrm>
            <a:off x="8994587" y="1834904"/>
            <a:ext cx="1232409" cy="0"/>
          </a:xfrm>
          <a:prstGeom prst="straightConnector1">
            <a:avLst/>
          </a:prstGeom>
          <a:ln w="12700">
            <a:solidFill>
              <a:srgbClr val="FF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794CAA8D-D38A-4857-844D-17FC96E5D7CD}"/>
              </a:ext>
            </a:extLst>
          </p:cNvPr>
          <p:cNvSpPr txBox="1"/>
          <p:nvPr/>
        </p:nvSpPr>
        <p:spPr>
          <a:xfrm>
            <a:off x="8101619" y="151730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p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89429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6C8A69-68C5-4B46-87F1-71F08A25E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指针变量的操作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CB95AC-9E04-400D-A793-133B48DB0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517302"/>
            <a:ext cx="6547017" cy="4662836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给指针变量赋值</a:t>
            </a:r>
            <a:endParaRPr lang="en-US" altLang="zh-CN" dirty="0"/>
          </a:p>
          <a:p>
            <a:pPr indent="0">
              <a:buNone/>
            </a:pPr>
            <a:r>
              <a:rPr lang="en-US" altLang="zh-CN" dirty="0"/>
              <a:t>int </a:t>
            </a:r>
            <a:r>
              <a:rPr lang="zh-CN" altLang="en-US" dirty="0"/>
              <a:t>*</a:t>
            </a:r>
            <a:r>
              <a:rPr lang="en-US" altLang="zh-CN" dirty="0"/>
              <a:t>p=NULL;</a:t>
            </a:r>
          </a:p>
          <a:p>
            <a:pPr indent="0">
              <a:buNone/>
            </a:pPr>
            <a:r>
              <a:rPr lang="en-US" altLang="zh-CN" dirty="0"/>
              <a:t>char </a:t>
            </a:r>
            <a:r>
              <a:rPr lang="en-US" altLang="zh-CN" dirty="0" err="1"/>
              <a:t>ch</a:t>
            </a:r>
            <a:r>
              <a:rPr lang="en-US" altLang="zh-CN" dirty="0"/>
              <a:t>='A';</a:t>
            </a:r>
          </a:p>
          <a:p>
            <a:pPr indent="0">
              <a:buNone/>
            </a:pPr>
            <a:r>
              <a:rPr lang="en-US" altLang="zh-CN" dirty="0"/>
              <a:t>p=&amp;</a:t>
            </a:r>
            <a:r>
              <a:rPr lang="en-US" altLang="zh-CN" dirty="0" err="1"/>
              <a:t>ch</a:t>
            </a:r>
            <a:r>
              <a:rPr lang="en-US" altLang="zh-CN" dirty="0"/>
              <a:t>;</a:t>
            </a:r>
          </a:p>
          <a:p>
            <a:r>
              <a:rPr lang="zh-CN" altLang="en-US" dirty="0"/>
              <a:t>给指针变量指向的内存空间赋值</a:t>
            </a:r>
            <a:endParaRPr lang="en-US" altLang="zh-CN" dirty="0"/>
          </a:p>
          <a:p>
            <a:pPr indent="0">
              <a:buNone/>
            </a:pPr>
            <a:r>
              <a:rPr lang="en-US" altLang="zh-CN" dirty="0"/>
              <a:t>int a;</a:t>
            </a:r>
          </a:p>
          <a:p>
            <a:pPr indent="0">
              <a:buNone/>
            </a:pPr>
            <a:r>
              <a:rPr lang="en-US" altLang="zh-CN" dirty="0"/>
              <a:t>int *pc;</a:t>
            </a:r>
          </a:p>
          <a:p>
            <a:pPr indent="0">
              <a:buNone/>
            </a:pPr>
            <a:r>
              <a:rPr lang="en-US" altLang="zh-CN" dirty="0"/>
              <a:t>pc=&amp;a;</a:t>
            </a:r>
          </a:p>
          <a:p>
            <a:pPr indent="0">
              <a:buNone/>
            </a:pPr>
            <a:r>
              <a:rPr lang="en-US" altLang="zh-CN" dirty="0"/>
              <a:t>*pc=56; </a:t>
            </a:r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26A42EC-5FB2-497C-8F55-9024A945E0CB}"/>
              </a:ext>
            </a:extLst>
          </p:cNvPr>
          <p:cNvSpPr txBox="1"/>
          <p:nvPr/>
        </p:nvSpPr>
        <p:spPr>
          <a:xfrm>
            <a:off x="10226996" y="1480961"/>
            <a:ext cx="553230" cy="707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4000" dirty="0"/>
              <a:t>A</a:t>
            </a:r>
            <a:endParaRPr lang="zh-CN" altLang="en-US" sz="40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F23CAD2-DAE1-430A-BCE1-728DC34327BC}"/>
              </a:ext>
            </a:extLst>
          </p:cNvPr>
          <p:cNvSpPr txBox="1"/>
          <p:nvPr/>
        </p:nvSpPr>
        <p:spPr>
          <a:xfrm>
            <a:off x="9984432" y="1019296"/>
            <a:ext cx="510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/>
              <a:t>ch</a:t>
            </a:r>
            <a:endParaRPr lang="zh-CN" altLang="en-US" sz="2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BFCE826-6495-4EC1-BE4A-E9E5C95DF327}"/>
              </a:ext>
            </a:extLst>
          </p:cNvPr>
          <p:cNvSpPr txBox="1"/>
          <p:nvPr/>
        </p:nvSpPr>
        <p:spPr>
          <a:xfrm>
            <a:off x="8579089" y="1480961"/>
            <a:ext cx="415498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4000" dirty="0"/>
              <a:t>  </a:t>
            </a:r>
            <a:endParaRPr lang="zh-CN" altLang="en-US" sz="4000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C6BB848F-12A2-472E-B6D8-8906AB6ED7CE}"/>
              </a:ext>
            </a:extLst>
          </p:cNvPr>
          <p:cNvCxnSpPr>
            <a:stCxn id="6" idx="3"/>
            <a:endCxn id="4" idx="1"/>
          </p:cNvCxnSpPr>
          <p:nvPr/>
        </p:nvCxnSpPr>
        <p:spPr>
          <a:xfrm>
            <a:off x="8994587" y="1834904"/>
            <a:ext cx="1232409" cy="0"/>
          </a:xfrm>
          <a:prstGeom prst="straightConnector1">
            <a:avLst/>
          </a:prstGeom>
          <a:ln w="12700">
            <a:solidFill>
              <a:srgbClr val="FF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794CAA8D-D38A-4857-844D-17FC96E5D7CD}"/>
              </a:ext>
            </a:extLst>
          </p:cNvPr>
          <p:cNvSpPr txBox="1"/>
          <p:nvPr/>
        </p:nvSpPr>
        <p:spPr>
          <a:xfrm>
            <a:off x="8101619" y="151730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p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00182889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环保</Template>
  <TotalTime>4475</TotalTime>
  <Pages>0</Pages>
  <Words>1314</Words>
  <Characters>0</Characters>
  <Application>Microsoft Office PowerPoint</Application>
  <DocSecurity>0</DocSecurity>
  <PresentationFormat>宽屏</PresentationFormat>
  <Lines>0</Lines>
  <Paragraphs>233</Paragraphs>
  <Slides>28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28</vt:i4>
      </vt:variant>
    </vt:vector>
  </HeadingPairs>
  <TitlesOfParts>
    <vt:vector size="43" baseType="lpstr">
      <vt:lpstr>Adobe 繁黑體 Std B</vt:lpstr>
      <vt:lpstr>方正流行体简体</vt:lpstr>
      <vt:lpstr>黑体</vt:lpstr>
      <vt:lpstr>楷体</vt:lpstr>
      <vt:lpstr>宋体</vt:lpstr>
      <vt:lpstr>Arial</vt:lpstr>
      <vt:lpstr>Calibri</vt:lpstr>
      <vt:lpstr>Calibri Light</vt:lpstr>
      <vt:lpstr>Century Gothic</vt:lpstr>
      <vt:lpstr>Garamond</vt:lpstr>
      <vt:lpstr>Times New Roman</vt:lpstr>
      <vt:lpstr>Wingdings</vt:lpstr>
      <vt:lpstr>Wingdings 2</vt:lpstr>
      <vt:lpstr>HDOfficeLightV0</vt:lpstr>
      <vt:lpstr>Savon</vt:lpstr>
      <vt:lpstr>挑战信息学奥林匹克</vt:lpstr>
      <vt:lpstr>指针概念</vt:lpstr>
      <vt:lpstr>指针概念</vt:lpstr>
      <vt:lpstr>指针概念</vt:lpstr>
      <vt:lpstr>指针概念</vt:lpstr>
      <vt:lpstr>指针变量定义</vt:lpstr>
      <vt:lpstr>指针变量的操作</vt:lpstr>
      <vt:lpstr>指针变量的操作</vt:lpstr>
      <vt:lpstr>指针变量的操作</vt:lpstr>
      <vt:lpstr>指针变量的操作</vt:lpstr>
      <vt:lpstr>指针变量的操作</vt:lpstr>
      <vt:lpstr>指针变量的操作</vt:lpstr>
      <vt:lpstr>指针变量的操作</vt:lpstr>
      <vt:lpstr>指针变量的操作</vt:lpstr>
      <vt:lpstr>指针变量的操作</vt:lpstr>
      <vt:lpstr>PowerPoint 演示文稿</vt:lpstr>
      <vt:lpstr>PowerPoint 演示文稿</vt:lpstr>
      <vt:lpstr>指针的作用 </vt:lpstr>
      <vt:lpstr>指针应用-交换变量值</vt:lpstr>
      <vt:lpstr>指针与数组</vt:lpstr>
      <vt:lpstr>指针应用-数组循环</vt:lpstr>
      <vt:lpstr>PowerPoint 演示文稿</vt:lpstr>
      <vt:lpstr>动态数组</vt:lpstr>
      <vt:lpstr>计算前缀和</vt:lpstr>
      <vt:lpstr>PowerPoint 演示文稿</vt:lpstr>
      <vt:lpstr>行列转换问题</vt:lpstr>
      <vt:lpstr>行列转换问题</vt:lpstr>
      <vt:lpstr>PowerPoint 演示文稿</vt:lpstr>
    </vt:vector>
  </TitlesOfParts>
  <Company>szsyzx.net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欢迎！</dc:title>
  <dc:creator>wangjx</dc:creator>
  <cp:lastModifiedBy>wang jianxin</cp:lastModifiedBy>
  <cp:revision>383</cp:revision>
  <dcterms:created xsi:type="dcterms:W3CDTF">2007-08-07T12:36:14Z</dcterms:created>
  <dcterms:modified xsi:type="dcterms:W3CDTF">2018-10-11T14:09:19Z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2052-9.1.0.4842</vt:lpwstr>
  </property>
</Properties>
</file>