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61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88" autoAdjust="0"/>
  </p:normalViewPr>
  <p:slideViewPr>
    <p:cSldViewPr snapToGrid="0">
      <p:cViewPr varScale="1">
        <p:scale>
          <a:sx n="85" d="100"/>
          <a:sy n="85" d="100"/>
        </p:scale>
        <p:origin x="171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9041DB8-B66F-4DC8-A96E-33677E0F90FF}" type="datetimeFigureOut">
              <a:rPr lang="en-US" altLang="zh-CN" smtClean="0">
                <a:ea typeface="Microsoft YaHei UI" panose="020B0503020204020204" pitchFamily="34" charset="-122"/>
              </a:rPr>
              <a:pPr/>
              <a:t>1/12/2019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604A0D4-B89B-4ADD-AF9E-38636B40EE4E}" type="slidenum">
              <a:rPr lang="zh-CN" smtClean="0">
                <a:ea typeface="Microsoft YaHei UI" panose="020B0503020204020204" pitchFamily="34" charset="-122"/>
              </a:rPr>
              <a:pPr/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EB49C4A-65AC-492D-9701-81B46C3AD0E4}" type="datetimeFigureOut">
              <a:rPr lang="en-US" altLang="zh-CN" smtClean="0"/>
              <a:pPr/>
              <a:t>1/12/2019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线连接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线连接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线连接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连接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线连接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线连接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线连接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CN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zh-CN" altLang="en-US"/>
              <a:pPr/>
              <a:t>2019/1/12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zh-CN" altLang="en-US"/>
              <a:pPr/>
              <a:t>2019/1/12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54564"/>
            <a:ext cx="9601200" cy="6105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62269"/>
            <a:ext cx="9601200" cy="47959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indent="0">
              <a:lnSpc>
                <a:spcPct val="100000"/>
              </a:lnSpc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indent="0">
              <a:lnSpc>
                <a:spcPct val="100000"/>
              </a:lnSpc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indent="0">
              <a:lnSpc>
                <a:spcPct val="100000"/>
              </a:lnSpc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indent="0">
              <a:lnSpc>
                <a:spcPct val="100000"/>
              </a:lnSpc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zh-CN" altLang="en-US"/>
              <a:pPr/>
              <a:t>2019/1/12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线连接线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线连接线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线连接线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CN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zh-CN" altLang="en-US"/>
              <a:pPr/>
              <a:t>2019/1/12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zh-CN" altLang="en-US"/>
              <a:pPr/>
              <a:t>2019/1/12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zh-CN" altLang="en-US"/>
              <a:pPr/>
              <a:t>2019/1/12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线连接线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线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线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线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线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线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线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线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线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连接线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线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线连接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线连接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线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线连接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线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线连接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线连接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线连接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连接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连接线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线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连接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线连接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连接线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线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线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zh-CN" altLang="en-US"/>
              <a:pPr/>
              <a:t>2019/1/12</a:t>
            </a:fld>
            <a:endParaRPr lang="zh-CN"/>
          </a:p>
        </p:txBody>
      </p: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线连接线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线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线连接线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线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线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线连接线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线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线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60" name="直线连接线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zh-CN" altLang="en-US"/>
              <a:pPr/>
              <a:t>2019/1/12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线连接线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线连接线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线连接线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cxnSp>
        <p:nvCxnSpPr>
          <p:cNvPr id="59" name="直线连接线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线连接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线连接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线连接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线连接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线连接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线连接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连接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线连接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连接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51B2453-8663-4C69-AF73-9FD7B1DEC5D0}" type="datetime1">
              <a:rPr lang="en-US" altLang="zh-CN" smtClean="0"/>
              <a:pPr/>
              <a:t>1/12/2019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48" name="直线连接线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accent1"/>
          </a:solidFill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CN" sz="20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挑战信息学奥林匹克</a:t>
            </a:r>
            <a:endParaRPr lang="zh-CN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81064" y="2629730"/>
            <a:ext cx="5106954" cy="719757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高精度算法</a:t>
            </a:r>
            <a:endParaRPr lang="zh-CN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89" y="416507"/>
            <a:ext cx="31527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高精度乘法（双精度）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772816"/>
            <a:ext cx="4714875" cy="3609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618" y="1617084"/>
            <a:ext cx="54102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6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1.6.12:</a:t>
            </a:r>
            <a:r>
              <a:rPr lang="zh-CN" altLang="en-US" dirty="0"/>
              <a:t>计算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次方（单精度）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4818825" cy="4662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描述</a:t>
            </a:r>
          </a:p>
          <a:p>
            <a:pPr marL="0" indent="0">
              <a:buNone/>
            </a:pPr>
            <a:r>
              <a:rPr lang="zh-CN" altLang="en-US" dirty="0"/>
              <a:t>任意给定一个正整数</a:t>
            </a:r>
            <a:r>
              <a:rPr lang="en-US" altLang="zh-CN" dirty="0"/>
              <a:t>N(N&lt;=100)</a:t>
            </a:r>
            <a:r>
              <a:rPr lang="zh-CN" altLang="en-US" dirty="0"/>
              <a:t>，计算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次方的值。</a:t>
            </a:r>
          </a:p>
          <a:p>
            <a:pPr marL="0" indent="0">
              <a:buNone/>
            </a:pPr>
            <a:r>
              <a:rPr lang="zh-CN" altLang="en-US" dirty="0"/>
              <a:t>输入</a:t>
            </a:r>
          </a:p>
          <a:p>
            <a:pPr marL="0" indent="0">
              <a:buNone/>
            </a:pPr>
            <a:r>
              <a:rPr lang="zh-CN" altLang="en-US" dirty="0"/>
              <a:t>输入一个正整数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输出</a:t>
            </a:r>
          </a:p>
          <a:p>
            <a:pPr marL="0" indent="0">
              <a:buNone/>
            </a:pPr>
            <a:r>
              <a:rPr lang="zh-CN" altLang="en-US" dirty="0"/>
              <a:t>输出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次方的值。</a:t>
            </a:r>
          </a:p>
          <a:p>
            <a:pPr marL="0" indent="0">
              <a:buNone/>
            </a:pPr>
            <a:r>
              <a:rPr lang="zh-CN" altLang="en-US" dirty="0"/>
              <a:t>样例输入</a:t>
            </a:r>
          </a:p>
          <a:p>
            <a:pPr marL="0" indent="0">
              <a:buNone/>
            </a:pPr>
            <a:r>
              <a:rPr lang="en-US" altLang="zh-CN" dirty="0"/>
              <a:t>5</a:t>
            </a:r>
          </a:p>
          <a:p>
            <a:pPr marL="0" indent="0">
              <a:buNone/>
            </a:pPr>
            <a:r>
              <a:rPr lang="zh-CN" altLang="en-US" dirty="0"/>
              <a:t>样例输出</a:t>
            </a:r>
          </a:p>
          <a:p>
            <a:pPr marL="0" indent="0">
              <a:buNone/>
            </a:pPr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28048" y="1844824"/>
            <a:ext cx="4160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2^100=</a:t>
            </a:r>
          </a:p>
          <a:p>
            <a:r>
              <a:rPr lang="en-US" altLang="zh-CN" dirty="0"/>
              <a:t>1267650600228229401496703205376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08920"/>
            <a:ext cx="5738371" cy="6440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927" y="4144648"/>
            <a:ext cx="5861481" cy="6348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526909"/>
            <a:ext cx="5864387" cy="6532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24870"/>
            <a:ext cx="4324350" cy="323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9171" y="4853176"/>
            <a:ext cx="38576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8322" y="255173"/>
            <a:ext cx="9601200" cy="610540"/>
          </a:xfrm>
        </p:spPr>
        <p:txBody>
          <a:bodyPr/>
          <a:lstStyle/>
          <a:p>
            <a:r>
              <a:rPr lang="en-US" altLang="zh-CN" dirty="0"/>
              <a:t>1.6.12:</a:t>
            </a:r>
            <a:r>
              <a:rPr lang="zh-CN" altLang="en-US" dirty="0"/>
              <a:t>计算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次方</a:t>
            </a:r>
            <a:r>
              <a:rPr lang="en-US" altLang="zh-CN" dirty="0"/>
              <a:t>(</a:t>
            </a:r>
            <a:r>
              <a:rPr lang="zh-CN" altLang="en-US" dirty="0"/>
              <a:t>高精度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2503" y="983163"/>
            <a:ext cx="5112568" cy="526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6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高精度除法（单精度）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3200" dirty="0"/>
              <a:t>现有两个正整数</a:t>
            </a:r>
            <a:r>
              <a:rPr lang="en-US" altLang="zh-CN" sz="3200" dirty="0"/>
              <a:t>a</a:t>
            </a:r>
            <a:r>
              <a:rPr lang="zh-CN" altLang="en-US" sz="3200" dirty="0"/>
              <a:t>和</a:t>
            </a:r>
            <a:r>
              <a:rPr lang="en-US" altLang="zh-CN" sz="3200" dirty="0"/>
              <a:t>b</a:t>
            </a:r>
            <a:r>
              <a:rPr lang="zh-CN" altLang="en-US" sz="3200" dirty="0"/>
              <a:t>，</a:t>
            </a:r>
            <a:r>
              <a:rPr lang="en-US" altLang="zh-CN" sz="3200" dirty="0"/>
              <a:t>a</a:t>
            </a:r>
            <a:r>
              <a:rPr lang="zh-CN" altLang="en-US" sz="3200" dirty="0"/>
              <a:t>的位数小于</a:t>
            </a:r>
            <a:r>
              <a:rPr lang="en-US" altLang="zh-CN" sz="3200" dirty="0"/>
              <a:t>10000</a:t>
            </a:r>
            <a:r>
              <a:rPr lang="zh-CN" altLang="en-US" sz="3200" dirty="0"/>
              <a:t>，</a:t>
            </a:r>
            <a:r>
              <a:rPr lang="en-US" altLang="zh-CN" sz="3200" dirty="0"/>
              <a:t>b</a:t>
            </a:r>
            <a:r>
              <a:rPr lang="zh-CN" altLang="en-US" sz="3200" dirty="0"/>
              <a:t>的位数小于</a:t>
            </a:r>
            <a:r>
              <a:rPr lang="en-US" altLang="zh-CN" sz="3200" dirty="0"/>
              <a:t>10000000</a:t>
            </a:r>
            <a:r>
              <a:rPr lang="zh-CN" altLang="en-US" sz="3200" dirty="0"/>
              <a:t>，计算</a:t>
            </a:r>
            <a:r>
              <a:rPr lang="en-US" altLang="zh-CN" sz="3200" dirty="0"/>
              <a:t>a/b</a:t>
            </a:r>
            <a:r>
              <a:rPr lang="zh-CN" altLang="en-US" sz="3200" dirty="0"/>
              <a:t>，将结果输出，保留小数点</a:t>
            </a:r>
            <a:r>
              <a:rPr lang="en-US" altLang="zh-CN" sz="3200" dirty="0"/>
              <a:t>20</a:t>
            </a:r>
            <a:r>
              <a:rPr lang="zh-CN" altLang="en-US" sz="3200" dirty="0"/>
              <a:t>位。</a:t>
            </a:r>
            <a:endParaRPr lang="en-US" altLang="zh-CN" sz="3200" dirty="0"/>
          </a:p>
          <a:p>
            <a:pPr>
              <a:buNone/>
            </a:pPr>
            <a:r>
              <a:rPr lang="zh-CN" altLang="en-US" sz="3200" dirty="0"/>
              <a:t>输入</a:t>
            </a:r>
            <a:endParaRPr lang="en-US" altLang="zh-CN" sz="3200" dirty="0"/>
          </a:p>
          <a:p>
            <a:pPr>
              <a:buNone/>
            </a:pPr>
            <a:r>
              <a:rPr lang="en-US" altLang="zh-CN" sz="3200" dirty="0"/>
              <a:t>40933903092948</a:t>
            </a:r>
          </a:p>
          <a:p>
            <a:pPr>
              <a:buNone/>
            </a:pPr>
            <a:r>
              <a:rPr lang="en-US" altLang="zh-CN" sz="3200" dirty="0"/>
              <a:t>93872</a:t>
            </a:r>
          </a:p>
          <a:p>
            <a:pPr>
              <a:buNone/>
            </a:pPr>
            <a:r>
              <a:rPr lang="zh-CN" altLang="en-US" sz="3200" dirty="0"/>
              <a:t>输出</a:t>
            </a:r>
            <a:endParaRPr lang="en-US" altLang="zh-CN" sz="3200" dirty="0"/>
          </a:p>
          <a:p>
            <a:pPr>
              <a:buNone/>
            </a:pPr>
            <a:r>
              <a:rPr lang="en-US" altLang="zh-CN" sz="3200" dirty="0"/>
              <a:t>436060839.15276556735800802667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374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高精度除法（单精度）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8043" y="1259242"/>
            <a:ext cx="9488557" cy="49729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算法分析</a:t>
            </a:r>
            <a:r>
              <a:rPr lang="en-US" altLang="zh-CN" sz="2800" dirty="0"/>
              <a:t>】</a:t>
            </a:r>
          </a:p>
          <a:p>
            <a:pPr>
              <a:buNone/>
            </a:pPr>
            <a:r>
              <a:rPr lang="zh-CN" altLang="en-US" sz="2800" dirty="0"/>
              <a:t>数组</a:t>
            </a:r>
            <a:r>
              <a:rPr lang="en-US" altLang="zh-CN" sz="2800" dirty="0"/>
              <a:t>a</a:t>
            </a:r>
            <a:r>
              <a:rPr lang="zh-CN" altLang="en-US" sz="2800" dirty="0"/>
              <a:t>置放被除数，然后采用竖式除法的方法。</a:t>
            </a:r>
          </a:p>
          <a:p>
            <a:pPr>
              <a:buNone/>
            </a:pPr>
            <a:r>
              <a:rPr lang="en-US" altLang="zh-CN" sz="2800" dirty="0"/>
              <a:t>w</a:t>
            </a:r>
            <a:r>
              <a:rPr lang="nn-NO" altLang="zh-CN" sz="2800" dirty="0"/>
              <a:t>=0;</a:t>
            </a:r>
          </a:p>
          <a:p>
            <a:pPr>
              <a:buNone/>
            </a:pPr>
            <a:r>
              <a:rPr lang="nn-NO" altLang="zh-CN" sz="2800" dirty="0"/>
              <a:t>for(int i=</a:t>
            </a:r>
            <a:r>
              <a:rPr lang="en-US" altLang="zh-CN" sz="2800" dirty="0"/>
              <a:t>0</a:t>
            </a:r>
            <a:r>
              <a:rPr lang="nn-NO" altLang="zh-CN" sz="2800" dirty="0"/>
              <a:t>;i&lt;l</a:t>
            </a:r>
            <a:r>
              <a:rPr lang="en-US" altLang="zh-CN" sz="2800" dirty="0" err="1"/>
              <a:t>en</a:t>
            </a:r>
            <a:r>
              <a:rPr lang="nn-NO" altLang="zh-CN" sz="2800" dirty="0"/>
              <a:t>;i++)</a:t>
            </a:r>
          </a:p>
          <a:p>
            <a:pPr>
              <a:buNone/>
            </a:pPr>
            <a:r>
              <a:rPr lang="nn-NO" altLang="zh-CN" sz="2800" dirty="0"/>
              <a:t>{</a:t>
            </a:r>
          </a:p>
          <a:p>
            <a:pPr>
              <a:buNone/>
            </a:pPr>
            <a:r>
              <a:rPr lang="nn-NO" altLang="zh-CN" sz="2800" dirty="0"/>
              <a:t>    c[i]=(</a:t>
            </a:r>
            <a:r>
              <a:rPr lang="en-US" altLang="zh-CN" sz="2800" dirty="0"/>
              <a:t>w</a:t>
            </a:r>
            <a:r>
              <a:rPr lang="nn-NO" altLang="zh-CN" sz="2800" dirty="0"/>
              <a:t>*10+a[i])/</a:t>
            </a:r>
            <a:r>
              <a:rPr lang="en-US" altLang="zh-CN" sz="2800" dirty="0"/>
              <a:t>b</a:t>
            </a:r>
            <a:r>
              <a:rPr lang="nn-NO" altLang="zh-CN" sz="2800" dirty="0"/>
              <a:t>;</a:t>
            </a:r>
          </a:p>
          <a:p>
            <a:pPr>
              <a:buNone/>
            </a:pPr>
            <a:r>
              <a:rPr lang="nn-NO" altLang="zh-CN" sz="2800" dirty="0"/>
              <a:t>    </a:t>
            </a:r>
            <a:r>
              <a:rPr lang="en-US" altLang="zh-CN" sz="2800" dirty="0"/>
              <a:t>w</a:t>
            </a:r>
            <a:r>
              <a:rPr lang="nn-NO" altLang="zh-CN" sz="2800" dirty="0"/>
              <a:t>=(</a:t>
            </a:r>
            <a:r>
              <a:rPr lang="en-US" altLang="zh-CN" sz="2800" dirty="0"/>
              <a:t>w</a:t>
            </a:r>
            <a:r>
              <a:rPr lang="nn-NO" altLang="zh-CN" sz="2800" dirty="0"/>
              <a:t>*10+a[i])%</a:t>
            </a:r>
            <a:r>
              <a:rPr lang="en-US" altLang="zh-CN" sz="2800" dirty="0"/>
              <a:t>b</a:t>
            </a:r>
            <a:r>
              <a:rPr lang="nn-NO" altLang="zh-CN" sz="2800" dirty="0"/>
              <a:t>;</a:t>
            </a:r>
          </a:p>
          <a:p>
            <a:pPr>
              <a:buNone/>
            </a:pPr>
            <a:r>
              <a:rPr lang="nn-NO" altLang="zh-CN" sz="2800" dirty="0"/>
              <a:t>}</a:t>
            </a:r>
          </a:p>
          <a:p>
            <a:pPr>
              <a:buNone/>
            </a:pPr>
            <a:r>
              <a:rPr lang="zh-CN" altLang="en-US" sz="2800" dirty="0"/>
              <a:t>程序结果</a:t>
            </a:r>
            <a:endParaRPr lang="nn-NO" altLang="zh-CN" sz="2800" dirty="0"/>
          </a:p>
          <a:p>
            <a:pPr>
              <a:buNone/>
            </a:pPr>
            <a:r>
              <a:rPr lang="en-US" altLang="zh-CN" sz="2800" dirty="0"/>
              <a:t>c[]={0,1,0,6}</a:t>
            </a:r>
          </a:p>
          <a:p>
            <a:pPr>
              <a:buNone/>
            </a:pPr>
            <a:r>
              <a:rPr lang="en-US" altLang="zh-CN" sz="2800" dirty="0"/>
              <a:t>W=3</a:t>
            </a:r>
            <a:endParaRPr lang="zh-CN" altLang="en-US" sz="28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6983702" y="2431329"/>
            <a:ext cx="4764110" cy="3699963"/>
            <a:chOff x="3514945" y="1457295"/>
            <a:chExt cx="4764110" cy="3699963"/>
          </a:xfrm>
        </p:grpSpPr>
        <p:sp>
          <p:nvSpPr>
            <p:cNvPr id="16" name="文本框 15"/>
            <p:cNvSpPr txBox="1"/>
            <p:nvPr/>
          </p:nvSpPr>
          <p:spPr>
            <a:xfrm>
              <a:off x="4880864" y="2056791"/>
              <a:ext cx="31550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2	0	1	7</a:t>
              </a:r>
              <a:endParaRPr lang="zh-CN" altLang="en-US" sz="2800" dirty="0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4442551" y="2037708"/>
              <a:ext cx="3836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3514945" y="2068749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19</a:t>
              </a:r>
              <a:endParaRPr lang="zh-CN" altLang="en-US" sz="28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880864" y="2616342"/>
              <a:ext cx="13083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1	9</a:t>
              </a:r>
              <a:endParaRPr lang="zh-CN" altLang="en-US" sz="2800" dirty="0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4442551" y="3139562"/>
              <a:ext cx="3836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5804194" y="1457295"/>
              <a:ext cx="22317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1	0	6</a:t>
              </a:r>
              <a:endParaRPr lang="zh-CN" altLang="en-US" sz="28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804193" y="3288908"/>
              <a:ext cx="22317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1	1	7</a:t>
              </a:r>
              <a:endParaRPr lang="zh-CN" altLang="en-US" sz="2800" dirty="0"/>
            </a:p>
          </p:txBody>
        </p:sp>
        <p:sp>
          <p:nvSpPr>
            <p:cNvPr id="24" name="弧形 11"/>
            <p:cNvSpPr/>
            <p:nvPr/>
          </p:nvSpPr>
          <p:spPr>
            <a:xfrm rot="900000">
              <a:off x="4248363" y="2053963"/>
              <a:ext cx="191792" cy="502734"/>
            </a:xfrm>
            <a:custGeom>
              <a:avLst/>
              <a:gdLst>
                <a:gd name="connsiteX0" fmla="*/ 114300 w 228600"/>
                <a:gd name="connsiteY0" fmla="*/ 0 h 809234"/>
                <a:gd name="connsiteX1" fmla="*/ 228600 w 228600"/>
                <a:gd name="connsiteY1" fmla="*/ 404617 h 809234"/>
                <a:gd name="connsiteX2" fmla="*/ 114300 w 228600"/>
                <a:gd name="connsiteY2" fmla="*/ 404617 h 809234"/>
                <a:gd name="connsiteX3" fmla="*/ 114300 w 228600"/>
                <a:gd name="connsiteY3" fmla="*/ 0 h 809234"/>
                <a:gd name="connsiteX0" fmla="*/ 114300 w 228600"/>
                <a:gd name="connsiteY0" fmla="*/ 0 h 809234"/>
                <a:gd name="connsiteX1" fmla="*/ 228600 w 228600"/>
                <a:gd name="connsiteY1" fmla="*/ 404617 h 809234"/>
                <a:gd name="connsiteX0" fmla="*/ 0 w 124239"/>
                <a:gd name="connsiteY0" fmla="*/ 0 h 504008"/>
                <a:gd name="connsiteX1" fmla="*/ 114300 w 124239"/>
                <a:gd name="connsiteY1" fmla="*/ 404617 h 504008"/>
                <a:gd name="connsiteX2" fmla="*/ 0 w 124239"/>
                <a:gd name="connsiteY2" fmla="*/ 404617 h 504008"/>
                <a:gd name="connsiteX3" fmla="*/ 0 w 124239"/>
                <a:gd name="connsiteY3" fmla="*/ 0 h 504008"/>
                <a:gd name="connsiteX0" fmla="*/ 0 w 124239"/>
                <a:gd name="connsiteY0" fmla="*/ 0 h 504008"/>
                <a:gd name="connsiteX1" fmla="*/ 124239 w 124239"/>
                <a:gd name="connsiteY1" fmla="*/ 504008 h 504008"/>
                <a:gd name="connsiteX0" fmla="*/ 79513 w 203752"/>
                <a:gd name="connsiteY0" fmla="*/ 0 h 523887"/>
                <a:gd name="connsiteX1" fmla="*/ 193813 w 203752"/>
                <a:gd name="connsiteY1" fmla="*/ 404617 h 523887"/>
                <a:gd name="connsiteX2" fmla="*/ 0 w 203752"/>
                <a:gd name="connsiteY2" fmla="*/ 523887 h 523887"/>
                <a:gd name="connsiteX3" fmla="*/ 79513 w 203752"/>
                <a:gd name="connsiteY3" fmla="*/ 0 h 523887"/>
                <a:gd name="connsiteX0" fmla="*/ 79513 w 203752"/>
                <a:gd name="connsiteY0" fmla="*/ 0 h 523887"/>
                <a:gd name="connsiteX1" fmla="*/ 203752 w 203752"/>
                <a:gd name="connsiteY1" fmla="*/ 504008 h 523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752" h="523887" stroke="0" extrusionOk="0">
                  <a:moveTo>
                    <a:pt x="79513" y="0"/>
                  </a:moveTo>
                  <a:cubicBezTo>
                    <a:pt x="142639" y="0"/>
                    <a:pt x="193813" y="181153"/>
                    <a:pt x="193813" y="404617"/>
                  </a:cubicBezTo>
                  <a:lnTo>
                    <a:pt x="0" y="523887"/>
                  </a:lnTo>
                  <a:lnTo>
                    <a:pt x="79513" y="0"/>
                  </a:lnTo>
                  <a:close/>
                </a:path>
                <a:path w="203752" h="523887" fill="none">
                  <a:moveTo>
                    <a:pt x="79513" y="0"/>
                  </a:moveTo>
                  <a:cubicBezTo>
                    <a:pt x="142639" y="0"/>
                    <a:pt x="203752" y="280544"/>
                    <a:pt x="203752" y="504008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804192" y="3961473"/>
              <a:ext cx="22317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1	1	4</a:t>
              </a:r>
              <a:endParaRPr lang="zh-CN" altLang="en-US" sz="2800" dirty="0"/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4344259" y="4484693"/>
              <a:ext cx="3836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7650851" y="4634038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3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58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高精度除法（单精度）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86" y="1410528"/>
            <a:ext cx="4933950" cy="4781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960" y="1410528"/>
            <a:ext cx="40671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4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27" y="188640"/>
            <a:ext cx="10515600" cy="758984"/>
          </a:xfrm>
        </p:spPr>
        <p:txBody>
          <a:bodyPr/>
          <a:lstStyle/>
          <a:p>
            <a:r>
              <a:rPr lang="en-US" altLang="zh-CN" dirty="0"/>
              <a:t>1.6.13:</a:t>
            </a:r>
            <a:r>
              <a:rPr lang="zh-CN" altLang="en-US" dirty="0"/>
              <a:t>大整数的因子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556792"/>
            <a:ext cx="10657184" cy="44644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描述</a:t>
            </a:r>
            <a:r>
              <a:rPr lang="en-US" altLang="zh-CN" sz="2000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dirty="0"/>
              <a:t>已知正整数</a:t>
            </a:r>
            <a:r>
              <a:rPr lang="en-US" altLang="zh-CN" sz="2000" dirty="0"/>
              <a:t>k</a:t>
            </a:r>
            <a:r>
              <a:rPr lang="zh-CN" altLang="en-US" sz="2000" dirty="0"/>
              <a:t>满足</a:t>
            </a:r>
            <a:r>
              <a:rPr lang="en-US" altLang="zh-CN" sz="2000" dirty="0"/>
              <a:t>2&lt;=k&lt;=9</a:t>
            </a:r>
            <a:r>
              <a:rPr lang="zh-CN" altLang="en-US" sz="2000" dirty="0"/>
              <a:t>，现给出长度最大为</a:t>
            </a:r>
            <a:r>
              <a:rPr lang="en-US" altLang="zh-CN" sz="2000" dirty="0"/>
              <a:t>30</a:t>
            </a:r>
            <a:r>
              <a:rPr lang="zh-CN" altLang="en-US" sz="2000" dirty="0"/>
              <a:t>位的十进制非负整数</a:t>
            </a:r>
            <a:r>
              <a:rPr lang="en-US" altLang="zh-CN" sz="2000" dirty="0"/>
              <a:t>c</a:t>
            </a:r>
            <a:r>
              <a:rPr lang="zh-CN" altLang="en-US" sz="2000" dirty="0"/>
              <a:t>，求所有能整除</a:t>
            </a:r>
            <a:r>
              <a:rPr lang="en-US" altLang="zh-CN" sz="2000" dirty="0"/>
              <a:t>c</a:t>
            </a:r>
            <a:r>
              <a:rPr lang="zh-CN" altLang="en-US" sz="2000" dirty="0"/>
              <a:t>的</a:t>
            </a:r>
            <a:r>
              <a:rPr lang="en-US" altLang="zh-CN" sz="2000" dirty="0"/>
              <a:t>k</a:t>
            </a:r>
            <a:r>
              <a:rPr lang="zh-CN" altLang="en-US" sz="2000" dirty="0"/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输入</a:t>
            </a:r>
            <a:r>
              <a:rPr lang="en-US" altLang="zh-CN" sz="2000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dirty="0"/>
              <a:t>一个非负整数</a:t>
            </a:r>
            <a:r>
              <a:rPr lang="en-US" altLang="zh-CN" sz="2000" dirty="0"/>
              <a:t>c</a:t>
            </a:r>
            <a:r>
              <a:rPr lang="zh-CN" altLang="en-US" sz="2000" dirty="0"/>
              <a:t>，</a:t>
            </a:r>
            <a:r>
              <a:rPr lang="en-US" altLang="zh-CN" sz="2000" dirty="0"/>
              <a:t>c</a:t>
            </a:r>
            <a:r>
              <a:rPr lang="zh-CN" altLang="en-US" sz="2000" dirty="0"/>
              <a:t>的位数</a:t>
            </a:r>
            <a:r>
              <a:rPr lang="en-US" altLang="zh-CN" sz="2000" dirty="0"/>
              <a:t>&lt;=30</a:t>
            </a:r>
            <a:r>
              <a:rPr lang="zh-CN" altLang="en-US" sz="2000" dirty="0"/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输出</a:t>
            </a:r>
            <a:r>
              <a:rPr lang="en-US" altLang="zh-CN" sz="2000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dirty="0"/>
              <a:t>若存在满足 </a:t>
            </a:r>
            <a:r>
              <a:rPr lang="en-US" altLang="zh-CN" sz="2000" dirty="0" err="1"/>
              <a:t>c%k</a:t>
            </a:r>
            <a:r>
              <a:rPr lang="en-US" altLang="zh-CN" sz="2000" dirty="0"/>
              <a:t> == 0 </a:t>
            </a:r>
            <a:r>
              <a:rPr lang="zh-CN" altLang="en-US" sz="2000" dirty="0"/>
              <a:t>的</a:t>
            </a:r>
            <a:r>
              <a:rPr lang="en-US" altLang="zh-CN" sz="2000" dirty="0"/>
              <a:t>k</a:t>
            </a:r>
            <a:r>
              <a:rPr lang="zh-CN" altLang="en-US" sz="2000" dirty="0"/>
              <a:t>，从小到大输出所有这样的</a:t>
            </a:r>
            <a:r>
              <a:rPr lang="en-US" altLang="zh-CN" sz="2000" dirty="0"/>
              <a:t>k</a:t>
            </a:r>
            <a:r>
              <a:rPr lang="zh-CN" altLang="en-US" sz="2000" dirty="0"/>
              <a:t>，相邻两个数之间用单个空格隔开；若没有这样的</a:t>
            </a:r>
            <a:r>
              <a:rPr lang="en-US" altLang="zh-CN" sz="2000" dirty="0"/>
              <a:t>k</a:t>
            </a:r>
            <a:r>
              <a:rPr lang="zh-CN" altLang="en-US" sz="2000" dirty="0"/>
              <a:t>，则输出</a:t>
            </a:r>
            <a:r>
              <a:rPr lang="en-US" altLang="zh-CN" sz="2000" dirty="0"/>
              <a:t>"none"</a:t>
            </a:r>
            <a:r>
              <a:rPr lang="zh-CN" altLang="en-US" sz="2000" dirty="0"/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样例输入</a:t>
            </a:r>
            <a:r>
              <a:rPr lang="en-US" altLang="zh-CN" sz="2000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30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dirty="0"/>
              <a:t>样例输出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2 3 5 6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3080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5322881" cy="758984"/>
          </a:xfrm>
        </p:spPr>
        <p:txBody>
          <a:bodyPr/>
          <a:lstStyle/>
          <a:p>
            <a:r>
              <a:rPr lang="en-US" altLang="zh-CN" dirty="0"/>
              <a:t>1.6.13:</a:t>
            </a:r>
            <a:r>
              <a:rPr lang="zh-CN" altLang="en-US" dirty="0"/>
              <a:t>大整数的因子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408" y="2276872"/>
            <a:ext cx="6505575" cy="2886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620688"/>
            <a:ext cx="41338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7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为什么要用高精度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 cstate="print"/>
          <a:srcRect t="9858"/>
          <a:stretch/>
        </p:blipFill>
        <p:spPr bwMode="auto">
          <a:xfrm>
            <a:off x="1559496" y="1761588"/>
            <a:ext cx="8928992" cy="3323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97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为什么要用高精度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988840"/>
            <a:ext cx="10667172" cy="290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5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306571"/>
            <a:ext cx="8736496" cy="890182"/>
          </a:xfrm>
        </p:spPr>
        <p:txBody>
          <a:bodyPr/>
          <a:lstStyle/>
          <a:p>
            <a:r>
              <a:rPr lang="zh-CN" altLang="en-US" dirty="0"/>
              <a:t>高精度加法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40769"/>
            <a:ext cx="4690120" cy="518457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现有两个</a:t>
            </a:r>
            <a:r>
              <a:rPr lang="en-US" altLang="zh-CN" dirty="0"/>
              <a:t>10000</a:t>
            </a:r>
            <a:r>
              <a:rPr lang="zh-CN" altLang="en-US" dirty="0"/>
              <a:t>位的正整数，要求你将它们加起来输出。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39827384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3048503945903485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3048503985730869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976" y="751662"/>
            <a:ext cx="3846909" cy="2060627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267429" y="3257380"/>
            <a:ext cx="4104456" cy="234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228600" indent="-228600" algn="l" rtl="0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算法分析</a:t>
            </a:r>
            <a:r>
              <a:rPr lang="en-US" altLang="zh-CN" sz="2800" dirty="0"/>
              <a:t>】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数组</a:t>
            </a:r>
            <a:r>
              <a:rPr lang="en-US" altLang="zh-CN" sz="2800" dirty="0"/>
              <a:t>a</a:t>
            </a:r>
            <a:r>
              <a:rPr lang="zh-CN" altLang="en-US" sz="2800" dirty="0"/>
              <a:t>和数组</a:t>
            </a:r>
            <a:r>
              <a:rPr lang="en-US" altLang="zh-CN" sz="2800" dirty="0"/>
              <a:t>b</a:t>
            </a:r>
            <a:r>
              <a:rPr lang="zh-CN" altLang="en-US" sz="2800" dirty="0"/>
              <a:t>分别置放被加数和加数，然后按位相加。</a:t>
            </a:r>
          </a:p>
          <a:p>
            <a:pPr>
              <a:buNone/>
            </a:pPr>
            <a:r>
              <a:rPr lang="en-US" altLang="zh-CN" sz="2800" dirty="0"/>
              <a:t>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]+b[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];</a:t>
            </a:r>
          </a:p>
          <a:p>
            <a:pPr>
              <a:buNone/>
            </a:pPr>
            <a:r>
              <a:rPr lang="en-US" altLang="zh-CN" sz="2800" dirty="0"/>
              <a:t>c[i+1]=c[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]/10;</a:t>
            </a:r>
          </a:p>
          <a:p>
            <a:pPr>
              <a:buNone/>
            </a:pPr>
            <a:r>
              <a:rPr lang="en-US" altLang="zh-CN" sz="2800" dirty="0"/>
              <a:t>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]%10;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329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295400" y="354564"/>
            <a:ext cx="9601200" cy="6105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高精度加法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42" y="3624883"/>
            <a:ext cx="5057775" cy="2152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42" y="2388496"/>
            <a:ext cx="3543300" cy="828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207" y="850208"/>
            <a:ext cx="56007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1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高精度减法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62269"/>
            <a:ext cx="4944616" cy="47959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200" dirty="0"/>
              <a:t>现有两个</a:t>
            </a:r>
            <a:r>
              <a:rPr lang="en-US" altLang="zh-CN" sz="3200" dirty="0"/>
              <a:t>10000</a:t>
            </a:r>
            <a:r>
              <a:rPr lang="zh-CN" altLang="en-US" sz="3200" dirty="0"/>
              <a:t>位的正整数</a:t>
            </a:r>
            <a:r>
              <a:rPr lang="en-US" altLang="zh-CN" sz="3200" dirty="0"/>
              <a:t>a</a:t>
            </a:r>
            <a:r>
              <a:rPr lang="zh-CN" altLang="en-US" sz="3200" dirty="0"/>
              <a:t>和</a:t>
            </a:r>
            <a:r>
              <a:rPr lang="en-US" altLang="zh-CN" sz="3200" dirty="0"/>
              <a:t>b</a:t>
            </a:r>
            <a:r>
              <a:rPr lang="zh-CN" altLang="en-US" sz="3200" dirty="0"/>
              <a:t>，要求你将它们做减法后输出，保证</a:t>
            </a:r>
            <a:r>
              <a:rPr lang="en-US" altLang="zh-CN" sz="3200" dirty="0"/>
              <a:t>a&gt;=b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>
              <a:buNone/>
            </a:pPr>
            <a:r>
              <a:rPr lang="en-US" altLang="zh-CN" sz="3200" dirty="0"/>
              <a:t>【</a:t>
            </a:r>
            <a:r>
              <a:rPr lang="zh-CN" altLang="en-US" sz="3200" dirty="0"/>
              <a:t>输入</a:t>
            </a:r>
            <a:r>
              <a:rPr lang="en-US" altLang="zh-CN" sz="3200" dirty="0"/>
              <a:t>】</a:t>
            </a:r>
          </a:p>
          <a:p>
            <a:pPr>
              <a:buNone/>
            </a:pPr>
            <a:r>
              <a:rPr lang="en-US" altLang="zh-CN" sz="3200" dirty="0"/>
              <a:t>3048503945903485</a:t>
            </a:r>
          </a:p>
          <a:p>
            <a:pPr>
              <a:buNone/>
            </a:pPr>
            <a:r>
              <a:rPr lang="en-US" altLang="zh-CN" sz="3200" dirty="0"/>
              <a:t>39827384</a:t>
            </a:r>
          </a:p>
          <a:p>
            <a:pPr>
              <a:buNone/>
            </a:pPr>
            <a:r>
              <a:rPr lang="en-US" altLang="zh-CN" sz="3200" dirty="0"/>
              <a:t>【</a:t>
            </a:r>
            <a:r>
              <a:rPr lang="zh-CN" altLang="en-US" sz="3200" dirty="0"/>
              <a:t>输出</a:t>
            </a:r>
            <a:r>
              <a:rPr lang="en-US" altLang="zh-CN" sz="3200" dirty="0"/>
              <a:t>】</a:t>
            </a:r>
          </a:p>
          <a:p>
            <a:pPr>
              <a:buNone/>
            </a:pPr>
            <a:r>
              <a:rPr lang="en-US" altLang="zh-CN" sz="3200" dirty="0"/>
              <a:t>3048503906076101</a:t>
            </a:r>
          </a:p>
          <a:p>
            <a:pPr>
              <a:buNone/>
            </a:pPr>
            <a:endParaRPr lang="zh-CN" altLang="en-US" sz="3200" dirty="0"/>
          </a:p>
        </p:txBody>
      </p:sp>
      <p:grpSp>
        <p:nvGrpSpPr>
          <p:cNvPr id="4" name="组合 3"/>
          <p:cNvGrpSpPr/>
          <p:nvPr/>
        </p:nvGrpSpPr>
        <p:grpSpPr>
          <a:xfrm>
            <a:off x="7248127" y="965104"/>
            <a:ext cx="3836504" cy="1872117"/>
            <a:chOff x="3488635" y="2414585"/>
            <a:chExt cx="3836504" cy="1872117"/>
          </a:xfrm>
        </p:grpSpPr>
        <p:sp>
          <p:nvSpPr>
            <p:cNvPr id="5" name="文本框 4"/>
            <p:cNvSpPr txBox="1"/>
            <p:nvPr/>
          </p:nvSpPr>
          <p:spPr>
            <a:xfrm>
              <a:off x="4681329" y="2414585"/>
              <a:ext cx="22317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5	3	3</a:t>
              </a:r>
              <a:endParaRPr lang="zh-CN" altLang="en-US" sz="28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757999" y="2989642"/>
              <a:ext cx="31550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-	3	4	7</a:t>
              </a:r>
              <a:endParaRPr lang="zh-CN" altLang="en-US" sz="28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773378" y="3451307"/>
              <a:ext cx="1207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	1</a:t>
              </a:r>
              <a:endParaRPr lang="zh-CN" altLang="en-US" sz="1400" dirty="0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488635" y="3697528"/>
              <a:ext cx="3836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706034" y="3763482"/>
              <a:ext cx="22317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1	8	6</a:t>
              </a:r>
              <a:endParaRPr lang="zh-CN" altLang="en-US" sz="2800" dirty="0"/>
            </a:p>
          </p:txBody>
        </p:sp>
      </p:grpSp>
      <p:sp>
        <p:nvSpPr>
          <p:cNvPr id="10" name="内容占位符 2"/>
          <p:cNvSpPr txBox="1">
            <a:spLocks/>
          </p:cNvSpPr>
          <p:nvPr/>
        </p:nvSpPr>
        <p:spPr>
          <a:xfrm>
            <a:off x="6719697" y="3339050"/>
            <a:ext cx="4893365" cy="2454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1430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算法分析</a:t>
            </a:r>
            <a:r>
              <a:rPr lang="en-US" altLang="zh-CN" sz="2800" dirty="0"/>
              <a:t>】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zh-CN" altLang="en-US" sz="2800" dirty="0"/>
              <a:t>数组</a:t>
            </a:r>
            <a:r>
              <a:rPr lang="en-US" altLang="zh-CN" sz="2800" dirty="0"/>
              <a:t>a</a:t>
            </a:r>
            <a:r>
              <a:rPr lang="zh-CN" altLang="en-US" sz="2800" dirty="0"/>
              <a:t>和数组</a:t>
            </a:r>
            <a:r>
              <a:rPr lang="en-US" altLang="zh-CN" sz="2800" dirty="0"/>
              <a:t>b</a:t>
            </a:r>
            <a:r>
              <a:rPr lang="zh-CN" altLang="en-US" sz="2800" dirty="0"/>
              <a:t>分别置放被减数和减数，然后按位相减。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altLang="zh-CN" sz="2800" dirty="0"/>
              <a:t>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]-b[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zh-CN" altLang="en-US" sz="2800" dirty="0"/>
              <a:t>如果</a:t>
            </a:r>
            <a:r>
              <a:rPr lang="en-US" altLang="zh-CN" sz="2800" dirty="0"/>
              <a:t>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]&lt;0: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altLang="zh-CN" sz="2800" dirty="0"/>
              <a:t>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]+10;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altLang="zh-CN" sz="2800" dirty="0"/>
              <a:t>a[i+1]=a[i+1]-1;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219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7896" y="573427"/>
            <a:ext cx="7728384" cy="767341"/>
          </a:xfrm>
        </p:spPr>
        <p:txBody>
          <a:bodyPr>
            <a:normAutofit/>
          </a:bodyPr>
          <a:lstStyle/>
          <a:p>
            <a:r>
              <a:rPr lang="zh-CN" altLang="en-US" dirty="0"/>
              <a:t>高精度减法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96" y="1931296"/>
            <a:ext cx="3543300" cy="828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96" y="3117988"/>
            <a:ext cx="5057775" cy="2152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230" y="346213"/>
            <a:ext cx="54387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4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高精度乘法（双精度）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5322881" cy="450398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200" dirty="0"/>
              <a:t>现有两个</a:t>
            </a:r>
            <a:r>
              <a:rPr lang="en-US" altLang="zh-CN" sz="3200" dirty="0"/>
              <a:t>10000</a:t>
            </a:r>
            <a:r>
              <a:rPr lang="zh-CN" altLang="en-US" sz="3200" dirty="0"/>
              <a:t>位的正整数</a:t>
            </a:r>
            <a:r>
              <a:rPr lang="en-US" altLang="zh-CN" sz="3200" dirty="0"/>
              <a:t>a</a:t>
            </a:r>
            <a:r>
              <a:rPr lang="zh-CN" altLang="en-US" sz="3200" dirty="0"/>
              <a:t>和</a:t>
            </a:r>
            <a:r>
              <a:rPr lang="en-US" altLang="zh-CN" sz="3200" dirty="0"/>
              <a:t>b</a:t>
            </a:r>
            <a:r>
              <a:rPr lang="zh-CN" altLang="en-US" sz="3200" dirty="0"/>
              <a:t>，求出</a:t>
            </a:r>
            <a:r>
              <a:rPr lang="en-US" altLang="zh-CN" sz="3200" dirty="0"/>
              <a:t>a</a:t>
            </a:r>
            <a:r>
              <a:rPr lang="zh-CN" altLang="en-US" sz="3200" dirty="0"/>
              <a:t>*</a:t>
            </a:r>
            <a:r>
              <a:rPr lang="en-US" altLang="zh-CN" sz="3200" dirty="0"/>
              <a:t>b</a:t>
            </a:r>
            <a:r>
              <a:rPr lang="zh-CN" altLang="en-US" sz="3200" dirty="0"/>
              <a:t>的值并输出。</a:t>
            </a:r>
            <a:endParaRPr lang="en-US" altLang="zh-CN" sz="3200" dirty="0"/>
          </a:p>
          <a:p>
            <a:pPr>
              <a:buNone/>
            </a:pPr>
            <a:r>
              <a:rPr lang="en-US" altLang="zh-CN" sz="3200" dirty="0"/>
              <a:t>【</a:t>
            </a:r>
            <a:r>
              <a:rPr lang="zh-CN" altLang="en-US" sz="3200" dirty="0"/>
              <a:t>输入</a:t>
            </a:r>
            <a:r>
              <a:rPr lang="en-US" altLang="zh-CN" sz="3200" dirty="0"/>
              <a:t>】</a:t>
            </a:r>
          </a:p>
          <a:p>
            <a:pPr>
              <a:buNone/>
            </a:pPr>
            <a:r>
              <a:rPr lang="en-US" altLang="zh-CN" sz="3200" dirty="0"/>
              <a:t>3048503945903485</a:t>
            </a:r>
          </a:p>
          <a:p>
            <a:pPr>
              <a:buNone/>
            </a:pPr>
            <a:r>
              <a:rPr lang="en-US" altLang="zh-CN" sz="3200" dirty="0"/>
              <a:t>39827384</a:t>
            </a:r>
          </a:p>
          <a:p>
            <a:pPr>
              <a:buNone/>
            </a:pPr>
            <a:r>
              <a:rPr lang="en-US" altLang="zh-CN" sz="3200" dirty="0"/>
              <a:t>【</a:t>
            </a:r>
            <a:r>
              <a:rPr lang="zh-CN" altLang="en-US" sz="3200" dirty="0"/>
              <a:t>输出</a:t>
            </a:r>
            <a:r>
              <a:rPr lang="en-US" altLang="zh-CN" sz="3200" dirty="0"/>
              <a:t>】</a:t>
            </a:r>
          </a:p>
          <a:p>
            <a:pPr>
              <a:buNone/>
            </a:pPr>
            <a:r>
              <a:rPr lang="en-US" altLang="zh-CN" sz="3200" dirty="0"/>
              <a:t>121413937279013324033240</a:t>
            </a:r>
            <a:endParaRPr lang="zh-CN" altLang="en-US" sz="32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1628800"/>
            <a:ext cx="2286000" cy="26574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752184" y="234888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2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6165384" cy="758984"/>
          </a:xfrm>
        </p:spPr>
        <p:txBody>
          <a:bodyPr/>
          <a:lstStyle/>
          <a:p>
            <a:r>
              <a:rPr lang="zh-CN" altLang="en-US" dirty="0"/>
              <a:t>高精度乘法（双精度）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073" y="1548557"/>
            <a:ext cx="5047997" cy="41659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算法分析</a:t>
            </a:r>
            <a:r>
              <a:rPr lang="en-US" altLang="zh-CN" sz="2800" dirty="0"/>
              <a:t>】</a:t>
            </a:r>
          </a:p>
          <a:p>
            <a:pPr>
              <a:buNone/>
            </a:pPr>
            <a:r>
              <a:rPr lang="zh-CN" altLang="en-US" sz="2800" dirty="0"/>
              <a:t>数组</a:t>
            </a:r>
            <a:r>
              <a:rPr lang="en-US" altLang="zh-CN" sz="2800" dirty="0"/>
              <a:t>a</a:t>
            </a:r>
            <a:r>
              <a:rPr lang="zh-CN" altLang="en-US" sz="2800" dirty="0"/>
              <a:t>和数组</a:t>
            </a:r>
            <a:r>
              <a:rPr lang="en-US" altLang="zh-CN" sz="2800" dirty="0"/>
              <a:t>b</a:t>
            </a:r>
            <a:r>
              <a:rPr lang="zh-CN" altLang="en-US" sz="2800" dirty="0"/>
              <a:t>分别置放被乘数和乘数，然后按位相乘及相加。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二重循环，计算</a:t>
            </a:r>
            <a:r>
              <a:rPr lang="en-US" altLang="zh-CN" sz="2800" dirty="0"/>
              <a:t>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]*b[j]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移位相加</a:t>
            </a:r>
            <a:r>
              <a:rPr lang="en-US" altLang="zh-CN" sz="2800" dirty="0"/>
              <a:t>c[</a:t>
            </a:r>
            <a:r>
              <a:rPr lang="en-US" altLang="zh-CN" sz="2800" dirty="0" err="1"/>
              <a:t>i+j</a:t>
            </a:r>
            <a:r>
              <a:rPr lang="en-US" altLang="zh-CN" sz="2800" dirty="0"/>
              <a:t>]=c[</a:t>
            </a:r>
            <a:r>
              <a:rPr lang="en-US" altLang="zh-CN" sz="2800" dirty="0" err="1"/>
              <a:t>i+j</a:t>
            </a:r>
            <a:r>
              <a:rPr lang="en-US" altLang="zh-CN" sz="2800" dirty="0"/>
              <a:t>]+a[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]*b[j]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用一个循环专门处理进位。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c[i+1]=c[i+1]+c[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]/10;</a:t>
            </a:r>
          </a:p>
          <a:p>
            <a:pPr>
              <a:buNone/>
            </a:pPr>
            <a:r>
              <a:rPr lang="en-US" altLang="zh-CN" sz="2800" dirty="0"/>
              <a:t>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]%10;</a:t>
            </a:r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endParaRPr lang="zh-CN" altLang="en-US" sz="28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7010511" y="1548557"/>
            <a:ext cx="4337244" cy="3459742"/>
            <a:chOff x="5915303" y="2634173"/>
            <a:chExt cx="4337244" cy="3459742"/>
          </a:xfrm>
        </p:grpSpPr>
        <p:sp>
          <p:nvSpPr>
            <p:cNvPr id="5" name="文本框 4"/>
            <p:cNvSpPr txBox="1"/>
            <p:nvPr/>
          </p:nvSpPr>
          <p:spPr>
            <a:xfrm>
              <a:off x="7600120" y="2634173"/>
              <a:ext cx="22317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5	2	3</a:t>
              </a:r>
              <a:endParaRPr lang="zh-CN" altLang="en-US" sz="28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698403" y="3135690"/>
              <a:ext cx="31550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/>
                <a:t>*</a:t>
              </a:r>
              <a:r>
                <a:rPr lang="en-US" altLang="zh-CN" sz="2800" dirty="0"/>
                <a:t>		4	7</a:t>
              </a:r>
              <a:endParaRPr lang="zh-CN" altLang="en-US" sz="28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416043" y="5286948"/>
              <a:ext cx="3054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2	4	2	2</a:t>
              </a:r>
              <a:endParaRPr lang="zh-CN" altLang="en-US" sz="1400" dirty="0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416043" y="3658910"/>
              <a:ext cx="3836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7499932" y="3774617"/>
              <a:ext cx="24320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35	14	21</a:t>
              </a:r>
              <a:endParaRPr lang="zh-CN" altLang="en-US" sz="28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647983" y="4246830"/>
              <a:ext cx="24320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20	8	12</a:t>
              </a:r>
              <a:endParaRPr lang="zh-CN" altLang="en-US" sz="2800" dirty="0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357666" y="4787757"/>
              <a:ext cx="3836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698403" y="4853652"/>
              <a:ext cx="33554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20	43	26	21</a:t>
              </a:r>
              <a:endParaRPr lang="zh-CN" altLang="en-US" sz="28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915303" y="5570695"/>
              <a:ext cx="4078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2	4	5	8	1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731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菱形网格演示文稿（宽屏）</Template>
  <TotalTime>0</TotalTime>
  <Words>675</Words>
  <Application>Microsoft Office PowerPoint</Application>
  <PresentationFormat>宽屏</PresentationFormat>
  <Paragraphs>112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宋体</vt:lpstr>
      <vt:lpstr>Arial</vt:lpstr>
      <vt:lpstr>Wingdings</vt:lpstr>
      <vt:lpstr>Diamond Grid 16x9</vt:lpstr>
      <vt:lpstr>挑战信息学奥林匹克</vt:lpstr>
      <vt:lpstr>为什么要用高精度</vt:lpstr>
      <vt:lpstr>为什么要用高精度</vt:lpstr>
      <vt:lpstr>高精度加法</vt:lpstr>
      <vt:lpstr>PowerPoint 演示文稿</vt:lpstr>
      <vt:lpstr>高精度减法</vt:lpstr>
      <vt:lpstr>高精度减法</vt:lpstr>
      <vt:lpstr>高精度乘法（双精度）</vt:lpstr>
      <vt:lpstr>高精度乘法（双精度）</vt:lpstr>
      <vt:lpstr>高精度乘法（双精度）</vt:lpstr>
      <vt:lpstr>1.6.12:计算2的N次方（单精度）</vt:lpstr>
      <vt:lpstr>1.6.12:计算2的N次方(高精度)</vt:lpstr>
      <vt:lpstr>高精度除法（单精度）</vt:lpstr>
      <vt:lpstr>高精度除法（单精度）</vt:lpstr>
      <vt:lpstr>高精度除法（单精度）</vt:lpstr>
      <vt:lpstr>1.6.13:大整数的因子</vt:lpstr>
      <vt:lpstr>1.6.13:大整数的因子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2017-03-15T10:31:07Z</dcterms:created>
  <dcterms:modified xsi:type="dcterms:W3CDTF">2019-01-12T08:21:35Z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