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23"/>
  </p:notesMasterIdLst>
  <p:sldIdLst>
    <p:sldId id="257" r:id="rId3"/>
    <p:sldId id="258" r:id="rId4"/>
    <p:sldId id="304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299" r:id="rId22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72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这是一个统计的题目，看似简单，但是设计的算法有两个。</a:t>
            </a:r>
            <a:endParaRPr lang="en-US" altLang="zh-CN" dirty="0"/>
          </a:p>
          <a:p>
            <a:r>
              <a:rPr lang="zh-CN" altLang="en-US" dirty="0"/>
              <a:t>出现最多的字符可能不止一个，所以要先查找最大值，然后根据最大值把所有出现最多的字符找出来。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11970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算法模块清楚了，将细节写出来，程序就完成了。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02668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整数，字符串都可以用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52018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数据告诉我们，每个需求码有几位，所以只要直接取模求得后缀数字即可。</a:t>
            </a:r>
            <a:endParaRPr lang="en-US" altLang="zh-CN" dirty="0"/>
          </a:p>
          <a:p>
            <a:r>
              <a:rPr lang="zh-CN" altLang="en-US" dirty="0"/>
              <a:t>比如取</a:t>
            </a:r>
            <a:r>
              <a:rPr lang="en-US" altLang="zh-CN" dirty="0"/>
              <a:t>2</a:t>
            </a:r>
            <a:r>
              <a:rPr lang="zh-CN" altLang="en-US" dirty="0"/>
              <a:t>位的后缀，只要模</a:t>
            </a:r>
            <a:r>
              <a:rPr lang="en-US" altLang="zh-CN" dirty="0"/>
              <a:t>100</a:t>
            </a:r>
            <a:r>
              <a:rPr lang="zh-CN" altLang="en-US" dirty="0"/>
              <a:t>即可。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7986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该算法会超时</a:t>
            </a:r>
            <a:endParaRPr lang="en-US" altLang="zh-CN" dirty="0"/>
          </a:p>
          <a:p>
            <a:r>
              <a:rPr lang="zh-CN" altLang="en-US" dirty="0"/>
              <a:t>对于每一组需求码的数据，都要枚举一遍图书码，每个图书编码都要求一次后缀。重复计算很多。</a:t>
            </a:r>
            <a:endParaRPr lang="en-US" altLang="zh-CN" dirty="0"/>
          </a:p>
          <a:p>
            <a:r>
              <a:rPr lang="zh-CN" altLang="en-US" dirty="0"/>
              <a:t>我们可以先做一个表，然后查表即可。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40911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用空间换时间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77256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字符串排序逐字符比较，所以有可能字符串长的比字符串短的更小。例如，</a:t>
            </a:r>
            <a:r>
              <a:rPr lang="en-US" altLang="zh-CN" dirty="0"/>
              <a:t>1123</a:t>
            </a:r>
            <a:r>
              <a:rPr lang="zh-CN" altLang="en-US" dirty="0"/>
              <a:t>与</a:t>
            </a:r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5823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63611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满足最大值个数的字符按字典序输出</a:t>
            </a:r>
            <a:endParaRPr lang="en-US" altLang="zh-CN" dirty="0"/>
          </a:p>
          <a:p>
            <a:r>
              <a:rPr lang="zh-CN" altLang="en-US" dirty="0"/>
              <a:t>字符转成数组的下标，</a:t>
            </a:r>
            <a:r>
              <a:rPr lang="en-US" altLang="zh-CN" dirty="0"/>
              <a:t>’a’-’a’=0, ‘b’-’a’=1, ‘c’-’a’=2</a:t>
            </a:r>
            <a:r>
              <a:rPr lang="zh-CN" altLang="en-US" dirty="0"/>
              <a:t>，所以，‘</a:t>
            </a:r>
            <a:r>
              <a:rPr lang="en-US" altLang="zh-CN" dirty="0" err="1"/>
              <a:t>a’~’z</a:t>
            </a:r>
            <a:r>
              <a:rPr lang="en-US" altLang="zh-CN" dirty="0"/>
              <a:t>’</a:t>
            </a:r>
            <a:r>
              <a:rPr lang="zh-CN" altLang="en-US" dirty="0"/>
              <a:t>对应数组下标</a:t>
            </a:r>
            <a:r>
              <a:rPr lang="en-US" altLang="zh-CN" dirty="0"/>
              <a:t>0~25</a:t>
            </a:r>
          </a:p>
          <a:p>
            <a:r>
              <a:rPr lang="zh-CN" altLang="en-US" dirty="0"/>
              <a:t>注意细节，字符串中有其他字符。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0245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桶排的方法统计字符出现次数。</a:t>
            </a:r>
            <a:endParaRPr lang="en-US" altLang="zh-CN" dirty="0"/>
          </a:p>
          <a:p>
            <a:r>
              <a:rPr lang="zh-CN" altLang="en-US" dirty="0"/>
              <a:t>将字符转换成数字，作为</a:t>
            </a:r>
            <a:r>
              <a:rPr lang="en-US" altLang="zh-CN" dirty="0"/>
              <a:t>a</a:t>
            </a:r>
            <a:r>
              <a:rPr lang="zh-CN" altLang="en-US" dirty="0"/>
              <a:t>数组的下标。</a:t>
            </a:r>
            <a:endParaRPr lang="en-US" altLang="zh-CN" dirty="0"/>
          </a:p>
          <a:p>
            <a:r>
              <a:rPr lang="en-US" altLang="zh-CN" dirty="0"/>
              <a:t>int a[26]; </a:t>
            </a:r>
            <a:r>
              <a:rPr lang="zh-CN" altLang="en-US" dirty="0"/>
              <a:t>统计</a:t>
            </a:r>
            <a:r>
              <a:rPr lang="en-US" altLang="zh-CN" dirty="0"/>
              <a:t>26</a:t>
            </a:r>
            <a:r>
              <a:rPr lang="zh-CN" altLang="en-US" dirty="0"/>
              <a:t>个字母的个数</a:t>
            </a:r>
            <a:endParaRPr lang="en-US" altLang="zh-CN" dirty="0"/>
          </a:p>
          <a:p>
            <a:r>
              <a:rPr lang="en-US" altLang="zh-CN" dirty="0" err="1"/>
              <a:t>islower</a:t>
            </a:r>
            <a:r>
              <a:rPr lang="zh-CN" altLang="en-US" dirty="0"/>
              <a:t>（）</a:t>
            </a:r>
            <a:endParaRPr lang="en-US" altLang="zh-CN" dirty="0"/>
          </a:p>
          <a:p>
            <a:r>
              <a:rPr lang="en-US" altLang="zh-CN" dirty="0" err="1"/>
              <a:t>isupper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isdigit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64408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自己建立一个标准的查找程序，使用*</a:t>
            </a:r>
            <a:r>
              <a:rPr lang="en-US" altLang="zh-CN" dirty="0"/>
              <a:t>p</a:t>
            </a:r>
            <a:r>
              <a:rPr lang="zh-CN" altLang="en-US" dirty="0"/>
              <a:t>的目的，让程序更加通用。</a:t>
            </a:r>
            <a:endParaRPr lang="en-US" altLang="zh-CN" dirty="0"/>
          </a:p>
          <a:p>
            <a:r>
              <a:rPr lang="zh-CN" altLang="en-US" dirty="0"/>
              <a:t>返回值是最大值所在的下标。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4780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输出时，要将数组下标还原成</a:t>
            </a:r>
            <a:r>
              <a:rPr lang="en-US" altLang="zh-CN" dirty="0"/>
              <a:t>ascii</a:t>
            </a:r>
            <a:r>
              <a:rPr lang="zh-CN" altLang="en-US" dirty="0"/>
              <a:t>，然后转换成字符输出。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185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“如果一本书的图书编码恰好以读者的需求码结尾，那么这本书就是这位读者所需要的。”需求码是图书编码的后缀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80868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基本分是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9199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难点重点就是分离图书编码后缀，如何分离，取决与编码是用整数，还是字符串。</a:t>
            </a:r>
            <a:endParaRPr lang="en-US" altLang="zh-CN" dirty="0"/>
          </a:p>
          <a:p>
            <a:r>
              <a:rPr lang="zh-CN" altLang="en-US" dirty="0"/>
              <a:t>根据题目数据说明，编码不超过</a:t>
            </a:r>
            <a:r>
              <a:rPr lang="en-US" altLang="zh-CN" dirty="0"/>
              <a:t>8</a:t>
            </a:r>
            <a:r>
              <a:rPr lang="zh-CN" altLang="en-US" dirty="0"/>
              <a:t>位，所有用整数没问题。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818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12/2/2018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2018/12/2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12/2/2018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12/2/2018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12/2/2018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12/2/2018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12/2/2018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12/2/2018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47.101.158.223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12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综合应用</a:t>
            </a:r>
            <a:r>
              <a:rPr lang="en-US" altLang="zh-CN" sz="4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-6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69803-0F43-4003-AC09-CB7EC7A7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5E14B-3DCE-4B52-AAC8-D45B1823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依次分离</a:t>
            </a:r>
            <a:r>
              <a:rPr lang="en-US" altLang="zh-CN" dirty="0"/>
              <a:t>n</a:t>
            </a:r>
            <a:r>
              <a:rPr lang="zh-CN" altLang="en-US" dirty="0"/>
              <a:t>个图书编码的</a:t>
            </a:r>
            <a:r>
              <a:rPr lang="en-US" altLang="zh-CN" dirty="0"/>
              <a:t>q</a:t>
            </a:r>
            <a:r>
              <a:rPr lang="zh-CN" altLang="en-US" dirty="0"/>
              <a:t>位后缀，与需求码进行比较，如果相等则输出图书编码。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如果有多个图书编码满足要求，则输出编码最小的那个。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如果查找不到，则输出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5926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69803-0F43-4003-AC09-CB7EC7A7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5E14B-3DCE-4B52-AAC8-D45B1823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依次分离</a:t>
            </a:r>
            <a:r>
              <a:rPr lang="en-US" altLang="zh-CN" dirty="0"/>
              <a:t>n</a:t>
            </a:r>
            <a:r>
              <a:rPr lang="zh-CN" altLang="en-US" dirty="0"/>
              <a:t>个图书编码的</a:t>
            </a:r>
            <a:r>
              <a:rPr lang="en-US" altLang="zh-CN" dirty="0"/>
              <a:t>q</a:t>
            </a:r>
            <a:r>
              <a:rPr lang="zh-CN" altLang="en-US" dirty="0"/>
              <a:t>位后缀，与需求码进行比较，如果相等则输出图书编码。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如果有多个图书编码满足要求，则输出编码最小的那个。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如果查找不到，则输出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涉及到的算法</a:t>
            </a:r>
            <a:endParaRPr lang="en-US" altLang="zh-CN" dirty="0"/>
          </a:p>
          <a:p>
            <a:pPr lvl="1"/>
            <a:r>
              <a:rPr lang="zh-CN" altLang="en-US" dirty="0"/>
              <a:t>排序</a:t>
            </a:r>
            <a:endParaRPr lang="en-US" altLang="zh-CN" dirty="0"/>
          </a:p>
          <a:p>
            <a:pPr lvl="1"/>
            <a:r>
              <a:rPr lang="zh-CN" altLang="en-US" dirty="0"/>
              <a:t>分离图书编码的后缀</a:t>
            </a:r>
            <a:endParaRPr lang="en-US" altLang="zh-CN" dirty="0"/>
          </a:p>
          <a:p>
            <a:pPr lvl="1"/>
            <a:r>
              <a:rPr lang="zh-CN" altLang="en-US" dirty="0"/>
              <a:t>顺序查找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920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2DABA-C7D0-49FF-B769-9966E2EA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5D151-AC97-4034-9737-751E9959B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输入编码数据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编码排序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循环</a:t>
            </a:r>
            <a:r>
              <a:rPr lang="en-US" altLang="zh-CN" dirty="0"/>
              <a:t>q</a:t>
            </a:r>
            <a:r>
              <a:rPr lang="zh-CN" altLang="en-US" dirty="0"/>
              <a:t>次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/>
              <a:t>读取需求码数据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/>
              <a:t>循环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endParaRPr lang="en-US" altLang="zh-CN" dirty="0"/>
          </a:p>
          <a:p>
            <a:pPr lvl="2"/>
            <a:r>
              <a:rPr lang="zh-CN" altLang="en-US" dirty="0"/>
              <a:t>编码的后缀与需求码比较</a:t>
            </a:r>
            <a:endParaRPr lang="en-US" altLang="zh-CN" dirty="0"/>
          </a:p>
          <a:p>
            <a:pPr lvl="2"/>
            <a:r>
              <a:rPr lang="zh-CN" altLang="en-US" dirty="0"/>
              <a:t>输出编码，结束</a:t>
            </a:r>
            <a:r>
              <a:rPr lang="en-US" altLang="zh-CN" dirty="0"/>
              <a:t>n</a:t>
            </a:r>
            <a:r>
              <a:rPr lang="zh-CN" altLang="en-US" dirty="0"/>
              <a:t>循环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/>
              <a:t>编码不存在，输出</a:t>
            </a:r>
            <a:r>
              <a:rPr lang="en-US" altLang="zh-CN" dirty="0"/>
              <a:t>-1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905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DDF56-6ACF-48A6-B0BC-733BFE6E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输入数据、排序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26E52CD-BB08-4D04-AB28-8A484D6D8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3552" y="2224781"/>
            <a:ext cx="7056983" cy="240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11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A14AB-64A2-4D59-A3A9-D4E68CC2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获取图书编码后缀算法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9A1DD7-CEE7-4F48-A41A-79BFDA880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1584" y="1988840"/>
            <a:ext cx="4103050" cy="368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795BD-00A5-4F72-8BF2-0E707265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查找需求码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8DD65C1-B2B3-4F5B-8B06-DF5DAAD89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528" y="1556792"/>
            <a:ext cx="4606761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59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BA03B-AA55-4880-AB9E-84B95ABE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打表算法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A3F2B8C-57FE-4F40-80F1-2109E1F81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3512" y="1297826"/>
            <a:ext cx="5504046" cy="50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94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A503B-089E-4441-9D21-7B1F5622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字符串方法数据处理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0D65639-0CFB-45EB-93EF-02AFA0C36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7488" y="1844824"/>
            <a:ext cx="9008566" cy="379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74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BAA0D-F2A5-4EB6-9501-1691F79D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查找字符串后缀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575D58D-9771-42B3-AF84-39D31C33C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536" y="2064036"/>
            <a:ext cx="7032600" cy="272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81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CFCCA-EC7E-441D-90C5-66FA5063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吉祥物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91FBF-673C-4A2A-B555-C05878AB4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299181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小明是城运会的志愿者，这天他接到一个任务，在观众席上放吉祥物，吉祥物有两种，数量还不一样多，应该怎样摆放才有创意呢？小明喜欢编程，就用二进制数将座位编号，“</a:t>
            </a:r>
            <a:r>
              <a:rPr lang="en-US" altLang="zh-CN" dirty="0"/>
              <a:t>1”</a:t>
            </a:r>
            <a:r>
              <a:rPr lang="zh-CN" altLang="en-US" dirty="0"/>
              <a:t>号位置放一种吉祥物，“</a:t>
            </a:r>
            <a:r>
              <a:rPr lang="en-US" altLang="zh-CN" dirty="0"/>
              <a:t>0”</a:t>
            </a:r>
            <a:r>
              <a:rPr lang="zh-CN" altLang="en-US" dirty="0"/>
              <a:t>号位置放另一种吉祥物。编号的方法是用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8……</a:t>
            </a:r>
            <a:r>
              <a:rPr lang="zh-CN" altLang="en-US" dirty="0"/>
              <a:t>的二进制数连接起来，形成一个由“</a:t>
            </a:r>
            <a:r>
              <a:rPr lang="en-US" altLang="zh-CN" dirty="0"/>
              <a:t>0”</a:t>
            </a:r>
            <a:r>
              <a:rPr lang="zh-CN" altLang="en-US" dirty="0"/>
              <a:t>、“</a:t>
            </a:r>
            <a:r>
              <a:rPr lang="en-US" altLang="zh-CN" dirty="0"/>
              <a:t>1”</a:t>
            </a:r>
            <a:r>
              <a:rPr lang="zh-CN" altLang="en-US" dirty="0"/>
              <a:t>构成的数字序列，</a:t>
            </a:r>
            <a:r>
              <a:rPr lang="en-US" altLang="zh-CN" dirty="0"/>
              <a:t>110100100010000100000……</a:t>
            </a:r>
            <a:r>
              <a:rPr lang="zh-CN" altLang="en-US" dirty="0"/>
              <a:t>。小明的朋友想知道自己的座位上放的是什么吉祥物，请你编程告诉他。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09A492-FC94-4E1B-B990-C65FDF02DEFE}"/>
              </a:ext>
            </a:extLst>
          </p:cNvPr>
          <p:cNvSpPr txBox="1"/>
          <p:nvPr/>
        </p:nvSpPr>
        <p:spPr>
          <a:xfrm>
            <a:off x="2423592" y="4901678"/>
            <a:ext cx="7754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spc="200" dirty="0"/>
              <a:t>110100100010000100000……</a:t>
            </a:r>
            <a:endParaRPr lang="zh-CN" altLang="en-US" sz="4000" spc="200" dirty="0"/>
          </a:p>
        </p:txBody>
      </p:sp>
    </p:spTree>
    <p:extLst>
      <p:ext uri="{BB962C8B-B14F-4D97-AF65-F5344CB8AC3E}">
        <p14:creationId xmlns:p14="http://schemas.microsoft.com/office/powerpoint/2010/main" val="421595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022B2-E2AB-4BB8-B03B-76FDC455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统计字符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0BDB4-1FA6-4FBD-8B7C-A244AB96D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103140"/>
            <a:ext cx="10515600" cy="484613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/>
              <a:t>题目描述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/>
              <a:t>给你一串只包含小写字母的字符，请你统计一下出现次数最多的是哪个字符？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/>
              <a:t>输入格式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/>
              <a:t>第一行一串字符（不超过</a:t>
            </a:r>
            <a:r>
              <a:rPr lang="en-US" altLang="zh-CN" sz="1800" dirty="0"/>
              <a:t>1000</a:t>
            </a:r>
            <a:r>
              <a:rPr lang="zh-CN" altLang="en-US" sz="1800" dirty="0"/>
              <a:t>），注意包括有空格。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/>
              <a:t>输出格式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/>
              <a:t>两行，第一行一个整数</a:t>
            </a:r>
            <a:r>
              <a:rPr lang="en-US" altLang="zh-CN" sz="1800" dirty="0"/>
              <a:t>n,</a:t>
            </a:r>
            <a:r>
              <a:rPr lang="zh-CN" altLang="en-US" sz="1800" dirty="0"/>
              <a:t>表示出现最多的次数，第二行出现最多的字符。（如果有多个，按字典序输出，中间空格分隔）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/>
              <a:t>样例输入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aaaabbbccxxxx</a:t>
            </a:r>
            <a:r>
              <a:rPr lang="en-US" altLang="zh-CN" sz="1800" dirty="0"/>
              <a:t> xxx ss.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/>
              <a:t>样例输出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61622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963DB-F4B2-46D9-B23C-AAE0BCB5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D9048-E25F-469E-B048-27C26CA16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http://47.101.158.223/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周日三班</a:t>
            </a:r>
            <a:r>
              <a:rPr lang="en-US" altLang="zh-CN"/>
              <a:t>B11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43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85B40-E264-459A-B789-8D214516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7166D-8937-40FD-A14C-7BC43D3D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统计每种字符出现的次数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查找最大值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查找与最大值相同的字符个数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985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85B40-E264-459A-B789-8D214516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7166D-8937-40FD-A14C-7BC43D3D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统计每种字符出现的次数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查找最大值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查找与最大值相同的字符个数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600" dirty="0" err="1">
                <a:solidFill>
                  <a:srgbClr val="FF0000"/>
                </a:solidFill>
              </a:rPr>
              <a:t>aabubcaabbccxxxx</a:t>
            </a:r>
            <a:r>
              <a:rPr lang="en-US" altLang="zh-CN" sz="3600" dirty="0">
                <a:solidFill>
                  <a:srgbClr val="FF0000"/>
                </a:solidFill>
              </a:rPr>
              <a:t> </a:t>
            </a:r>
            <a:r>
              <a:rPr lang="en-US" altLang="zh-CN" sz="3600" dirty="0" err="1">
                <a:solidFill>
                  <a:srgbClr val="FF0000"/>
                </a:solidFill>
              </a:rPr>
              <a:t>efeee</a:t>
            </a:r>
            <a:r>
              <a:rPr lang="en-US" altLang="zh-CN" sz="3600" dirty="0">
                <a:solidFill>
                  <a:srgbClr val="FF0000"/>
                </a:solidFill>
              </a:rPr>
              <a:t> ss.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最大值：</a:t>
            </a:r>
            <a:r>
              <a:rPr lang="en-US" altLang="zh-CN" dirty="0"/>
              <a:t>4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a b e 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796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85B40-E264-459A-B789-8D214516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7166D-8937-40FD-A14C-7BC43D3D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6330993" cy="4631056"/>
          </a:xfrm>
        </p:spPr>
        <p:txBody>
          <a:bodyPr>
            <a:normAutofit/>
          </a:bodyPr>
          <a:lstStyle/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统计每种字符出现的次数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查找最大值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查找与最大值相同的字符个数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D559D8-228F-43D8-AD9A-A25D64113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2348880"/>
            <a:ext cx="6767116" cy="337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5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85B40-E264-459A-B789-8D214516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7166D-8937-40FD-A14C-7BC43D3D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6330993" cy="4631056"/>
          </a:xfrm>
        </p:spPr>
        <p:txBody>
          <a:bodyPr>
            <a:normAutofit/>
          </a:bodyPr>
          <a:lstStyle/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统计每种字符出现的次数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查找最大值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查找与最大值相同的字符个数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AB695D-CECA-40A8-85CB-C7ECCA887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1492587"/>
            <a:ext cx="4135407" cy="398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8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85B40-E264-459A-B789-8D214516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7166D-8937-40FD-A14C-7BC43D3D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6330993" cy="1479650"/>
          </a:xfrm>
        </p:spPr>
        <p:txBody>
          <a:bodyPr>
            <a:normAutofit fontScale="77500" lnSpcReduction="20000"/>
          </a:bodyPr>
          <a:lstStyle/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统计每种字符出现的次数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查找最大值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查找与最大值相同的字符个数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8E0B4F-6981-4159-A873-5383995FF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3212144"/>
            <a:ext cx="7987177" cy="296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7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D0AB2-BC28-40F7-BA89-C1D92FA4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图书管理员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F85D4-5182-4159-A746-5B48D3F55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dirty="0"/>
              <a:t>描述</a:t>
            </a:r>
            <a:endParaRPr lang="en-US" altLang="zh-CN" dirty="0"/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en-US" dirty="0"/>
              <a:t>图书馆中每本书都有一个图书编码，可以用于快速检索图书，这个图书编码是一个正整数。 每位借书的读者手中有一个需求码，这个需求码也是一个正整数。如果一本书的图书编码恰好以读者的需求码结尾，那么这本书就是这位读者所需要的。 小</a:t>
            </a:r>
            <a:r>
              <a:rPr lang="en-US" altLang="zh-CN" dirty="0"/>
              <a:t>L</a:t>
            </a:r>
            <a:r>
              <a:rPr lang="zh-CN" altLang="en-US" dirty="0"/>
              <a:t>刚刚当上图书馆的管理员，对于不同的同学来问她有没有这本书？找要借的哪本书？工作量有点大，请你帮她写一个程序，对于每一位读者，求出他所需要的书中图书编码最小的那本书，如果没有他需要的书，请输出 </a:t>
            </a:r>
            <a:r>
              <a:rPr lang="en-US" altLang="zh-CN" dirty="0"/>
              <a:t>-1 </a:t>
            </a:r>
            <a:r>
              <a:rPr lang="zh-CN" altLang="en-US" dirty="0"/>
              <a:t>。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dirty="0"/>
              <a:t>输入格式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en-US" dirty="0"/>
              <a:t>第一行，包含两个正整数 </a:t>
            </a:r>
            <a:r>
              <a:rPr lang="en-US" altLang="zh-CN" dirty="0"/>
              <a:t>n , q</a:t>
            </a:r>
            <a:r>
              <a:rPr lang="zh-CN" altLang="en-US" dirty="0"/>
              <a:t>，以一个空格分开，分别代表图书馆里书的数量和读者的数量。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en-US" dirty="0"/>
              <a:t>接下来的 </a:t>
            </a:r>
            <a:r>
              <a:rPr lang="en-US" altLang="zh-CN" dirty="0"/>
              <a:t>n </a:t>
            </a:r>
            <a:r>
              <a:rPr lang="zh-CN" altLang="en-US" dirty="0"/>
              <a:t>行，每行包含一个正整数，代表图书馆里某本书的图书编码。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en-US" dirty="0"/>
              <a:t>接下来的 </a:t>
            </a:r>
            <a:r>
              <a:rPr lang="en-US" altLang="zh-CN" dirty="0"/>
              <a:t>q </a:t>
            </a:r>
            <a:r>
              <a:rPr lang="zh-CN" altLang="en-US" dirty="0"/>
              <a:t>行，每行包含两个正整数，以一个空格分开，第一个正整数代表读者的需求码的长度，第二个正整数代表读者的需求码。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zh-CN" altLang="en-US" dirty="0"/>
              <a:t>输出格式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dirty="0"/>
              <a:t>q</a:t>
            </a:r>
            <a:r>
              <a:rPr lang="zh-CN" altLang="en-US" dirty="0"/>
              <a:t>行，每行包含一个整数，如果存在第 </a:t>
            </a:r>
            <a:r>
              <a:rPr lang="en-US" altLang="zh-CN" dirty="0" err="1"/>
              <a:t>i</a:t>
            </a:r>
            <a:r>
              <a:rPr lang="zh-CN" altLang="en-US" dirty="0"/>
              <a:t>个读者所需要的书，则在第 </a:t>
            </a:r>
            <a:r>
              <a:rPr lang="en-US" altLang="zh-CN" dirty="0" err="1"/>
              <a:t>i</a:t>
            </a:r>
            <a:r>
              <a:rPr lang="zh-CN" altLang="en-US" dirty="0"/>
              <a:t>行输出第 </a:t>
            </a:r>
            <a:r>
              <a:rPr lang="en-US" altLang="zh-CN" dirty="0" err="1"/>
              <a:t>i</a:t>
            </a:r>
            <a:r>
              <a:rPr lang="zh-CN" altLang="en-US" dirty="0"/>
              <a:t>个读者所需要的书中图书编码最小的那本书的图书编码，否则输出 </a:t>
            </a:r>
            <a:r>
              <a:rPr lang="en-US" altLang="zh-CN" dirty="0"/>
              <a:t>-1 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9356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2FE7-74DE-4771-BB16-6EC82B4D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图书管理员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D1AD3-01DC-4787-860B-D6784EF7F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96" y="1819218"/>
            <a:ext cx="2232249" cy="466283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输入样例</a:t>
            </a:r>
          </a:p>
          <a:p>
            <a:pPr marL="0" indent="0">
              <a:buNone/>
            </a:pPr>
            <a:r>
              <a:rPr lang="en-US" altLang="zh-CN" dirty="0"/>
              <a:t>5  5</a:t>
            </a:r>
          </a:p>
          <a:p>
            <a:pPr marL="0" indent="0">
              <a:buNone/>
            </a:pPr>
            <a:r>
              <a:rPr lang="en-US" altLang="zh-CN" dirty="0"/>
              <a:t>2123</a:t>
            </a:r>
          </a:p>
          <a:p>
            <a:pPr marL="0" indent="0">
              <a:buNone/>
            </a:pPr>
            <a:r>
              <a:rPr lang="en-US" altLang="zh-CN" dirty="0"/>
              <a:t>1123</a:t>
            </a:r>
          </a:p>
          <a:p>
            <a:pPr marL="0" indent="0">
              <a:buNone/>
            </a:pPr>
            <a:r>
              <a:rPr lang="en-US" altLang="zh-CN" dirty="0"/>
              <a:t>23</a:t>
            </a:r>
          </a:p>
          <a:p>
            <a:pPr marL="0" indent="0">
              <a:buNone/>
            </a:pPr>
            <a:r>
              <a:rPr lang="en-US" altLang="zh-CN" dirty="0"/>
              <a:t>24</a:t>
            </a:r>
          </a:p>
          <a:p>
            <a:pPr marL="0" indent="0">
              <a:buNone/>
            </a:pPr>
            <a:r>
              <a:rPr lang="en-US" altLang="zh-CN" dirty="0"/>
              <a:t>24</a:t>
            </a:r>
          </a:p>
          <a:p>
            <a:pPr marL="0" indent="0">
              <a:buNone/>
            </a:pPr>
            <a:r>
              <a:rPr lang="en-US" altLang="zh-CN" dirty="0"/>
              <a:t>2   23</a:t>
            </a:r>
          </a:p>
          <a:p>
            <a:pPr marL="0" indent="0">
              <a:buNone/>
            </a:pPr>
            <a:r>
              <a:rPr lang="en-US" altLang="zh-CN" dirty="0"/>
              <a:t>3   123</a:t>
            </a:r>
          </a:p>
          <a:p>
            <a:pPr marL="0" indent="0">
              <a:buNone/>
            </a:pPr>
            <a:r>
              <a:rPr lang="en-US" altLang="zh-CN" dirty="0"/>
              <a:t>3   124</a:t>
            </a:r>
          </a:p>
          <a:p>
            <a:pPr marL="0" indent="0">
              <a:buNone/>
            </a:pPr>
            <a:r>
              <a:rPr lang="en-US" altLang="zh-CN" dirty="0"/>
              <a:t>2   12</a:t>
            </a:r>
          </a:p>
          <a:p>
            <a:pPr marL="0" indent="0">
              <a:buNone/>
            </a:pPr>
            <a:r>
              <a:rPr lang="en-US" altLang="zh-CN" dirty="0"/>
              <a:t>2   12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06A5D95-9DCC-45C2-8CBE-D140028C7DFF}"/>
              </a:ext>
            </a:extLst>
          </p:cNvPr>
          <p:cNvSpPr txBox="1">
            <a:spLocks/>
          </p:cNvSpPr>
          <p:nvPr/>
        </p:nvSpPr>
        <p:spPr bwMode="auto">
          <a:xfrm>
            <a:off x="9048328" y="1700808"/>
            <a:ext cx="2880320" cy="466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输出样例</a:t>
            </a:r>
          </a:p>
          <a:p>
            <a:pPr marL="0" indent="0">
              <a:buNone/>
            </a:pPr>
            <a:r>
              <a:rPr lang="en-US" altLang="zh-CN" dirty="0"/>
              <a:t>23</a:t>
            </a:r>
          </a:p>
          <a:p>
            <a:pPr marL="0" indent="0">
              <a:buNone/>
            </a:pPr>
            <a:r>
              <a:rPr lang="en-US" altLang="zh-CN" dirty="0"/>
              <a:t>1123</a:t>
            </a:r>
          </a:p>
          <a:p>
            <a:pPr marL="0" indent="0">
              <a:buNone/>
            </a:pPr>
            <a:r>
              <a:rPr lang="en-US" altLang="zh-CN" dirty="0"/>
              <a:t>-1</a:t>
            </a:r>
          </a:p>
          <a:p>
            <a:pPr marL="0" indent="0">
              <a:buNone/>
            </a:pPr>
            <a:r>
              <a:rPr lang="en-US" altLang="zh-CN" dirty="0"/>
              <a:t>-1</a:t>
            </a:r>
          </a:p>
          <a:p>
            <a:pPr marL="0" indent="0">
              <a:buNone/>
            </a:pP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14720E5-9D24-4410-8F73-58A555438A80}"/>
              </a:ext>
            </a:extLst>
          </p:cNvPr>
          <p:cNvSpPr txBox="1">
            <a:spLocks/>
          </p:cNvSpPr>
          <p:nvPr/>
        </p:nvSpPr>
        <p:spPr bwMode="auto">
          <a:xfrm>
            <a:off x="695400" y="1700808"/>
            <a:ext cx="5616623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/>
              <a:t>数据规模与约定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对于 </a:t>
            </a:r>
            <a:r>
              <a:rPr lang="en-US" altLang="zh-CN" dirty="0"/>
              <a:t>20% </a:t>
            </a:r>
            <a:r>
              <a:rPr lang="zh-CN" altLang="en-US" dirty="0"/>
              <a:t>的数据， </a:t>
            </a:r>
            <a:r>
              <a:rPr lang="en-US" altLang="zh-CN" dirty="0"/>
              <a:t>1 ≤ n ≤ 21</a:t>
            </a:r>
            <a:r>
              <a:rPr lang="zh-CN" altLang="en-US" dirty="0"/>
              <a:t>。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另有 </a:t>
            </a:r>
            <a:r>
              <a:rPr lang="en-US" altLang="zh-CN" dirty="0"/>
              <a:t>20% </a:t>
            </a:r>
            <a:r>
              <a:rPr lang="zh-CN" altLang="en-US" dirty="0"/>
              <a:t>的数据， </a:t>
            </a:r>
            <a:r>
              <a:rPr lang="en-US" altLang="zh-CN" dirty="0"/>
              <a:t>q = 1 </a:t>
            </a:r>
            <a:r>
              <a:rPr lang="zh-CN" altLang="en-US" dirty="0"/>
              <a:t>。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另有 </a:t>
            </a:r>
            <a:r>
              <a:rPr lang="en-US" altLang="zh-CN" dirty="0"/>
              <a:t>20% </a:t>
            </a:r>
            <a:r>
              <a:rPr lang="zh-CN" altLang="en-US" dirty="0"/>
              <a:t>的数据，所有读者的需求码的长度均为 </a:t>
            </a:r>
            <a:r>
              <a:rPr lang="en-US" altLang="zh-CN" dirty="0"/>
              <a:t>1 </a:t>
            </a:r>
            <a:r>
              <a:rPr lang="zh-CN" altLang="en-US" dirty="0"/>
              <a:t>。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另有 </a:t>
            </a:r>
            <a:r>
              <a:rPr lang="en-US" altLang="zh-CN" dirty="0"/>
              <a:t>20% </a:t>
            </a:r>
            <a:r>
              <a:rPr lang="zh-CN" altLang="en-US" dirty="0"/>
              <a:t>的数据，所有的图书编码按从小到大的顺序给出。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对于</a:t>
            </a:r>
            <a:r>
              <a:rPr lang="en-US" altLang="zh-CN" dirty="0"/>
              <a:t>100% </a:t>
            </a:r>
            <a:r>
              <a:rPr lang="zh-CN" altLang="en-US" dirty="0"/>
              <a:t>的数据， </a:t>
            </a:r>
            <a:r>
              <a:rPr lang="en-US" altLang="zh-CN" dirty="0"/>
              <a:t>1 ≤ n ≤ 1,000, 1 ≤ q ≤ 1,000</a:t>
            </a:r>
            <a:r>
              <a:rPr lang="zh-CN" altLang="en-US" dirty="0"/>
              <a:t>，所有的图书编码和需求码均不超过 </a:t>
            </a:r>
            <a:r>
              <a:rPr lang="en-US" altLang="zh-CN" dirty="0"/>
              <a:t>10,000,000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13492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7459</TotalTime>
  <Pages>0</Pages>
  <Words>1353</Words>
  <Characters>0</Characters>
  <Application>Microsoft Office PowerPoint</Application>
  <DocSecurity>0</DocSecurity>
  <PresentationFormat>宽屏</PresentationFormat>
  <Lines>0</Lines>
  <Paragraphs>149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Adobe 繁黑體 Std B</vt:lpstr>
      <vt:lpstr>黑体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统计字符</vt:lpstr>
      <vt:lpstr>算法分析</vt:lpstr>
      <vt:lpstr>算法分析</vt:lpstr>
      <vt:lpstr>算法分析</vt:lpstr>
      <vt:lpstr>算法分析</vt:lpstr>
      <vt:lpstr>算法分析</vt:lpstr>
      <vt:lpstr>图书管理员</vt:lpstr>
      <vt:lpstr>图书管理员</vt:lpstr>
      <vt:lpstr>算法分析</vt:lpstr>
      <vt:lpstr>算法分析</vt:lpstr>
      <vt:lpstr>算法模块</vt:lpstr>
      <vt:lpstr>输入数据、排序</vt:lpstr>
      <vt:lpstr>获取图书编码后缀算法</vt:lpstr>
      <vt:lpstr>查找需求码</vt:lpstr>
      <vt:lpstr>打表算法</vt:lpstr>
      <vt:lpstr>字符串方法数据处理</vt:lpstr>
      <vt:lpstr>查找字符串后缀</vt:lpstr>
      <vt:lpstr>吉祥物</vt:lpstr>
      <vt:lpstr>练习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462</cp:revision>
  <dcterms:created xsi:type="dcterms:W3CDTF">2007-08-07T12:36:14Z</dcterms:created>
  <dcterms:modified xsi:type="dcterms:W3CDTF">2018-12-02T02:17:16Z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