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  <p:sldMasterId id="2147484324" r:id="rId2"/>
  </p:sldMasterIdLst>
  <p:notesMasterIdLst>
    <p:notesMasterId r:id="rId11"/>
  </p:notesMasterIdLst>
  <p:sldIdLst>
    <p:sldId id="257" r:id="rId3"/>
    <p:sldId id="266" r:id="rId4"/>
    <p:sldId id="269" r:id="rId5"/>
    <p:sldId id="267" r:id="rId6"/>
    <p:sldId id="271" r:id="rId7"/>
    <p:sldId id="268" r:id="rId8"/>
    <p:sldId id="261" r:id="rId9"/>
    <p:sldId id="272" r:id="rId10"/>
  </p:sldIdLst>
  <p:sldSz cx="12192000" cy="6858000"/>
  <p:notesSz cx="6808788" cy="982345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  <a:srgbClr val="FFFFFF"/>
    <a:srgbClr val="D60093"/>
    <a:srgbClr val="FF3300"/>
    <a:srgbClr val="FFFF00"/>
    <a:srgbClr val="FFFF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8" d="100"/>
          <a:sy n="88" d="100"/>
        </p:scale>
        <p:origin x="72" y="10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7625" y="0"/>
            <a:ext cx="2951163" cy="49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22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0175" y="736600"/>
            <a:ext cx="6548438" cy="3684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665663"/>
            <a:ext cx="4992688" cy="442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noProof="0"/>
              <a:t>单击此处编辑母版文本样式</a:t>
            </a:r>
          </a:p>
          <a:p>
            <a:pPr lvl="1"/>
            <a:r>
              <a:rPr lang="zh-CN" altLang="zh-CN" noProof="0"/>
              <a:t>第二级</a:t>
            </a:r>
          </a:p>
          <a:p>
            <a:pPr lvl="2"/>
            <a:r>
              <a:rPr lang="zh-CN" altLang="zh-CN" noProof="0"/>
              <a:t>第三级</a:t>
            </a:r>
          </a:p>
          <a:p>
            <a:pPr lvl="3"/>
            <a:r>
              <a:rPr lang="zh-CN" altLang="zh-CN" noProof="0"/>
              <a:t>第四级</a:t>
            </a:r>
          </a:p>
          <a:p>
            <a:pPr lvl="4"/>
            <a:r>
              <a:rPr lang="zh-CN" altLang="zh-CN" noProof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7625" y="9332913"/>
            <a:ext cx="2951163" cy="49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6665E49-0FAF-4827-A89E-459EE2FA9E3C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728773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224893-DBDA-4BFA-9CE1-4BFE7CD0F8CF}" type="datetime1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F8FF87-50E7-4D7C-B3C4-E069BD6E4F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59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2251D-888C-4B96-B613-1AE9A18C262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9043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C55F8F-C378-4C42-BF64-5CB843272E39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5248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10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14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16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7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12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125" y="1341438"/>
            <a:ext cx="1555750" cy="527050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92FA42EB-9E79-43CA-96EF-342DF4572F3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13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7425" y="5211763"/>
            <a:ext cx="2111375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FAEF2FC-0AC2-4C34-8C37-D02BB41378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832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94472-9E7A-43BB-A393-C296912D8F0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E905F-EDD6-4AC8-81AA-559EA75A52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" name="Rectangle 23"/>
          <p:cNvSpPr/>
          <p:nvPr/>
        </p:nvSpPr>
        <p:spPr>
          <a:xfrm>
            <a:off x="1447800" y="1411288"/>
            <a:ext cx="9296400" cy="403542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7" name="Rectangle 29"/>
          <p:cNvSpPr/>
          <p:nvPr/>
        </p:nvSpPr>
        <p:spPr>
          <a:xfrm>
            <a:off x="5135563" y="1268413"/>
            <a:ext cx="1920875" cy="7302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5249863" y="1268413"/>
            <a:ext cx="1692275" cy="644525"/>
            <a:chOff x="5318306" y="1386268"/>
            <a:chExt cx="1567331" cy="645295"/>
          </a:xfrm>
        </p:grpSpPr>
        <p:cxnSp>
          <p:nvCxnSpPr>
            <p:cNvPr id="9" name="Straight Connector 31"/>
            <p:cNvCxnSpPr/>
            <p:nvPr/>
          </p:nvCxnSpPr>
          <p:spPr>
            <a:xfrm>
              <a:off x="5318306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32"/>
            <p:cNvCxnSpPr/>
            <p:nvPr/>
          </p:nvCxnSpPr>
          <p:spPr>
            <a:xfrm>
              <a:off x="6885637" y="1386268"/>
              <a:ext cx="0" cy="640526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300" y="1344613"/>
            <a:ext cx="1555750" cy="530225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7609E0F-3F7C-4E0A-8939-58AC8518F67B}" type="datetimeFigureOut">
              <a:rPr lang="zh-CN" altLang="en-US"/>
              <a:pPr>
                <a:defRPr/>
              </a:pPr>
              <a:t>2019/1/11</a:t>
            </a:fld>
            <a:endParaRPr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4150" y="5211763"/>
            <a:ext cx="5907088" cy="228600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250" y="5211763"/>
            <a:ext cx="2112963" cy="2286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8AA4B-9D7F-4A83-A507-88BBA0E182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063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8542D5-6E35-4FE3-8779-F8C716C0A6E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0AD357-3507-457A-ABD7-E885B666D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50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4A32-73F4-427E-AD2F-E8F2564B7AC2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C5C29D-E572-4E26-B9DF-90EE0F8DEF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229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9C9227-BB47-435A-804C-D9AF2902C3D4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EEF4-4D87-4223-9C47-61E4CC08BA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08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7124D-D584-4ECD-B1AE-E22DCF57E53A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52B312-DB54-4A5C-967D-99377C5425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61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/>
          <p:cNvSpPr/>
          <p:nvPr/>
        </p:nvSpPr>
        <p:spPr>
          <a:xfrm>
            <a:off x="246063" y="238125"/>
            <a:ext cx="8531225" cy="638175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14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11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130819-7460-47C5-9FA0-AA732DD25A70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363" y="6223000"/>
            <a:ext cx="1463675" cy="274638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777F1A4-9DE2-45D6-B95B-3413F257D8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5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479425" y="6453188"/>
            <a:ext cx="11088688" cy="0"/>
          </a:xfrm>
          <a:prstGeom prst="line">
            <a:avLst/>
          </a:prstGeom>
          <a:ln w="19050">
            <a:solidFill>
              <a:srgbClr val="FF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758984"/>
          </a:xfrm>
        </p:spPr>
        <p:txBody>
          <a:bodyPr>
            <a:normAutofit/>
          </a:bodyPr>
          <a:lstStyle>
            <a:lvl1pPr>
              <a:defRPr sz="36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662836"/>
          </a:xfrm>
        </p:spPr>
        <p:txBody>
          <a:bodyPr>
            <a:normAutofit/>
          </a:bodyPr>
          <a:lstStyle>
            <a:lvl1pPr marL="2286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1pPr>
            <a:lvl2pPr marL="685800" indent="-228600">
              <a:buClr>
                <a:schemeClr val="accent2"/>
              </a:buClr>
              <a:buSzPct val="50000"/>
              <a:buFont typeface="Wingdings" panose="05000000000000000000" pitchFamily="2" charset="2"/>
              <a:buChar char="u"/>
              <a:defRPr sz="2800"/>
            </a:lvl2pPr>
            <a:lvl3pPr marL="11430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3pPr>
            <a:lvl4pPr marL="16002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4pPr>
            <a:lvl5pPr marL="2057400" indent="-228600">
              <a:buClr>
                <a:schemeClr val="accent2"/>
              </a:buClr>
              <a:buSzPct val="60000"/>
              <a:buFont typeface="Wingdings" panose="05000000000000000000" pitchFamily="2" charset="2"/>
              <a:buChar char="n"/>
              <a:defRPr sz="2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7892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3"/>
          <p:cNvSpPr/>
          <p:nvPr/>
        </p:nvSpPr>
        <p:spPr>
          <a:xfrm>
            <a:off x="9020175" y="238125"/>
            <a:ext cx="2925763" cy="638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/>
          <p:cNvSpPr/>
          <p:nvPr/>
        </p:nvSpPr>
        <p:spPr>
          <a:xfrm>
            <a:off x="9158288" y="374650"/>
            <a:ext cx="2651125" cy="610870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defRPr/>
            </a:pPr>
            <a:fld id="{9581C684-34CB-4B74-A4DD-38D6D41430ED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538" y="6227763"/>
            <a:ext cx="1463675" cy="27305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A62BACB5-83FE-4FFC-A5C2-74E294D1BB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896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28EE0A-7D9A-4FF3-BE24-3177E43AE3A5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C75CE-C92F-4F96-A09C-6A9A38CDEA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8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55C27-FC58-4301-9664-F92FBEE13319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E323D1-B128-4F4E-9E4D-5098F69D60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7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D8B22B-7679-43DA-A063-7603640328F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7183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B4DB5-AB0C-416B-A497-94387338E13D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362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D87A19-5E95-437A-A077-5F41F019B10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4477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71847-E61B-4656-A338-045731B60137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7632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D8F21-1356-4299-8337-DD0187B27AB0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388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4C1953-5865-4F8F-98BB-4D4893263F06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0064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3FBCF-12A3-473D-B33C-D072E546175B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3823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695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3682B9C-C314-46BB-B72D-CD3629F4E7A1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8" r:id="rId1"/>
    <p:sldLayoutId id="2147484499" r:id="rId2"/>
    <p:sldLayoutId id="2147484482" r:id="rId3"/>
    <p:sldLayoutId id="2147484483" r:id="rId4"/>
    <p:sldLayoutId id="2147484484" r:id="rId5"/>
    <p:sldLayoutId id="2147484485" r:id="rId6"/>
    <p:sldLayoutId id="2147484486" r:id="rId7"/>
    <p:sldLayoutId id="2147484487" r:id="rId8"/>
    <p:sldLayoutId id="2147484488" r:id="rId9"/>
    <p:sldLayoutId id="2147484489" r:id="rId10"/>
    <p:sldLayoutId id="214748449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Wingdings 2" panose="05020102010507070707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Wingdings 2" panose="05020102010507070707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53" name="Title Placeholder 1"/>
          <p:cNvSpPr>
            <a:spLocks noGrp="1"/>
          </p:cNvSpPr>
          <p:nvPr>
            <p:ph type="title"/>
          </p:nvPr>
        </p:nvSpPr>
        <p:spPr bwMode="auto">
          <a:xfrm>
            <a:off x="1066800" y="642938"/>
            <a:ext cx="100584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205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66800" y="2103438"/>
            <a:ext cx="10058400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638" y="6307138"/>
            <a:ext cx="274320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66028B02-9407-403E-8BE1-15E7C08A362F}" type="datetimeFigureOut">
              <a:rPr lang="en-US"/>
              <a:pPr>
                <a:defRPr/>
              </a:pPr>
              <a:t>1/11/2019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325" y="6307138"/>
            <a:ext cx="5213350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563" y="6307138"/>
            <a:ext cx="1463675" cy="2746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fld id="{4CF1D1EC-F172-456D-9C4B-4F638A0957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00" r:id="rId1"/>
    <p:sldLayoutId id="2147484491" r:id="rId2"/>
    <p:sldLayoutId id="2147484501" r:id="rId3"/>
    <p:sldLayoutId id="2147484492" r:id="rId4"/>
    <p:sldLayoutId id="2147484493" r:id="rId5"/>
    <p:sldLayoutId id="2147484494" r:id="rId6"/>
    <p:sldLayoutId id="2147484495" r:id="rId7"/>
    <p:sldLayoutId id="2147484502" r:id="rId8"/>
    <p:sldLayoutId id="2147484503" r:id="rId9"/>
    <p:sldLayoutId id="2147484496" r:id="rId10"/>
    <p:sldLayoutId id="2147484497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lang="en-US" sz="4800" kern="1200" dirty="0">
          <a:solidFill>
            <a:srgbClr val="262626"/>
          </a:solidFill>
          <a:latin typeface="+mj-lt"/>
          <a:ea typeface="+mn-ea"/>
          <a:cs typeface="+mn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800">
          <a:solidFill>
            <a:srgbClr val="262626"/>
          </a:solidFill>
          <a:latin typeface="Century Gothic"/>
          <a:ea typeface="宋体" panose="02010600030101010101" pitchFamily="2" charset="-122"/>
        </a:defRPr>
      </a:lvl9pPr>
    </p:titleStyle>
    <p:bodyStyle>
      <a:lvl1pPr marL="182563" indent="-182563" algn="l" rtl="0" eaLnBrk="0" fontAlgn="base" hangingPunct="0">
        <a:spcBef>
          <a:spcPts val="9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spcBef>
          <a:spcPts val="500"/>
        </a:spcBef>
        <a:spcAft>
          <a:spcPct val="0"/>
        </a:spcAft>
        <a:buClr>
          <a:srgbClr val="262626"/>
        </a:buClr>
        <a:buFont typeface="Garamond" panose="02020404030301010803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87488" y="3940175"/>
            <a:ext cx="6480720" cy="1655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C++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程序设计（</a:t>
            </a:r>
            <a:r>
              <a:rPr lang="en-US" altLang="zh-CN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4</a:t>
            </a: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）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000" b="1" dirty="0"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方正流行体简体" pitchFamily="1" charset="-122"/>
              </a:rPr>
              <a:t>二维数组应用</a:t>
            </a:r>
            <a:endParaRPr lang="en-US" altLang="zh-CN" sz="4000" b="1" dirty="0"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方正流行体简体" pitchFamily="1" charset="-122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31838" y="2274888"/>
            <a:ext cx="7416800" cy="1595437"/>
          </a:xfrm>
        </p:spPr>
        <p:txBody>
          <a:bodyPr rtlCol="0"/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zh-CN" altLang="zh-CN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挑战</a:t>
            </a:r>
            <a:r>
              <a:rPr lang="zh-CN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繁黑體 Std B" panose="020B0700000000000000" pitchFamily="34" charset="-128"/>
                <a:ea typeface="Adobe 繁黑體 Std B" panose="020B0700000000000000" pitchFamily="34" charset="-128"/>
              </a:rPr>
              <a:t>信息学奥林匹克</a:t>
            </a:r>
            <a:endParaRPr lang="zh-CN" altLang="zh-CN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繁黑體 Std B" panose="020B0700000000000000" pitchFamily="34" charset="-128"/>
              <a:ea typeface="Adobe 繁黑體 Std B" panose="020B0700000000000000" pitchFamily="34" charset="-128"/>
            </a:endParaRPr>
          </a:p>
        </p:txBody>
      </p:sp>
      <p:pic>
        <p:nvPicPr>
          <p:cNvPr id="10244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404813"/>
            <a:ext cx="315277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：稀疏矩阵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196752"/>
            <a:ext cx="10515600" cy="5472608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大部分元素是</a:t>
            </a:r>
            <a:r>
              <a:rPr lang="en-US" altLang="zh-CN" dirty="0"/>
              <a:t>0</a:t>
            </a:r>
            <a:r>
              <a:rPr lang="zh-CN" altLang="en-US" dirty="0"/>
              <a:t>的矩阵称为稀疏矩阵，如果用二维数组存放稀疏矩阵会极大的浪费存储空间，所以通常用数字所在的位置记录数据。例如：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0 0 0 5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0 2 0 0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0 1 0 0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简记为：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1 4 5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2 2 2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3 2 1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</a:t>
            </a:r>
            <a:r>
              <a:rPr lang="en-US" altLang="zh-CN" dirty="0"/>
              <a:t>2</a:t>
            </a:r>
            <a:r>
              <a:rPr lang="zh-CN" altLang="en-US" dirty="0"/>
              <a:t>个整数，</a:t>
            </a:r>
            <a:r>
              <a:rPr lang="en-US" altLang="zh-CN" dirty="0"/>
              <a:t>n</a:t>
            </a:r>
            <a:r>
              <a:rPr lang="zh-CN" altLang="en-US" dirty="0"/>
              <a:t>和</a:t>
            </a:r>
            <a:r>
              <a:rPr lang="en-US" altLang="zh-CN" dirty="0"/>
              <a:t>m</a:t>
            </a:r>
            <a:r>
              <a:rPr lang="zh-CN" altLang="en-US" dirty="0"/>
              <a:t>。第二行开始是</a:t>
            </a:r>
            <a:r>
              <a:rPr lang="en-US" altLang="zh-CN" dirty="0"/>
              <a:t>n*m</a:t>
            </a:r>
            <a:r>
              <a:rPr lang="zh-CN" altLang="en-US" dirty="0"/>
              <a:t>的稀疏矩阵。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输出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简记形式的稀疏矩阵。</a:t>
            </a:r>
            <a:endParaRPr lang="en-US" altLang="zh-CN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0 0 0 0 5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0 0 4 0 0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1 0 0 0 1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【</a:t>
            </a:r>
            <a:r>
              <a:rPr lang="zh-CN" altLang="en-US" dirty="0"/>
              <a:t>样例输入</a:t>
            </a:r>
            <a:r>
              <a:rPr lang="en-US" altLang="zh-CN" dirty="0"/>
              <a:t>】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1 5 5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2 3 4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3 1 1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3 5 1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9838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3D828-1802-4139-A878-8D24E079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：稀疏矩阵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D793BD3-A472-430D-BD7A-169E5CFFD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1657" y="1517650"/>
            <a:ext cx="8281386" cy="466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76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：图像相似度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493603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给出两幅相同大小的黑白图像（用</a:t>
            </a:r>
            <a:r>
              <a:rPr lang="en-US" altLang="zh-CN" dirty="0"/>
              <a:t>0-1</a:t>
            </a:r>
            <a:r>
              <a:rPr lang="zh-CN" altLang="en-US" dirty="0"/>
              <a:t>矩阵）表示，求它们的相似度。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说明：若两幅图像在相同位置上的像素点颜色相同，则称它们在该位置具有相同的像素点。两幅图像的相似度定义为相同像素点数占总像素点数的百分比。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第一行包含两个整数</a:t>
            </a:r>
            <a:r>
              <a:rPr lang="en-US" altLang="zh-CN" dirty="0"/>
              <a:t>m</a:t>
            </a:r>
            <a:r>
              <a:rPr lang="zh-CN" altLang="en-US" dirty="0"/>
              <a:t>和</a:t>
            </a:r>
            <a:r>
              <a:rPr lang="en-US" altLang="zh-CN" dirty="0"/>
              <a:t>n</a:t>
            </a:r>
            <a:r>
              <a:rPr lang="zh-CN" altLang="en-US" dirty="0"/>
              <a:t>，表示图像的行数和列数，中间用单个空格隔开。</a:t>
            </a:r>
            <a:r>
              <a:rPr lang="en-US" altLang="zh-CN" dirty="0"/>
              <a:t>1 &lt;= m &lt;= 100, 1 &lt;= n &lt;= 100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之后</a:t>
            </a:r>
            <a:r>
              <a:rPr lang="en-US" altLang="zh-CN" dirty="0"/>
              <a:t>m</a:t>
            </a:r>
            <a:r>
              <a:rPr lang="zh-CN" altLang="en-US" dirty="0"/>
              <a:t>行，每行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，表示第一幅黑白图像上各像素点的颜色。相邻两个数之间用单个空格隔开。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之后</a:t>
            </a:r>
            <a:r>
              <a:rPr lang="en-US" altLang="zh-CN" dirty="0"/>
              <a:t>m</a:t>
            </a:r>
            <a:r>
              <a:rPr lang="zh-CN" altLang="en-US" dirty="0"/>
              <a:t>行，每行</a:t>
            </a:r>
            <a:r>
              <a:rPr lang="en-US" altLang="zh-CN" dirty="0"/>
              <a:t>n</a:t>
            </a:r>
            <a:r>
              <a:rPr lang="zh-CN" altLang="en-US" dirty="0"/>
              <a:t>个整数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，表示第二幅黑白图像上各像素点的颜色。相邻两个数之间用单个空格隔开。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一个实数，表示相似度（以百分比的形式给出），精确到小数点后两位。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3 3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1 1 0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1 1 0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0 0 1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44.44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4221088"/>
            <a:ext cx="1562100" cy="15430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80" y="4221088"/>
            <a:ext cx="15144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426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69CD53-AC24-498D-95C1-72E47CCBD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：图像相似度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B48A054-E83F-4F12-A739-6890708113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960" y="404664"/>
            <a:ext cx="5330921" cy="574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524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</a:t>
            </a:r>
            <a:r>
              <a:rPr lang="zh-CN" altLang="en-US" dirty="0"/>
              <a:t>：计算鞍点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45127" y="1517302"/>
            <a:ext cx="10515600" cy="5008042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描述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给定一个</a:t>
            </a:r>
            <a:r>
              <a:rPr lang="en-US" altLang="zh-CN" dirty="0"/>
              <a:t>5*5</a:t>
            </a:r>
            <a:r>
              <a:rPr lang="zh-CN" altLang="en-US" dirty="0"/>
              <a:t>的矩阵，每行只有一个最大值，每列只有一个最小值，寻找这个矩阵的鞍点。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鞍点指的是矩阵中的一个元素，它是所在行的最大值，并且是所在列的最小值。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例如：在下面的例子中（第</a:t>
            </a:r>
            <a:r>
              <a:rPr lang="en-US" altLang="zh-CN" dirty="0"/>
              <a:t>4</a:t>
            </a:r>
            <a:r>
              <a:rPr lang="zh-CN" altLang="en-US" dirty="0"/>
              <a:t>行第</a:t>
            </a:r>
            <a:r>
              <a:rPr lang="en-US" altLang="zh-CN" dirty="0"/>
              <a:t>1</a:t>
            </a:r>
            <a:r>
              <a:rPr lang="zh-CN" altLang="en-US" dirty="0"/>
              <a:t>列的元素就是鞍点，值为</a:t>
            </a:r>
            <a:r>
              <a:rPr lang="en-US" altLang="zh-CN" dirty="0"/>
              <a:t>8 </a:t>
            </a:r>
            <a:r>
              <a:rPr lang="zh-CN" altLang="en-US" dirty="0"/>
              <a:t>）。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11 3 5 6 9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12 4 7 8 10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10 5 6 9 11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8 6 4 7 2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15 10 11 20 25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输入包含一个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5</a:t>
            </a:r>
            <a:r>
              <a:rPr lang="zh-CN" altLang="en-US" dirty="0"/>
              <a:t>列的矩阵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如果存在鞍点，输出鞍点所在的行、列及其值，如果不存在，输出</a:t>
            </a:r>
            <a:r>
              <a:rPr lang="en-US" altLang="zh-CN" dirty="0"/>
              <a:t>"not found"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样例输入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11 3 5 6 9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12 4 7 8 10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10 5 6 9 11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8  6 4 7 2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15 10 11 20 25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/>
              <a:t>样例输出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dirty="0"/>
              <a:t>4 1 8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34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:</a:t>
            </a:r>
            <a:r>
              <a:rPr lang="zh-CN" altLang="en-US" dirty="0"/>
              <a:t>计算鞍点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4765" y="1340768"/>
            <a:ext cx="2072883" cy="57606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2060848"/>
            <a:ext cx="3666697" cy="332962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32879" y="2204864"/>
            <a:ext cx="4727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模拟法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查找第</a:t>
            </a:r>
            <a:r>
              <a:rPr lang="en-US" altLang="zh-CN" sz="2400" dirty="0">
                <a:solidFill>
                  <a:schemeClr val="accent1"/>
                </a:solidFill>
              </a:rPr>
              <a:t>i</a:t>
            </a:r>
            <a:r>
              <a:rPr lang="zh-CN" altLang="en-US" sz="2400" dirty="0">
                <a:solidFill>
                  <a:schemeClr val="accent1"/>
                </a:solidFill>
              </a:rPr>
              <a:t>行的最大值，记录最大值所在列</a:t>
            </a:r>
            <a:r>
              <a:rPr lang="en-US" altLang="zh-CN" sz="2400" dirty="0">
                <a:solidFill>
                  <a:schemeClr val="accent1"/>
                </a:solidFill>
              </a:rPr>
              <a:t>j</a:t>
            </a:r>
            <a:r>
              <a:rPr lang="zh-CN" altLang="en-US" sz="2400" dirty="0">
                <a:solidFill>
                  <a:schemeClr val="accent1"/>
                </a:solidFill>
              </a:rPr>
              <a:t>，枚举</a:t>
            </a:r>
            <a:r>
              <a:rPr lang="en-US" altLang="zh-CN" sz="2400" dirty="0">
                <a:solidFill>
                  <a:schemeClr val="accent1"/>
                </a:solidFill>
              </a:rPr>
              <a:t>j</a:t>
            </a:r>
            <a:r>
              <a:rPr lang="zh-CN" altLang="en-US" sz="2400" dirty="0">
                <a:solidFill>
                  <a:schemeClr val="accent1"/>
                </a:solidFill>
              </a:rPr>
              <a:t>列的所以数据，检查是否最小值。</a:t>
            </a:r>
            <a:endParaRPr lang="en-US" altLang="zh-C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987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1C6F3-97FC-4CE4-A743-4858863F1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4 :</a:t>
            </a:r>
            <a:r>
              <a:rPr lang="zh-CN" altLang="en-US" dirty="0"/>
              <a:t>计算鞍点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83E6AF-E53E-4589-B164-9DA5C91B6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1864" y="334420"/>
            <a:ext cx="6120680" cy="635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2940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环保</Template>
  <TotalTime>3928</TotalTime>
  <Pages>0</Pages>
  <Words>600</Words>
  <Characters>0</Characters>
  <Application>Microsoft Office PowerPoint</Application>
  <DocSecurity>0</DocSecurity>
  <PresentationFormat>宽屏</PresentationFormat>
  <Lines>0</Lines>
  <Paragraphs>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Adobe 繁黑體 Std B</vt:lpstr>
      <vt:lpstr>黑体</vt:lpstr>
      <vt:lpstr>宋体</vt:lpstr>
      <vt:lpstr>Arial</vt:lpstr>
      <vt:lpstr>Calibri</vt:lpstr>
      <vt:lpstr>Calibri Light</vt:lpstr>
      <vt:lpstr>Century Gothic</vt:lpstr>
      <vt:lpstr>Garamond</vt:lpstr>
      <vt:lpstr>Times New Roman</vt:lpstr>
      <vt:lpstr>Wingdings</vt:lpstr>
      <vt:lpstr>Wingdings 2</vt:lpstr>
      <vt:lpstr>HDOfficeLightV0</vt:lpstr>
      <vt:lpstr>Savon</vt:lpstr>
      <vt:lpstr>挑战信息学奥林匹克</vt:lpstr>
      <vt:lpstr>例2：稀疏矩阵</vt:lpstr>
      <vt:lpstr>例2：稀疏矩阵</vt:lpstr>
      <vt:lpstr>例3：图像相似度</vt:lpstr>
      <vt:lpstr>例3：图像相似度</vt:lpstr>
      <vt:lpstr>例4：计算鞍点</vt:lpstr>
      <vt:lpstr>例4 :计算鞍点</vt:lpstr>
      <vt:lpstr>例4 :计算鞍点</vt:lpstr>
    </vt:vector>
  </TitlesOfParts>
  <Company>szsyzx.net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欢迎！</dc:title>
  <dc:creator>wangjx</dc:creator>
  <cp:lastModifiedBy>wang jianxin</cp:lastModifiedBy>
  <cp:revision>365</cp:revision>
  <dcterms:created xsi:type="dcterms:W3CDTF">2007-08-07T12:36:14Z</dcterms:created>
  <dcterms:modified xsi:type="dcterms:W3CDTF">2019-01-11T14:10:03Z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2052-9.1.0.4842</vt:lpwstr>
  </property>
</Properties>
</file>