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1"/>
  </p:notesMasterIdLst>
  <p:sldIdLst>
    <p:sldId id="257" r:id="rId3"/>
    <p:sldId id="258" r:id="rId4"/>
    <p:sldId id="361" r:id="rId5"/>
    <p:sldId id="259" r:id="rId6"/>
    <p:sldId id="362" r:id="rId7"/>
    <p:sldId id="363" r:id="rId8"/>
    <p:sldId id="364" r:id="rId9"/>
    <p:sldId id="365" r:id="rId10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2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递归函数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扫雷游戏地雷数计算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93603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扫雷游戏是一款十分经典的单机小游戏。它的精髓在于，通过已翻开格子所提示的周围格地雷数，来判断未翻开格子里是否是地雷。</a:t>
            </a:r>
          </a:p>
          <a:p>
            <a:pPr marL="0" indent="0">
              <a:buNone/>
            </a:pPr>
            <a:r>
              <a:rPr lang="zh-CN" altLang="en-US" dirty="0"/>
              <a:t>现在给出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m</a:t>
            </a:r>
            <a:r>
              <a:rPr lang="zh-CN" altLang="en-US" dirty="0"/>
              <a:t>列的雷区中的地雷分布，要求计算出每个非地雷格的周围格地雷数。</a:t>
            </a:r>
          </a:p>
          <a:p>
            <a:pPr marL="0" indent="0">
              <a:buNone/>
            </a:pPr>
            <a:r>
              <a:rPr lang="zh-CN" altLang="en-US" dirty="0"/>
              <a:t>注：每个格子周围格有八个：上、下、左、右、左上、右上、左下、右下。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第一行包含两个整数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，分别表示雷区的行数和列数。</a:t>
            </a:r>
            <a:r>
              <a:rPr lang="en-US" altLang="zh-CN" dirty="0"/>
              <a:t>1 &lt;= n &lt;= 100, 1 &lt;= m &lt;= 100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行，每行</a:t>
            </a:r>
            <a:r>
              <a:rPr lang="en-US" altLang="zh-CN" dirty="0"/>
              <a:t>m</a:t>
            </a:r>
            <a:r>
              <a:rPr lang="zh-CN" altLang="en-US" dirty="0"/>
              <a:t>个字符，‘*’表示相应格子中是地雷，‘？’表示相应格子中无地雷。字符之间无任何分隔符。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n</a:t>
            </a:r>
            <a:r>
              <a:rPr lang="zh-CN" altLang="en-US" dirty="0"/>
              <a:t>行，每行</a:t>
            </a:r>
            <a:r>
              <a:rPr lang="en-US" altLang="zh-CN" dirty="0"/>
              <a:t>m</a:t>
            </a:r>
            <a:r>
              <a:rPr lang="zh-CN" altLang="en-US" dirty="0"/>
              <a:t>个字符，描述整个雷区。若相应格中是地雷，则用‘*’表示，否则用相应的周围格地雷数表示。字符之间无任何分隔符。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3 3</a:t>
            </a:r>
          </a:p>
          <a:p>
            <a:pPr marL="0" indent="0">
              <a:buNone/>
            </a:pPr>
            <a:r>
              <a:rPr lang="en-US" altLang="zh-CN" dirty="0"/>
              <a:t>*??</a:t>
            </a:r>
          </a:p>
          <a:p>
            <a:pPr marL="0" indent="0">
              <a:buNone/>
            </a:pPr>
            <a:r>
              <a:rPr lang="en-US" altLang="zh-CN" dirty="0"/>
              <a:t>???</a:t>
            </a:r>
          </a:p>
          <a:p>
            <a:pPr marL="0" indent="0">
              <a:buNone/>
            </a:pPr>
            <a:r>
              <a:rPr lang="en-US" altLang="zh-CN" dirty="0"/>
              <a:t>?*?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en-US" altLang="zh-CN" dirty="0"/>
              <a:t>10</a:t>
            </a:r>
          </a:p>
          <a:p>
            <a:pPr marL="0" indent="0">
              <a:buNone/>
            </a:pPr>
            <a:r>
              <a:rPr lang="en-US" altLang="zh-CN" dirty="0"/>
              <a:t>221</a:t>
            </a:r>
          </a:p>
          <a:p>
            <a:pPr marL="0" indent="0">
              <a:buNone/>
            </a:pPr>
            <a:r>
              <a:rPr lang="en-US" altLang="zh-CN" dirty="0"/>
              <a:t>1*1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4005064"/>
            <a:ext cx="1695056" cy="22260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71419"/>
            <a:ext cx="1848370" cy="225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0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2EE4A-0586-4112-83F4-69B99E7C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扫雷游戏地雷数计算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9A5BBC-2386-453B-972C-E1B89879E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612" y="2396331"/>
            <a:ext cx="72294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8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扫雷游戏地雷数计算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519982"/>
            <a:ext cx="2019300" cy="265747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E459867-66EF-4CDA-9377-A46F072FC8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9936" y="2499157"/>
          <a:ext cx="3456384" cy="2808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76427110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8971897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90684327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86574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26474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1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92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9A11-4CA9-4EA9-9929-4378AD7B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BEBFA5E-9C45-45E2-9C8A-FD9E20414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992" y="512676"/>
            <a:ext cx="5046056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9A11-4CA9-4EA9-9929-4378AD7B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算法二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97330AC-DBE5-4480-9C39-00E948CD6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498" y="370844"/>
            <a:ext cx="6844958" cy="580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825C7-0D34-4183-8E9B-384C66B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图像相似度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481F9-4CD5-4E62-844C-8778B13C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描述</a:t>
            </a:r>
          </a:p>
          <a:p>
            <a:pPr marL="0" indent="0">
              <a:buNone/>
            </a:pPr>
            <a:r>
              <a:rPr lang="zh-CN" altLang="en-US" dirty="0"/>
              <a:t>给出两幅相同大小的黑白图像（用</a:t>
            </a:r>
            <a:r>
              <a:rPr lang="en-US" altLang="zh-CN" dirty="0"/>
              <a:t>0-1</a:t>
            </a:r>
            <a:r>
              <a:rPr lang="zh-CN" altLang="en-US" dirty="0"/>
              <a:t>矩阵）表示，求它们的相似度。</a:t>
            </a:r>
          </a:p>
          <a:p>
            <a:pPr marL="0" indent="0">
              <a:buNone/>
            </a:pPr>
            <a:r>
              <a:rPr lang="zh-CN" altLang="en-US" dirty="0"/>
              <a:t>说明：若两幅图像在相同位置上的像素点颜色相同，则称它们在该位置具有相同的像素点。两幅图像的相似度定义为相同像素点数占总像素点数的百分比。</a:t>
            </a:r>
          </a:p>
          <a:p>
            <a:pPr marL="0" indent="0">
              <a:buNone/>
            </a:pPr>
            <a:r>
              <a:rPr lang="zh-CN" altLang="en-US" dirty="0"/>
              <a:t>输入</a:t>
            </a:r>
          </a:p>
          <a:p>
            <a:pPr marL="0" indent="0">
              <a:buNone/>
            </a:pPr>
            <a:r>
              <a:rPr lang="zh-CN" altLang="en-US" dirty="0"/>
              <a:t>第一行包含两个整数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，表示图像的行数和列数，中间用单个空格隔开。</a:t>
            </a:r>
            <a:r>
              <a:rPr lang="en-US" altLang="zh-CN" dirty="0"/>
              <a:t>1 &lt;= m &lt;= 100, 1 &lt;= n &lt;= 100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之后</a:t>
            </a:r>
            <a:r>
              <a:rPr lang="en-US" altLang="zh-CN" dirty="0"/>
              <a:t>m</a:t>
            </a:r>
            <a:r>
              <a:rPr lang="zh-CN" altLang="en-US" dirty="0"/>
              <a:t>行，每行</a:t>
            </a:r>
            <a:r>
              <a:rPr lang="en-US" altLang="zh-CN" dirty="0"/>
              <a:t>n</a:t>
            </a:r>
            <a:r>
              <a:rPr lang="zh-CN" altLang="en-US" dirty="0"/>
              <a:t>个整数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，表示第一幅黑白图像上各像素点的颜色。相邻两个数之间用单个空格隔开。</a:t>
            </a:r>
          </a:p>
          <a:p>
            <a:pPr marL="0" indent="0">
              <a:buNone/>
            </a:pPr>
            <a:r>
              <a:rPr lang="zh-CN" altLang="en-US" dirty="0"/>
              <a:t>之后</a:t>
            </a:r>
            <a:r>
              <a:rPr lang="en-US" altLang="zh-CN" dirty="0"/>
              <a:t>m</a:t>
            </a:r>
            <a:r>
              <a:rPr lang="zh-CN" altLang="en-US" dirty="0"/>
              <a:t>行，每行</a:t>
            </a:r>
            <a:r>
              <a:rPr lang="en-US" altLang="zh-CN" dirty="0"/>
              <a:t>n</a:t>
            </a:r>
            <a:r>
              <a:rPr lang="zh-CN" altLang="en-US" dirty="0"/>
              <a:t>个整数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，表示第二幅黑白图像上各像素点的颜色。相邻两个数之间用单个空格隔开。</a:t>
            </a:r>
          </a:p>
          <a:p>
            <a:pPr marL="0" indent="0">
              <a:buNone/>
            </a:pPr>
            <a:r>
              <a:rPr lang="zh-CN" altLang="en-US" dirty="0"/>
              <a:t>输出</a:t>
            </a:r>
          </a:p>
          <a:p>
            <a:pPr marL="0" indent="0">
              <a:buNone/>
            </a:pPr>
            <a:r>
              <a:rPr lang="zh-CN" altLang="en-US" dirty="0"/>
              <a:t>一个实数，表示相似度（以百分比的形式给出），精确到小数点后两位。</a:t>
            </a:r>
          </a:p>
          <a:p>
            <a:pPr marL="0" indent="0">
              <a:buNone/>
            </a:pPr>
            <a:r>
              <a:rPr lang="zh-CN" altLang="en-US" dirty="0"/>
              <a:t>样例输入</a:t>
            </a:r>
          </a:p>
          <a:p>
            <a:pPr marL="0" indent="0">
              <a:buNone/>
            </a:pPr>
            <a:r>
              <a:rPr lang="en-US" altLang="zh-CN" dirty="0"/>
              <a:t>3 3</a:t>
            </a:r>
          </a:p>
          <a:p>
            <a:pPr marL="0" indent="0">
              <a:buNone/>
            </a:pPr>
            <a:r>
              <a:rPr lang="en-US" altLang="zh-CN" dirty="0"/>
              <a:t>1 0 1</a:t>
            </a:r>
          </a:p>
          <a:p>
            <a:pPr marL="0" indent="0">
              <a:buNone/>
            </a:pPr>
            <a:r>
              <a:rPr lang="en-US" altLang="zh-CN" dirty="0"/>
              <a:t>0 0 1</a:t>
            </a:r>
          </a:p>
          <a:p>
            <a:pPr marL="0" indent="0">
              <a:buNone/>
            </a:pPr>
            <a:r>
              <a:rPr lang="en-US" altLang="zh-CN" dirty="0"/>
              <a:t>1 1 0</a:t>
            </a:r>
          </a:p>
          <a:p>
            <a:pPr marL="0" indent="0">
              <a:buNone/>
            </a:pPr>
            <a:r>
              <a:rPr lang="en-US" altLang="zh-CN" dirty="0"/>
              <a:t>1 1 0</a:t>
            </a:r>
          </a:p>
          <a:p>
            <a:pPr marL="0" indent="0">
              <a:buNone/>
            </a:pPr>
            <a:r>
              <a:rPr lang="en-US" altLang="zh-CN" dirty="0"/>
              <a:t>0 0 1</a:t>
            </a:r>
          </a:p>
          <a:p>
            <a:pPr marL="0" indent="0">
              <a:buNone/>
            </a:pPr>
            <a:r>
              <a:rPr lang="en-US" altLang="zh-CN" dirty="0"/>
              <a:t>0 0 1</a:t>
            </a:r>
          </a:p>
          <a:p>
            <a:pPr marL="0" indent="0">
              <a:buNone/>
            </a:pPr>
            <a:r>
              <a:rPr lang="zh-CN" altLang="en-US" dirty="0"/>
              <a:t>样例输出</a:t>
            </a:r>
          </a:p>
          <a:p>
            <a:pPr marL="0" indent="0">
              <a:buNone/>
            </a:pPr>
            <a:r>
              <a:rPr lang="en-US" altLang="zh-CN" dirty="0"/>
              <a:t>44.44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47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581E9-C278-49E0-AFD3-A698806E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细菌的繁殖与扩散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61E82-F4BE-4F70-8F85-69869C9E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56792"/>
            <a:ext cx="10515600" cy="466283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描述</a:t>
            </a:r>
          </a:p>
          <a:p>
            <a:pPr marL="0" indent="0">
              <a:buNone/>
            </a:pPr>
            <a:r>
              <a:rPr lang="zh-CN" altLang="en-US" dirty="0"/>
              <a:t>在边长为</a:t>
            </a:r>
            <a:r>
              <a:rPr lang="en-US" altLang="zh-CN" dirty="0"/>
              <a:t>9</a:t>
            </a:r>
            <a:r>
              <a:rPr lang="zh-CN" altLang="en-US" dirty="0"/>
              <a:t>的正方形培养皿中，正中心位置有</a:t>
            </a:r>
            <a:r>
              <a:rPr lang="en-US" altLang="zh-CN" dirty="0"/>
              <a:t>m</a:t>
            </a:r>
            <a:r>
              <a:rPr lang="zh-CN" altLang="en-US" dirty="0"/>
              <a:t>个细菌。假设细菌的寿命仅一天，但每天可繁殖</a:t>
            </a:r>
            <a:r>
              <a:rPr lang="en-US" altLang="zh-CN" dirty="0"/>
              <a:t>10</a:t>
            </a:r>
            <a:r>
              <a:rPr lang="zh-CN" altLang="en-US" dirty="0"/>
              <a:t>个后代，而且这</a:t>
            </a:r>
            <a:r>
              <a:rPr lang="en-US" altLang="zh-CN" dirty="0"/>
              <a:t>10</a:t>
            </a:r>
            <a:r>
              <a:rPr lang="zh-CN" altLang="en-US" dirty="0"/>
              <a:t>个后代，有两个分布在原来的单元格中，其余的均匀分布在其四周相邻的八个单元格中。求经过</a:t>
            </a:r>
            <a:r>
              <a:rPr lang="en-US" altLang="zh-CN" dirty="0"/>
              <a:t>n(1≤n≤4)</a:t>
            </a:r>
            <a:r>
              <a:rPr lang="zh-CN" altLang="en-US" dirty="0"/>
              <a:t>天后，细菌在培养皿中的分布情况。</a:t>
            </a:r>
          </a:p>
          <a:p>
            <a:pPr marL="0" indent="0">
              <a:buNone/>
            </a:pPr>
            <a:r>
              <a:rPr lang="zh-CN" altLang="en-US" dirty="0"/>
              <a:t>输入</a:t>
            </a:r>
          </a:p>
          <a:p>
            <a:pPr marL="0" indent="0">
              <a:buNone/>
            </a:pPr>
            <a:r>
              <a:rPr lang="zh-CN" altLang="en-US" dirty="0"/>
              <a:t>输入为两个整数，第一个整数</a:t>
            </a:r>
            <a:r>
              <a:rPr lang="en-US" altLang="zh-CN" dirty="0"/>
              <a:t>m</a:t>
            </a:r>
            <a:r>
              <a:rPr lang="zh-CN" altLang="en-US" dirty="0"/>
              <a:t>表示中心位置细菌的个数（</a:t>
            </a:r>
            <a:r>
              <a:rPr lang="en-US" altLang="zh-CN" dirty="0"/>
              <a:t>2 ≤ m ≤ 30</a:t>
            </a:r>
            <a:r>
              <a:rPr lang="zh-CN" altLang="en-US" dirty="0"/>
              <a:t>），第二个整数</a:t>
            </a:r>
            <a:r>
              <a:rPr lang="en-US" altLang="zh-CN" dirty="0"/>
              <a:t>n</a:t>
            </a:r>
            <a:r>
              <a:rPr lang="zh-CN" altLang="en-US" dirty="0"/>
              <a:t>表示经过的天数（</a:t>
            </a:r>
            <a:r>
              <a:rPr lang="en-US" altLang="zh-CN" dirty="0"/>
              <a:t>1 ≤ n ≤ 4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zh-CN" altLang="en-US" dirty="0"/>
              <a:t>输出</a:t>
            </a:r>
          </a:p>
          <a:p>
            <a:pPr marL="0" indent="0">
              <a:buNone/>
            </a:pPr>
            <a:r>
              <a:rPr lang="zh-CN" altLang="en-US" dirty="0"/>
              <a:t>输出九行九列整数矩阵，每行的整数之间用空格分隔。整个矩阵代表</a:t>
            </a:r>
            <a:r>
              <a:rPr lang="en-US" altLang="zh-CN" dirty="0"/>
              <a:t>n</a:t>
            </a:r>
            <a:r>
              <a:rPr lang="zh-CN" altLang="en-US" dirty="0"/>
              <a:t>天后细菌在培养皿上的分布情况。</a:t>
            </a:r>
          </a:p>
          <a:p>
            <a:pPr marL="0" indent="0">
              <a:buNone/>
            </a:pPr>
            <a:r>
              <a:rPr lang="zh-CN" altLang="en-US" dirty="0"/>
              <a:t>样例输入</a:t>
            </a:r>
          </a:p>
          <a:p>
            <a:pPr marL="0" indent="0">
              <a:buNone/>
            </a:pPr>
            <a:r>
              <a:rPr lang="en-US" altLang="zh-CN" dirty="0"/>
              <a:t>2 1</a:t>
            </a:r>
          </a:p>
          <a:p>
            <a:pPr marL="0" indent="0">
              <a:buNone/>
            </a:pPr>
            <a:r>
              <a:rPr lang="zh-CN" altLang="en-US" dirty="0"/>
              <a:t>样例输出</a:t>
            </a:r>
          </a:p>
          <a:p>
            <a:pPr marL="0" indent="0">
              <a:buNone/>
            </a:pPr>
            <a:r>
              <a:rPr lang="en-US" altLang="zh-CN" dirty="0"/>
              <a:t>0 0 0 0 0 0 0 0 0</a:t>
            </a:r>
          </a:p>
          <a:p>
            <a:pPr marL="0" indent="0">
              <a:buNone/>
            </a:pPr>
            <a:r>
              <a:rPr lang="en-US" altLang="zh-CN" dirty="0"/>
              <a:t>0 0 0 0 0 0 0 0 0</a:t>
            </a:r>
          </a:p>
          <a:p>
            <a:pPr marL="0" indent="0">
              <a:buNone/>
            </a:pPr>
            <a:r>
              <a:rPr lang="en-US" altLang="zh-CN" dirty="0"/>
              <a:t>0 0 0 0 0 0 0 0 0</a:t>
            </a:r>
          </a:p>
          <a:p>
            <a:pPr marL="0" indent="0">
              <a:buNone/>
            </a:pPr>
            <a:r>
              <a:rPr lang="en-US" altLang="zh-CN" dirty="0"/>
              <a:t>0 0 0 2 2 2 0 0 0</a:t>
            </a:r>
          </a:p>
          <a:p>
            <a:pPr marL="0" indent="0">
              <a:buNone/>
            </a:pPr>
            <a:r>
              <a:rPr lang="en-US" altLang="zh-CN" dirty="0"/>
              <a:t>0 0 0 2 4 2 0 0 0</a:t>
            </a:r>
          </a:p>
          <a:p>
            <a:pPr marL="0" indent="0">
              <a:buNone/>
            </a:pPr>
            <a:r>
              <a:rPr lang="en-US" altLang="zh-CN" dirty="0"/>
              <a:t>0 0 0 2 2 2 0 0 0</a:t>
            </a:r>
          </a:p>
          <a:p>
            <a:pPr marL="0" indent="0">
              <a:buNone/>
            </a:pPr>
            <a:r>
              <a:rPr lang="en-US" altLang="zh-CN" dirty="0"/>
              <a:t>0 0 0 0 0 0 0 0 0</a:t>
            </a:r>
          </a:p>
          <a:p>
            <a:pPr marL="0" indent="0">
              <a:buNone/>
            </a:pPr>
            <a:r>
              <a:rPr lang="en-US" altLang="zh-CN" dirty="0"/>
              <a:t>0 0 0 0 0 0 0 0 0</a:t>
            </a:r>
          </a:p>
          <a:p>
            <a:pPr marL="0" indent="0">
              <a:buNone/>
            </a:pPr>
            <a:r>
              <a:rPr lang="en-US" altLang="zh-CN" dirty="0"/>
              <a:t>0 0 0 0 0 0 0 0 0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5070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4484</TotalTime>
  <Pages>0</Pages>
  <Words>728</Words>
  <Characters>0</Characters>
  <Application>Microsoft Office PowerPoint</Application>
  <DocSecurity>0</DocSecurity>
  <PresentationFormat>宽屏</PresentationFormat>
  <Lines>0</Lines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扫雷游戏地雷数计算</vt:lpstr>
      <vt:lpstr>扫雷游戏地雷数计算</vt:lpstr>
      <vt:lpstr>扫雷游戏地雷数计算</vt:lpstr>
      <vt:lpstr>算法一</vt:lpstr>
      <vt:lpstr>算法二</vt:lpstr>
      <vt:lpstr>图像相似度</vt:lpstr>
      <vt:lpstr>细菌的繁殖与扩散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371</cp:revision>
  <dcterms:created xsi:type="dcterms:W3CDTF">2007-08-07T12:36:14Z</dcterms:created>
  <dcterms:modified xsi:type="dcterms:W3CDTF">2019-01-11T14:25:41Z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