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4324" r:id="rId2"/>
  </p:sldMasterIdLst>
  <p:notesMasterIdLst>
    <p:notesMasterId r:id="rId23"/>
  </p:notesMasterIdLst>
  <p:sldIdLst>
    <p:sldId id="257" r:id="rId3"/>
    <p:sldId id="258" r:id="rId4"/>
    <p:sldId id="259" r:id="rId5"/>
    <p:sldId id="260" r:id="rId6"/>
    <p:sldId id="261" r:id="rId7"/>
    <p:sldId id="309" r:id="rId8"/>
    <p:sldId id="285" r:id="rId9"/>
    <p:sldId id="305" r:id="rId10"/>
    <p:sldId id="310" r:id="rId11"/>
    <p:sldId id="306" r:id="rId12"/>
    <p:sldId id="307" r:id="rId13"/>
    <p:sldId id="288" r:id="rId14"/>
    <p:sldId id="291" r:id="rId15"/>
    <p:sldId id="308" r:id="rId16"/>
    <p:sldId id="289" r:id="rId17"/>
    <p:sldId id="311" r:id="rId18"/>
    <p:sldId id="312" r:id="rId19"/>
    <p:sldId id="313" r:id="rId20"/>
    <p:sldId id="314" r:id="rId21"/>
    <p:sldId id="315" r:id="rId22"/>
  </p:sldIdLst>
  <p:sldSz cx="12192000" cy="6858000"/>
  <p:notesSz cx="6808788" cy="98234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66CC"/>
    <a:srgbClr val="FFFFFF"/>
    <a:srgbClr val="D60093"/>
    <a:srgbClr val="FF3300"/>
    <a:srgbClr val="FFFF00"/>
    <a:srgbClr val="FF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72" y="10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0175" y="736600"/>
            <a:ext cx="6548438" cy="368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/>
              <a:t>单击此处编辑母版文本样式</a:t>
            </a:r>
          </a:p>
          <a:p>
            <a:pPr lvl="1"/>
            <a:r>
              <a:rPr lang="zh-CN" altLang="zh-CN" noProof="0"/>
              <a:t>第二级</a:t>
            </a:r>
          </a:p>
          <a:p>
            <a:pPr lvl="2"/>
            <a:r>
              <a:rPr lang="zh-CN" altLang="zh-CN" noProof="0"/>
              <a:t>第三级</a:t>
            </a:r>
          </a:p>
          <a:p>
            <a:pPr lvl="3"/>
            <a:r>
              <a:rPr lang="zh-CN" altLang="zh-CN" noProof="0"/>
              <a:t>第四级</a:t>
            </a:r>
          </a:p>
          <a:p>
            <a:pPr lvl="4"/>
            <a:r>
              <a:rPr lang="zh-CN" altLang="zh-CN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6665E49-0FAF-4827-A89E-459EE2FA9E3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2877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24893-DBDA-4BFA-9CE1-4BFE7CD0F8CF}" type="datetime1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8FF87-50E7-4D7C-B3C4-E069BD6E4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251D-888C-4B96-B613-1AE9A18C262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043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55F8F-C378-4C42-BF64-5CB843272E3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248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10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14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16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7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2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125" y="1341438"/>
            <a:ext cx="1555750" cy="527050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92FA42EB-9E79-43CA-96EF-342DF4572F34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13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7425" y="5211763"/>
            <a:ext cx="2111375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FAEF2FC-0AC2-4C34-8C37-D02BB4137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83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94472-9E7A-43BB-A393-C296912D8F0D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E905F-EDD6-4AC8-81AA-559EA75A5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8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23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29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31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32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300" y="1344613"/>
            <a:ext cx="1555750" cy="530225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609E0F-3F7C-4E0A-8939-58AC8518F67B}" type="datetimeFigureOut">
              <a:rPr lang="zh-CN" altLang="en-US"/>
              <a:pPr>
                <a:defRPr/>
              </a:pPr>
              <a:t>2019/1/10</a:t>
            </a:fld>
            <a:endParaRPr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7088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250" y="5211763"/>
            <a:ext cx="2112963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8AA4B-9D7F-4A83-A507-88BBA0E182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06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542D5-6E35-4FE3-8779-F8C716C0A6E0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AD357-3507-457A-ABD7-E885B666D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50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B4A32-73F4-427E-AD2F-E8F2564B7AC2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5C29D-E572-4E26-B9DF-90EE0F8DE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22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C9227-BB47-435A-804C-D9AF2902C3D4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EEF4-4D87-4223-9C47-61E4CC08B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08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7124D-D584-4ECD-B1AE-E22DCF57E53A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2B312-DB54-4A5C-967D-99377C542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1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/>
          <p:nvPr/>
        </p:nvSpPr>
        <p:spPr>
          <a:xfrm>
            <a:off x="246063" y="238125"/>
            <a:ext cx="8531225" cy="6381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14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0819-7460-47C5-9FA0-AA732DD25A70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363" y="6223000"/>
            <a:ext cx="1463675" cy="2746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77F1A4-9DE2-45D6-B95B-3413F257D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5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79425" y="6453188"/>
            <a:ext cx="11088688" cy="0"/>
          </a:xfrm>
          <a:prstGeom prst="line">
            <a:avLst/>
          </a:prstGeom>
          <a:ln w="19050">
            <a:solidFill>
              <a:srgbClr val="FF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58984"/>
          </a:xfr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4662836"/>
          </a:xfrm>
        </p:spPr>
        <p:txBody>
          <a:bodyPr>
            <a:normAutofit/>
          </a:bodyPr>
          <a:lstStyle>
            <a:lvl1pPr marL="2286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1pPr>
            <a:lvl2pPr marL="685800" indent="-228600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/>
            </a:lvl2pPr>
            <a:lvl3pPr marL="11430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3pPr>
            <a:lvl4pPr marL="16002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4pPr>
            <a:lvl5pPr marL="20574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89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fld id="{9581C684-34CB-4B74-A4DD-38D6D41430ED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538" y="6227763"/>
            <a:ext cx="1463675" cy="2730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2BACB5-83FE-4FFC-A5C2-74E294D1B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9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8EE0A-7D9A-4FF3-BE24-3177E43AE3A5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75CE-C92F-4F96-A09C-6A9A38CDE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8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55C27-FC58-4301-9664-F92FBEE13319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323D1-B128-4F4E-9E4D-5098F69D6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7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8B22B-7679-43DA-A063-7603640328F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183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B4DB5-AB0C-416B-A497-94387338E13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621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87A19-5E95-437A-A077-5F41F019B10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447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71847-E61B-4656-A338-045731B6013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76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D8F21-1356-4299-8337-DD0187B27AB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882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1953-5865-4F8F-98BB-4D4893263F0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064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3FBCF-12A3-473D-B33C-D072E546175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823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4455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4550" y="1828800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682B9C-C314-46BB-B72D-CD3629F4E7A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8" r:id="rId1"/>
    <p:sldLayoutId id="2147484499" r:id="rId2"/>
    <p:sldLayoutId id="2147484482" r:id="rId3"/>
    <p:sldLayoutId id="2147484483" r:id="rId4"/>
    <p:sldLayoutId id="2147484484" r:id="rId5"/>
    <p:sldLayoutId id="2147484485" r:id="rId6"/>
    <p:sldLayoutId id="2147484486" r:id="rId7"/>
    <p:sldLayoutId id="2147484487" r:id="rId8"/>
    <p:sldLayoutId id="2147484488" r:id="rId9"/>
    <p:sldLayoutId id="2147484489" r:id="rId10"/>
    <p:sldLayoutId id="214748449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642938"/>
            <a:ext cx="1005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6800" y="2103438"/>
            <a:ext cx="10058400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638" y="6307138"/>
            <a:ext cx="27432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6028B02-9407-403E-8BE1-15E7C08A362F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325" y="6307138"/>
            <a:ext cx="521335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563" y="6307138"/>
            <a:ext cx="1463675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CF1D1EC-F172-456D-9C4B-4F638A095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0" r:id="rId1"/>
    <p:sldLayoutId id="2147484491" r:id="rId2"/>
    <p:sldLayoutId id="2147484501" r:id="rId3"/>
    <p:sldLayoutId id="2147484492" r:id="rId4"/>
    <p:sldLayoutId id="2147484493" r:id="rId5"/>
    <p:sldLayoutId id="2147484494" r:id="rId6"/>
    <p:sldLayoutId id="2147484495" r:id="rId7"/>
    <p:sldLayoutId id="2147484502" r:id="rId8"/>
    <p:sldLayoutId id="2147484503" r:id="rId9"/>
    <p:sldLayoutId id="2147484496" r:id="rId10"/>
    <p:sldLayoutId id="214748449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800" kern="1200" dirty="0">
          <a:solidFill>
            <a:srgbClr val="262626"/>
          </a:solidFill>
          <a:latin typeface="+mj-lt"/>
          <a:ea typeface="+mn-ea"/>
          <a:cs typeface="+mn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9pPr>
    </p:titleStyle>
    <p:bodyStyle>
      <a:lvl1pPr marL="182563" indent="-182563" algn="l" rtl="0" eaLnBrk="0" fontAlgn="base" hangingPunct="0">
        <a:spcBef>
          <a:spcPts val="9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7488" y="3940175"/>
            <a:ext cx="6480720" cy="16557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C++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程序设计（</a:t>
            </a: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2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）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递归函数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1838" y="2274888"/>
            <a:ext cx="7416800" cy="15954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挑战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信息学奥林匹克</a:t>
            </a:r>
            <a:endParaRPr lang="zh-CN" altLang="zh-CN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pic>
        <p:nvPicPr>
          <p:cNvPr id="1024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404813"/>
            <a:ext cx="31527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阶乘问题</a:t>
            </a:r>
          </a:p>
        </p:txBody>
      </p:sp>
      <p:pic>
        <p:nvPicPr>
          <p:cNvPr id="7" name="图片 3">
            <a:extLst>
              <a:ext uri="{FF2B5EF4-FFF2-40B4-BE49-F238E27FC236}">
                <a16:creationId xmlns:a16="http://schemas.microsoft.com/office/drawing/2014/main" id="{4678DD0C-F72D-4B95-8BE2-23B74F96F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1484784"/>
            <a:ext cx="38671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401F3C0-7C0B-4264-BA22-09EA1FF5878E}"/>
              </a:ext>
            </a:extLst>
          </p:cNvPr>
          <p:cNvSpPr/>
          <p:nvPr/>
        </p:nvSpPr>
        <p:spPr>
          <a:xfrm>
            <a:off x="8757248" y="4802443"/>
            <a:ext cx="151216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f(5)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5195C5-5D70-4FAE-9AA4-1F5BA7612834}"/>
              </a:ext>
            </a:extLst>
          </p:cNvPr>
          <p:cNvSpPr/>
          <p:nvPr/>
        </p:nvSpPr>
        <p:spPr>
          <a:xfrm>
            <a:off x="8127986" y="4044165"/>
            <a:ext cx="151216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5*f(4)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F27B16-E413-491F-B073-D6D3AF393B20}"/>
              </a:ext>
            </a:extLst>
          </p:cNvPr>
          <p:cNvSpPr/>
          <p:nvPr/>
        </p:nvSpPr>
        <p:spPr>
          <a:xfrm>
            <a:off x="7533112" y="3356992"/>
            <a:ext cx="151216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4*f(3)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F14727C-51B7-41B4-B09B-DE9DDF693E47}"/>
              </a:ext>
            </a:extLst>
          </p:cNvPr>
          <p:cNvSpPr/>
          <p:nvPr/>
        </p:nvSpPr>
        <p:spPr>
          <a:xfrm>
            <a:off x="7029056" y="2688415"/>
            <a:ext cx="151216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3*f(2)</a:t>
            </a:r>
            <a:endParaRPr lang="zh-CN" altLang="en-US" dirty="0"/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51A2B51E-EE87-4CDE-9209-FD86879EBAC5}"/>
              </a:ext>
            </a:extLst>
          </p:cNvPr>
          <p:cNvCxnSpPr>
            <a:stCxn id="8" idx="1"/>
          </p:cNvCxnSpPr>
          <p:nvPr/>
        </p:nvCxnSpPr>
        <p:spPr>
          <a:xfrm rot="10800000">
            <a:off x="8325200" y="4514411"/>
            <a:ext cx="432048" cy="504056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D45AF679-E94C-4FBB-AEEB-B529200E2783}"/>
              </a:ext>
            </a:extLst>
          </p:cNvPr>
          <p:cNvCxnSpPr/>
          <p:nvPr/>
        </p:nvCxnSpPr>
        <p:spPr>
          <a:xfrm rot="10800000">
            <a:off x="7670854" y="3840543"/>
            <a:ext cx="432048" cy="504056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E5A1F233-8DC5-4CC5-AEE4-34F39B90DCE7}"/>
              </a:ext>
            </a:extLst>
          </p:cNvPr>
          <p:cNvCxnSpPr/>
          <p:nvPr/>
        </p:nvCxnSpPr>
        <p:spPr>
          <a:xfrm rot="10800000">
            <a:off x="7101064" y="3120463"/>
            <a:ext cx="432048" cy="504056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5137256D-0F33-4E89-8C35-1960F50F0D1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045280" y="3573016"/>
            <a:ext cx="432048" cy="43295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93FBBBAC-8651-45A0-8AD6-9D33111D2BAF}"/>
              </a:ext>
            </a:extLst>
          </p:cNvPr>
          <p:cNvCxnSpPr>
            <a:cxnSpLocks/>
          </p:cNvCxnSpPr>
          <p:nvPr/>
        </p:nvCxnSpPr>
        <p:spPr>
          <a:xfrm>
            <a:off x="8516782" y="2907747"/>
            <a:ext cx="432048" cy="43295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C0E1B848-429C-448D-8AC6-53D708BA406B}"/>
              </a:ext>
            </a:extLst>
          </p:cNvPr>
          <p:cNvCxnSpPr>
            <a:cxnSpLocks/>
          </p:cNvCxnSpPr>
          <p:nvPr/>
        </p:nvCxnSpPr>
        <p:spPr>
          <a:xfrm>
            <a:off x="9665238" y="4310540"/>
            <a:ext cx="432048" cy="43295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B60E7C0C-94F9-4148-98CA-32C232F5464B}"/>
              </a:ext>
            </a:extLst>
          </p:cNvPr>
          <p:cNvSpPr/>
          <p:nvPr/>
        </p:nvSpPr>
        <p:spPr>
          <a:xfrm>
            <a:off x="6374709" y="1955736"/>
            <a:ext cx="151216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2*f(1)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1FD5082-41CB-4F17-8317-A775B7CC3674}"/>
              </a:ext>
            </a:extLst>
          </p:cNvPr>
          <p:cNvSpPr/>
          <p:nvPr/>
        </p:nvSpPr>
        <p:spPr>
          <a:xfrm>
            <a:off x="5735960" y="1230476"/>
            <a:ext cx="151216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f(1)=1</a:t>
            </a:r>
            <a:endParaRPr lang="zh-CN" altLang="en-US" dirty="0"/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30D4508E-810F-4191-950F-E76F6FA78F96}"/>
              </a:ext>
            </a:extLst>
          </p:cNvPr>
          <p:cNvCxnSpPr/>
          <p:nvPr/>
        </p:nvCxnSpPr>
        <p:spPr>
          <a:xfrm rot="10800000">
            <a:off x="6611474" y="2398144"/>
            <a:ext cx="432048" cy="504056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0DB744C4-6D02-4A15-8473-EF88668813A4}"/>
              </a:ext>
            </a:extLst>
          </p:cNvPr>
          <p:cNvCxnSpPr/>
          <p:nvPr/>
        </p:nvCxnSpPr>
        <p:spPr>
          <a:xfrm rot="10800000">
            <a:off x="5928852" y="1667704"/>
            <a:ext cx="432048" cy="504056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BF7F8050-45C3-4813-A6F2-D1A7A1856828}"/>
              </a:ext>
            </a:extLst>
          </p:cNvPr>
          <p:cNvCxnSpPr>
            <a:cxnSpLocks/>
          </p:cNvCxnSpPr>
          <p:nvPr/>
        </p:nvCxnSpPr>
        <p:spPr>
          <a:xfrm>
            <a:off x="7261937" y="1526389"/>
            <a:ext cx="432048" cy="43295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800180D5-F8CE-40A4-9783-7FE958172B69}"/>
              </a:ext>
            </a:extLst>
          </p:cNvPr>
          <p:cNvCxnSpPr>
            <a:cxnSpLocks/>
          </p:cNvCxnSpPr>
          <p:nvPr/>
        </p:nvCxnSpPr>
        <p:spPr>
          <a:xfrm>
            <a:off x="7900686" y="2255464"/>
            <a:ext cx="432048" cy="43295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9FCDA43C-9C2E-4896-8D10-14E6A5FC71A4}"/>
              </a:ext>
            </a:extLst>
          </p:cNvPr>
          <p:cNvSpPr txBox="1"/>
          <p:nvPr/>
        </p:nvSpPr>
        <p:spPr>
          <a:xfrm>
            <a:off x="9737246" y="1510496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</a:p>
        </p:txBody>
      </p:sp>
    </p:spTree>
    <p:extLst>
      <p:ext uri="{BB962C8B-B14F-4D97-AF65-F5344CB8AC3E}">
        <p14:creationId xmlns:p14="http://schemas.microsoft.com/office/powerpoint/2010/main" val="248241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斐波那契数列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1504" y="1340768"/>
            <a:ext cx="8666290" cy="453072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13</a:t>
            </a:r>
            <a:r>
              <a:rPr lang="zh-CN" altLang="en-US" dirty="0"/>
              <a:t>，</a:t>
            </a:r>
            <a:r>
              <a:rPr lang="en-US" altLang="zh-CN" dirty="0"/>
              <a:t>21</a:t>
            </a:r>
            <a:r>
              <a:rPr lang="zh-CN" altLang="en-US" dirty="0"/>
              <a:t>，</a:t>
            </a:r>
            <a:r>
              <a:rPr lang="en-US" altLang="zh-CN" dirty="0"/>
              <a:t>34</a:t>
            </a:r>
            <a:r>
              <a:rPr lang="zh-CN" altLang="en-US" dirty="0"/>
              <a:t>， </a:t>
            </a:r>
            <a:r>
              <a:rPr lang="en-US" altLang="zh-CN" dirty="0"/>
              <a:t>55……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递归关系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fib(n)=fib(n-1)+fib(n-2)		n&gt;=2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递归终止条件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fib(0)=0		n=0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fib(1)=1		n=1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886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斐波那契数列</a:t>
            </a:r>
          </a:p>
        </p:txBody>
      </p:sp>
      <p:pic>
        <p:nvPicPr>
          <p:cNvPr id="7" name="图片 3">
            <a:extLst>
              <a:ext uri="{FF2B5EF4-FFF2-40B4-BE49-F238E27FC236}">
                <a16:creationId xmlns:a16="http://schemas.microsoft.com/office/drawing/2014/main" id="{246761FA-3D70-4169-8B3A-2A7CF48A8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1628800"/>
            <a:ext cx="439102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EA052A2-3A96-4C2C-900F-28500F524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1381133"/>
            <a:ext cx="5627434" cy="409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8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2014</a:t>
            </a:r>
            <a:r>
              <a:rPr lang="zh-CN" altLang="en-US" dirty="0"/>
              <a:t>年普及组试题</a:t>
            </a:r>
          </a:p>
        </p:txBody>
      </p:sp>
      <p:pic>
        <p:nvPicPr>
          <p:cNvPr id="4" name="图片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374" y="260647"/>
            <a:ext cx="4538233" cy="6204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3237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2014</a:t>
            </a:r>
            <a:r>
              <a:rPr lang="zh-CN" altLang="en-US" dirty="0"/>
              <a:t>年普及组试题</a:t>
            </a:r>
          </a:p>
        </p:txBody>
      </p:sp>
      <p:pic>
        <p:nvPicPr>
          <p:cNvPr id="4" name="图片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374" y="260647"/>
            <a:ext cx="4538233" cy="6204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91" y="2132856"/>
            <a:ext cx="6217577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14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最大公约数</a:t>
            </a:r>
          </a:p>
        </p:txBody>
      </p:sp>
      <p:pic>
        <p:nvPicPr>
          <p:cNvPr id="28675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95"/>
          <a:stretch>
            <a:fillRect/>
          </a:stretch>
        </p:blipFill>
        <p:spPr>
          <a:xfrm>
            <a:off x="2639616" y="1844824"/>
            <a:ext cx="3279775" cy="3565525"/>
          </a:xfrm>
        </p:spPr>
      </p:pic>
    </p:spTree>
    <p:extLst>
      <p:ext uri="{BB962C8B-B14F-4D97-AF65-F5344CB8AC3E}">
        <p14:creationId xmlns:p14="http://schemas.microsoft.com/office/powerpoint/2010/main" val="32504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最大公约数</a:t>
            </a:r>
          </a:p>
        </p:txBody>
      </p:sp>
      <p:pic>
        <p:nvPicPr>
          <p:cNvPr id="28675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95"/>
          <a:stretch>
            <a:fillRect/>
          </a:stretch>
        </p:blipFill>
        <p:spPr>
          <a:xfrm>
            <a:off x="6674126" y="1895061"/>
            <a:ext cx="3279775" cy="3565525"/>
          </a:xfrm>
        </p:spPr>
      </p:pic>
      <p:pic>
        <p:nvPicPr>
          <p:cNvPr id="28676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081" y="1974574"/>
            <a:ext cx="34004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775520" y="4365104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</a:rPr>
              <a:t>用递归代替循环</a:t>
            </a:r>
          </a:p>
        </p:txBody>
      </p:sp>
    </p:spTree>
    <p:extLst>
      <p:ext uri="{BB962C8B-B14F-4D97-AF65-F5344CB8AC3E}">
        <p14:creationId xmlns:p14="http://schemas.microsoft.com/office/powerpoint/2010/main" val="25568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B50C1-3155-412D-8FD4-FB03729E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二进制法求最大公约数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4F24C7-DBE1-4756-B721-A0652A036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10075409" cy="472001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均为偶数，</a:t>
            </a:r>
            <a:r>
              <a:rPr lang="en-US" altLang="zh-CN" dirty="0" err="1"/>
              <a:t>gcb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 = 2*</a:t>
            </a:r>
            <a:r>
              <a:rPr lang="en-US" altLang="zh-CN" dirty="0" err="1"/>
              <a:t>gcb</a:t>
            </a:r>
            <a:r>
              <a:rPr lang="en-US" altLang="zh-CN" dirty="0"/>
              <a:t>(a/2, b/2) </a:t>
            </a:r>
          </a:p>
          <a:p>
            <a:r>
              <a:rPr lang="zh-CN" altLang="en-US" dirty="0"/>
              <a:t>当</a:t>
            </a:r>
            <a:r>
              <a:rPr lang="en-US" altLang="zh-CN" dirty="0"/>
              <a:t>a</a:t>
            </a:r>
            <a:r>
              <a:rPr lang="zh-CN" altLang="en-US" dirty="0"/>
              <a:t>为偶数，</a:t>
            </a:r>
            <a:r>
              <a:rPr lang="en-US" altLang="zh-CN" dirty="0"/>
              <a:t>b</a:t>
            </a:r>
            <a:r>
              <a:rPr lang="zh-CN" altLang="en-US" dirty="0"/>
              <a:t>为奇数，</a:t>
            </a:r>
            <a:r>
              <a:rPr lang="en-US" altLang="zh-CN" dirty="0" err="1"/>
              <a:t>gcb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 = </a:t>
            </a:r>
            <a:r>
              <a:rPr lang="en-US" altLang="zh-CN" dirty="0" err="1"/>
              <a:t>gcb</a:t>
            </a:r>
            <a:r>
              <a:rPr lang="en-US" altLang="zh-CN" dirty="0"/>
              <a:t>(a/2, b) </a:t>
            </a:r>
          </a:p>
          <a:p>
            <a:r>
              <a:rPr lang="zh-CN" altLang="en-US" dirty="0"/>
              <a:t>当</a:t>
            </a:r>
            <a:r>
              <a:rPr lang="en-US" altLang="zh-CN" dirty="0"/>
              <a:t>a</a:t>
            </a:r>
            <a:r>
              <a:rPr lang="zh-CN" altLang="en-US" dirty="0"/>
              <a:t>为奇数，</a:t>
            </a:r>
            <a:r>
              <a:rPr lang="en-US" altLang="zh-CN" dirty="0"/>
              <a:t>b</a:t>
            </a:r>
            <a:r>
              <a:rPr lang="zh-CN" altLang="en-US" dirty="0"/>
              <a:t>为偶数，</a:t>
            </a:r>
            <a:r>
              <a:rPr lang="en-US" altLang="zh-CN" dirty="0" err="1"/>
              <a:t>gcb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 = </a:t>
            </a:r>
            <a:r>
              <a:rPr lang="en-US" altLang="zh-CN" dirty="0" err="1"/>
              <a:t>gcb</a:t>
            </a:r>
            <a:r>
              <a:rPr lang="en-US" altLang="zh-CN" dirty="0"/>
              <a:t>(a, b/2)</a:t>
            </a:r>
          </a:p>
          <a:p>
            <a:r>
              <a:rPr lang="zh-CN" altLang="en-US" dirty="0"/>
              <a:t>当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均为奇数，</a:t>
            </a:r>
            <a:r>
              <a:rPr lang="en-US" altLang="zh-CN" dirty="0" err="1"/>
              <a:t>gcb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 = </a:t>
            </a:r>
            <a:r>
              <a:rPr lang="en-US" altLang="zh-CN" dirty="0" err="1"/>
              <a:t>gcb</a:t>
            </a:r>
            <a:r>
              <a:rPr lang="en-US" altLang="zh-CN" dirty="0"/>
              <a:t>(b, a-b)</a:t>
            </a:r>
          </a:p>
          <a:p>
            <a:r>
              <a:rPr lang="zh-CN" altLang="en-US" dirty="0"/>
              <a:t>当</a:t>
            </a:r>
            <a:r>
              <a:rPr lang="en-US" altLang="zh-CN" dirty="0"/>
              <a:t>a&lt;b</a:t>
            </a:r>
            <a:r>
              <a:rPr lang="zh-CN" altLang="en-US" dirty="0"/>
              <a:t>时，</a:t>
            </a:r>
            <a:r>
              <a:rPr lang="en-US" altLang="zh-CN" dirty="0" err="1"/>
              <a:t>gcb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 = </a:t>
            </a:r>
            <a:r>
              <a:rPr lang="en-US" altLang="zh-CN" dirty="0" err="1"/>
              <a:t>gcb</a:t>
            </a:r>
            <a:r>
              <a:rPr lang="en-US" altLang="zh-CN" dirty="0"/>
              <a:t>(b, a)</a:t>
            </a:r>
          </a:p>
          <a:p>
            <a:r>
              <a:rPr lang="zh-CN" altLang="en-US" dirty="0"/>
              <a:t>当</a:t>
            </a:r>
            <a:r>
              <a:rPr lang="en-US" altLang="zh-CN" dirty="0"/>
              <a:t>a=b</a:t>
            </a:r>
            <a:r>
              <a:rPr lang="zh-CN" altLang="en-US" dirty="0"/>
              <a:t>时，递归结束。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25</a:t>
            </a:r>
            <a:r>
              <a:rPr lang="zh-CN" altLang="en-US" dirty="0"/>
              <a:t>，</a:t>
            </a:r>
            <a:r>
              <a:rPr lang="en-US" altLang="zh-CN" dirty="0"/>
              <a:t>10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25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10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3709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B50C1-3155-412D-8FD4-FB03729E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二进制法求最大公约数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86196B3-E7C0-447A-B7C8-B5D3E4824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3252" y="1517650"/>
            <a:ext cx="6558458" cy="471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54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358F0-871E-458E-9EFC-E7E78CE3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k</a:t>
            </a:r>
            <a:r>
              <a:rPr lang="zh-CN" altLang="en-US" dirty="0"/>
              <a:t>个数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E66BAD-7D74-4CC7-8E19-B9AFB7DDA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描述</a:t>
            </a:r>
            <a:r>
              <a:rPr lang="en-US" altLang="zh-CN" dirty="0"/>
              <a:t>】</a:t>
            </a:r>
          </a:p>
          <a:p>
            <a:pPr marL="0" indent="0">
              <a:buNone/>
            </a:pPr>
            <a:r>
              <a:rPr lang="zh-CN" altLang="en-US" dirty="0"/>
              <a:t>输入一个正整数</a:t>
            </a:r>
            <a:r>
              <a:rPr lang="en-US" altLang="zh-CN" dirty="0"/>
              <a:t>n</a:t>
            </a:r>
            <a:r>
              <a:rPr lang="zh-CN" altLang="en-US" dirty="0"/>
              <a:t>，输出从右边数第</a:t>
            </a:r>
            <a:r>
              <a:rPr lang="en-US" altLang="zh-CN" dirty="0"/>
              <a:t>k</a:t>
            </a:r>
            <a:r>
              <a:rPr lang="zh-CN" altLang="en-US" dirty="0"/>
              <a:t>个数字。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</a:t>
            </a:r>
            <a:r>
              <a:rPr lang="en-US" altLang="zh-CN" dirty="0"/>
              <a:t>】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个整数，分别是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k</a:t>
            </a:r>
            <a:r>
              <a:rPr lang="zh-CN" altLang="en-US" dirty="0"/>
              <a:t>。</a:t>
            </a:r>
            <a:r>
              <a:rPr lang="en-US" altLang="zh-CN" dirty="0"/>
              <a:t>(n&lt;10^9)</a:t>
            </a:r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</a:t>
            </a:r>
            <a:r>
              <a:rPr lang="en-US" altLang="zh-CN" dirty="0"/>
              <a:t>】</a:t>
            </a:r>
          </a:p>
          <a:p>
            <a:pPr marL="0" indent="0">
              <a:buNone/>
            </a:pPr>
            <a:r>
              <a:rPr lang="zh-CN" altLang="en-US" dirty="0"/>
              <a:t>一个一位数。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输入样例</a:t>
            </a:r>
            <a:r>
              <a:rPr lang="en-US" altLang="zh-CN" dirty="0"/>
              <a:t>】</a:t>
            </a:r>
          </a:p>
          <a:p>
            <a:pPr marL="0" indent="0">
              <a:buNone/>
            </a:pPr>
            <a:r>
              <a:rPr lang="en-US" altLang="zh-CN" dirty="0"/>
              <a:t>394829 3</a:t>
            </a:r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输出样例</a:t>
            </a:r>
            <a:r>
              <a:rPr lang="en-US" altLang="zh-CN" dirty="0"/>
              <a:t>】</a:t>
            </a:r>
          </a:p>
          <a:p>
            <a:pPr marL="0" indent="0">
              <a:buNone/>
            </a:pPr>
            <a:r>
              <a:rPr lang="en-US" altLang="zh-CN" dirty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7779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90C10-9BAE-4A72-9F65-DDB1E84C8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7A78B54-D2D2-4F34-8A3A-1737C65CC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5652" y="1517650"/>
            <a:ext cx="6873396" cy="466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513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813F0-B313-4A38-AD6C-A56E02246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k</a:t>
            </a:r>
            <a:r>
              <a:rPr lang="zh-CN" altLang="en-US" dirty="0"/>
              <a:t>个数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78D39E3-600D-499C-81CE-B10E5FAA6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7074" y="1517650"/>
            <a:ext cx="3930552" cy="466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7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ED03F-45B3-4415-BCCB-EE64F9F73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</a:t>
            </a:r>
            <a:r>
              <a:rPr lang="en-US" altLang="zh-CN" dirty="0"/>
              <a:t>-</a:t>
            </a:r>
            <a:r>
              <a:rPr lang="zh-CN" altLang="en-US" dirty="0"/>
              <a:t>解决问题的方法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85268-13FB-4C90-A7B5-393AAD110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递归函数</a:t>
            </a:r>
            <a:endParaRPr lang="en-US" altLang="zh-CN" dirty="0"/>
          </a:p>
          <a:p>
            <a:pPr lvl="1"/>
            <a:r>
              <a:rPr lang="zh-CN" altLang="en-US" dirty="0"/>
              <a:t>在函数中自己调用自己</a:t>
            </a:r>
            <a:endParaRPr lang="en-US" altLang="zh-CN" dirty="0"/>
          </a:p>
          <a:p>
            <a:r>
              <a:rPr lang="zh-CN" altLang="en-US" dirty="0"/>
              <a:t>递归算法</a:t>
            </a:r>
            <a:endParaRPr lang="en-US" altLang="zh-CN" dirty="0"/>
          </a:p>
          <a:p>
            <a:pPr lvl="1"/>
            <a:r>
              <a:rPr lang="zh-CN" altLang="en-US" dirty="0"/>
              <a:t>用递归的思想解决问题</a:t>
            </a:r>
          </a:p>
        </p:txBody>
      </p:sp>
    </p:spTree>
    <p:extLst>
      <p:ext uri="{BB962C8B-B14F-4D97-AF65-F5344CB8AC3E}">
        <p14:creationId xmlns:p14="http://schemas.microsoft.com/office/powerpoint/2010/main" val="199927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CDD34-289F-45DF-BC76-3E4A7F4D9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认识递归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0E3EF7-0CDA-47EB-B8A2-45A3D25C2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21" y="1340768"/>
            <a:ext cx="7704855" cy="4498739"/>
          </a:xfrm>
          <a:prstGeom prst="rect">
            <a:avLst/>
          </a:prstGeom>
        </p:spPr>
      </p:pic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92DF31A-AA0C-4A79-97FB-DCCA13FF9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64152" y="3789040"/>
            <a:ext cx="4104456" cy="261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75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CDD34-289F-45DF-BC76-3E4A7F4D9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4746817" cy="758984"/>
          </a:xfrm>
        </p:spPr>
        <p:txBody>
          <a:bodyPr/>
          <a:lstStyle/>
          <a:p>
            <a:r>
              <a:rPr lang="zh-CN" altLang="en-US" dirty="0"/>
              <a:t>认识递归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0E3EF7-0CDA-47EB-B8A2-45A3D25C2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21" y="1340768"/>
            <a:ext cx="7704855" cy="4498739"/>
          </a:xfrm>
          <a:prstGeom prst="rect">
            <a:avLst/>
          </a:prstGeom>
        </p:spPr>
      </p:pic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92DF31A-AA0C-4A79-97FB-DCCA13FF9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64152" y="3789040"/>
            <a:ext cx="4104456" cy="261052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A1BB111-30D9-4203-AC47-8A4FE84CE32F}"/>
              </a:ext>
            </a:extLst>
          </p:cNvPr>
          <p:cNvSpPr/>
          <p:nvPr/>
        </p:nvSpPr>
        <p:spPr>
          <a:xfrm>
            <a:off x="9480376" y="2714211"/>
            <a:ext cx="151216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n=1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933AE3-5B72-4362-A3DC-A937823AD566}"/>
              </a:ext>
            </a:extLst>
          </p:cNvPr>
          <p:cNvSpPr/>
          <p:nvPr/>
        </p:nvSpPr>
        <p:spPr>
          <a:xfrm>
            <a:off x="8851114" y="1955933"/>
            <a:ext cx="151216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n=2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240811-189C-4B8C-9E30-514E337D3F6D}"/>
              </a:ext>
            </a:extLst>
          </p:cNvPr>
          <p:cNvSpPr/>
          <p:nvPr/>
        </p:nvSpPr>
        <p:spPr>
          <a:xfrm>
            <a:off x="8256240" y="1268760"/>
            <a:ext cx="151216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n=3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A285C7B-98F6-4959-BF63-DB85D520A0B7}"/>
              </a:ext>
            </a:extLst>
          </p:cNvPr>
          <p:cNvSpPr/>
          <p:nvPr/>
        </p:nvSpPr>
        <p:spPr>
          <a:xfrm>
            <a:off x="7752184" y="600183"/>
            <a:ext cx="151216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n=4</a:t>
            </a:r>
            <a:endParaRPr lang="zh-CN" altLang="en-US" dirty="0"/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B924D809-6FE3-4773-82DD-166B0DA93F43}"/>
              </a:ext>
            </a:extLst>
          </p:cNvPr>
          <p:cNvCxnSpPr>
            <a:stCxn id="3" idx="1"/>
          </p:cNvCxnSpPr>
          <p:nvPr/>
        </p:nvCxnSpPr>
        <p:spPr>
          <a:xfrm rot="10800000">
            <a:off x="9048328" y="2426179"/>
            <a:ext cx="432048" cy="504056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C5D0A40C-02C2-4920-AE93-5C4AB3D7350E}"/>
              </a:ext>
            </a:extLst>
          </p:cNvPr>
          <p:cNvCxnSpPr/>
          <p:nvPr/>
        </p:nvCxnSpPr>
        <p:spPr>
          <a:xfrm rot="10800000">
            <a:off x="8393982" y="1752311"/>
            <a:ext cx="432048" cy="504056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F021C71A-39C5-44CB-96E0-36E3BEF1F4DD}"/>
              </a:ext>
            </a:extLst>
          </p:cNvPr>
          <p:cNvCxnSpPr/>
          <p:nvPr/>
        </p:nvCxnSpPr>
        <p:spPr>
          <a:xfrm rot="10800000">
            <a:off x="7824192" y="1032231"/>
            <a:ext cx="432048" cy="504056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3E201048-53CF-490E-A9ED-59EF3BC2DAB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768408" y="1484784"/>
            <a:ext cx="432048" cy="43295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E877607C-3194-46DF-9839-575F78EA367C}"/>
              </a:ext>
            </a:extLst>
          </p:cNvPr>
          <p:cNvCxnSpPr>
            <a:cxnSpLocks/>
          </p:cNvCxnSpPr>
          <p:nvPr/>
        </p:nvCxnSpPr>
        <p:spPr>
          <a:xfrm>
            <a:off x="9239910" y="819515"/>
            <a:ext cx="432048" cy="43295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0D83D501-2CD6-4144-B6C3-1429CBA3FFDF}"/>
              </a:ext>
            </a:extLst>
          </p:cNvPr>
          <p:cNvCxnSpPr>
            <a:cxnSpLocks/>
          </p:cNvCxnSpPr>
          <p:nvPr/>
        </p:nvCxnSpPr>
        <p:spPr>
          <a:xfrm>
            <a:off x="10388366" y="2222308"/>
            <a:ext cx="432048" cy="43295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3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4CBAE-0BDE-4498-B155-7B647B4D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想一想：这个程序的输出是什么？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92E9A61-D303-4EA0-910D-A8E6F92E3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504" y="1484784"/>
            <a:ext cx="5127574" cy="466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01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阶乘问题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7448" y="1340768"/>
            <a:ext cx="5101175" cy="4530725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200" dirty="0"/>
              <a:t>n!=1</a:t>
            </a:r>
            <a:r>
              <a:rPr lang="zh-CN" altLang="en-US" sz="3200" dirty="0"/>
              <a:t>*</a:t>
            </a:r>
            <a:r>
              <a:rPr lang="en-US" altLang="zh-CN" sz="3200" dirty="0"/>
              <a:t>2</a:t>
            </a:r>
            <a:r>
              <a:rPr lang="zh-CN" altLang="en-US" sz="3200" dirty="0"/>
              <a:t>*</a:t>
            </a:r>
            <a:r>
              <a:rPr lang="en-US" altLang="zh-CN" sz="3200" dirty="0"/>
              <a:t>3</a:t>
            </a:r>
            <a:r>
              <a:rPr lang="zh-CN" altLang="en-US" sz="3200" dirty="0"/>
              <a:t>*</a:t>
            </a:r>
            <a:r>
              <a:rPr lang="en-US" altLang="zh-CN" sz="3200" dirty="0"/>
              <a:t>4……*(n-1)*n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3200" dirty="0"/>
              <a:t>函数：</a:t>
            </a:r>
            <a:endParaRPr lang="en-US" altLang="zh-CN" sz="32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200" dirty="0"/>
              <a:t>f(n)=n!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200" dirty="0"/>
              <a:t>f(n)=n*f(n-1)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200" dirty="0"/>
              <a:t>f(n-1)=(n-1)*f(n-2)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3200" dirty="0"/>
              <a:t>当</a:t>
            </a:r>
            <a:r>
              <a:rPr lang="en-US" altLang="zh-CN" sz="3200" dirty="0"/>
              <a:t>n=1</a:t>
            </a:r>
            <a:r>
              <a:rPr lang="zh-CN" altLang="en-US" sz="3200" dirty="0"/>
              <a:t>时，</a:t>
            </a:r>
            <a:r>
              <a:rPr lang="en-US" altLang="zh-CN" sz="3200" dirty="0"/>
              <a:t>f(1)=1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32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sz="3200" dirty="0"/>
          </a:p>
        </p:txBody>
      </p:sp>
      <p:sp>
        <p:nvSpPr>
          <p:cNvPr id="2" name="文本框 1"/>
          <p:cNvSpPr txBox="1"/>
          <p:nvPr/>
        </p:nvSpPr>
        <p:spPr>
          <a:xfrm>
            <a:off x="6600056" y="2564904"/>
            <a:ext cx="1255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accent5"/>
                </a:solidFill>
              </a:rPr>
              <a:t>f(n)=</a:t>
            </a:r>
            <a:endParaRPr lang="zh-CN" altLang="en-US" sz="4000" dirty="0">
              <a:solidFill>
                <a:schemeClr val="accent5"/>
              </a:solidFill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7999544" y="2060848"/>
            <a:ext cx="288032" cy="172819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31592" y="2060848"/>
            <a:ext cx="22541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accent5"/>
                </a:solidFill>
              </a:rPr>
              <a:t>1    (n=1)</a:t>
            </a:r>
            <a:endParaRPr lang="zh-CN" altLang="en-US" sz="4000" dirty="0">
              <a:solidFill>
                <a:schemeClr val="accent5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431592" y="3002608"/>
            <a:ext cx="35397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accent5"/>
                </a:solidFill>
              </a:rPr>
              <a:t>n*f(n-1)   (n&gt;1)</a:t>
            </a:r>
            <a:endParaRPr lang="zh-CN" altLang="en-US" sz="4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20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阶乘问题</a:t>
            </a:r>
          </a:p>
        </p:txBody>
      </p:sp>
      <p:pic>
        <p:nvPicPr>
          <p:cNvPr id="7" name="图片 3">
            <a:extLst>
              <a:ext uri="{FF2B5EF4-FFF2-40B4-BE49-F238E27FC236}">
                <a16:creationId xmlns:a16="http://schemas.microsoft.com/office/drawing/2014/main" id="{43F7D3A6-3C12-4748-8490-D9F7595D3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1556792"/>
            <a:ext cx="38671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654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阶乘问题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75306" y="1408112"/>
            <a:ext cx="4365003" cy="453072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写递归函数时必须遵循下列条件：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zh-CN" altLang="en-US" dirty="0"/>
              <a:t>存在递归关系，问题可以划归为一个子问题。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zh-CN" altLang="en-US" dirty="0"/>
              <a:t>递归有终止的条件（边界条件）。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sz="2000" dirty="0"/>
          </a:p>
        </p:txBody>
      </p:sp>
      <p:pic>
        <p:nvPicPr>
          <p:cNvPr id="24580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408112"/>
            <a:ext cx="3884612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991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环保</Template>
  <TotalTime>4477</TotalTime>
  <Pages>0</Pages>
  <Words>471</Words>
  <Characters>0</Characters>
  <Application>Microsoft Office PowerPoint</Application>
  <DocSecurity>0</DocSecurity>
  <PresentationFormat>宽屏</PresentationFormat>
  <Lines>0</Lines>
  <Paragraphs>79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Adobe 繁黑體 Std B</vt:lpstr>
      <vt:lpstr>黑体</vt:lpstr>
      <vt:lpstr>微软雅黑</vt:lpstr>
      <vt:lpstr>Arial</vt:lpstr>
      <vt:lpstr>Calibri</vt:lpstr>
      <vt:lpstr>Calibri Light</vt:lpstr>
      <vt:lpstr>Century Gothic</vt:lpstr>
      <vt:lpstr>Garamond</vt:lpstr>
      <vt:lpstr>Times New Roman</vt:lpstr>
      <vt:lpstr>Wingdings</vt:lpstr>
      <vt:lpstr>Wingdings 2</vt:lpstr>
      <vt:lpstr>HDOfficeLightV0</vt:lpstr>
      <vt:lpstr>Savon</vt:lpstr>
      <vt:lpstr>挑战信息学奥林匹克</vt:lpstr>
      <vt:lpstr>递归</vt:lpstr>
      <vt:lpstr>递归-解决问题的方法</vt:lpstr>
      <vt:lpstr>认识递归</vt:lpstr>
      <vt:lpstr>认识递归</vt:lpstr>
      <vt:lpstr>想一想：这个程序的输出是什么？</vt:lpstr>
      <vt:lpstr>阶乘问题</vt:lpstr>
      <vt:lpstr>阶乘问题</vt:lpstr>
      <vt:lpstr>阶乘问题</vt:lpstr>
      <vt:lpstr>阶乘问题</vt:lpstr>
      <vt:lpstr>斐波那契数列</vt:lpstr>
      <vt:lpstr>斐波那契数列</vt:lpstr>
      <vt:lpstr>2014年普及组试题</vt:lpstr>
      <vt:lpstr>2014年普及组试题</vt:lpstr>
      <vt:lpstr>最大公约数</vt:lpstr>
      <vt:lpstr>最大公约数</vt:lpstr>
      <vt:lpstr>二进制法求最大公约数</vt:lpstr>
      <vt:lpstr>二进制法求最大公约数</vt:lpstr>
      <vt:lpstr>第k个数</vt:lpstr>
      <vt:lpstr>第k个数</vt:lpstr>
    </vt:vector>
  </TitlesOfParts>
  <Company>szsyzx.net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欢迎！</dc:title>
  <dc:creator>wangjx</dc:creator>
  <cp:lastModifiedBy>wang jianxin</cp:lastModifiedBy>
  <cp:revision>369</cp:revision>
  <dcterms:created xsi:type="dcterms:W3CDTF">2007-08-07T12:36:14Z</dcterms:created>
  <dcterms:modified xsi:type="dcterms:W3CDTF">2019-01-10T15:26:41Z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2052-9.1.0.4842</vt:lpwstr>
  </property>
</Properties>
</file>