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4324" r:id="rId2"/>
  </p:sldMasterIdLst>
  <p:notesMasterIdLst>
    <p:notesMasterId r:id="rId13"/>
  </p:notesMasterIdLst>
  <p:sldIdLst>
    <p:sldId id="257" r:id="rId3"/>
    <p:sldId id="259" r:id="rId4"/>
    <p:sldId id="344" r:id="rId5"/>
    <p:sldId id="345" r:id="rId6"/>
    <p:sldId id="346" r:id="rId7"/>
    <p:sldId id="347" r:id="rId8"/>
    <p:sldId id="352" r:id="rId9"/>
    <p:sldId id="356" r:id="rId10"/>
    <p:sldId id="353" r:id="rId11"/>
    <p:sldId id="354" r:id="rId12"/>
  </p:sldIdLst>
  <p:sldSz cx="12192000" cy="6858000"/>
  <p:notesSz cx="6808788" cy="98234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66CC"/>
    <a:srgbClr val="FFFFFF"/>
    <a:srgbClr val="D60093"/>
    <a:srgbClr val="FF3300"/>
    <a:srgbClr val="FFFF00"/>
    <a:srgbClr val="FF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72" y="10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0175" y="736600"/>
            <a:ext cx="6548438" cy="368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/>
              <a:t>单击此处编辑母版文本样式</a:t>
            </a:r>
          </a:p>
          <a:p>
            <a:pPr lvl="1"/>
            <a:r>
              <a:rPr lang="zh-CN" altLang="zh-CN" noProof="0"/>
              <a:t>第二级</a:t>
            </a:r>
          </a:p>
          <a:p>
            <a:pPr lvl="2"/>
            <a:r>
              <a:rPr lang="zh-CN" altLang="zh-CN" noProof="0"/>
              <a:t>第三级</a:t>
            </a:r>
          </a:p>
          <a:p>
            <a:pPr lvl="3"/>
            <a:r>
              <a:rPr lang="zh-CN" altLang="zh-CN" noProof="0"/>
              <a:t>第四级</a:t>
            </a:r>
          </a:p>
          <a:p>
            <a:pPr lvl="4"/>
            <a:r>
              <a:rPr lang="zh-CN" altLang="zh-CN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6665E49-0FAF-4827-A89E-459EE2FA9E3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2877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0473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24893-DBDA-4BFA-9CE1-4BFE7CD0F8CF}" type="datetime1">
              <a:rPr lang="en-US"/>
              <a:pPr>
                <a:defRPr/>
              </a:pPr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8FF87-50E7-4D7C-B3C4-E069BD6E4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251D-888C-4B96-B613-1AE9A18C262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043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55F8F-C378-4C42-BF64-5CB843272E3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248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10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14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16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7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2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125" y="1341438"/>
            <a:ext cx="1555750" cy="527050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2FA42EB-9E79-43CA-96EF-342DF4572F34}" type="datetimeFigureOut">
              <a:rPr lang="en-US"/>
              <a:pPr>
                <a:defRPr/>
              </a:pPr>
              <a:t>1/12/2019</a:t>
            </a:fld>
            <a:endParaRPr lang="en-US"/>
          </a:p>
        </p:txBody>
      </p:sp>
      <p:sp>
        <p:nvSpPr>
          <p:cNvPr id="13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7425" y="5211763"/>
            <a:ext cx="2111375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FAEF2FC-0AC2-4C34-8C37-D02BB4137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3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94472-9E7A-43BB-A393-C296912D8F0D}" type="datetimeFigureOut">
              <a:rPr lang="en-US"/>
              <a:pPr>
                <a:defRPr/>
              </a:pPr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E905F-EDD6-4AC8-81AA-559EA75A5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8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23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29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31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2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300" y="1344613"/>
            <a:ext cx="1555750" cy="530225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609E0F-3F7C-4E0A-8939-58AC8518F67B}" type="datetimeFigureOut">
              <a:rPr lang="zh-CN" altLang="en-US"/>
              <a:pPr>
                <a:defRPr/>
              </a:pPr>
              <a:t>2019/1/12</a:t>
            </a:fld>
            <a:endParaRPr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708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250" y="5211763"/>
            <a:ext cx="2112963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8AA4B-9D7F-4A83-A507-88BBA0E182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06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542D5-6E35-4FE3-8779-F8C716C0A6E0}" type="datetimeFigureOut">
              <a:rPr lang="en-US"/>
              <a:pPr>
                <a:defRPr/>
              </a:pPr>
              <a:t>1/12/2019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AD357-3507-457A-ABD7-E885B666D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50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B4A32-73F4-427E-AD2F-E8F2564B7AC2}" type="datetimeFigureOut">
              <a:rPr lang="en-US"/>
              <a:pPr>
                <a:defRPr/>
              </a:pPr>
              <a:t>1/12/2019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5C29D-E572-4E26-B9DF-90EE0F8DE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22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C9227-BB47-435A-804C-D9AF2902C3D4}" type="datetimeFigureOut">
              <a:rPr lang="en-US"/>
              <a:pPr>
                <a:defRPr/>
              </a:pPr>
              <a:t>1/12/2019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EEF4-4D87-4223-9C47-61E4CC08B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08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7124D-D584-4ECD-B1AE-E22DCF57E53A}" type="datetimeFigureOut">
              <a:rPr lang="en-US"/>
              <a:pPr>
                <a:defRPr/>
              </a:pPr>
              <a:t>1/12/2019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2B312-DB54-4A5C-967D-99377C542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1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/>
          <p:nvPr/>
        </p:nvSpPr>
        <p:spPr>
          <a:xfrm>
            <a:off x="246063" y="238125"/>
            <a:ext cx="8531225" cy="638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14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0819-7460-47C5-9FA0-AA732DD25A70}" type="datetimeFigureOut">
              <a:rPr lang="en-US"/>
              <a:pPr>
                <a:defRPr/>
              </a:pPr>
              <a:t>1/12/2019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363" y="6223000"/>
            <a:ext cx="1463675" cy="2746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77F1A4-9DE2-45D6-B95B-3413F257D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5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79425" y="6453188"/>
            <a:ext cx="11088688" cy="0"/>
          </a:xfrm>
          <a:prstGeom prst="line">
            <a:avLst/>
          </a:prstGeom>
          <a:ln w="19050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58984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4662836"/>
          </a:xfrm>
        </p:spPr>
        <p:txBody>
          <a:bodyPr>
            <a:normAutofit/>
          </a:bodyPr>
          <a:lstStyle>
            <a:lvl1pPr marL="2286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1pPr>
            <a:lvl2pPr marL="685800" indent="-228600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/>
            </a:lvl2pPr>
            <a:lvl3pPr marL="11430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3pPr>
            <a:lvl4pPr marL="16002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4pPr>
            <a:lvl5pPr marL="20574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89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fld id="{9581C684-34CB-4B74-A4DD-38D6D41430ED}" type="datetimeFigureOut">
              <a:rPr lang="en-US"/>
              <a:pPr>
                <a:defRPr/>
              </a:pPr>
              <a:t>1/12/2019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538" y="6227763"/>
            <a:ext cx="1463675" cy="2730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2BACB5-83FE-4FFC-A5C2-74E294D1B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9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8EE0A-7D9A-4FF3-BE24-3177E43AE3A5}" type="datetimeFigureOut">
              <a:rPr lang="en-US"/>
              <a:pPr>
                <a:defRPr/>
              </a:pPr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75CE-C92F-4F96-A09C-6A9A38CDE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8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55C27-FC58-4301-9664-F92FBEE13319}" type="datetimeFigureOut">
              <a:rPr lang="en-US"/>
              <a:pPr>
                <a:defRPr/>
              </a:pPr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323D1-B128-4F4E-9E4D-5098F69D6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7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8B22B-7679-43DA-A063-7603640328F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183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B4DB5-AB0C-416B-A497-94387338E13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621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87A19-5E95-437A-A077-5F41F019B10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447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71847-E61B-4656-A338-045731B6013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76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D8F21-1356-4299-8337-DD0187B27AB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882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1953-5865-4F8F-98BB-4D4893263F0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064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3FBCF-12A3-473D-B33C-D072E546175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823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4455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4550" y="1828800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682B9C-C314-46BB-B72D-CD3629F4E7A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8" r:id="rId1"/>
    <p:sldLayoutId id="2147484499" r:id="rId2"/>
    <p:sldLayoutId id="2147484482" r:id="rId3"/>
    <p:sldLayoutId id="2147484483" r:id="rId4"/>
    <p:sldLayoutId id="2147484484" r:id="rId5"/>
    <p:sldLayoutId id="2147484485" r:id="rId6"/>
    <p:sldLayoutId id="2147484486" r:id="rId7"/>
    <p:sldLayoutId id="2147484487" r:id="rId8"/>
    <p:sldLayoutId id="2147484488" r:id="rId9"/>
    <p:sldLayoutId id="2147484489" r:id="rId10"/>
    <p:sldLayoutId id="214748449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642938"/>
            <a:ext cx="1005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6800" y="2103438"/>
            <a:ext cx="10058400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638" y="6307138"/>
            <a:ext cx="27432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6028B02-9407-403E-8BE1-15E7C08A362F}" type="datetimeFigureOut">
              <a:rPr lang="en-US"/>
              <a:pPr>
                <a:defRPr/>
              </a:pPr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325" y="6307138"/>
            <a:ext cx="521335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563" y="6307138"/>
            <a:ext cx="1463675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CF1D1EC-F172-456D-9C4B-4F638A095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0" r:id="rId1"/>
    <p:sldLayoutId id="2147484491" r:id="rId2"/>
    <p:sldLayoutId id="2147484501" r:id="rId3"/>
    <p:sldLayoutId id="2147484492" r:id="rId4"/>
    <p:sldLayoutId id="2147484493" r:id="rId5"/>
    <p:sldLayoutId id="2147484494" r:id="rId6"/>
    <p:sldLayoutId id="2147484495" r:id="rId7"/>
    <p:sldLayoutId id="2147484502" r:id="rId8"/>
    <p:sldLayoutId id="2147484503" r:id="rId9"/>
    <p:sldLayoutId id="2147484496" r:id="rId10"/>
    <p:sldLayoutId id="214748449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800" kern="1200" dirty="0">
          <a:solidFill>
            <a:srgbClr val="262626"/>
          </a:solidFill>
          <a:latin typeface="+mj-lt"/>
          <a:ea typeface="+mn-ea"/>
          <a:cs typeface="+mn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9pPr>
    </p:titleStyle>
    <p:bodyStyle>
      <a:lvl1pPr marL="182563" indent="-182563" algn="l" rtl="0" eaLnBrk="0" fontAlgn="base" hangingPunct="0">
        <a:spcBef>
          <a:spcPts val="9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7488" y="3940175"/>
            <a:ext cx="6480720" cy="16557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C++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程序设计（</a:t>
            </a: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2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）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递归函数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1838" y="2274888"/>
            <a:ext cx="7416800" cy="15954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挑战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信息学奥林匹克</a:t>
            </a:r>
            <a:endParaRPr lang="zh-CN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pic>
        <p:nvPicPr>
          <p:cNvPr id="1024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404813"/>
            <a:ext cx="31527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2.2.666:</a:t>
            </a:r>
            <a:r>
              <a:rPr lang="zh-CN" altLang="en-US" dirty="0"/>
              <a:t>放苹果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890" y="1362075"/>
            <a:ext cx="4142708" cy="479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1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ED03F-45B3-4415-BCCB-EE64F9F7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</a:t>
            </a:r>
            <a:r>
              <a:rPr lang="en-US" altLang="zh-CN" dirty="0"/>
              <a:t>-</a:t>
            </a:r>
            <a:r>
              <a:rPr lang="zh-CN" altLang="en-US" dirty="0"/>
              <a:t>解决问题的方法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85268-13FB-4C90-A7B5-393AAD110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递归函数</a:t>
            </a:r>
            <a:endParaRPr lang="en-US" altLang="zh-CN" dirty="0"/>
          </a:p>
          <a:p>
            <a:pPr lvl="1"/>
            <a:r>
              <a:rPr lang="zh-CN" altLang="en-US" dirty="0"/>
              <a:t>在函数中自己调用自己</a:t>
            </a:r>
            <a:endParaRPr lang="en-US" altLang="zh-CN" dirty="0"/>
          </a:p>
          <a:p>
            <a:r>
              <a:rPr lang="zh-CN" altLang="en-US" dirty="0"/>
              <a:t>递归算法</a:t>
            </a:r>
            <a:endParaRPr lang="en-US" altLang="zh-CN" dirty="0"/>
          </a:p>
          <a:p>
            <a:pPr lvl="1"/>
            <a:r>
              <a:rPr lang="zh-CN" altLang="en-US" dirty="0"/>
              <a:t>用递归的思想解决问题</a:t>
            </a:r>
          </a:p>
        </p:txBody>
      </p:sp>
    </p:spTree>
    <p:extLst>
      <p:ext uri="{BB962C8B-B14F-4D97-AF65-F5344CB8AC3E}">
        <p14:creationId xmlns:p14="http://schemas.microsoft.com/office/powerpoint/2010/main" val="199927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汉诺塔游戏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609600" y="1196975"/>
            <a:ext cx="10972800" cy="475297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/>
              <a:t>汉诺塔由编号为</a:t>
            </a:r>
            <a:r>
              <a:rPr lang="en-US" altLang="zh-CN" sz="2000"/>
              <a:t>1</a:t>
            </a:r>
            <a:r>
              <a:rPr lang="zh-CN" altLang="en-US" sz="2000"/>
              <a:t>到</a:t>
            </a:r>
            <a:r>
              <a:rPr lang="en-US" altLang="zh-CN" sz="2000"/>
              <a:t>n</a:t>
            </a:r>
            <a:r>
              <a:rPr lang="zh-CN" altLang="en-US" sz="2000"/>
              <a:t>大小不同的圆盘和三根柱子</a:t>
            </a:r>
            <a:r>
              <a:rPr lang="en-US" altLang="zh-CN" sz="2000"/>
              <a:t>a,b,c</a:t>
            </a:r>
            <a:r>
              <a:rPr lang="zh-CN" altLang="en-US" sz="2000"/>
              <a:t>组成，编号越小盘子越小。开始时，这</a:t>
            </a:r>
            <a:r>
              <a:rPr lang="en-US" altLang="zh-CN" sz="2000"/>
              <a:t>n</a:t>
            </a:r>
            <a:r>
              <a:rPr lang="zh-CN" altLang="en-US" sz="2000"/>
              <a:t>个圆盘由大到小依次套在</a:t>
            </a:r>
            <a:r>
              <a:rPr lang="en-US" altLang="zh-CN" sz="2000"/>
              <a:t>a</a:t>
            </a:r>
            <a:r>
              <a:rPr lang="zh-CN" altLang="en-US" sz="2000"/>
              <a:t>柱上，如图</a:t>
            </a:r>
            <a:r>
              <a:rPr lang="en-US" altLang="zh-CN" sz="2000"/>
              <a:t>1.6.3</a:t>
            </a:r>
            <a:r>
              <a:rPr lang="zh-CN" altLang="en-US" sz="2000"/>
              <a:t>所示。要求把</a:t>
            </a:r>
            <a:r>
              <a:rPr lang="en-US" altLang="zh-CN" sz="2000"/>
              <a:t>a</a:t>
            </a:r>
            <a:r>
              <a:rPr lang="zh-CN" altLang="en-US" sz="2000"/>
              <a:t>柱上</a:t>
            </a:r>
            <a:r>
              <a:rPr lang="en-US" altLang="zh-CN" sz="2000"/>
              <a:t>n</a:t>
            </a:r>
            <a:r>
              <a:rPr lang="zh-CN" altLang="en-US" sz="2000"/>
              <a:t>个圆盘按下述规则移到</a:t>
            </a:r>
            <a:r>
              <a:rPr lang="en-US" altLang="zh-CN" sz="2000"/>
              <a:t>c</a:t>
            </a:r>
            <a:r>
              <a:rPr lang="zh-CN" altLang="en-US" sz="2000"/>
              <a:t>柱上：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/>
              <a:t>①一次只能移一个圆盘，它必须位于某个柱子的顶部；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/>
              <a:t>②圆盘只能在三个柱子上存放；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/>
              <a:t>③任何时刻不允许大盘压小盘。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/>
              <a:t>将这</a:t>
            </a:r>
            <a:r>
              <a:rPr lang="en-US" altLang="zh-CN" sz="2000"/>
              <a:t>n</a:t>
            </a:r>
            <a:r>
              <a:rPr lang="zh-CN" altLang="en-US" sz="2000"/>
              <a:t>个盘子用最少移动次数从</a:t>
            </a:r>
            <a:r>
              <a:rPr lang="en-US" altLang="zh-CN" sz="2000"/>
              <a:t>a</a:t>
            </a:r>
            <a:r>
              <a:rPr lang="zh-CN" altLang="en-US" sz="2000"/>
              <a:t>柱移动到</a:t>
            </a:r>
            <a:r>
              <a:rPr lang="en-US" altLang="zh-CN" sz="2000"/>
              <a:t>c</a:t>
            </a:r>
            <a:r>
              <a:rPr lang="zh-CN" altLang="en-US" sz="2000"/>
              <a:t>柱上，输出每一步的移动方法。</a:t>
            </a:r>
            <a:endParaRPr lang="en-US" altLang="zh-CN" sz="200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/>
              <a:t>输入：只有一行，一个整数</a:t>
            </a:r>
            <a:r>
              <a:rPr lang="en-US" altLang="zh-CN" sz="2000"/>
              <a:t>n(1&lt;=n&lt;=20),</a:t>
            </a:r>
            <a:r>
              <a:rPr lang="zh-CN" altLang="en-US" sz="2000"/>
              <a:t>表示盘子的数量。</a:t>
            </a:r>
            <a:endParaRPr lang="en-US" altLang="zh-CN" sz="200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/>
              <a:t>输出：输出若干行，每一行的格式是“步数</a:t>
            </a:r>
            <a:r>
              <a:rPr lang="en-US" altLang="zh-CN" sz="2000"/>
              <a:t>.Move </a:t>
            </a:r>
            <a:r>
              <a:rPr lang="zh-CN" altLang="en-US" sz="2000"/>
              <a:t>盘子编号 </a:t>
            </a:r>
            <a:r>
              <a:rPr lang="en-US" altLang="zh-CN" sz="2000"/>
              <a:t>from </a:t>
            </a:r>
            <a:r>
              <a:rPr lang="zh-CN" altLang="en-US" sz="2000"/>
              <a:t>源柱 </a:t>
            </a:r>
            <a:r>
              <a:rPr lang="en-US" altLang="zh-CN" sz="2000"/>
              <a:t>to </a:t>
            </a:r>
            <a:r>
              <a:rPr lang="zh-CN" altLang="en-US" sz="2000"/>
              <a:t>目标柱”。</a:t>
            </a:r>
            <a:endParaRPr lang="en-US" altLang="zh-CN" sz="200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/>
              <a:t>样例输入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/>
              <a:t>3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/>
              <a:t>样例输出</a:t>
            </a:r>
          </a:p>
        </p:txBody>
      </p:sp>
      <p:pic>
        <p:nvPicPr>
          <p:cNvPr id="29700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68" y="4568825"/>
            <a:ext cx="21336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83025"/>
            <a:ext cx="49720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421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547688"/>
            <a:ext cx="2667000" cy="115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1989138"/>
            <a:ext cx="2667000" cy="141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2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388" y="3695700"/>
            <a:ext cx="243840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2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5205413"/>
            <a:ext cx="2590800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2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450" y="446088"/>
            <a:ext cx="2667000" cy="135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27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0" y="2009775"/>
            <a:ext cx="2743200" cy="133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28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5" y="3616325"/>
            <a:ext cx="27432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29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838" y="5181600"/>
            <a:ext cx="256222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140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3"/>
          <p:cNvSpPr>
            <a:spLocks noChangeShapeType="1"/>
          </p:cNvSpPr>
          <p:nvPr/>
        </p:nvSpPr>
        <p:spPr bwMode="auto">
          <a:xfrm>
            <a:off x="3130550" y="4011613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7" name="Line 4"/>
          <p:cNvSpPr>
            <a:spLocks noChangeShapeType="1"/>
          </p:cNvSpPr>
          <p:nvPr/>
        </p:nvSpPr>
        <p:spPr bwMode="auto">
          <a:xfrm flipV="1">
            <a:off x="4044950" y="1649413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06750" y="3706813"/>
            <a:ext cx="1600200" cy="2286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282950" y="2106612"/>
            <a:ext cx="1447800" cy="1600200"/>
            <a:chOff x="3282950" y="2106613"/>
            <a:chExt cx="1447800" cy="160020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282950" y="3478213"/>
              <a:ext cx="1447800" cy="228600"/>
            </a:xfrm>
            <a:prstGeom prst="rect">
              <a:avLst/>
            </a:prstGeom>
            <a:gradFill rotWithShape="1">
              <a:gsLst>
                <a:gs pos="0">
                  <a:srgbClr val="182F00"/>
                </a:gs>
                <a:gs pos="50000">
                  <a:srgbClr val="336600"/>
                </a:gs>
                <a:gs pos="100000">
                  <a:srgbClr val="182F00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359150" y="3249613"/>
              <a:ext cx="1295400" cy="228600"/>
            </a:xfrm>
            <a:prstGeom prst="rect">
              <a:avLst/>
            </a:prstGeom>
            <a:gradFill rotWithShape="1">
              <a:gsLst>
                <a:gs pos="0">
                  <a:srgbClr val="182F00"/>
                </a:gs>
                <a:gs pos="50000">
                  <a:srgbClr val="336600"/>
                </a:gs>
                <a:gs pos="100000">
                  <a:srgbClr val="182F00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587750" y="2563813"/>
              <a:ext cx="838200" cy="228600"/>
            </a:xfrm>
            <a:prstGeom prst="rect">
              <a:avLst/>
            </a:prstGeom>
            <a:gradFill rotWithShape="1">
              <a:gsLst>
                <a:gs pos="0">
                  <a:srgbClr val="182F00"/>
                </a:gs>
                <a:gs pos="50000">
                  <a:srgbClr val="336600"/>
                </a:gs>
                <a:gs pos="100000">
                  <a:srgbClr val="182F00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663950" y="2335213"/>
              <a:ext cx="685800" cy="228600"/>
            </a:xfrm>
            <a:prstGeom prst="rect">
              <a:avLst/>
            </a:prstGeom>
            <a:gradFill rotWithShape="1">
              <a:gsLst>
                <a:gs pos="0">
                  <a:srgbClr val="182F00"/>
                </a:gs>
                <a:gs pos="50000">
                  <a:srgbClr val="336600"/>
                </a:gs>
                <a:gs pos="100000">
                  <a:srgbClr val="182F00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740150" y="2106613"/>
              <a:ext cx="533400" cy="228600"/>
            </a:xfrm>
            <a:prstGeom prst="rect">
              <a:avLst/>
            </a:prstGeom>
            <a:gradFill rotWithShape="1">
              <a:gsLst>
                <a:gs pos="0">
                  <a:srgbClr val="182F00"/>
                </a:gs>
                <a:gs pos="50000">
                  <a:srgbClr val="336600"/>
                </a:gs>
                <a:gs pos="100000">
                  <a:srgbClr val="182F00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435350" y="3021013"/>
              <a:ext cx="1143000" cy="228600"/>
            </a:xfrm>
            <a:prstGeom prst="rect">
              <a:avLst/>
            </a:prstGeom>
            <a:gradFill rotWithShape="1">
              <a:gsLst>
                <a:gs pos="0">
                  <a:srgbClr val="182F00"/>
                </a:gs>
                <a:gs pos="50000">
                  <a:srgbClr val="336600"/>
                </a:gs>
                <a:gs pos="100000">
                  <a:srgbClr val="182F00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3511550" y="2792413"/>
              <a:ext cx="990600" cy="228600"/>
            </a:xfrm>
            <a:prstGeom prst="rect">
              <a:avLst/>
            </a:prstGeom>
            <a:gradFill rotWithShape="1">
              <a:gsLst>
                <a:gs pos="0">
                  <a:srgbClr val="182F00"/>
                </a:gs>
                <a:gs pos="50000">
                  <a:srgbClr val="336600"/>
                </a:gs>
                <a:gs pos="100000">
                  <a:srgbClr val="182F00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1756" name="Line 13"/>
          <p:cNvSpPr>
            <a:spLocks noChangeShapeType="1"/>
          </p:cNvSpPr>
          <p:nvPr/>
        </p:nvSpPr>
        <p:spPr bwMode="auto">
          <a:xfrm>
            <a:off x="7854950" y="4011613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7" name="Line 14"/>
          <p:cNvSpPr>
            <a:spLocks noChangeShapeType="1"/>
          </p:cNvSpPr>
          <p:nvPr/>
        </p:nvSpPr>
        <p:spPr bwMode="auto">
          <a:xfrm flipV="1">
            <a:off x="8769350" y="1649413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8" name="Line 15"/>
          <p:cNvSpPr>
            <a:spLocks noChangeShapeType="1"/>
          </p:cNvSpPr>
          <p:nvPr/>
        </p:nvSpPr>
        <p:spPr bwMode="auto">
          <a:xfrm>
            <a:off x="5492750" y="4011613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9" name="Line 16"/>
          <p:cNvSpPr>
            <a:spLocks noChangeShapeType="1"/>
          </p:cNvSpPr>
          <p:nvPr/>
        </p:nvSpPr>
        <p:spPr bwMode="auto">
          <a:xfrm flipV="1">
            <a:off x="6407150" y="1649413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0" name="Text Box 17"/>
          <p:cNvSpPr txBox="1">
            <a:spLocks noChangeArrowheads="1"/>
          </p:cNvSpPr>
          <p:nvPr/>
        </p:nvSpPr>
        <p:spPr bwMode="auto">
          <a:xfrm>
            <a:off x="3816350" y="408781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/>
              <a:t>A</a:t>
            </a:r>
          </a:p>
        </p:txBody>
      </p:sp>
      <p:sp>
        <p:nvSpPr>
          <p:cNvPr id="31761" name="Text Box 18"/>
          <p:cNvSpPr txBox="1">
            <a:spLocks noChangeArrowheads="1"/>
          </p:cNvSpPr>
          <p:nvPr/>
        </p:nvSpPr>
        <p:spPr bwMode="auto">
          <a:xfrm>
            <a:off x="8540750" y="408781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/>
              <a:t>C</a:t>
            </a:r>
          </a:p>
        </p:txBody>
      </p:sp>
      <p:sp>
        <p:nvSpPr>
          <p:cNvPr id="31762" name="Text Box 19"/>
          <p:cNvSpPr txBox="1">
            <a:spLocks noChangeArrowheads="1"/>
          </p:cNvSpPr>
          <p:nvPr/>
        </p:nvSpPr>
        <p:spPr bwMode="auto">
          <a:xfrm>
            <a:off x="6178550" y="408781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/>
              <a:t>B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723035" y="2106612"/>
            <a:ext cx="1447800" cy="1600200"/>
            <a:chOff x="5645150" y="2259013"/>
            <a:chExt cx="1447800" cy="1600200"/>
          </a:xfrm>
        </p:grpSpPr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5645150" y="3630613"/>
              <a:ext cx="1447800" cy="228600"/>
            </a:xfrm>
            <a:prstGeom prst="rect">
              <a:avLst/>
            </a:prstGeom>
            <a:gradFill rotWithShape="1">
              <a:gsLst>
                <a:gs pos="0">
                  <a:srgbClr val="182F00"/>
                </a:gs>
                <a:gs pos="50000">
                  <a:srgbClr val="336600"/>
                </a:gs>
                <a:gs pos="100000">
                  <a:srgbClr val="182F00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5721350" y="3402013"/>
              <a:ext cx="1295400" cy="228600"/>
            </a:xfrm>
            <a:prstGeom prst="rect">
              <a:avLst/>
            </a:prstGeom>
            <a:gradFill rotWithShape="1">
              <a:gsLst>
                <a:gs pos="0">
                  <a:srgbClr val="182F00"/>
                </a:gs>
                <a:gs pos="50000">
                  <a:srgbClr val="336600"/>
                </a:gs>
                <a:gs pos="100000">
                  <a:srgbClr val="182F00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5949950" y="2716213"/>
              <a:ext cx="838200" cy="228600"/>
            </a:xfrm>
            <a:prstGeom prst="rect">
              <a:avLst/>
            </a:prstGeom>
            <a:gradFill rotWithShape="1">
              <a:gsLst>
                <a:gs pos="0">
                  <a:srgbClr val="182F00"/>
                </a:gs>
                <a:gs pos="50000">
                  <a:srgbClr val="336600"/>
                </a:gs>
                <a:gs pos="100000">
                  <a:srgbClr val="182F00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6026150" y="2487613"/>
              <a:ext cx="685800" cy="228600"/>
            </a:xfrm>
            <a:prstGeom prst="rect">
              <a:avLst/>
            </a:prstGeom>
            <a:gradFill rotWithShape="1">
              <a:gsLst>
                <a:gs pos="0">
                  <a:srgbClr val="182F00"/>
                </a:gs>
                <a:gs pos="50000">
                  <a:srgbClr val="336600"/>
                </a:gs>
                <a:gs pos="100000">
                  <a:srgbClr val="182F00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6102350" y="2259013"/>
              <a:ext cx="533400" cy="228600"/>
            </a:xfrm>
            <a:prstGeom prst="rect">
              <a:avLst/>
            </a:prstGeom>
            <a:gradFill rotWithShape="1">
              <a:gsLst>
                <a:gs pos="0">
                  <a:srgbClr val="182F00"/>
                </a:gs>
                <a:gs pos="50000">
                  <a:srgbClr val="336600"/>
                </a:gs>
                <a:gs pos="100000">
                  <a:srgbClr val="182F00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5797550" y="3173413"/>
              <a:ext cx="1143000" cy="228600"/>
            </a:xfrm>
            <a:prstGeom prst="rect">
              <a:avLst/>
            </a:prstGeom>
            <a:gradFill rotWithShape="1">
              <a:gsLst>
                <a:gs pos="0">
                  <a:srgbClr val="182F00"/>
                </a:gs>
                <a:gs pos="50000">
                  <a:srgbClr val="336600"/>
                </a:gs>
                <a:gs pos="100000">
                  <a:srgbClr val="182F00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5873750" y="2944813"/>
              <a:ext cx="990600" cy="228600"/>
            </a:xfrm>
            <a:prstGeom prst="rect">
              <a:avLst/>
            </a:prstGeom>
            <a:gradFill rotWithShape="1">
              <a:gsLst>
                <a:gs pos="0">
                  <a:srgbClr val="182F00"/>
                </a:gs>
                <a:gs pos="50000">
                  <a:srgbClr val="336600"/>
                </a:gs>
                <a:gs pos="100000">
                  <a:srgbClr val="182F00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816350" y="4545013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dirty="0"/>
              <a:t>1: (n-1, A, C, B)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5568950" y="5154613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dirty="0"/>
              <a:t>2: 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sz="2400" dirty="0"/>
              <a:t>C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7092950" y="4545013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dirty="0"/>
              <a:t>3: (n-1, B, A, C)</a:t>
            </a:r>
          </a:p>
        </p:txBody>
      </p:sp>
    </p:spTree>
    <p:extLst>
      <p:ext uri="{BB962C8B-B14F-4D97-AF65-F5344CB8AC3E}">
        <p14:creationId xmlns:p14="http://schemas.microsoft.com/office/powerpoint/2010/main" val="132271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0139 L 0.05325 -0.26481 C 0.06445 -0.32407 0.08125 -0.3537 0.09856 -0.3537 C 0.11849 -0.3537 0.1345 -0.32407 0.1457 -0.26481 L 0.19961 0.00139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74" y="-1775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0024 C 0.06067 -0.24838 0.12187 -0.49607 0.18698 -0.49607 C 0.25208 -0.49607 0.35638 -0.08311 0.39062 -0.00024 " pathEditMode="relative" rAng="0" ptsTypes="AAA">
                                      <p:cBhvr>
                                        <p:cTn id="1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9531" y="-2479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05156 -0.24745 C 0.06224 -0.30301 0.07825 -0.33102 0.09531 -0.33102 C 0.11458 -0.33102 0.12994 -0.30301 0.14062 -0.24745 L 0.19257 -2.22222E-6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22" y="-1655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 autoUpdateAnimBg="0"/>
      <p:bldP spid="28" grpId="0" autoUpdateAnimBg="0"/>
      <p:bldP spid="2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404813"/>
            <a:ext cx="8424863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119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2.2.1696:</a:t>
            </a:r>
            <a:r>
              <a:rPr lang="zh-CN" altLang="en-US" dirty="0"/>
              <a:t>逆波兰表达式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zh-CN" altLang="en-US" dirty="0"/>
              <a:t>描述</a:t>
            </a:r>
          </a:p>
          <a:p>
            <a:pPr>
              <a:buNone/>
            </a:pPr>
            <a:r>
              <a:rPr lang="zh-CN" altLang="en-US" dirty="0"/>
              <a:t>逆波兰表达式是一种把运算符前置的算术表达式，例如普通的表达式</a:t>
            </a:r>
            <a:r>
              <a:rPr lang="en-US" altLang="zh-CN" dirty="0"/>
              <a:t>2 + 3</a:t>
            </a:r>
            <a:r>
              <a:rPr lang="zh-CN" altLang="en-US" dirty="0"/>
              <a:t>的逆波兰表示法为</a:t>
            </a:r>
            <a:r>
              <a:rPr lang="en-US" altLang="zh-CN" dirty="0"/>
              <a:t>+ 2 3</a:t>
            </a:r>
            <a:r>
              <a:rPr lang="zh-CN" altLang="en-US" dirty="0"/>
              <a:t>。逆波兰表达式的优点是运算符之间不必有优先级关系，也不必用括号改变运算次序，例如</a:t>
            </a:r>
            <a:r>
              <a:rPr lang="en-US" altLang="zh-CN" dirty="0"/>
              <a:t>(2 + 3) * 4</a:t>
            </a:r>
            <a:r>
              <a:rPr lang="zh-CN" altLang="en-US" dirty="0"/>
              <a:t>的逆波兰表示法为* </a:t>
            </a:r>
            <a:r>
              <a:rPr lang="en-US" altLang="zh-CN" dirty="0"/>
              <a:t>+ 2 3 4</a:t>
            </a:r>
            <a:r>
              <a:rPr lang="zh-CN" altLang="en-US" dirty="0"/>
              <a:t>。本题求解逆波兰表达式的值，其中运算符包括</a:t>
            </a:r>
            <a:r>
              <a:rPr lang="en-US" altLang="zh-CN" dirty="0"/>
              <a:t>+ - * /</a:t>
            </a:r>
            <a:r>
              <a:rPr lang="zh-CN" altLang="en-US" dirty="0"/>
              <a:t>四个。</a:t>
            </a:r>
          </a:p>
          <a:p>
            <a:pPr>
              <a:buNone/>
            </a:pPr>
            <a:r>
              <a:rPr lang="zh-CN" altLang="en-US" dirty="0"/>
              <a:t>输入</a:t>
            </a:r>
          </a:p>
          <a:p>
            <a:pPr>
              <a:buNone/>
            </a:pPr>
            <a:r>
              <a:rPr lang="zh-CN" altLang="en-US" dirty="0"/>
              <a:t>输入为一行，其中运算符和运算数之间都用空格分隔，运算数是浮点数。</a:t>
            </a:r>
          </a:p>
          <a:p>
            <a:pPr>
              <a:buNone/>
            </a:pPr>
            <a:r>
              <a:rPr lang="zh-CN" altLang="en-US" dirty="0"/>
              <a:t>输出</a:t>
            </a:r>
          </a:p>
          <a:p>
            <a:pPr>
              <a:buNone/>
            </a:pPr>
            <a:r>
              <a:rPr lang="zh-CN" altLang="en-US" dirty="0"/>
              <a:t>输出为一行，表达式的值。</a:t>
            </a:r>
          </a:p>
          <a:p>
            <a:pPr>
              <a:buNone/>
            </a:pPr>
            <a:r>
              <a:rPr lang="zh-CN" altLang="en-US" dirty="0"/>
              <a:t>可直接用</a:t>
            </a:r>
            <a:r>
              <a:rPr lang="en-US" altLang="zh-CN" dirty="0" err="1"/>
              <a:t>printf</a:t>
            </a:r>
            <a:r>
              <a:rPr lang="en-US" altLang="zh-CN" dirty="0"/>
              <a:t>("%f\n", v)</a:t>
            </a:r>
            <a:r>
              <a:rPr lang="zh-CN" altLang="en-US" dirty="0"/>
              <a:t>输出表达式的值</a:t>
            </a:r>
            <a:r>
              <a:rPr lang="en-US" altLang="zh-CN" dirty="0"/>
              <a:t>v</a:t>
            </a:r>
            <a:r>
              <a:rPr lang="zh-CN" altLang="en-US" dirty="0"/>
              <a:t>。</a:t>
            </a:r>
          </a:p>
          <a:p>
            <a:pPr>
              <a:buNone/>
            </a:pPr>
            <a:r>
              <a:rPr lang="zh-CN" altLang="en-US" dirty="0"/>
              <a:t>样例输入</a:t>
            </a:r>
          </a:p>
          <a:p>
            <a:pPr>
              <a:buNone/>
            </a:pPr>
            <a:r>
              <a:rPr lang="zh-CN" altLang="en-US" dirty="0"/>
              <a:t>* </a:t>
            </a:r>
            <a:r>
              <a:rPr lang="en-US" altLang="zh-CN" dirty="0"/>
              <a:t>+ 11.0 12.0 + 24.0 35.0</a:t>
            </a:r>
          </a:p>
          <a:p>
            <a:pPr>
              <a:buNone/>
            </a:pPr>
            <a:r>
              <a:rPr lang="zh-CN" altLang="en-US" dirty="0"/>
              <a:t>样例输出</a:t>
            </a:r>
          </a:p>
          <a:p>
            <a:pPr>
              <a:buNone/>
            </a:pPr>
            <a:r>
              <a:rPr lang="en-US" altLang="zh-CN" dirty="0"/>
              <a:t>1357.000000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627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2.2.1696:</a:t>
            </a:r>
            <a:r>
              <a:rPr lang="zh-CN" altLang="en-US" dirty="0"/>
              <a:t>逆波兰表达式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8872" y="1511058"/>
            <a:ext cx="4762500" cy="3762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759" y="1950346"/>
            <a:ext cx="42481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8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2.2.666:</a:t>
            </a:r>
            <a:r>
              <a:rPr lang="zh-CN" altLang="en-US" dirty="0"/>
              <a:t>放苹果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zh-CN" altLang="en-US" dirty="0"/>
              <a:t>描述</a:t>
            </a:r>
          </a:p>
          <a:p>
            <a:pPr>
              <a:buNone/>
            </a:pPr>
            <a:r>
              <a:rPr lang="zh-CN" altLang="en-US" dirty="0"/>
              <a:t>把</a:t>
            </a:r>
            <a:r>
              <a:rPr lang="en-US" altLang="zh-CN" dirty="0"/>
              <a:t>M</a:t>
            </a:r>
            <a:r>
              <a:rPr lang="zh-CN" altLang="en-US" dirty="0"/>
              <a:t>个同样的苹果放在</a:t>
            </a:r>
            <a:r>
              <a:rPr lang="en-US" altLang="zh-CN" dirty="0"/>
              <a:t>N</a:t>
            </a:r>
            <a:r>
              <a:rPr lang="zh-CN" altLang="en-US" dirty="0"/>
              <a:t>个同样的盘子里，允许有的盘子空着不放，问共有多少种不同的分法？（用</a:t>
            </a:r>
            <a:r>
              <a:rPr lang="en-US" altLang="zh-CN" dirty="0"/>
              <a:t>K</a:t>
            </a:r>
            <a:r>
              <a:rPr lang="zh-CN" altLang="en-US" dirty="0"/>
              <a:t>表示）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1 </a:t>
            </a:r>
            <a:r>
              <a:rPr lang="zh-CN" altLang="en-US" dirty="0"/>
              <a:t>是同一种分法。</a:t>
            </a:r>
          </a:p>
          <a:p>
            <a:pPr>
              <a:buNone/>
            </a:pPr>
            <a:r>
              <a:rPr lang="zh-CN" altLang="en-US" dirty="0"/>
              <a:t>输入</a:t>
            </a:r>
          </a:p>
          <a:p>
            <a:pPr>
              <a:buNone/>
            </a:pPr>
            <a:r>
              <a:rPr lang="zh-CN" altLang="en-US" dirty="0"/>
              <a:t>第一行是测试数据的数目</a:t>
            </a:r>
            <a:r>
              <a:rPr lang="en-US" altLang="zh-CN" dirty="0"/>
              <a:t>t</a:t>
            </a:r>
            <a:r>
              <a:rPr lang="zh-CN" altLang="en-US" dirty="0"/>
              <a:t>（</a:t>
            </a:r>
            <a:r>
              <a:rPr lang="en-US" altLang="zh-CN" dirty="0"/>
              <a:t>0 &lt;= t &lt;= 20</a:t>
            </a:r>
            <a:r>
              <a:rPr lang="zh-CN" altLang="en-US" dirty="0"/>
              <a:t>）。以下每行均包含二个整数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，以空格分开。</a:t>
            </a:r>
            <a:r>
              <a:rPr lang="en-US" altLang="zh-CN" dirty="0"/>
              <a:t>1&lt;=M</a:t>
            </a:r>
            <a:r>
              <a:rPr lang="zh-CN" altLang="en-US" dirty="0"/>
              <a:t>，</a:t>
            </a:r>
            <a:r>
              <a:rPr lang="en-US" altLang="zh-CN" dirty="0"/>
              <a:t>N&lt;=10</a:t>
            </a:r>
            <a:r>
              <a:rPr lang="zh-CN" altLang="en-US" dirty="0"/>
              <a:t>。</a:t>
            </a:r>
          </a:p>
          <a:p>
            <a:pPr>
              <a:buNone/>
            </a:pPr>
            <a:r>
              <a:rPr lang="zh-CN" altLang="en-US" dirty="0"/>
              <a:t>输出</a:t>
            </a:r>
          </a:p>
          <a:p>
            <a:pPr>
              <a:buNone/>
            </a:pPr>
            <a:r>
              <a:rPr lang="zh-CN" altLang="en-US" dirty="0"/>
              <a:t>对输入的每组数据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，用一行输出相应的</a:t>
            </a:r>
            <a:r>
              <a:rPr lang="en-US" altLang="zh-CN" dirty="0"/>
              <a:t>K</a:t>
            </a:r>
            <a:r>
              <a:rPr lang="zh-CN" altLang="en-US" dirty="0"/>
              <a:t>。</a:t>
            </a:r>
          </a:p>
          <a:p>
            <a:pPr>
              <a:buNone/>
            </a:pPr>
            <a:r>
              <a:rPr lang="zh-CN" altLang="en-US" dirty="0"/>
              <a:t>样例输入</a:t>
            </a:r>
          </a:p>
          <a:p>
            <a:pPr>
              <a:buNone/>
            </a:pPr>
            <a:r>
              <a:rPr lang="en-US" altLang="zh-CN" dirty="0"/>
              <a:t>1</a:t>
            </a:r>
          </a:p>
          <a:p>
            <a:pPr>
              <a:buNone/>
            </a:pPr>
            <a:r>
              <a:rPr lang="en-US" altLang="zh-CN" dirty="0"/>
              <a:t>7 3</a:t>
            </a:r>
          </a:p>
          <a:p>
            <a:pPr>
              <a:buNone/>
            </a:pPr>
            <a:r>
              <a:rPr lang="zh-CN" altLang="en-US" dirty="0"/>
              <a:t>样例输出</a:t>
            </a:r>
          </a:p>
          <a:p>
            <a:pPr>
              <a:buNone/>
            </a:pPr>
            <a:r>
              <a:rPr lang="en-US" altLang="zh-CN" dirty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4487</TotalTime>
  <Pages>0</Pages>
  <Words>543</Words>
  <Characters>0</Characters>
  <Application>Microsoft Office PowerPoint</Application>
  <DocSecurity>0</DocSecurity>
  <PresentationFormat>宽屏</PresentationFormat>
  <Lines>0</Lines>
  <Paragraphs>52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Adobe 繁黑體 Std B</vt:lpstr>
      <vt:lpstr>黑体</vt:lpstr>
      <vt:lpstr>Arial</vt:lpstr>
      <vt:lpstr>Calibri</vt:lpstr>
      <vt:lpstr>Calibri Light</vt:lpstr>
      <vt:lpstr>Century Gothic</vt:lpstr>
      <vt:lpstr>Garamond</vt:lpstr>
      <vt:lpstr>Times New Roman</vt:lpstr>
      <vt:lpstr>Wingdings</vt:lpstr>
      <vt:lpstr>Wingdings 2</vt:lpstr>
      <vt:lpstr>HDOfficeLightV0</vt:lpstr>
      <vt:lpstr>Savon</vt:lpstr>
      <vt:lpstr>挑战信息学奥林匹克</vt:lpstr>
      <vt:lpstr>递归-解决问题的方法</vt:lpstr>
      <vt:lpstr>汉诺塔游戏</vt:lpstr>
      <vt:lpstr>PowerPoint 演示文稿</vt:lpstr>
      <vt:lpstr>PowerPoint 演示文稿</vt:lpstr>
      <vt:lpstr>PowerPoint 演示文稿</vt:lpstr>
      <vt:lpstr>2.2.1696:逆波兰表达式</vt:lpstr>
      <vt:lpstr>2.2.1696:逆波兰表达式</vt:lpstr>
      <vt:lpstr>2.2.666:放苹果</vt:lpstr>
      <vt:lpstr>2.2.666:放苹果</vt:lpstr>
    </vt:vector>
  </TitlesOfParts>
  <Company>szsyzx.net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欢迎！</dc:title>
  <dc:creator>wangjx</dc:creator>
  <cp:lastModifiedBy>wang jianxin</cp:lastModifiedBy>
  <cp:revision>371</cp:revision>
  <dcterms:created xsi:type="dcterms:W3CDTF">2007-08-07T12:36:14Z</dcterms:created>
  <dcterms:modified xsi:type="dcterms:W3CDTF">2019-01-12T07:18:55Z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2052-9.1.0.4842</vt:lpwstr>
  </property>
</Properties>
</file>