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18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310" r:id="rId10"/>
    <p:sldId id="311" r:id="rId11"/>
    <p:sldId id="313" r:id="rId12"/>
    <p:sldId id="312" r:id="rId13"/>
    <p:sldId id="314" r:id="rId14"/>
    <p:sldId id="315" r:id="rId15"/>
    <p:sldId id="316" r:id="rId16"/>
    <p:sldId id="317" r:id="rId17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72" y="4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2018/10/6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3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文件与结构体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7C66C-1D80-48D3-ABD2-DDDBDFCE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成绩统计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7CD7ACE-51DA-4BC4-8E4C-A69897865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696" y="692696"/>
            <a:ext cx="6391876" cy="51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12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8EA0436-6653-4467-8703-EB5CF4F0D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424" y="260648"/>
            <a:ext cx="10873208" cy="613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3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ADF68-2B9A-479D-AD54-7ECEF3D7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数据离散化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21FD1-BBDD-4469-AD85-3269AEC07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340768"/>
            <a:ext cx="10515600" cy="483937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离散化是程序设计中一个常用的技巧，离散化可以改进一个低效的算法，甚至实现根本不可能实现的算法。最简单的离散化处理如下：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23 45 12 18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3 4 1 2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获取每个数字在排序后的位置。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第一行，一个整数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的范围是</a:t>
            </a:r>
            <a:r>
              <a:rPr lang="en-US" altLang="zh-CN" dirty="0"/>
              <a:t>[1…100]</a:t>
            </a:r>
            <a:r>
              <a:rPr lang="zh-CN" altLang="en-US" dirty="0"/>
              <a:t>；接下来一行，有</a:t>
            </a:r>
            <a:r>
              <a:rPr lang="en-US" altLang="zh-CN" dirty="0"/>
              <a:t>n</a:t>
            </a:r>
            <a:r>
              <a:rPr lang="zh-CN" altLang="en-US" dirty="0"/>
              <a:t>个 整数。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一行，</a:t>
            </a:r>
            <a:r>
              <a:rPr lang="en-US" altLang="zh-CN" dirty="0"/>
              <a:t>n</a:t>
            </a:r>
            <a:r>
              <a:rPr lang="zh-CN" altLang="en-US" dirty="0"/>
              <a:t>个整数，是原始数据在排序序列中的位置。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8 2 6 9 4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4 1 3 5 2</a:t>
            </a: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051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B28A2-9CDF-4071-908A-1E18E628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数据离散化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C08307D-43BC-4EB6-B3E3-A3CF82F6F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1685" y="1517650"/>
            <a:ext cx="4501329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69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B28A2-9CDF-4071-908A-1E18E628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数据离散化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0C80F6A-AD03-4E1E-AD07-253332F86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8250" y="1517650"/>
            <a:ext cx="4768200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9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B28A2-9CDF-4071-908A-1E18E628B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数据离散化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7B904B-29E2-4CA2-9A0F-A3FF8FC8A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8354" y="1517650"/>
            <a:ext cx="6147992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6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03CB1-74FD-41CC-990E-20333E40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信息学奥赛常用文件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7FD4D-D943-4A63-97CC-E6CF21A9A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程序文件</a:t>
            </a:r>
            <a:endParaRPr lang="en-US" altLang="zh-CN" dirty="0"/>
          </a:p>
          <a:p>
            <a:pPr lvl="1"/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en-US" altLang="zh-CN" dirty="0"/>
              <a:t>  </a:t>
            </a:r>
            <a:r>
              <a:rPr lang="zh-CN" altLang="en-US" dirty="0"/>
              <a:t>程序源文件</a:t>
            </a:r>
            <a:endParaRPr lang="en-US" altLang="zh-CN" dirty="0"/>
          </a:p>
          <a:p>
            <a:pPr lvl="1"/>
            <a:r>
              <a:rPr lang="en-US" altLang="zh-CN" dirty="0"/>
              <a:t>.exe  </a:t>
            </a:r>
            <a:r>
              <a:rPr lang="zh-CN" altLang="en-US" dirty="0"/>
              <a:t>可执行文件</a:t>
            </a:r>
            <a:endParaRPr lang="en-US" altLang="zh-CN" dirty="0"/>
          </a:p>
          <a:p>
            <a:r>
              <a:rPr lang="zh-CN" altLang="en-US" dirty="0"/>
              <a:t>数据文件</a:t>
            </a:r>
            <a:endParaRPr lang="en-US" altLang="zh-CN" dirty="0"/>
          </a:p>
          <a:p>
            <a:pPr lvl="1"/>
            <a:r>
              <a:rPr lang="en-US" altLang="zh-CN" dirty="0"/>
              <a:t>.in	</a:t>
            </a:r>
            <a:r>
              <a:rPr lang="zh-CN" altLang="en-US" dirty="0"/>
              <a:t>输入文件</a:t>
            </a:r>
            <a:endParaRPr lang="en-US" altLang="zh-CN" dirty="0"/>
          </a:p>
          <a:p>
            <a:pPr lvl="1"/>
            <a:r>
              <a:rPr lang="en-US" altLang="zh-CN" dirty="0"/>
              <a:t>.out	</a:t>
            </a:r>
            <a:r>
              <a:rPr lang="zh-CN" altLang="en-US" dirty="0"/>
              <a:t>输出文件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cpp</a:t>
            </a:r>
            <a:r>
              <a:rPr lang="zh-CN" altLang="en-US" dirty="0"/>
              <a:t>、</a:t>
            </a:r>
            <a:r>
              <a:rPr lang="en-US" altLang="zh-CN" dirty="0"/>
              <a:t>.in</a:t>
            </a:r>
            <a:r>
              <a:rPr lang="zh-CN" altLang="en-US" dirty="0"/>
              <a:t>、</a:t>
            </a:r>
            <a:r>
              <a:rPr lang="en-US" altLang="zh-CN" dirty="0"/>
              <a:t>.out</a:t>
            </a:r>
          </a:p>
          <a:p>
            <a:pPr lvl="1"/>
            <a:r>
              <a:rPr lang="zh-CN" altLang="en-US" dirty="0"/>
              <a:t>都是文本文件</a:t>
            </a:r>
          </a:p>
        </p:txBody>
      </p:sp>
      <p:sp>
        <p:nvSpPr>
          <p:cNvPr id="11" name="弧形 10">
            <a:extLst>
              <a:ext uri="{FF2B5EF4-FFF2-40B4-BE49-F238E27FC236}">
                <a16:creationId xmlns:a16="http://schemas.microsoft.com/office/drawing/2014/main" id="{AB4EC83A-F270-4C9F-98D5-1FB88F74D5E4}"/>
              </a:ext>
            </a:extLst>
          </p:cNvPr>
          <p:cNvSpPr/>
          <p:nvPr/>
        </p:nvSpPr>
        <p:spPr>
          <a:xfrm>
            <a:off x="3863752" y="2132856"/>
            <a:ext cx="864096" cy="576064"/>
          </a:xfrm>
          <a:prstGeom prst="arc">
            <a:avLst>
              <a:gd name="adj1" fmla="val 16200000"/>
              <a:gd name="adj2" fmla="val 5121492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57A185-BA9D-4576-83F1-6BA771FE3842}"/>
              </a:ext>
            </a:extLst>
          </p:cNvPr>
          <p:cNvSpPr txBox="1"/>
          <p:nvPr/>
        </p:nvSpPr>
        <p:spPr>
          <a:xfrm>
            <a:off x="4871864" y="220486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5"/>
                </a:solidFill>
              </a:rPr>
              <a:t>编译（预处理器、编译器、汇编器、链接器）</a:t>
            </a:r>
          </a:p>
        </p:txBody>
      </p:sp>
    </p:spTree>
    <p:extLst>
      <p:ext uri="{BB962C8B-B14F-4D97-AF65-F5344CB8AC3E}">
        <p14:creationId xmlns:p14="http://schemas.microsoft.com/office/powerpoint/2010/main" val="210758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2CD20-D198-42C6-B060-554C45F5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570B3-6411-42DD-8E73-E6FA72908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打开文件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读、写文件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关闭文件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重定向文件操作</a:t>
            </a:r>
            <a:endParaRPr lang="en-US" altLang="zh-CN" dirty="0"/>
          </a:p>
          <a:p>
            <a:pPr lvl="1"/>
            <a:r>
              <a:rPr lang="en-US" altLang="zh-CN" dirty="0" err="1"/>
              <a:t>freopen</a:t>
            </a:r>
            <a:r>
              <a:rPr lang="en-US" altLang="zh-CN" dirty="0"/>
              <a:t>(“</a:t>
            </a:r>
            <a:r>
              <a:rPr lang="zh-CN" altLang="en-US" dirty="0"/>
              <a:t>文件名</a:t>
            </a:r>
            <a:r>
              <a:rPr lang="en-US" altLang="zh-CN" dirty="0"/>
              <a:t>”,”</a:t>
            </a:r>
            <a:r>
              <a:rPr lang="en-US" altLang="zh-CN" dirty="0" err="1"/>
              <a:t>r”,stdin</a:t>
            </a:r>
            <a:r>
              <a:rPr lang="en-US" altLang="zh-CN" dirty="0"/>
              <a:t>);</a:t>
            </a:r>
          </a:p>
          <a:p>
            <a:pPr lvl="1"/>
            <a:r>
              <a:rPr lang="en-US" altLang="zh-CN" dirty="0" err="1"/>
              <a:t>freopen</a:t>
            </a:r>
            <a:r>
              <a:rPr lang="en-US" altLang="zh-CN" dirty="0"/>
              <a:t>(“</a:t>
            </a:r>
            <a:r>
              <a:rPr lang="zh-CN" altLang="en-US" dirty="0"/>
              <a:t>文件名</a:t>
            </a:r>
            <a:r>
              <a:rPr lang="en-US" altLang="zh-CN" dirty="0"/>
              <a:t>”,”w”,</a:t>
            </a:r>
            <a:r>
              <a:rPr lang="en-US" altLang="zh-CN" dirty="0" err="1"/>
              <a:t>stdout</a:t>
            </a:r>
            <a:r>
              <a:rPr lang="en-US" altLang="zh-CN" dirty="0"/>
              <a:t>);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44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D85A5-1A0F-4901-B8ED-438CE0AE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读写文件操作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7D04DC-EC9F-4ADC-A659-5AFB7B471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用文件输入若干整数，进行求和后输出。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a.in</a:t>
            </a:r>
          </a:p>
          <a:p>
            <a:pPr marL="0" indent="0">
              <a:buNone/>
            </a:pPr>
            <a:r>
              <a:rPr lang="en-US" altLang="zh-CN" dirty="0"/>
              <a:t>2 9 7 14 87 65 55 33 98 53 2 55 76 34 90</a:t>
            </a:r>
          </a:p>
          <a:p>
            <a:pPr marL="0" indent="0">
              <a:buNone/>
            </a:pPr>
            <a:r>
              <a:rPr lang="en-US" altLang="zh-CN" dirty="0" err="1"/>
              <a:t>a.out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680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freopen</a:t>
            </a:r>
            <a:r>
              <a:rPr lang="en-US" altLang="zh-CN" dirty="0"/>
              <a:t>(“a.in</a:t>
            </a:r>
            <a:r>
              <a:rPr lang="zh-CN" altLang="en-US" dirty="0"/>
              <a:t>”</a:t>
            </a:r>
            <a:r>
              <a:rPr lang="en-US" altLang="zh-CN" dirty="0"/>
              <a:t>,”</a:t>
            </a:r>
            <a:r>
              <a:rPr lang="en-US" altLang="zh-CN" dirty="0" err="1"/>
              <a:t>r”,stdin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 err="1"/>
              <a:t>freopen</a:t>
            </a:r>
            <a:r>
              <a:rPr lang="en-US" altLang="zh-CN" dirty="0"/>
              <a:t>(“</a:t>
            </a:r>
            <a:r>
              <a:rPr lang="en-US" altLang="zh-CN" dirty="0" err="1"/>
              <a:t>a.out</a:t>
            </a:r>
            <a:r>
              <a:rPr lang="zh-CN" altLang="en-US" dirty="0"/>
              <a:t>”</a:t>
            </a:r>
            <a:r>
              <a:rPr lang="en-US" altLang="zh-CN" dirty="0"/>
              <a:t>,”w”,</a:t>
            </a:r>
            <a:r>
              <a:rPr lang="en-US" altLang="zh-CN" dirty="0" err="1"/>
              <a:t>stdout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99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7C66C-1D80-48D3-ABD2-DDDBDFCE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成绩统计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9C25D6-736C-4DBD-9E06-1D864FF4A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86402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  <a:r>
              <a:rPr lang="en-US" altLang="zh-CN" dirty="0"/>
              <a:t>n</a:t>
            </a:r>
            <a:r>
              <a:rPr lang="zh-CN" altLang="en-US" dirty="0"/>
              <a:t>个学生的姓名和语文、数学的分数，按总分从高到低输出，分数相同的按输入的先后输出。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第一行，一个整数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的范围是</a:t>
            </a:r>
            <a:r>
              <a:rPr lang="en-US" altLang="zh-CN" dirty="0"/>
              <a:t>[1…100]</a:t>
            </a:r>
            <a:r>
              <a:rPr lang="zh-CN" altLang="en-US" dirty="0"/>
              <a:t>；接下来有</a:t>
            </a:r>
            <a:r>
              <a:rPr lang="en-US" altLang="zh-CN" dirty="0"/>
              <a:t>n</a:t>
            </a:r>
            <a:r>
              <a:rPr lang="zh-CN" altLang="en-US" dirty="0"/>
              <a:t>行，每行一个姓名，</a:t>
            </a:r>
            <a:r>
              <a:rPr lang="en-US" altLang="zh-CN" dirty="0"/>
              <a:t>2</a:t>
            </a:r>
            <a:r>
              <a:rPr lang="zh-CN" altLang="en-US" dirty="0"/>
              <a:t>个整数。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总分排序后的名单，共</a:t>
            </a:r>
            <a:r>
              <a:rPr lang="en-US" altLang="zh-CN" dirty="0"/>
              <a:t>n</a:t>
            </a:r>
            <a:r>
              <a:rPr lang="zh-CN" altLang="en-US" dirty="0"/>
              <a:t>行，每行格式：姓名 语文 数学 总分。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/>
              <a:t>Gaoxiang</a:t>
            </a:r>
            <a:r>
              <a:rPr lang="en-US" altLang="zh-CN" dirty="0"/>
              <a:t> 78 96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/>
              <a:t>Wangxi</a:t>
            </a:r>
            <a:r>
              <a:rPr lang="en-US" altLang="zh-CN" dirty="0"/>
              <a:t> 70 99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/>
              <a:t>Liujia</a:t>
            </a:r>
            <a:r>
              <a:rPr lang="en-US" altLang="zh-CN" dirty="0"/>
              <a:t> 90 87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/>
              <a:t>Zhangjin</a:t>
            </a:r>
            <a:r>
              <a:rPr lang="en-US" altLang="zh-CN" dirty="0"/>
              <a:t> 78 91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/>
              <a:t>Liujia</a:t>
            </a:r>
            <a:r>
              <a:rPr lang="en-US" altLang="zh-CN" dirty="0"/>
              <a:t> 90 87 177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/>
              <a:t>Gaoxiang</a:t>
            </a:r>
            <a:r>
              <a:rPr lang="en-US" altLang="zh-CN" dirty="0"/>
              <a:t> 78 96 174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/>
              <a:t>Wangxi</a:t>
            </a:r>
            <a:r>
              <a:rPr lang="en-US" altLang="zh-CN" dirty="0"/>
              <a:t> 70 99 169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err="1"/>
              <a:t>Zhangjin</a:t>
            </a:r>
            <a:r>
              <a:rPr lang="en-US" altLang="zh-CN" dirty="0"/>
              <a:t> 78 91 169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447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7C66C-1D80-48D3-ABD2-DDDBDFCE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成绩统计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73A9C93-DAB9-4AF2-819C-B35AAD661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576" y="1412776"/>
            <a:ext cx="6413224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8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74EF8-A58C-4CDC-95B6-9EA1BC52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成绩统计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58ECD4C-3749-4CDE-8D0F-A5B173AC1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1704" y="692696"/>
            <a:ext cx="8586207" cy="572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6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222513"/>
            <a:ext cx="4584576" cy="4701209"/>
          </a:xfrm>
        </p:spPr>
        <p:txBody>
          <a:bodyPr>
            <a:normAutofit/>
          </a:bodyPr>
          <a:lstStyle/>
          <a:p>
            <a:pPr marL="685800" indent="-457200">
              <a:buFont typeface="Wingdings" panose="05000000000000000000" pitchFamily="2" charset="2"/>
              <a:buChar char="u"/>
            </a:pPr>
            <a:r>
              <a:rPr lang="zh-CN" altLang="en-US" sz="2400" dirty="0"/>
              <a:t>结构体定义格式</a:t>
            </a:r>
            <a:endParaRPr lang="en-US" altLang="zh-CN" sz="2400" dirty="0"/>
          </a:p>
          <a:p>
            <a:pPr marL="228600"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struct</a:t>
            </a:r>
            <a:r>
              <a:rPr lang="en-US" altLang="zh-CN" sz="2400" dirty="0"/>
              <a:t> </a:t>
            </a:r>
            <a:r>
              <a:rPr lang="zh-CN" altLang="en-US" sz="2400" dirty="0"/>
              <a:t>类型名称</a:t>
            </a:r>
            <a:endParaRPr lang="en-US" altLang="zh-CN" sz="2400" dirty="0"/>
          </a:p>
          <a:p>
            <a:pPr marL="228600">
              <a:buNone/>
            </a:pPr>
            <a:r>
              <a:rPr lang="en-US" altLang="zh-CN" sz="2400" dirty="0"/>
              <a:t>{</a:t>
            </a:r>
          </a:p>
          <a:p>
            <a:pPr marL="22860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数据类型</a:t>
            </a:r>
            <a:r>
              <a:rPr lang="en-US" altLang="zh-CN" sz="2400" dirty="0"/>
              <a:t>1 </a:t>
            </a:r>
            <a:r>
              <a:rPr lang="zh-CN" altLang="en-US" sz="2400" dirty="0"/>
              <a:t>成员名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228600"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数据类型</a:t>
            </a:r>
            <a:r>
              <a:rPr lang="en-US" altLang="zh-CN" sz="2400" dirty="0"/>
              <a:t>2 </a:t>
            </a:r>
            <a:r>
              <a:rPr lang="zh-CN" altLang="en-US" sz="2400" dirty="0"/>
              <a:t>成员名</a:t>
            </a:r>
            <a:r>
              <a:rPr lang="en-US" altLang="zh-CN" sz="2400" dirty="0"/>
              <a:t>2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228600">
              <a:buNone/>
            </a:pPr>
            <a:r>
              <a:rPr lang="en-US" altLang="zh-CN" sz="2400" dirty="0"/>
              <a:t>	……</a:t>
            </a:r>
          </a:p>
          <a:p>
            <a:pPr marL="228600">
              <a:buNone/>
            </a:pPr>
            <a:r>
              <a:rPr lang="en-US" altLang="zh-CN" sz="2400" dirty="0"/>
              <a:t>};</a:t>
            </a:r>
          </a:p>
          <a:p>
            <a:pPr marL="228600">
              <a:buNone/>
            </a:pPr>
            <a:endParaRPr lang="en-US" altLang="zh-CN" sz="24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E236F2D-09D2-44F2-8547-1321FEAC6E35}"/>
              </a:ext>
            </a:extLst>
          </p:cNvPr>
          <p:cNvSpPr txBox="1">
            <a:spLocks/>
          </p:cNvSpPr>
          <p:nvPr/>
        </p:nvSpPr>
        <p:spPr bwMode="auto">
          <a:xfrm>
            <a:off x="6600056" y="1227279"/>
            <a:ext cx="4584576" cy="470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457200">
              <a:buFont typeface="Wingdings" panose="05000000000000000000" pitchFamily="2" charset="2"/>
              <a:buChar char="u"/>
            </a:pPr>
            <a:r>
              <a:rPr lang="zh-CN" altLang="en-US" sz="2400" dirty="0"/>
              <a:t>结构体定义实例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struct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tstudent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{</a:t>
            </a:r>
          </a:p>
          <a:p>
            <a:pPr>
              <a:buNone/>
            </a:pPr>
            <a:r>
              <a:rPr lang="en-US" altLang="zh-CN" sz="2400" dirty="0"/>
              <a:t>	string name;</a:t>
            </a:r>
          </a:p>
          <a:p>
            <a:pPr>
              <a:buNone/>
            </a:pPr>
            <a:r>
              <a:rPr lang="en-US" altLang="zh-CN" sz="2400" dirty="0"/>
              <a:t>	int </a:t>
            </a:r>
            <a:r>
              <a:rPr lang="en-US" altLang="zh-CN" sz="2400" dirty="0" err="1"/>
              <a:t>chinese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	int math;</a:t>
            </a:r>
          </a:p>
          <a:p>
            <a:pPr>
              <a:buNone/>
            </a:pPr>
            <a:r>
              <a:rPr lang="en-US" altLang="zh-CN" sz="2400" dirty="0"/>
              <a:t>	int total;</a:t>
            </a:r>
          </a:p>
          <a:p>
            <a:pPr>
              <a:buNone/>
            </a:pPr>
            <a:r>
              <a:rPr lang="en-US" altLang="zh-CN" sz="2400" dirty="0"/>
              <a:t>};</a:t>
            </a:r>
          </a:p>
          <a:p>
            <a:pPr>
              <a:buNone/>
            </a:pPr>
            <a:r>
              <a:rPr lang="en-US" altLang="zh-CN" sz="2400" dirty="0" err="1"/>
              <a:t>tstudent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stu</a:t>
            </a:r>
            <a:r>
              <a:rPr lang="en-US" altLang="zh-CN" sz="2400" dirty="0"/>
              <a:t>[101],x;</a:t>
            </a:r>
          </a:p>
        </p:txBody>
      </p:sp>
    </p:spTree>
    <p:extLst>
      <p:ext uri="{BB962C8B-B14F-4D97-AF65-F5344CB8AC3E}">
        <p14:creationId xmlns:p14="http://schemas.microsoft.com/office/powerpoint/2010/main" val="226328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结构体引用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16417" y="1212574"/>
            <a:ext cx="29546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结构体变量的使用：</a:t>
            </a:r>
            <a:endParaRPr lang="en-US" altLang="zh-CN" sz="2400" dirty="0"/>
          </a:p>
          <a:p>
            <a:r>
              <a:rPr lang="en-US" altLang="zh-CN" sz="2400" dirty="0" err="1"/>
              <a:t>stu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].name</a:t>
            </a:r>
          </a:p>
          <a:p>
            <a:r>
              <a:rPr lang="en-US" altLang="zh-CN" sz="2400" dirty="0" err="1"/>
              <a:t>stu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chinese</a:t>
            </a:r>
            <a:endParaRPr lang="en-US" altLang="zh-CN" sz="2400" dirty="0"/>
          </a:p>
          <a:p>
            <a:r>
              <a:rPr lang="en-US" altLang="zh-CN" sz="2400" dirty="0" err="1"/>
              <a:t>stu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].math</a:t>
            </a:r>
          </a:p>
          <a:p>
            <a:r>
              <a:rPr lang="en-US" altLang="zh-CN" sz="2400" dirty="0" err="1"/>
              <a:t>stu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].total</a:t>
            </a:r>
          </a:p>
          <a:p>
            <a:r>
              <a:rPr lang="en-US" altLang="zh-CN" sz="2400" dirty="0"/>
              <a:t>x.name</a:t>
            </a:r>
          </a:p>
          <a:p>
            <a:r>
              <a:rPr lang="en-US" altLang="zh-CN" sz="2400" dirty="0" err="1"/>
              <a:t>x.chines</a:t>
            </a:r>
            <a:endParaRPr lang="en-US" altLang="zh-CN" sz="2400" dirty="0"/>
          </a:p>
          <a:p>
            <a:r>
              <a:rPr lang="en-US" altLang="zh-CN" sz="2400" dirty="0" err="1"/>
              <a:t>x.math</a:t>
            </a: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4293096"/>
            <a:ext cx="3629025" cy="1724025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298888-18C6-4BFA-A3B8-8B437FC67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4890833" cy="4662836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u"/>
            </a:pPr>
            <a:r>
              <a:rPr lang="zh-CN" altLang="en-US" dirty="0"/>
              <a:t>结构体定义实例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tstudent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{</a:t>
            </a:r>
          </a:p>
          <a:p>
            <a:pPr>
              <a:buNone/>
            </a:pPr>
            <a:r>
              <a:rPr lang="en-US" altLang="zh-CN" dirty="0"/>
              <a:t>	string name;</a:t>
            </a:r>
          </a:p>
          <a:p>
            <a:pPr>
              <a:buNone/>
            </a:pPr>
            <a:r>
              <a:rPr lang="en-US" altLang="zh-CN" dirty="0"/>
              <a:t>	int </a:t>
            </a:r>
            <a:r>
              <a:rPr lang="en-US" altLang="zh-CN" dirty="0" err="1"/>
              <a:t>chinese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int math;</a:t>
            </a:r>
          </a:p>
          <a:p>
            <a:pPr>
              <a:buNone/>
            </a:pPr>
            <a:r>
              <a:rPr lang="en-US" altLang="zh-CN" dirty="0"/>
              <a:t>	int total;</a:t>
            </a:r>
          </a:p>
          <a:p>
            <a:pPr>
              <a:buNone/>
            </a:pPr>
            <a:r>
              <a:rPr lang="en-US" altLang="zh-CN" dirty="0"/>
              <a:t>}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altLang="zh-CN" dirty="0" err="1"/>
              <a:t>tstudent</a:t>
            </a:r>
            <a:r>
              <a:rPr lang="en-US" altLang="zh-CN" dirty="0"/>
              <a:t> </a:t>
            </a:r>
            <a:r>
              <a:rPr lang="en-US" altLang="zh-CN" dirty="0" err="1"/>
              <a:t>stu</a:t>
            </a:r>
            <a:r>
              <a:rPr lang="en-US" altLang="zh-CN" dirty="0"/>
              <a:t>[101],x;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5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4355</TotalTime>
  <Pages>0</Pages>
  <Words>448</Words>
  <Characters>0</Characters>
  <Application>Microsoft Office PowerPoint</Application>
  <DocSecurity>0</DocSecurity>
  <PresentationFormat>宽屏</PresentationFormat>
  <Lines>0</Lines>
  <Paragraphs>105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Adobe 繁黑體 Std B</vt:lpstr>
      <vt:lpstr>方正流行体简体</vt:lpstr>
      <vt:lpstr>黑体</vt:lpstr>
      <vt:lpstr>宋体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信息学奥赛常用文件</vt:lpstr>
      <vt:lpstr>文件操作</vt:lpstr>
      <vt:lpstr>读写文件操作</vt:lpstr>
      <vt:lpstr>成绩统计</vt:lpstr>
      <vt:lpstr>成绩统计</vt:lpstr>
      <vt:lpstr>成绩统计</vt:lpstr>
      <vt:lpstr>结构体</vt:lpstr>
      <vt:lpstr>结构体引用</vt:lpstr>
      <vt:lpstr>成绩统计</vt:lpstr>
      <vt:lpstr>PowerPoint 演示文稿</vt:lpstr>
      <vt:lpstr>数据离散化</vt:lpstr>
      <vt:lpstr>数据离散化</vt:lpstr>
      <vt:lpstr>数据离散化</vt:lpstr>
      <vt:lpstr>数据离散化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379</cp:revision>
  <dcterms:created xsi:type="dcterms:W3CDTF">2007-08-07T12:36:14Z</dcterms:created>
  <dcterms:modified xsi:type="dcterms:W3CDTF">2018-10-06T13:55:04Z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