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6"/>
  </p:notesMasterIdLst>
  <p:sldIdLst>
    <p:sldId id="257" r:id="rId3"/>
    <p:sldId id="262" r:id="rId4"/>
    <p:sldId id="263" r:id="rId5"/>
    <p:sldId id="284" r:id="rId6"/>
    <p:sldId id="285" r:id="rId7"/>
    <p:sldId id="286" r:id="rId8"/>
    <p:sldId id="288" r:id="rId9"/>
    <p:sldId id="289" r:id="rId10"/>
    <p:sldId id="261" r:id="rId11"/>
    <p:sldId id="297" r:id="rId12"/>
    <p:sldId id="277" r:id="rId13"/>
    <p:sldId id="298" r:id="rId14"/>
    <p:sldId id="299" r:id="rId15"/>
    <p:sldId id="278" r:id="rId16"/>
    <p:sldId id="290" r:id="rId17"/>
    <p:sldId id="291" r:id="rId18"/>
    <p:sldId id="300" r:id="rId19"/>
    <p:sldId id="301" r:id="rId20"/>
    <p:sldId id="292" r:id="rId21"/>
    <p:sldId id="293" r:id="rId22"/>
    <p:sldId id="294" r:id="rId23"/>
    <p:sldId id="295" r:id="rId24"/>
    <p:sldId id="296" r:id="rId25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2019/1/12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3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文件与结构体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80CB7-176E-41B3-ACC0-BA9C552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奖学金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E30EF-B5F3-4FD6-82A1-28262167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196752"/>
            <a:ext cx="3522682" cy="498338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en-US" altLang="zh-CN" dirty="0"/>
              <a:t>90 67 80</a:t>
            </a:r>
          </a:p>
          <a:p>
            <a:pPr marL="0" indent="0">
              <a:buNone/>
            </a:pPr>
            <a:r>
              <a:rPr lang="en-US" altLang="zh-CN" dirty="0"/>
              <a:t>87 66 91</a:t>
            </a:r>
          </a:p>
          <a:p>
            <a:pPr marL="0" indent="0">
              <a:buNone/>
            </a:pPr>
            <a:r>
              <a:rPr lang="en-US" altLang="zh-CN" dirty="0"/>
              <a:t>78 89 91</a:t>
            </a:r>
          </a:p>
          <a:p>
            <a:pPr marL="0" indent="0">
              <a:buNone/>
            </a:pPr>
            <a:r>
              <a:rPr lang="en-US" altLang="zh-CN" dirty="0"/>
              <a:t>88 99 77</a:t>
            </a:r>
          </a:p>
          <a:p>
            <a:pPr marL="0" indent="0">
              <a:buNone/>
            </a:pPr>
            <a:r>
              <a:rPr lang="en-US" altLang="zh-CN" dirty="0"/>
              <a:t>67 89 64</a:t>
            </a:r>
          </a:p>
          <a:p>
            <a:pPr marL="0" indent="0">
              <a:buNone/>
            </a:pPr>
            <a:r>
              <a:rPr lang="en-US" altLang="zh-CN" dirty="0"/>
              <a:t>78 89 98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6 265</a:t>
            </a:r>
          </a:p>
          <a:p>
            <a:pPr marL="0" indent="0">
              <a:buNone/>
            </a:pPr>
            <a:r>
              <a:rPr lang="en-US" altLang="zh-CN" dirty="0"/>
              <a:t>4 264</a:t>
            </a:r>
          </a:p>
          <a:p>
            <a:pPr marL="0" indent="0">
              <a:buNone/>
            </a:pPr>
            <a:r>
              <a:rPr lang="en-US" altLang="zh-CN" dirty="0"/>
              <a:t>3 258</a:t>
            </a:r>
          </a:p>
          <a:p>
            <a:pPr marL="0" indent="0">
              <a:buNone/>
            </a:pPr>
            <a:r>
              <a:rPr lang="en-US" altLang="zh-CN" dirty="0"/>
              <a:t>2 244</a:t>
            </a:r>
          </a:p>
          <a:p>
            <a:pPr marL="0" indent="0">
              <a:buNone/>
            </a:pPr>
            <a:r>
              <a:rPr lang="en-US" altLang="zh-CN" dirty="0"/>
              <a:t>1 237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6BBD6F8-2D2A-4409-9FCA-0085CF01B75E}"/>
              </a:ext>
            </a:extLst>
          </p:cNvPr>
          <p:cNvSpPr txBox="1">
            <a:spLocks/>
          </p:cNvSpPr>
          <p:nvPr/>
        </p:nvSpPr>
        <p:spPr bwMode="auto">
          <a:xfrm>
            <a:off x="5591944" y="365760"/>
            <a:ext cx="3522682" cy="581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样例输入二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8</a:t>
            </a:r>
          </a:p>
          <a:p>
            <a:pPr marL="0" indent="0">
              <a:buNone/>
            </a:pPr>
            <a:r>
              <a:rPr lang="en-US" altLang="zh-CN" dirty="0"/>
              <a:t>80 89 89 </a:t>
            </a:r>
          </a:p>
          <a:p>
            <a:pPr marL="0" indent="0">
              <a:buNone/>
            </a:pPr>
            <a:r>
              <a:rPr lang="en-US" altLang="zh-CN" dirty="0"/>
              <a:t>88 98 78</a:t>
            </a:r>
          </a:p>
          <a:p>
            <a:pPr marL="0" indent="0">
              <a:buNone/>
            </a:pPr>
            <a:r>
              <a:rPr lang="en-US" altLang="zh-CN" dirty="0"/>
              <a:t>90 67 80</a:t>
            </a:r>
          </a:p>
          <a:p>
            <a:pPr marL="0" indent="0">
              <a:buNone/>
            </a:pPr>
            <a:r>
              <a:rPr lang="en-US" altLang="zh-CN" dirty="0"/>
              <a:t>87 66 91</a:t>
            </a:r>
          </a:p>
          <a:p>
            <a:pPr marL="0" indent="0">
              <a:buNone/>
            </a:pPr>
            <a:r>
              <a:rPr lang="en-US" altLang="zh-CN" dirty="0"/>
              <a:t>78 89 91</a:t>
            </a:r>
          </a:p>
          <a:p>
            <a:pPr marL="0" indent="0">
              <a:buNone/>
            </a:pPr>
            <a:r>
              <a:rPr lang="en-US" altLang="zh-CN" dirty="0"/>
              <a:t>88 99 77</a:t>
            </a:r>
          </a:p>
          <a:p>
            <a:pPr marL="0" indent="0">
              <a:buNone/>
            </a:pPr>
            <a:r>
              <a:rPr lang="en-US" altLang="zh-CN" dirty="0"/>
              <a:t>67 89 64</a:t>
            </a:r>
          </a:p>
          <a:p>
            <a:pPr marL="0" indent="0">
              <a:buNone/>
            </a:pPr>
            <a:r>
              <a:rPr lang="en-US" altLang="zh-CN" dirty="0"/>
              <a:t>78 89 98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8 265</a:t>
            </a:r>
          </a:p>
          <a:p>
            <a:pPr marL="0" indent="0">
              <a:buNone/>
            </a:pPr>
            <a:r>
              <a:rPr lang="en-US" altLang="zh-CN" dirty="0"/>
              <a:t>2 264</a:t>
            </a:r>
          </a:p>
          <a:p>
            <a:pPr marL="0" indent="0">
              <a:buNone/>
            </a:pPr>
            <a:r>
              <a:rPr lang="en-US" altLang="zh-CN" dirty="0"/>
              <a:t>6 264</a:t>
            </a:r>
          </a:p>
          <a:p>
            <a:pPr marL="0" indent="0">
              <a:buNone/>
            </a:pPr>
            <a:r>
              <a:rPr lang="en-US" altLang="zh-CN" dirty="0"/>
              <a:t>1 258</a:t>
            </a:r>
          </a:p>
          <a:p>
            <a:pPr marL="0" indent="0">
              <a:buNone/>
            </a:pPr>
            <a:r>
              <a:rPr lang="en-US" altLang="zh-CN" dirty="0"/>
              <a:t>5 258</a:t>
            </a:r>
          </a:p>
        </p:txBody>
      </p:sp>
    </p:spTree>
    <p:extLst>
      <p:ext uri="{BB962C8B-B14F-4D97-AF65-F5344CB8AC3E}">
        <p14:creationId xmlns:p14="http://schemas.microsoft.com/office/powerpoint/2010/main" val="35260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关键字一：总分</a:t>
            </a:r>
            <a:endParaRPr lang="en-US" altLang="zh-CN" dirty="0"/>
          </a:p>
          <a:p>
            <a:r>
              <a:rPr lang="zh-CN" altLang="en-US" dirty="0"/>
              <a:t>关键字二：语文分数</a:t>
            </a:r>
            <a:endParaRPr lang="en-US" altLang="zh-CN" dirty="0"/>
          </a:p>
          <a:p>
            <a:r>
              <a:rPr lang="zh-CN" altLang="en-US" dirty="0"/>
              <a:t>关键字三：序号</a:t>
            </a:r>
          </a:p>
        </p:txBody>
      </p:sp>
    </p:spTree>
    <p:extLst>
      <p:ext uri="{BB962C8B-B14F-4D97-AF65-F5344CB8AC3E}">
        <p14:creationId xmlns:p14="http://schemas.microsoft.com/office/powerpoint/2010/main" val="148552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关键字一：总分</a:t>
            </a:r>
            <a:endParaRPr lang="en-US" altLang="zh-CN" dirty="0"/>
          </a:p>
          <a:p>
            <a:r>
              <a:rPr lang="zh-CN" altLang="en-US" dirty="0"/>
              <a:t>关键字二：语文分数</a:t>
            </a:r>
            <a:endParaRPr lang="en-US" altLang="zh-CN" dirty="0"/>
          </a:p>
          <a:p>
            <a:r>
              <a:rPr lang="zh-CN" altLang="en-US" dirty="0"/>
              <a:t>关键字三：序号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B804D7-AAF5-42F7-AF2F-91011750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77" y="3212976"/>
            <a:ext cx="9807645" cy="31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关键字一：总分</a:t>
            </a:r>
            <a:endParaRPr lang="en-US" altLang="zh-CN" dirty="0"/>
          </a:p>
          <a:p>
            <a:r>
              <a:rPr lang="zh-CN" altLang="en-US" dirty="0"/>
              <a:t>关键字二：语文分数</a:t>
            </a:r>
            <a:endParaRPr lang="en-US" altLang="zh-CN" dirty="0"/>
          </a:p>
          <a:p>
            <a:r>
              <a:rPr lang="zh-CN" altLang="en-US" dirty="0"/>
              <a:t>关键字三：序号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B804D7-AAF5-42F7-AF2F-91011750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85459"/>
            <a:ext cx="9807645" cy="3196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AD7061-8122-4E1B-BEE5-85CEDECB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807" y="375902"/>
            <a:ext cx="3613760" cy="36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</a:t>
            </a:r>
            <a:r>
              <a:rPr lang="en-US" altLang="zh-CN" dirty="0"/>
              <a:t>-</a:t>
            </a:r>
            <a:r>
              <a:rPr lang="zh-CN" altLang="en-US" dirty="0"/>
              <a:t>库函数</a:t>
            </a:r>
            <a:r>
              <a:rPr lang="en-US" altLang="zh-CN" dirty="0"/>
              <a:t>sort()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</a:t>
            </a:r>
            <a:r>
              <a:rPr lang="en-US" altLang="zh-CN" dirty="0" err="1"/>
              <a:t>a,a+n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a[n]</a:t>
            </a:r>
          </a:p>
          <a:p>
            <a:pPr marL="0" indent="0">
              <a:buNone/>
            </a:pPr>
            <a:r>
              <a:rPr lang="en-US" altLang="zh-CN" dirty="0"/>
              <a:t>0~n-1</a:t>
            </a:r>
          </a:p>
          <a:p>
            <a:pPr marL="0" indent="0">
              <a:buNone/>
            </a:pPr>
            <a:r>
              <a:rPr lang="zh-CN" altLang="en-US" dirty="0"/>
              <a:t>数据类型：基本类型</a:t>
            </a:r>
            <a:endParaRPr lang="en-US" altLang="zh-CN" dirty="0"/>
          </a:p>
          <a:p>
            <a:r>
              <a:rPr lang="zh-CN" altLang="en-US" dirty="0"/>
              <a:t>用法二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sort(a,a+n,com</a:t>
            </a:r>
            <a:r>
              <a:rPr lang="en-US" altLang="zh-CN" dirty="0"/>
              <a:t>p</a:t>
            </a:r>
            <a:r>
              <a:rPr lang="pt-BR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数据类型：结构类型</a:t>
            </a:r>
          </a:p>
        </p:txBody>
      </p:sp>
    </p:spTree>
    <p:extLst>
      <p:ext uri="{BB962C8B-B14F-4D97-AF65-F5344CB8AC3E}">
        <p14:creationId xmlns:p14="http://schemas.microsoft.com/office/powerpoint/2010/main" val="28908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</a:t>
            </a:r>
            <a:r>
              <a:rPr lang="en-US" altLang="zh-CN" dirty="0"/>
              <a:t>-</a:t>
            </a:r>
            <a:r>
              <a:rPr lang="zh-CN" altLang="en-US" dirty="0"/>
              <a:t>库函数</a:t>
            </a:r>
            <a:r>
              <a:rPr lang="en-US" altLang="zh-CN" dirty="0"/>
              <a:t>sort()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242761" cy="4662836"/>
          </a:xfrm>
        </p:spPr>
        <p:txBody>
          <a:bodyPr/>
          <a:lstStyle/>
          <a:p>
            <a:r>
              <a:rPr lang="zh-CN" altLang="en-US" dirty="0"/>
              <a:t>用法一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</a:t>
            </a:r>
            <a:r>
              <a:rPr lang="en-US" altLang="zh-CN" dirty="0" err="1"/>
              <a:t>a,a+n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a[n]</a:t>
            </a:r>
          </a:p>
          <a:p>
            <a:pPr marL="0" indent="0">
              <a:buNone/>
            </a:pPr>
            <a:r>
              <a:rPr lang="en-US" altLang="zh-CN" dirty="0"/>
              <a:t>0~n-1</a:t>
            </a:r>
          </a:p>
          <a:p>
            <a:pPr marL="0" indent="0">
              <a:buNone/>
            </a:pPr>
            <a:r>
              <a:rPr lang="zh-CN" altLang="en-US" dirty="0"/>
              <a:t>数据类型：基本类型</a:t>
            </a:r>
            <a:endParaRPr lang="en-US" altLang="zh-CN" dirty="0"/>
          </a:p>
          <a:p>
            <a:r>
              <a:rPr lang="zh-CN" altLang="en-US" dirty="0"/>
              <a:t>用法二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>
                <a:solidFill>
                  <a:schemeClr val="accent5"/>
                </a:solidFill>
              </a:rPr>
              <a:t>sort(a,a+n,</a:t>
            </a:r>
            <a:r>
              <a:rPr lang="pt-BR" altLang="zh-CN" dirty="0">
                <a:solidFill>
                  <a:srgbClr val="FF0000"/>
                </a:solidFill>
              </a:rPr>
              <a:t>com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pt-BR" altLang="zh-CN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/>
              <a:t>数据类型：结构类型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AFCB4D-1470-4120-B895-5B611EC1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669214"/>
            <a:ext cx="5760640" cy="19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</a:t>
            </a:r>
            <a:r>
              <a:rPr lang="en-US" altLang="zh-CN" dirty="0"/>
              <a:t>-</a:t>
            </a:r>
            <a:r>
              <a:rPr lang="zh-CN" altLang="en-US" dirty="0"/>
              <a:t>库函数</a:t>
            </a:r>
            <a:r>
              <a:rPr lang="en-US" altLang="zh-CN" dirty="0"/>
              <a:t>sort()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AFCB4D-1470-4120-B895-5B611EC1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132856"/>
            <a:ext cx="5760640" cy="1951184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834BBE1-686A-4A7F-A12A-1B850A846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32104" y="1340768"/>
            <a:ext cx="4456594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70DE-BAFB-4D71-881D-1D8F817E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合影效果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296E8-4415-4B18-BB26-8D23D01D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003401" cy="497493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小云和朋友们去爬香山，为美丽的景色所陶醉，想合影留念。如果他们站成一排，男生全部在左（从拍照者的角度），并按照从矮到高的顺序从左到右排，女生全部在右，并按照从高到矮的顺序从左到右排，请问他们合影的效果是什么样的（所有人的身高都不同）？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第一行是人数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2 &lt;= n &lt;= 40</a:t>
            </a:r>
            <a:r>
              <a:rPr lang="zh-CN" altLang="en-US" dirty="0"/>
              <a:t>，且至少有</a:t>
            </a:r>
            <a:r>
              <a:rPr lang="en-US" altLang="zh-CN" dirty="0"/>
              <a:t>1</a:t>
            </a:r>
            <a:r>
              <a:rPr lang="zh-CN" altLang="en-US" dirty="0"/>
              <a:t>个男生和</a:t>
            </a:r>
            <a:r>
              <a:rPr lang="en-US" altLang="zh-CN" dirty="0"/>
              <a:t>1</a:t>
            </a:r>
            <a:r>
              <a:rPr lang="zh-CN" altLang="en-US" dirty="0"/>
              <a:t>个女生）。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后面紧跟</a:t>
            </a:r>
            <a:r>
              <a:rPr lang="en-US" altLang="zh-CN" dirty="0"/>
              <a:t>n</a:t>
            </a:r>
            <a:r>
              <a:rPr lang="zh-CN" altLang="en-US" dirty="0"/>
              <a:t>行，每行输入一个人的性别（男</a:t>
            </a:r>
            <a:r>
              <a:rPr lang="en-US" altLang="zh-CN" dirty="0"/>
              <a:t>male</a:t>
            </a:r>
            <a:r>
              <a:rPr lang="zh-CN" altLang="en-US" dirty="0"/>
              <a:t>或女</a:t>
            </a:r>
            <a:r>
              <a:rPr lang="en-US" altLang="zh-CN" dirty="0"/>
              <a:t>female</a:t>
            </a:r>
            <a:r>
              <a:rPr lang="zh-CN" altLang="en-US" dirty="0"/>
              <a:t>）和身高（浮点数，单位米），两个数据之间以空格分隔。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n</a:t>
            </a:r>
            <a:r>
              <a:rPr lang="zh-CN" altLang="en-US" dirty="0"/>
              <a:t>个浮点数，模拟站好队后，拍照者眼中从左到右每个人的身高。每个浮点数需保留到小数点后</a:t>
            </a:r>
            <a:r>
              <a:rPr lang="en-US" altLang="zh-CN" dirty="0"/>
              <a:t>2</a:t>
            </a:r>
            <a:r>
              <a:rPr lang="zh-CN" altLang="en-US" dirty="0"/>
              <a:t>位，相邻两个数之间用单个空格隔开。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male 1.72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male 1.78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female 1.61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male 1.65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female 1.70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female 1.56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1.65 1.72 1.78 1.70 1.61 1.56</a:t>
            </a:r>
          </a:p>
        </p:txBody>
      </p:sp>
    </p:spTree>
    <p:extLst>
      <p:ext uri="{BB962C8B-B14F-4D97-AF65-F5344CB8AC3E}">
        <p14:creationId xmlns:p14="http://schemas.microsoft.com/office/powerpoint/2010/main" val="270667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  <a:endParaRPr lang="en-US" altLang="zh-CN" dirty="0"/>
          </a:p>
          <a:p>
            <a:pPr lvl="1"/>
            <a:r>
              <a:rPr lang="zh-CN" altLang="en-US" dirty="0"/>
              <a:t>读取数据时进行分组</a:t>
            </a:r>
            <a:endParaRPr lang="en-US" altLang="zh-CN" dirty="0"/>
          </a:p>
          <a:p>
            <a:pPr lvl="1"/>
            <a:r>
              <a:rPr lang="zh-CN" altLang="en-US" dirty="0"/>
              <a:t>分别对两组进行排序</a:t>
            </a:r>
            <a:endParaRPr lang="en-US" altLang="zh-CN" dirty="0"/>
          </a:p>
          <a:p>
            <a:pPr lvl="1"/>
            <a:r>
              <a:rPr lang="zh-CN" altLang="en-US" dirty="0"/>
              <a:t>先输出男生组，然后输出女生组</a:t>
            </a:r>
            <a:endParaRPr lang="en-US" altLang="zh-CN" dirty="0"/>
          </a:p>
          <a:p>
            <a:r>
              <a:rPr lang="zh-CN" altLang="en-US" dirty="0"/>
              <a:t>算法二</a:t>
            </a:r>
            <a:endParaRPr lang="en-US" altLang="zh-CN" dirty="0"/>
          </a:p>
          <a:p>
            <a:pPr lvl="1"/>
            <a:r>
              <a:rPr lang="zh-CN" altLang="en-US" dirty="0"/>
              <a:t>定义排序规则排序</a:t>
            </a:r>
            <a:endParaRPr lang="en-US" altLang="zh-CN" dirty="0"/>
          </a:p>
          <a:p>
            <a:pPr lvl="1"/>
            <a:r>
              <a:rPr lang="zh-CN" altLang="en-US" dirty="0"/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353934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  <a:endParaRPr lang="en-US" altLang="zh-CN" dirty="0"/>
          </a:p>
          <a:p>
            <a:pPr lvl="1"/>
            <a:r>
              <a:rPr lang="zh-CN" altLang="en-US" dirty="0"/>
              <a:t>读取数据时进行分组</a:t>
            </a:r>
            <a:endParaRPr lang="en-US" altLang="zh-CN" dirty="0"/>
          </a:p>
          <a:p>
            <a:pPr lvl="1"/>
            <a:r>
              <a:rPr lang="zh-CN" altLang="en-US" dirty="0"/>
              <a:t>分别对两组进行排序</a:t>
            </a:r>
            <a:endParaRPr lang="en-US" altLang="zh-CN" dirty="0"/>
          </a:p>
          <a:p>
            <a:pPr lvl="1"/>
            <a:r>
              <a:rPr lang="zh-CN" altLang="en-US" dirty="0"/>
              <a:t>先输出男生组，然后输出女生组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EB8DC-C90B-4C67-BD11-39A83537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340768"/>
            <a:ext cx="4826998" cy="41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70DE-BAFB-4D71-881D-1D8F817E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铺地毯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296E8-4415-4B18-BB26-8D23D01D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7267097" cy="4662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为了准备一个独特的颁奖典礼，组织者在会场的一片矩形区域（可看做是平面直角坐标系的第一象限）铺上一些矩形地毯。一共有</a:t>
            </a:r>
            <a:r>
              <a:rPr lang="en-US" altLang="zh-CN" dirty="0"/>
              <a:t>n</a:t>
            </a:r>
            <a:r>
              <a:rPr lang="zh-CN" altLang="en-US" dirty="0"/>
              <a:t>张地毯，编号从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。现在将这些地毯按照编号从小到大的顺序平行于坐标轴先后铺设，后铺的地毯覆盖在前面已经铺好的地毯之上。地毯铺设完成后，组织者想知道覆盖地面某个点的最上面的那张地毯的编号。注意：在矩形地毯边界和四个顶点上的点也算被地毯覆盖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输入输出样例</a:t>
            </a:r>
            <a:r>
              <a:rPr lang="en-US" altLang="zh-CN" dirty="0"/>
              <a:t>1</a:t>
            </a:r>
            <a:r>
              <a:rPr lang="zh-CN" altLang="en-US" dirty="0"/>
              <a:t>说明：如下图，</a:t>
            </a:r>
            <a:r>
              <a:rPr lang="en-US" altLang="zh-CN" dirty="0"/>
              <a:t>1</a:t>
            </a:r>
            <a:r>
              <a:rPr lang="zh-CN" altLang="en-US" dirty="0"/>
              <a:t>号地毯用实线表示，</a:t>
            </a:r>
            <a:r>
              <a:rPr lang="en-US" altLang="zh-CN" dirty="0"/>
              <a:t>2</a:t>
            </a:r>
            <a:r>
              <a:rPr lang="zh-CN" altLang="en-US" dirty="0"/>
              <a:t>号地毯用虚线表示，</a:t>
            </a:r>
            <a:r>
              <a:rPr lang="en-US" altLang="zh-CN" dirty="0"/>
              <a:t>3</a:t>
            </a:r>
            <a:r>
              <a:rPr lang="zh-CN" altLang="en-US" dirty="0"/>
              <a:t>号用双实线表示，覆盖点（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）的最上面一张地毯是</a:t>
            </a:r>
            <a:r>
              <a:rPr lang="en-US" altLang="zh-CN" dirty="0"/>
              <a:t>3</a:t>
            </a:r>
            <a:r>
              <a:rPr lang="zh-CN" altLang="en-US" dirty="0"/>
              <a:t>号地毯。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输入输出样例</a:t>
            </a:r>
            <a:r>
              <a:rPr lang="en-US" altLang="zh-CN" dirty="0"/>
              <a:t>2</a:t>
            </a:r>
            <a:r>
              <a:rPr lang="zh-CN" altLang="en-US" dirty="0"/>
              <a:t>说明：如下图，</a:t>
            </a:r>
            <a:r>
              <a:rPr lang="en-US" altLang="zh-CN" dirty="0"/>
              <a:t>1</a:t>
            </a:r>
            <a:r>
              <a:rPr lang="zh-CN" altLang="en-US" dirty="0"/>
              <a:t>号地毯用实线表示，</a:t>
            </a:r>
            <a:r>
              <a:rPr lang="en-US" altLang="zh-CN" dirty="0"/>
              <a:t>2</a:t>
            </a:r>
            <a:r>
              <a:rPr lang="zh-CN" altLang="en-US" dirty="0"/>
              <a:t>号地毯用虚线表示，</a:t>
            </a:r>
            <a:r>
              <a:rPr lang="en-US" altLang="zh-CN" dirty="0"/>
              <a:t>3</a:t>
            </a:r>
            <a:r>
              <a:rPr lang="zh-CN" altLang="en-US" dirty="0"/>
              <a:t>号用双实线表示，覆盖点（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）的最上面一张地毯是</a:t>
            </a:r>
            <a:r>
              <a:rPr lang="en-US" altLang="zh-CN" dirty="0"/>
              <a:t>3</a:t>
            </a:r>
            <a:r>
              <a:rPr lang="zh-CN" altLang="en-US" dirty="0"/>
              <a:t>号地毯。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2BDB27-62BC-4E77-AD2B-171E083C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988840"/>
            <a:ext cx="3703592" cy="33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8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  <a:endParaRPr lang="en-US" altLang="zh-CN" dirty="0"/>
          </a:p>
          <a:p>
            <a:pPr lvl="1"/>
            <a:r>
              <a:rPr lang="zh-CN" altLang="en-US" dirty="0"/>
              <a:t>读取数据时进行分组</a:t>
            </a:r>
            <a:endParaRPr lang="en-US" altLang="zh-CN" dirty="0"/>
          </a:p>
          <a:p>
            <a:pPr lvl="1"/>
            <a:r>
              <a:rPr lang="zh-CN" altLang="en-US" dirty="0"/>
              <a:t>分别对两组进行排序</a:t>
            </a:r>
            <a:endParaRPr lang="en-US" altLang="zh-CN" dirty="0"/>
          </a:p>
          <a:p>
            <a:pPr lvl="1"/>
            <a:r>
              <a:rPr lang="zh-CN" altLang="en-US" dirty="0"/>
              <a:t>先输出男生组，然后输出女生组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7F2C82-AAD5-4A7A-84EA-929F2F7B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933056"/>
            <a:ext cx="7824192" cy="1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242761" cy="4662836"/>
          </a:xfrm>
        </p:spPr>
        <p:txBody>
          <a:bodyPr/>
          <a:lstStyle/>
          <a:p>
            <a:r>
              <a:rPr lang="zh-CN" altLang="en-US" dirty="0"/>
              <a:t>算法二</a:t>
            </a:r>
            <a:endParaRPr lang="en-US" altLang="zh-CN" dirty="0"/>
          </a:p>
          <a:p>
            <a:pPr lvl="1"/>
            <a:r>
              <a:rPr lang="zh-CN" altLang="en-US" dirty="0"/>
              <a:t>定义排序规则排序</a:t>
            </a:r>
            <a:endParaRPr lang="en-US" altLang="zh-CN" dirty="0"/>
          </a:p>
          <a:p>
            <a:pPr lvl="1"/>
            <a:r>
              <a:rPr lang="zh-CN" altLang="en-US" dirty="0"/>
              <a:t>输出结果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00F0AF-386E-4210-A218-706572DD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559930"/>
            <a:ext cx="8208912" cy="18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8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242761" cy="4662836"/>
          </a:xfrm>
        </p:spPr>
        <p:txBody>
          <a:bodyPr/>
          <a:lstStyle/>
          <a:p>
            <a:r>
              <a:rPr lang="zh-CN" altLang="en-US" dirty="0"/>
              <a:t>算法二</a:t>
            </a:r>
            <a:endParaRPr lang="en-US" altLang="zh-CN" dirty="0"/>
          </a:p>
          <a:p>
            <a:pPr lvl="1"/>
            <a:r>
              <a:rPr lang="zh-CN" altLang="en-US" dirty="0"/>
              <a:t>定义排序规则排序</a:t>
            </a:r>
            <a:endParaRPr lang="en-US" altLang="zh-CN" dirty="0"/>
          </a:p>
          <a:p>
            <a:pPr lvl="1"/>
            <a:r>
              <a:rPr lang="zh-CN" altLang="en-US" dirty="0"/>
              <a:t>输出结果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52633-D03F-48DC-9BF2-91785127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849193"/>
            <a:ext cx="5263877" cy="31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242761" cy="4662836"/>
          </a:xfrm>
        </p:spPr>
        <p:txBody>
          <a:bodyPr/>
          <a:lstStyle/>
          <a:p>
            <a:r>
              <a:rPr lang="zh-CN" altLang="en-US" dirty="0"/>
              <a:t>算法二</a:t>
            </a:r>
            <a:endParaRPr lang="en-US" altLang="zh-CN" dirty="0"/>
          </a:p>
          <a:p>
            <a:pPr lvl="1"/>
            <a:r>
              <a:rPr lang="zh-CN" altLang="en-US" dirty="0"/>
              <a:t>定义排序规则排序</a:t>
            </a:r>
            <a:endParaRPr lang="en-US" altLang="zh-CN" dirty="0"/>
          </a:p>
          <a:p>
            <a:pPr lvl="1"/>
            <a:r>
              <a:rPr lang="zh-CN" altLang="en-US" dirty="0"/>
              <a:t>输出结果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F80F84-44C7-4348-8512-356D6BDF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356992"/>
            <a:ext cx="6169124" cy="22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70DE-BAFB-4D71-881D-1D8F817E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铺地毯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296E8-4415-4B18-BB26-8D23D01D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79201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输入共</a:t>
            </a:r>
            <a:r>
              <a:rPr lang="en-US" altLang="zh-CN" dirty="0"/>
              <a:t>n+2</a:t>
            </a:r>
            <a:r>
              <a:rPr lang="zh-CN" altLang="en-US" dirty="0"/>
              <a:t>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第一行，一个整数</a:t>
            </a:r>
            <a:r>
              <a:rPr lang="en-US" altLang="zh-CN" dirty="0"/>
              <a:t>n</a:t>
            </a:r>
            <a:r>
              <a:rPr lang="zh-CN" altLang="en-US" dirty="0"/>
              <a:t>，表示总共有</a:t>
            </a:r>
            <a:r>
              <a:rPr lang="en-US" altLang="zh-CN" dirty="0"/>
              <a:t>n</a:t>
            </a:r>
            <a:r>
              <a:rPr lang="zh-CN" altLang="en-US" dirty="0"/>
              <a:t>张地毯。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接下来的</a:t>
            </a:r>
            <a:r>
              <a:rPr lang="en-US" altLang="zh-CN" dirty="0"/>
              <a:t>n</a:t>
            </a:r>
            <a:r>
              <a:rPr lang="zh-CN" altLang="en-US" dirty="0"/>
              <a:t>行中，第</a:t>
            </a:r>
            <a:r>
              <a:rPr lang="en-US" altLang="zh-CN" dirty="0"/>
              <a:t>i+1</a:t>
            </a:r>
            <a:r>
              <a:rPr lang="zh-CN" altLang="en-US" dirty="0"/>
              <a:t>行表示编号</a:t>
            </a:r>
            <a:r>
              <a:rPr lang="en-US" altLang="zh-CN" dirty="0" err="1"/>
              <a:t>i</a:t>
            </a:r>
            <a:r>
              <a:rPr lang="zh-CN" altLang="en-US" dirty="0"/>
              <a:t>的地毯的信息，包含四个正整数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，每两个整数之间用一个空格隔开，分别表示铺设地毯的左下角的坐标（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）以及地毯在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轴方向的长度。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n+2</a:t>
            </a:r>
            <a:r>
              <a:rPr lang="zh-CN" altLang="en-US" dirty="0"/>
              <a:t>行包含两个正整数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，表示所求的地面的点的坐标（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对于</a:t>
            </a:r>
            <a:r>
              <a:rPr lang="en-US" altLang="zh-CN" dirty="0"/>
              <a:t>30%</a:t>
            </a:r>
            <a:r>
              <a:rPr lang="zh-CN" altLang="en-US" dirty="0"/>
              <a:t>的数据，有</a:t>
            </a:r>
            <a:r>
              <a:rPr lang="en-US" altLang="zh-CN" dirty="0"/>
              <a:t>n≤2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对于</a:t>
            </a:r>
            <a:r>
              <a:rPr lang="en-US" altLang="zh-CN" dirty="0"/>
              <a:t>50%</a:t>
            </a:r>
            <a:r>
              <a:rPr lang="zh-CN" altLang="en-US" dirty="0"/>
              <a:t>的数据，</a:t>
            </a:r>
            <a:r>
              <a:rPr lang="en-US" altLang="zh-CN" dirty="0"/>
              <a:t>0≤a, b, g, k≤100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对于</a:t>
            </a:r>
            <a:r>
              <a:rPr lang="en-US" altLang="zh-CN" dirty="0"/>
              <a:t>100%</a:t>
            </a:r>
            <a:r>
              <a:rPr lang="zh-CN" altLang="en-US" dirty="0"/>
              <a:t>的数据，有</a:t>
            </a:r>
            <a:r>
              <a:rPr lang="en-US" altLang="zh-CN" dirty="0"/>
              <a:t>0≤n≤10,000</a:t>
            </a:r>
            <a:r>
              <a:rPr lang="zh-CN" altLang="en-US" dirty="0"/>
              <a:t>，</a:t>
            </a:r>
            <a:r>
              <a:rPr lang="en-US" altLang="zh-CN" dirty="0"/>
              <a:t>0≤a, b, g, k≤100,000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输出共</a:t>
            </a:r>
            <a:r>
              <a:rPr lang="en-US" altLang="zh-CN" dirty="0"/>
              <a:t>1</a:t>
            </a:r>
            <a:r>
              <a:rPr lang="zh-CN" altLang="en-US" dirty="0"/>
              <a:t>行，一个整数，表示所求的地毯的编号；若此处没有被地毯覆盖则输出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948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70DE-BAFB-4D71-881D-1D8F817E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铺地毯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296E8-4415-4B18-BB26-8D23D01D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3378665" cy="50405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样例一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1 0 2 3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0 2 3 3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2 1 3 3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样例二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1 0 2 3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0 2 3 3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2 1 3 3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-1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2B07A-BADD-4ECA-9755-3A8D80C7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204864"/>
            <a:ext cx="3378666" cy="31003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D3A454-6D19-439A-A874-CA1A80BB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276872"/>
            <a:ext cx="3378666" cy="310035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4D7B34A-E967-402F-AE28-982BE1E05C83}"/>
              </a:ext>
            </a:extLst>
          </p:cNvPr>
          <p:cNvSpPr/>
          <p:nvPr/>
        </p:nvSpPr>
        <p:spPr>
          <a:xfrm>
            <a:off x="4943872" y="443954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64728D-66BB-41AC-A750-5B687128A4B7}"/>
              </a:ext>
            </a:extLst>
          </p:cNvPr>
          <p:cNvSpPr/>
          <p:nvPr/>
        </p:nvSpPr>
        <p:spPr>
          <a:xfrm>
            <a:off x="10056440" y="263691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110F93-49B6-42E7-9B67-C45B35CC0202}"/>
              </a:ext>
            </a:extLst>
          </p:cNvPr>
          <p:cNvSpPr txBox="1"/>
          <p:nvPr/>
        </p:nvSpPr>
        <p:spPr>
          <a:xfrm>
            <a:off x="4628960" y="461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46E14B-895E-469B-BF3E-FABA8B903E04}"/>
              </a:ext>
            </a:extLst>
          </p:cNvPr>
          <p:cNvSpPr txBox="1"/>
          <p:nvPr/>
        </p:nvSpPr>
        <p:spPr>
          <a:xfrm>
            <a:off x="437092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84B96-1118-4270-93EE-1E2B477F752C}"/>
              </a:ext>
            </a:extLst>
          </p:cNvPr>
          <p:cNvSpPr txBox="1"/>
          <p:nvPr/>
        </p:nvSpPr>
        <p:spPr>
          <a:xfrm>
            <a:off x="5504644" y="3570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3838575" cy="46628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数据存储结构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1994B-947D-42A4-92F8-8DD1E0A8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547018"/>
            <a:ext cx="3600400" cy="403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818825" cy="46628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数据存储结构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CB92B7-63D7-42BB-836E-AFE32F62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788850"/>
            <a:ext cx="5860574" cy="28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795489" cy="21277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数据存储结构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依次枚举所有的地毯，检查是否覆盖（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）点，记录覆盖的地毯编号。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AD5B7-CD1E-4642-A8D2-C42DAB2A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3789040"/>
            <a:ext cx="7920880" cy="21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189B-4382-4DE6-8DE3-2823E59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6CE3-3B32-42AC-B40C-EF6CB504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075409" cy="21277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数据存储结构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依次枚举所有的地毯，检查是否覆盖（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）点，记录覆盖的地毯编号。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1DF0FC-FDD8-44C6-BCDA-D915D10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4059381"/>
            <a:ext cx="5836762" cy="12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80CB7-176E-41B3-ACC0-BA9C552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奖学金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E30EF-B5F3-4FD6-82A1-28262167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1011514" cy="466283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某小学最近得到了一笔赞助，打算拿出其中一部分为学习成绩优秀的前</a:t>
            </a:r>
            <a:r>
              <a:rPr lang="en-US" altLang="zh-CN" dirty="0"/>
              <a:t>5</a:t>
            </a:r>
            <a:r>
              <a:rPr lang="zh-CN" altLang="en-US" dirty="0"/>
              <a:t>名学生发奖学金。期末，每个学生都有</a:t>
            </a:r>
            <a:r>
              <a:rPr lang="en-US" altLang="zh-CN" dirty="0"/>
              <a:t>3</a:t>
            </a:r>
            <a:r>
              <a:rPr lang="zh-CN" altLang="en-US" dirty="0"/>
              <a:t>门课的成绩</a:t>
            </a:r>
            <a:r>
              <a:rPr lang="en-US" altLang="zh-CN" dirty="0"/>
              <a:t>:</a:t>
            </a:r>
            <a:r>
              <a:rPr lang="zh-CN" altLang="en-US" dirty="0"/>
              <a:t>语文、数学、英语。先按总分从高到低排序，如果两个同学总分相同，再按语文成绩从高到低排序，如果两个同学总分和语文成绩都相同，那么规定学号小的同学排在前面，这样，每个学生的排序是唯一确定的。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任务：先根据输入的</a:t>
            </a:r>
            <a:r>
              <a:rPr lang="en-US" altLang="zh-CN" dirty="0"/>
              <a:t>3</a:t>
            </a:r>
            <a:r>
              <a:rPr lang="zh-CN" altLang="en-US" dirty="0"/>
              <a:t>门课的成绩计算总分，然后按上述规则排序，最后按排名顺序输出前五名名学生的学号和总分。注意，在前</a:t>
            </a:r>
            <a:r>
              <a:rPr lang="en-US" altLang="zh-CN" dirty="0"/>
              <a:t>5</a:t>
            </a:r>
            <a:r>
              <a:rPr lang="zh-CN" altLang="en-US" dirty="0"/>
              <a:t>名同学中，每个人的奖学金都不相同，因此，你必须严格按上述规则排序。例如，在某个正确答案中，如果前两行的输出数据</a:t>
            </a:r>
            <a:r>
              <a:rPr lang="en-US" altLang="zh-CN" dirty="0"/>
              <a:t>(</a:t>
            </a:r>
            <a:r>
              <a:rPr lang="zh-CN" altLang="en-US" dirty="0"/>
              <a:t>每行输出两个数</a:t>
            </a:r>
            <a:r>
              <a:rPr lang="en-US" altLang="zh-CN" dirty="0"/>
              <a:t>:</a:t>
            </a:r>
            <a:r>
              <a:rPr lang="zh-CN" altLang="en-US" dirty="0"/>
              <a:t>学号、总分</a:t>
            </a:r>
            <a:r>
              <a:rPr lang="en-US" altLang="zh-CN" dirty="0"/>
              <a:t>) </a:t>
            </a:r>
            <a:r>
              <a:rPr lang="zh-CN" altLang="en-US" dirty="0"/>
              <a:t>是</a:t>
            </a:r>
            <a:r>
              <a:rPr lang="en-US" altLang="zh-CN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7 279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5 279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这两行数据的含义是</a:t>
            </a:r>
            <a:r>
              <a:rPr lang="en-US" altLang="zh-CN" dirty="0"/>
              <a:t>:</a:t>
            </a:r>
            <a:r>
              <a:rPr lang="zh-CN" altLang="en-US" dirty="0"/>
              <a:t>总分最高的两个同学的学号依次是</a:t>
            </a:r>
            <a:r>
              <a:rPr lang="en-US" altLang="zh-CN" dirty="0"/>
              <a:t>7</a:t>
            </a:r>
            <a:r>
              <a:rPr lang="zh-CN" altLang="en-US" dirty="0"/>
              <a:t>号、</a:t>
            </a:r>
            <a:r>
              <a:rPr lang="en-US" altLang="zh-CN" dirty="0"/>
              <a:t>5</a:t>
            </a:r>
            <a:r>
              <a:rPr lang="zh-CN" altLang="en-US" dirty="0"/>
              <a:t>号。这两名同学的总分都是 </a:t>
            </a:r>
            <a:r>
              <a:rPr lang="en-US" altLang="zh-CN" dirty="0"/>
              <a:t>279 (</a:t>
            </a:r>
            <a:r>
              <a:rPr lang="zh-CN" altLang="en-US" dirty="0"/>
              <a:t>总分等于输入的语文、数学、英语三科成绩之和</a:t>
            </a:r>
            <a:r>
              <a:rPr lang="en-US" altLang="zh-CN" dirty="0"/>
              <a:t>) </a:t>
            </a:r>
            <a:r>
              <a:rPr lang="zh-CN" altLang="en-US" dirty="0"/>
              <a:t>，但学号为</a:t>
            </a:r>
            <a:r>
              <a:rPr lang="en-US" altLang="zh-CN" dirty="0"/>
              <a:t>7</a:t>
            </a:r>
            <a:r>
              <a:rPr lang="zh-CN" altLang="en-US" dirty="0"/>
              <a:t>的学生语文成绩更高一些。如果你的前两名的输出数据是</a:t>
            </a:r>
            <a:r>
              <a:rPr lang="en-US" altLang="zh-CN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5 279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7 279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则按输出错误处理，不能得分。 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包含</a:t>
            </a:r>
            <a:r>
              <a:rPr lang="en-US" altLang="zh-CN" dirty="0"/>
              <a:t>n+1</a:t>
            </a:r>
            <a:r>
              <a:rPr lang="zh-CN" altLang="en-US" dirty="0"/>
              <a:t>行</a:t>
            </a:r>
            <a:r>
              <a:rPr lang="en-US" altLang="zh-CN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行为一个正整数</a:t>
            </a:r>
            <a:r>
              <a:rPr lang="en-US" altLang="zh-CN" dirty="0"/>
              <a:t>n</a:t>
            </a:r>
            <a:r>
              <a:rPr lang="zh-CN" altLang="en-US" dirty="0"/>
              <a:t>，表示该校参加评选的学生人数。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n+1</a:t>
            </a:r>
            <a:r>
              <a:rPr lang="zh-CN" altLang="en-US" dirty="0"/>
              <a:t>行，每行有</a:t>
            </a:r>
            <a:r>
              <a:rPr lang="en-US" altLang="zh-CN" dirty="0"/>
              <a:t>3</a:t>
            </a:r>
            <a:r>
              <a:rPr lang="zh-CN" altLang="en-US" dirty="0"/>
              <a:t>个用空格隔开的数字，每个数字都在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之间。第</a:t>
            </a:r>
            <a:r>
              <a:rPr lang="en-US" altLang="zh-CN" dirty="0"/>
              <a:t>j</a:t>
            </a:r>
            <a:r>
              <a:rPr lang="zh-CN" altLang="en-US" dirty="0"/>
              <a:t>行的</a:t>
            </a:r>
            <a:r>
              <a:rPr lang="en-US" altLang="zh-CN" dirty="0"/>
              <a:t>3</a:t>
            </a:r>
            <a:r>
              <a:rPr lang="zh-CN" altLang="en-US" dirty="0"/>
              <a:t>个数字依次表示学号为 </a:t>
            </a:r>
            <a:r>
              <a:rPr lang="en-US" altLang="zh-CN" dirty="0"/>
              <a:t>j-1 </a:t>
            </a:r>
            <a:r>
              <a:rPr lang="zh-CN" altLang="en-US" dirty="0"/>
              <a:t>的学生的语文、数学、英语的成绩。每个学生的学号按照输入顺序编号为</a:t>
            </a:r>
            <a:r>
              <a:rPr lang="en-US" altLang="zh-CN" dirty="0"/>
              <a:t>1~n (</a:t>
            </a:r>
            <a:r>
              <a:rPr lang="zh-CN" altLang="en-US" dirty="0"/>
              <a:t>恰好是输入数据的行号减</a:t>
            </a:r>
            <a:r>
              <a:rPr lang="en-US" altLang="zh-CN" dirty="0"/>
              <a:t>1)</a:t>
            </a:r>
            <a:r>
              <a:rPr lang="zh-CN" altLang="en-US" dirty="0"/>
              <a:t>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所给的数据都是正确的，不必检验。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50%</a:t>
            </a:r>
            <a:r>
              <a:rPr lang="zh-CN" altLang="en-US" dirty="0"/>
              <a:t>的数据满足</a:t>
            </a:r>
            <a:r>
              <a:rPr lang="en-US" altLang="zh-CN" dirty="0"/>
              <a:t>:</a:t>
            </a:r>
            <a:r>
              <a:rPr lang="zh-CN" altLang="en-US" dirty="0"/>
              <a:t>各学生的总成绩各不相同；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100%</a:t>
            </a:r>
            <a:r>
              <a:rPr lang="zh-CN" altLang="en-US" dirty="0"/>
              <a:t>的数据满足</a:t>
            </a:r>
            <a:r>
              <a:rPr lang="en-US" altLang="zh-CN" dirty="0"/>
              <a:t>: 6&lt;=n&lt;=300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共有</a:t>
            </a:r>
            <a:r>
              <a:rPr lang="en-US" altLang="zh-CN" dirty="0"/>
              <a:t>5</a:t>
            </a:r>
            <a:r>
              <a:rPr lang="zh-CN" altLang="en-US" dirty="0"/>
              <a:t>行，每行是两个用空格隔开的正整数，依次表示前</a:t>
            </a:r>
            <a:r>
              <a:rPr lang="en-US" altLang="zh-CN" dirty="0"/>
              <a:t>5</a:t>
            </a:r>
            <a:r>
              <a:rPr lang="zh-CN" altLang="en-US" dirty="0"/>
              <a:t>名学生的学号和总分。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43839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4364</TotalTime>
  <Pages>0</Pages>
  <Words>1590</Words>
  <Characters>0</Characters>
  <Application>Microsoft Office PowerPoint</Application>
  <DocSecurity>0</DocSecurity>
  <PresentationFormat>宽屏</PresentationFormat>
  <Lines>0</Lines>
  <Paragraphs>186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铺地毯</vt:lpstr>
      <vt:lpstr>铺地毯</vt:lpstr>
      <vt:lpstr>铺地毯</vt:lpstr>
      <vt:lpstr>算法分析</vt:lpstr>
      <vt:lpstr>算法分析</vt:lpstr>
      <vt:lpstr>算法分析</vt:lpstr>
      <vt:lpstr>算法分析</vt:lpstr>
      <vt:lpstr>奖学金</vt:lpstr>
      <vt:lpstr>奖学金</vt:lpstr>
      <vt:lpstr>多关键字排序</vt:lpstr>
      <vt:lpstr>多关键字排序</vt:lpstr>
      <vt:lpstr>多关键字排序</vt:lpstr>
      <vt:lpstr>多关键字排序-库函数sort()</vt:lpstr>
      <vt:lpstr>多关键字排序-库函数sort()</vt:lpstr>
      <vt:lpstr>多关键字排序-库函数sort()</vt:lpstr>
      <vt:lpstr>合影效果</vt:lpstr>
      <vt:lpstr>算法分析</vt:lpstr>
      <vt:lpstr>算法分析</vt:lpstr>
      <vt:lpstr>算法分析</vt:lpstr>
      <vt:lpstr>算法分析</vt:lpstr>
      <vt:lpstr>算法分析</vt:lpstr>
      <vt:lpstr>算法分析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380</cp:revision>
  <dcterms:created xsi:type="dcterms:W3CDTF">2007-08-07T12:36:14Z</dcterms:created>
  <dcterms:modified xsi:type="dcterms:W3CDTF">2019-01-12T07:34:33Z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