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71" r:id="rId12"/>
    <p:sldId id="263" r:id="rId13"/>
    <p:sldId id="272" r:id="rId14"/>
    <p:sldId id="264" r:id="rId15"/>
    <p:sldId id="273" r:id="rId16"/>
    <p:sldId id="269" r:id="rId17"/>
    <p:sldId id="274" r:id="rId18"/>
    <p:sldId id="270" r:id="rId1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2018/8/5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</a:t>
            </a:r>
            <a:r>
              <a:rPr lang="zh-CN" altLang="en-US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序设计</a:t>
            </a:r>
            <a:endParaRPr lang="en-US" altLang="zh-CN" sz="4000" b="1" dirty="0" smtClean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一维数组（</a:t>
            </a:r>
            <a:r>
              <a:rPr lang="en-US" altLang="zh-CN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</a:t>
            </a:r>
            <a:r>
              <a:rPr lang="zh-CN" altLang="en-US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</a:t>
            </a:r>
            <a:r>
              <a:rPr lang="zh-CN" altLang="en-US" dirty="0"/>
              <a:t>组逆</a:t>
            </a:r>
            <a:r>
              <a:rPr lang="zh-CN" altLang="en-US" dirty="0" smtClean="0"/>
              <a:t>序输出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910" y="1700213"/>
            <a:ext cx="5372467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</a:t>
            </a:r>
            <a:r>
              <a:rPr lang="zh-CN" altLang="en-US" dirty="0" smtClean="0"/>
              <a:t>与指定数字相同的数的个数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6475009" cy="46628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描述</a:t>
            </a:r>
          </a:p>
          <a:p>
            <a:pPr marL="0" indent="0">
              <a:buNone/>
            </a:pPr>
            <a:r>
              <a:rPr lang="zh-CN" altLang="en-US" dirty="0" smtClean="0"/>
              <a:t>输出一个整数序列中与指定数字相同的数的个数。</a:t>
            </a:r>
          </a:p>
          <a:p>
            <a:pPr marL="0" indent="0">
              <a:buNone/>
            </a:pPr>
            <a:r>
              <a:rPr lang="zh-CN" altLang="en-US" dirty="0" smtClean="0"/>
              <a:t>输入</a:t>
            </a:r>
          </a:p>
          <a:p>
            <a:pPr marL="0" indent="0">
              <a:buNone/>
            </a:pPr>
            <a:r>
              <a:rPr lang="zh-CN" altLang="en-US" dirty="0" smtClean="0"/>
              <a:t>输入包含三行：</a:t>
            </a:r>
          </a:p>
          <a:p>
            <a:pPr marL="0" indent="0">
              <a:buNone/>
            </a:pPr>
            <a:r>
              <a:rPr lang="zh-CN" altLang="en-US" dirty="0" smtClean="0"/>
              <a:t>第一行为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，表示整数序列的长度</a:t>
            </a:r>
            <a:r>
              <a:rPr lang="en-US" altLang="zh-CN" dirty="0" smtClean="0"/>
              <a:t>(N &lt;= 100)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zh-CN" altLang="en-US" dirty="0" smtClean="0"/>
              <a:t>第二行为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个整数，整数之间以一个空格分开；</a:t>
            </a:r>
          </a:p>
          <a:p>
            <a:pPr marL="0" indent="0">
              <a:buNone/>
            </a:pPr>
            <a:r>
              <a:rPr lang="zh-CN" altLang="en-US" dirty="0" smtClean="0"/>
              <a:t>第三行包含一个整数，为指定的整数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输出</a:t>
            </a:r>
          </a:p>
          <a:p>
            <a:pPr marL="0" indent="0">
              <a:buNone/>
            </a:pPr>
            <a:r>
              <a:rPr lang="zh-CN" altLang="en-US" dirty="0" smtClean="0"/>
              <a:t>输出为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个数中与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相同的数的个数。</a:t>
            </a:r>
          </a:p>
          <a:p>
            <a:pPr marL="0" indent="0">
              <a:buNone/>
            </a:pPr>
            <a:r>
              <a:rPr lang="zh-CN" altLang="en-US" dirty="0" smtClean="0"/>
              <a:t>样例输入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2 3 2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zh-CN" altLang="en-US" dirty="0" smtClean="0"/>
              <a:t>样例输出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80176" y="2132856"/>
            <a:ext cx="3752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思</a:t>
            </a:r>
            <a:r>
              <a:rPr lang="zh-CN" altLang="en-US" dirty="0" smtClean="0">
                <a:solidFill>
                  <a:schemeClr val="accent5"/>
                </a:solidFill>
              </a:rPr>
              <a:t>考：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dirty="0" smtClean="0">
                <a:solidFill>
                  <a:schemeClr val="accent5"/>
                </a:solidFill>
              </a:rPr>
              <a:t>（</a:t>
            </a:r>
            <a:r>
              <a:rPr lang="en-US" altLang="zh-CN" dirty="0" smtClean="0">
                <a:solidFill>
                  <a:schemeClr val="accent5"/>
                </a:solidFill>
              </a:rPr>
              <a:t>1</a:t>
            </a:r>
            <a:r>
              <a:rPr lang="zh-CN" altLang="en-US" dirty="0" smtClean="0">
                <a:solidFill>
                  <a:schemeClr val="accent5"/>
                </a:solidFill>
              </a:rPr>
              <a:t>）数组定义多大？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dirty="0" smtClean="0">
                <a:solidFill>
                  <a:schemeClr val="accent5"/>
                </a:solidFill>
              </a:rPr>
              <a:t>（</a:t>
            </a:r>
            <a:r>
              <a:rPr lang="en-US" altLang="zh-CN" dirty="0" smtClean="0">
                <a:solidFill>
                  <a:schemeClr val="accent5"/>
                </a:solidFill>
              </a:rPr>
              <a:t>2</a:t>
            </a:r>
            <a:r>
              <a:rPr lang="zh-CN" altLang="en-US" dirty="0" smtClean="0">
                <a:solidFill>
                  <a:schemeClr val="accent5"/>
                </a:solidFill>
              </a:rPr>
              <a:t>）用什么算法？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3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2:</a:t>
            </a:r>
            <a:r>
              <a:rPr lang="zh-CN" altLang="en-US" dirty="0" smtClean="0"/>
              <a:t>与指定数字相同的数的个数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862" y="1681956"/>
            <a:ext cx="5886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3:</a:t>
            </a:r>
            <a:r>
              <a:rPr lang="zh-CN" altLang="en-US" dirty="0"/>
              <a:t>陶陶摘苹果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412776"/>
            <a:ext cx="10075409" cy="476736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</a:t>
            </a:r>
            <a:r>
              <a:rPr lang="zh-CN" altLang="en-US" dirty="0" smtClean="0"/>
              <a:t>      </a:t>
            </a:r>
            <a:r>
              <a:rPr lang="zh-CN" altLang="en-US" dirty="0"/>
              <a:t>陶陶家的院子里有一棵苹果树，每到秋天树上就会结出</a:t>
            </a:r>
            <a:r>
              <a:rPr lang="en-US" altLang="zh-CN" dirty="0"/>
              <a:t>10</a:t>
            </a:r>
            <a:r>
              <a:rPr lang="zh-CN" altLang="en-US" dirty="0"/>
              <a:t>个苹果。苹果成熟的时候，陶陶就会跑去摘苹果。陶陶有个</a:t>
            </a:r>
            <a:r>
              <a:rPr lang="en-US" altLang="zh-CN" dirty="0"/>
              <a:t>30</a:t>
            </a:r>
            <a:r>
              <a:rPr lang="zh-CN" altLang="en-US" dirty="0"/>
              <a:t>厘米高的板凳，当她不能直接用手摘到苹果的时候，就会踩到板凳上再试试。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现在已知</a:t>
            </a:r>
            <a:r>
              <a:rPr lang="en-US" altLang="zh-CN" dirty="0"/>
              <a:t>10</a:t>
            </a:r>
            <a:r>
              <a:rPr lang="zh-CN" altLang="en-US" dirty="0"/>
              <a:t>个苹果到地面的高度，以及陶陶把手伸直的时候能够达到的最大高度，请帮陶陶算一下她能够摘到的苹果的数目。假设她碰到苹果，苹果就会掉下来。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包括两行数据。第一行包含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100</a:t>
            </a:r>
            <a:r>
              <a:rPr lang="zh-CN" altLang="en-US" dirty="0"/>
              <a:t>到</a:t>
            </a:r>
            <a:r>
              <a:rPr lang="en-US" altLang="zh-CN" dirty="0"/>
              <a:t>200</a:t>
            </a:r>
            <a:r>
              <a:rPr lang="zh-CN" altLang="en-US" dirty="0"/>
              <a:t>之间（包括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200</a:t>
            </a:r>
            <a:r>
              <a:rPr lang="zh-CN" altLang="en-US" dirty="0"/>
              <a:t>）的整数（以厘米为单位）分别表示</a:t>
            </a:r>
            <a:r>
              <a:rPr lang="en-US" altLang="zh-CN" dirty="0"/>
              <a:t>10</a:t>
            </a:r>
            <a:r>
              <a:rPr lang="zh-CN" altLang="en-US" dirty="0"/>
              <a:t>个苹果到地面的高度，两个相邻的整数之间用一个空格隔开。第二行只包括一个</a:t>
            </a:r>
            <a:r>
              <a:rPr lang="en-US" altLang="zh-CN" dirty="0"/>
              <a:t>100</a:t>
            </a:r>
            <a:r>
              <a:rPr lang="zh-CN" altLang="en-US" dirty="0"/>
              <a:t>到</a:t>
            </a:r>
            <a:r>
              <a:rPr lang="en-US" altLang="zh-CN" dirty="0"/>
              <a:t>120</a:t>
            </a:r>
            <a:r>
              <a:rPr lang="zh-CN" altLang="en-US" dirty="0"/>
              <a:t>之间（包含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120</a:t>
            </a:r>
            <a:r>
              <a:rPr lang="zh-CN" altLang="en-US" dirty="0"/>
              <a:t>）的整数（以厘米为单位），表示陶陶把手伸直的时候能够达到的最大高度。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包括一行，这一行只包含一个整数，表示陶陶能够摘到的苹果的数目。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100 200 150 140 129 134 167 198 200 111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622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3:</a:t>
            </a:r>
            <a:r>
              <a:rPr lang="zh-CN" altLang="en-US" dirty="0"/>
              <a:t>陶陶摘苹果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769" y="1605756"/>
            <a:ext cx="53054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1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：数组平移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1196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数组中第一个元素移到数组末尾，其余数据一次往前平移</a:t>
            </a:r>
            <a:r>
              <a:rPr lang="en-US" altLang="zh-CN" dirty="0" smtClean="0"/>
              <a:t>2</a:t>
            </a:r>
            <a:r>
              <a:rPr lang="zh-CN" altLang="en-US" dirty="0" smtClean="0"/>
              <a:t>一个位置。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780928"/>
            <a:ext cx="3600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：数组平移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728" y="1517650"/>
            <a:ext cx="3939243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思考：数组数</a:t>
            </a:r>
            <a:r>
              <a:rPr lang="zh-CN" altLang="en-US" dirty="0" smtClean="0"/>
              <a:t>据左移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2159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将长度为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，循</a:t>
            </a:r>
            <a:r>
              <a:rPr lang="zh-CN" altLang="en-US" dirty="0" smtClean="0"/>
              <a:t>环左移</a:t>
            </a:r>
            <a:r>
              <a:rPr lang="en-US" altLang="zh-CN" dirty="0"/>
              <a:t>m</a:t>
            </a:r>
            <a:r>
              <a:rPr lang="zh-CN" altLang="en-US" dirty="0"/>
              <a:t>位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输入说明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第一行两个整数 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m(0&lt;m&lt;=10; m&lt;=n&lt;=100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输出说明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第二行</a:t>
            </a:r>
            <a:r>
              <a:rPr lang="en-US" altLang="zh-CN" dirty="0"/>
              <a:t>n</a:t>
            </a:r>
            <a:r>
              <a:rPr lang="zh-CN" altLang="en-US" dirty="0"/>
              <a:t>个整数，每个整数由一个空格隔开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5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2 3 1 5 4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5 4 2 3 1</a:t>
            </a:r>
          </a:p>
        </p:txBody>
      </p:sp>
    </p:spTree>
    <p:extLst>
      <p:ext uri="{BB962C8B-B14F-4D97-AF65-F5344CB8AC3E}">
        <p14:creationId xmlns:p14="http://schemas.microsoft.com/office/powerpoint/2010/main" val="21186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题讨论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9355329" cy="46628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编一个程序，要求：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读</a:t>
            </a:r>
            <a:r>
              <a:rPr lang="zh-CN" altLang="en-US" dirty="0"/>
              <a:t>入</a:t>
            </a:r>
            <a:r>
              <a:rPr lang="en-US" altLang="zh-CN" dirty="0"/>
              <a:t>n</a:t>
            </a:r>
            <a:r>
              <a:rPr lang="zh-CN" altLang="en-US" dirty="0"/>
              <a:t>个整</a:t>
            </a:r>
            <a:r>
              <a:rPr lang="zh-CN" altLang="en-US" dirty="0" smtClean="0"/>
              <a:t>数（</a:t>
            </a:r>
            <a:r>
              <a:rPr lang="en-US" altLang="zh-CN" dirty="0"/>
              <a:t>n&lt;=</a:t>
            </a:r>
            <a:r>
              <a:rPr lang="en-US" altLang="zh-CN" dirty="0" smtClean="0"/>
              <a:t>10000)</a:t>
            </a:r>
            <a:r>
              <a:rPr lang="zh-CN" altLang="en-US" dirty="0" smtClean="0"/>
              <a:t>以后，将这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个数反</a:t>
            </a:r>
            <a:r>
              <a:rPr lang="zh-CN" altLang="en-US" dirty="0"/>
              <a:t>向输</a:t>
            </a:r>
            <a:r>
              <a:rPr lang="zh-CN" altLang="en-US" dirty="0" smtClean="0"/>
              <a:t>出。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23 43 87 99 57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57 99 87 43 23</a:t>
            </a:r>
          </a:p>
        </p:txBody>
      </p:sp>
    </p:spTree>
    <p:extLst>
      <p:ext uri="{BB962C8B-B14F-4D97-AF65-F5344CB8AC3E}">
        <p14:creationId xmlns:p14="http://schemas.microsoft.com/office/powerpoint/2010/main" val="58884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序设计需要解决的一个重要问题：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/>
              <a:t>在程序执行时，如何存储大量的数据？</a:t>
            </a:r>
          </a:p>
          <a:p>
            <a:pPr marL="457200" indent="-457200"/>
            <a:r>
              <a:rPr lang="zh-CN" altLang="en-US" sz="3200" dirty="0"/>
              <a:t>存储的方式要便于计算机重复</a:t>
            </a:r>
            <a:r>
              <a:rPr lang="zh-CN" altLang="en-US" sz="3200" dirty="0" smtClean="0"/>
              <a:t>地、自动地进</a:t>
            </a:r>
            <a:r>
              <a:rPr lang="zh-CN" altLang="en-US" sz="3200" dirty="0"/>
              <a:t>行操</a:t>
            </a:r>
            <a:r>
              <a:rPr lang="zh-CN" altLang="en-US" sz="3200" dirty="0" smtClean="0"/>
              <a:t>作</a:t>
            </a: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r>
              <a:rPr lang="zh-CN" altLang="en-US" sz="3200" dirty="0"/>
              <a:t>借助数学概念，引入下标变量：</a:t>
            </a:r>
          </a:p>
          <a:p>
            <a:pPr>
              <a:buNone/>
            </a:pPr>
            <a:r>
              <a:rPr lang="zh-CN" altLang="en-US" sz="3200" dirty="0" smtClean="0"/>
              <a:t>a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,a</a:t>
            </a:r>
            <a:r>
              <a:rPr lang="zh-CN" altLang="en-US" sz="3200" baseline="-25000" dirty="0" smtClean="0"/>
              <a:t>1</a:t>
            </a:r>
            <a:r>
              <a:rPr lang="zh-CN" altLang="en-US" sz="3200" dirty="0" smtClean="0"/>
              <a:t>,a</a:t>
            </a:r>
            <a:r>
              <a:rPr lang="zh-CN" altLang="en-US" sz="3200" baseline="-25000" dirty="0" smtClean="0"/>
              <a:t>2</a:t>
            </a:r>
            <a:r>
              <a:rPr lang="zh-CN" altLang="en-US" sz="3200" dirty="0" smtClean="0"/>
              <a:t>,a</a:t>
            </a:r>
            <a:r>
              <a:rPr lang="zh-CN" altLang="en-US" sz="3200" baseline="-25000" dirty="0" smtClean="0"/>
              <a:t>3</a:t>
            </a:r>
            <a:r>
              <a:rPr lang="zh-CN" altLang="en-US" sz="3200" dirty="0" smtClean="0"/>
              <a:t>,a</a:t>
            </a:r>
            <a:r>
              <a:rPr lang="zh-CN" altLang="en-US" sz="3200" baseline="-25000" dirty="0" smtClean="0"/>
              <a:t>4</a:t>
            </a:r>
            <a:r>
              <a:rPr lang="zh-CN" altLang="en-US" sz="3200" dirty="0"/>
              <a:t>,…</a:t>
            </a:r>
            <a:r>
              <a:rPr lang="zh-CN" altLang="en-US" sz="3200" dirty="0" smtClean="0"/>
              <a:t>a</a:t>
            </a:r>
            <a:r>
              <a:rPr lang="zh-CN" altLang="en-US" sz="3200" baseline="-25000" dirty="0" smtClean="0"/>
              <a:t>i</a:t>
            </a:r>
            <a:r>
              <a:rPr lang="zh-CN" altLang="en-US" sz="3200" dirty="0" smtClean="0"/>
              <a:t>…a</a:t>
            </a:r>
            <a:r>
              <a:rPr lang="zh-CN" altLang="en-US" sz="3200" baseline="-25000" dirty="0" smtClean="0"/>
              <a:t>n</a:t>
            </a:r>
            <a:endParaRPr lang="en-US" altLang="zh-CN" sz="3200" baseline="-25000" dirty="0" smtClean="0"/>
          </a:p>
          <a:p>
            <a:pPr>
              <a:buNone/>
            </a:pPr>
            <a:endParaRPr lang="zh-CN" altLang="en-US" sz="3200" baseline="-25000" dirty="0"/>
          </a:p>
          <a:p>
            <a:r>
              <a:rPr lang="zh-CN" altLang="en-US" sz="3200" dirty="0" smtClean="0"/>
              <a:t>在</a:t>
            </a:r>
            <a:r>
              <a:rPr lang="en-US" altLang="zh-CN" sz="3200" dirty="0" smtClean="0"/>
              <a:t>C++</a:t>
            </a:r>
            <a:r>
              <a:rPr lang="zh-CN" altLang="en-US" sz="3200" dirty="0" smtClean="0"/>
              <a:t>中</a:t>
            </a:r>
            <a:r>
              <a:rPr lang="zh-CN" altLang="en-US" sz="3200" dirty="0"/>
              <a:t>表示为：</a:t>
            </a:r>
          </a:p>
          <a:p>
            <a:pPr>
              <a:buNone/>
            </a:pPr>
            <a:r>
              <a:rPr lang="en-US" altLang="zh-CN" sz="3200" dirty="0" smtClean="0"/>
              <a:t>a[0],</a:t>
            </a:r>
            <a:r>
              <a:rPr lang="zh-CN" altLang="en-US" sz="3200" dirty="0" smtClean="0"/>
              <a:t>a[1</a:t>
            </a:r>
            <a:r>
              <a:rPr lang="zh-CN" altLang="en-US" sz="3200" dirty="0"/>
              <a:t>],a[2],a[3],a[4],…a[i]…a[n]</a:t>
            </a:r>
          </a:p>
          <a:p>
            <a:pPr>
              <a:buNone/>
            </a:pPr>
            <a:endParaRPr lang="zh-CN" altLang="en-US" sz="3200" dirty="0"/>
          </a:p>
          <a:p>
            <a:pPr marL="457200" indent="-457200">
              <a:buFont typeface="+mj-lt"/>
              <a:buAutoNum type="arabicPeriod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9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一组连续下标的变</a:t>
            </a:r>
            <a:r>
              <a:rPr lang="zh-CN" altLang="en-US" sz="2800" dirty="0" smtClean="0"/>
              <a:t>量</a:t>
            </a:r>
            <a:endParaRPr lang="en-US" altLang="zh-CN" sz="2800" dirty="0" smtClean="0"/>
          </a:p>
          <a:p>
            <a:r>
              <a:rPr lang="zh-CN" altLang="en-US" sz="2800" dirty="0" smtClean="0"/>
              <a:t>同一数组的所有元素在内存中占用一片连续的存储单元</a:t>
            </a:r>
            <a:endParaRPr lang="en-US" altLang="zh-CN" sz="2800" dirty="0"/>
          </a:p>
          <a:p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/>
          </p:nvPr>
        </p:nvGraphicFramePr>
        <p:xfrm>
          <a:off x="2961931" y="2850184"/>
          <a:ext cx="6589712" cy="1932049"/>
        </p:xfrm>
        <a:graphic>
          <a:graphicData uri="http://schemas.openxmlformats.org/drawingml/2006/table">
            <a:tbl>
              <a:tblPr/>
              <a:tblGrid>
                <a:gridCol w="969962"/>
                <a:gridCol w="1125538"/>
                <a:gridCol w="1122362"/>
                <a:gridCol w="1125538"/>
                <a:gridCol w="1123950"/>
                <a:gridCol w="1122362"/>
              </a:tblGrid>
              <a:tr h="4875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9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a[0]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a[1]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a[2]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a[3]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a[4]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3" marB="4570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8218143" y="2346947"/>
            <a:ext cx="1368425" cy="458787"/>
          </a:xfrm>
          <a:prstGeom prst="wedgeRoundRectCallout">
            <a:avLst>
              <a:gd name="adj1" fmla="val -56264"/>
              <a:gd name="adj2" fmla="val 261074"/>
              <a:gd name="adj3" fmla="val 16667"/>
            </a:avLst>
          </a:prstGeom>
          <a:gradFill rotWithShape="1">
            <a:gsLst>
              <a:gs pos="0">
                <a:srgbClr val="FFDA90"/>
              </a:gs>
              <a:gs pos="35001">
                <a:srgbClr val="FFE3B2"/>
              </a:gs>
              <a:gs pos="100000">
                <a:srgbClr val="FFF4E0"/>
              </a:gs>
            </a:gsLst>
            <a:lin ang="5400000" scaled="1"/>
          </a:gradFill>
          <a:ln w="9525">
            <a:solidFill>
              <a:srgbClr val="CC98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数组元素</a:t>
            </a:r>
          </a:p>
        </p:txBody>
      </p:sp>
      <p:sp>
        <p:nvSpPr>
          <p:cNvPr id="6" name="圆角矩形标注 93"/>
          <p:cNvSpPr>
            <a:spLocks noChangeArrowheads="1"/>
          </p:cNvSpPr>
          <p:nvPr/>
        </p:nvSpPr>
        <p:spPr bwMode="auto">
          <a:xfrm>
            <a:off x="2385668" y="4723434"/>
            <a:ext cx="968375" cy="458788"/>
          </a:xfrm>
          <a:prstGeom prst="wedgeRoundRectCallout">
            <a:avLst>
              <a:gd name="adj1" fmla="val 57704"/>
              <a:gd name="adj2" fmla="val -237889"/>
              <a:gd name="adj3" fmla="val 16667"/>
            </a:avLst>
          </a:prstGeom>
          <a:gradFill rotWithShape="1">
            <a:gsLst>
              <a:gs pos="0">
                <a:srgbClr val="FFDA90"/>
              </a:gs>
              <a:gs pos="35001">
                <a:srgbClr val="FFE3B2"/>
              </a:gs>
              <a:gs pos="100000">
                <a:srgbClr val="FFF4E0"/>
              </a:gs>
            </a:gsLst>
            <a:lin ang="5400000" scaled="1"/>
          </a:gradFill>
          <a:ln w="9525">
            <a:solidFill>
              <a:srgbClr val="CC98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数组名</a:t>
            </a:r>
          </a:p>
        </p:txBody>
      </p:sp>
      <p:sp>
        <p:nvSpPr>
          <p:cNvPr id="7" name="圆角矩形标注 94"/>
          <p:cNvSpPr>
            <a:spLocks noChangeArrowheads="1"/>
          </p:cNvSpPr>
          <p:nvPr/>
        </p:nvSpPr>
        <p:spPr bwMode="auto">
          <a:xfrm>
            <a:off x="6706843" y="5442572"/>
            <a:ext cx="1368425" cy="457200"/>
          </a:xfrm>
          <a:prstGeom prst="wedgeRoundRectCallout">
            <a:avLst>
              <a:gd name="adj1" fmla="val -41417"/>
              <a:gd name="adj2" fmla="val -266319"/>
              <a:gd name="adj3" fmla="val 16667"/>
            </a:avLst>
          </a:prstGeom>
          <a:gradFill rotWithShape="1">
            <a:gsLst>
              <a:gs pos="0">
                <a:srgbClr val="FFDA90"/>
              </a:gs>
              <a:gs pos="35001">
                <a:srgbClr val="FFE3B2"/>
              </a:gs>
              <a:gs pos="100000">
                <a:srgbClr val="FFF4E0"/>
              </a:gs>
            </a:gsLst>
            <a:lin ang="5400000" scaled="1"/>
          </a:gradFill>
          <a:ln w="9525">
            <a:solidFill>
              <a:srgbClr val="CC9800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数组下标</a:t>
            </a:r>
          </a:p>
        </p:txBody>
      </p:sp>
      <p:sp>
        <p:nvSpPr>
          <p:cNvPr id="8" name="Oval 34"/>
          <p:cNvSpPr>
            <a:spLocks noChangeArrowheads="1"/>
          </p:cNvSpPr>
          <p:nvPr/>
        </p:nvSpPr>
        <p:spPr bwMode="auto">
          <a:xfrm>
            <a:off x="7354543" y="3355009"/>
            <a:ext cx="1008063" cy="15113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62269"/>
            <a:ext cx="5135217" cy="4795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类型名 数组名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zh-CN" altLang="en-US" sz="2800" dirty="0">
                <a:solidFill>
                  <a:srgbClr val="0070C0"/>
                </a:solidFill>
              </a:rPr>
              <a:t>元素个数</a:t>
            </a:r>
            <a:r>
              <a:rPr lang="en-US" altLang="zh-CN" sz="2800" dirty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例</a:t>
            </a:r>
            <a:r>
              <a:rPr lang="zh-CN" altLang="en-US" sz="2800" dirty="0"/>
              <a:t>如：</a:t>
            </a:r>
          </a:p>
          <a:p>
            <a:pPr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a[100];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float b[10];</a:t>
            </a:r>
          </a:p>
          <a:p>
            <a:pPr>
              <a:buNone/>
            </a:pPr>
            <a:r>
              <a:rPr lang="en-US" altLang="zh-CN" sz="2800" dirty="0"/>
              <a:t>char c[20</a:t>
            </a:r>
            <a:r>
              <a:rPr lang="en-US" altLang="zh-CN" sz="2800" dirty="0" smtClean="0"/>
              <a:t>];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d[n]; </a:t>
            </a:r>
            <a:r>
              <a:rPr lang="en-US" altLang="zh-CN" sz="2800" dirty="0" smtClean="0">
                <a:solidFill>
                  <a:schemeClr val="accent5"/>
                </a:solidFill>
              </a:rPr>
              <a:t>//d</a:t>
            </a:r>
            <a:r>
              <a:rPr lang="zh-CN" altLang="en-US" sz="2800" dirty="0" smtClean="0">
                <a:solidFill>
                  <a:schemeClr val="accent5"/>
                </a:solidFill>
              </a:rPr>
              <a:t>数组定义非法</a:t>
            </a:r>
            <a:endParaRPr lang="en-US" altLang="zh-CN" sz="2800" dirty="0">
              <a:solidFill>
                <a:schemeClr val="accent5"/>
              </a:solidFill>
            </a:endParaRP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圆角矩形标注 3"/>
          <p:cNvSpPr/>
          <p:nvPr/>
        </p:nvSpPr>
        <p:spPr>
          <a:xfrm>
            <a:off x="2855640" y="2204864"/>
            <a:ext cx="1590261" cy="457200"/>
          </a:xfrm>
          <a:prstGeom prst="wedgeRoundRectCallout">
            <a:avLst>
              <a:gd name="adj1" fmla="val -77418"/>
              <a:gd name="adj2" fmla="val 12328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常数</a:t>
            </a:r>
            <a:endParaRPr lang="zh-CN" altLang="en-US" sz="2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68008" y="2052076"/>
            <a:ext cx="5256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说明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下</a:t>
            </a:r>
            <a:r>
              <a:rPr lang="zh-CN" altLang="en-US" sz="2400" dirty="0" smtClean="0">
                <a:solidFill>
                  <a:srgbClr val="002060"/>
                </a:solidFill>
              </a:rPr>
              <a:t>标值必须从</a:t>
            </a:r>
            <a:r>
              <a:rPr lang="en-US" altLang="zh-CN" sz="2400" dirty="0" smtClean="0">
                <a:solidFill>
                  <a:srgbClr val="002060"/>
                </a:solidFill>
              </a:rPr>
              <a:t>0</a:t>
            </a:r>
            <a:r>
              <a:rPr lang="zh-CN" altLang="en-US" sz="2400" dirty="0" smtClean="0">
                <a:solidFill>
                  <a:srgbClr val="002060"/>
                </a:solidFill>
              </a:rPr>
              <a:t>开始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2400" dirty="0" smtClean="0">
                <a:solidFill>
                  <a:srgbClr val="002060"/>
                </a:solidFill>
              </a:rPr>
              <a:t> a[100]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a</a:t>
            </a:r>
            <a:r>
              <a:rPr lang="zh-CN" altLang="en-US" sz="2400" dirty="0" smtClean="0">
                <a:solidFill>
                  <a:srgbClr val="002060"/>
                </a:solidFill>
              </a:rPr>
              <a:t>数组有</a:t>
            </a:r>
            <a:r>
              <a:rPr lang="en-US" altLang="zh-CN" sz="2400" dirty="0" smtClean="0">
                <a:solidFill>
                  <a:srgbClr val="002060"/>
                </a:solidFill>
              </a:rPr>
              <a:t>100</a:t>
            </a:r>
            <a:r>
              <a:rPr lang="zh-CN" altLang="en-US" sz="2400" dirty="0" smtClean="0">
                <a:solidFill>
                  <a:srgbClr val="002060"/>
                </a:solidFill>
              </a:rPr>
              <a:t>个元素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下标值</a:t>
            </a:r>
            <a:r>
              <a:rPr lang="en-US" altLang="zh-CN" sz="2400" dirty="0">
                <a:solidFill>
                  <a:srgbClr val="002060"/>
                </a:solidFill>
              </a:rPr>
              <a:t>0~99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a[100]</a:t>
            </a:r>
            <a:r>
              <a:rPr lang="zh-CN" altLang="en-US" sz="2400" dirty="0" smtClean="0">
                <a:solidFill>
                  <a:srgbClr val="002060"/>
                </a:solidFill>
              </a:rPr>
              <a:t>不合法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在使用数组的过程中注意不能越界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</a:t>
            </a:r>
            <a:r>
              <a:rPr lang="zh-CN" altLang="en-US" dirty="0" smtClean="0"/>
              <a:t>组的引用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62269"/>
            <a:ext cx="5135217" cy="4795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>
                <a:solidFill>
                  <a:srgbClr val="0070C0"/>
                </a:solidFill>
              </a:rPr>
              <a:t>数</a:t>
            </a:r>
            <a:r>
              <a:rPr lang="zh-CN" altLang="en-US" sz="2800" dirty="0">
                <a:solidFill>
                  <a:srgbClr val="0070C0"/>
                </a:solidFill>
              </a:rPr>
              <a:t>组名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zh-CN" altLang="en-US" sz="2800" dirty="0" smtClean="0">
                <a:solidFill>
                  <a:srgbClr val="0070C0"/>
                </a:solidFill>
              </a:rPr>
              <a:t>下标</a:t>
            </a:r>
            <a:r>
              <a:rPr lang="en-US" altLang="zh-CN" sz="2800" dirty="0" smtClean="0">
                <a:solidFill>
                  <a:srgbClr val="0070C0"/>
                </a:solidFill>
              </a:rPr>
              <a:t>]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例</a:t>
            </a:r>
            <a:r>
              <a:rPr lang="zh-CN" altLang="en-US" sz="2800" dirty="0"/>
              <a:t>如：</a:t>
            </a:r>
          </a:p>
          <a:p>
            <a:pPr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a[10];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a[5]</a:t>
            </a:r>
          </a:p>
          <a:p>
            <a:pPr>
              <a:buNone/>
            </a:pPr>
            <a:r>
              <a:rPr lang="en-US" altLang="zh-CN" dirty="0" smtClean="0"/>
              <a:t>a[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]  </a:t>
            </a:r>
            <a:r>
              <a:rPr lang="en-US" altLang="zh-CN" dirty="0" smtClean="0">
                <a:solidFill>
                  <a:schemeClr val="accent5"/>
                </a:solidFill>
              </a:rPr>
              <a:t>//</a:t>
            </a:r>
            <a:r>
              <a:rPr lang="en-US" altLang="zh-CN" dirty="0" err="1" smtClean="0">
                <a:solidFill>
                  <a:schemeClr val="accent5"/>
                </a:solidFill>
              </a:rPr>
              <a:t>i+j</a:t>
            </a:r>
            <a:r>
              <a:rPr lang="en-US" altLang="zh-CN" dirty="0" smtClean="0">
                <a:solidFill>
                  <a:schemeClr val="accent5"/>
                </a:solidFill>
              </a:rPr>
              <a:t>&lt;10</a:t>
            </a:r>
          </a:p>
          <a:p>
            <a:pPr>
              <a:buNone/>
            </a:pPr>
            <a:r>
              <a:rPr lang="en-US" altLang="zh-CN" sz="2800" dirty="0" smtClean="0"/>
              <a:t>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++]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159896" y="1556792"/>
            <a:ext cx="59999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说明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数组引用时，下标可以是整型的表达式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整</a:t>
            </a:r>
            <a:r>
              <a:rPr lang="zh-CN" altLang="en-US" sz="2400" dirty="0" smtClean="0">
                <a:solidFill>
                  <a:srgbClr val="002060"/>
                </a:solidFill>
              </a:rPr>
              <a:t>数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变</a:t>
            </a:r>
            <a:r>
              <a:rPr lang="zh-CN" altLang="en-US" sz="2400" dirty="0" smtClean="0">
                <a:solidFill>
                  <a:srgbClr val="002060"/>
                </a:solidFill>
              </a:rPr>
              <a:t>量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表达</a:t>
            </a:r>
            <a:r>
              <a:rPr lang="zh-CN" altLang="en-US" sz="2400" dirty="0" smtClean="0">
                <a:solidFill>
                  <a:srgbClr val="002060"/>
                </a:solidFill>
              </a:rPr>
              <a:t>式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函</a:t>
            </a:r>
            <a:r>
              <a:rPr lang="zh-CN" altLang="en-US" sz="2400" dirty="0" smtClean="0">
                <a:solidFill>
                  <a:srgbClr val="002060"/>
                </a:solidFill>
              </a:rPr>
              <a:t>数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数</a:t>
            </a:r>
            <a:r>
              <a:rPr lang="zh-CN" altLang="en-US" sz="2400" dirty="0" smtClean="0">
                <a:solidFill>
                  <a:srgbClr val="002060"/>
                </a:solidFill>
              </a:rPr>
              <a:t>组元素只能一个一个引用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数</a:t>
            </a:r>
            <a:r>
              <a:rPr lang="zh-CN" altLang="en-US" sz="2400" dirty="0" smtClean="0">
                <a:solidFill>
                  <a:srgbClr val="002060"/>
                </a:solidFill>
              </a:rPr>
              <a:t>组元素可以像普通变量一样操作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</a:t>
            </a:r>
            <a:r>
              <a:rPr lang="zh-CN" altLang="en-US" dirty="0" smtClean="0"/>
              <a:t>组的初始化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62269"/>
            <a:ext cx="5135217" cy="4795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a[5]={1,2,3,4,5};</a:t>
            </a:r>
          </a:p>
          <a:p>
            <a:pPr marL="0" indent="0">
              <a:buNone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b[10]={0,1,2,3,4};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</a:rPr>
              <a:t> c[100]={};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916832"/>
            <a:ext cx="2952750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429000"/>
            <a:ext cx="620077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5157192"/>
            <a:ext cx="6846401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观察与思考：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2060848"/>
            <a:ext cx="3790950" cy="2600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991776"/>
            <a:ext cx="3962400" cy="2647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04343" y="56612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5"/>
                </a:solidFill>
              </a:rPr>
              <a:t>memset</a:t>
            </a:r>
            <a:r>
              <a:rPr lang="en-US" altLang="zh-CN" dirty="0" smtClean="0">
                <a:solidFill>
                  <a:schemeClr val="accent5"/>
                </a:solidFill>
              </a:rPr>
              <a:t>(a,0,sizeof(a))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</a:t>
            </a:r>
            <a:r>
              <a:rPr lang="zh-CN" altLang="en-US" dirty="0"/>
              <a:t>组逆</a:t>
            </a:r>
            <a:r>
              <a:rPr lang="zh-CN" altLang="en-US" dirty="0" smtClean="0"/>
              <a:t>序输出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435" y="1700808"/>
            <a:ext cx="9056983" cy="369349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编一个程序，要求：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读入</a:t>
            </a:r>
            <a:r>
              <a:rPr lang="en-US" altLang="zh-CN" dirty="0"/>
              <a:t>n</a:t>
            </a:r>
            <a:r>
              <a:rPr lang="zh-CN" altLang="en-US" dirty="0"/>
              <a:t>个整数（</a:t>
            </a:r>
            <a:r>
              <a:rPr lang="en-US" altLang="zh-CN" dirty="0"/>
              <a:t>n&lt;=</a:t>
            </a:r>
            <a:r>
              <a:rPr lang="en-US" altLang="zh-CN" dirty="0" smtClean="0"/>
              <a:t>10000)</a:t>
            </a:r>
            <a:r>
              <a:rPr lang="zh-CN" altLang="en-US" dirty="0"/>
              <a:t>以后，将这</a:t>
            </a:r>
            <a:r>
              <a:rPr lang="en-US" altLang="zh-CN" dirty="0"/>
              <a:t>n</a:t>
            </a:r>
            <a:r>
              <a:rPr lang="zh-CN" altLang="en-US" dirty="0"/>
              <a:t>个数反向输出。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23 43 87 99 57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57 99 87 43 23</a:t>
            </a:r>
          </a:p>
        </p:txBody>
      </p:sp>
    </p:spTree>
    <p:extLst>
      <p:ext uri="{BB962C8B-B14F-4D97-AF65-F5344CB8AC3E}">
        <p14:creationId xmlns:p14="http://schemas.microsoft.com/office/powerpoint/2010/main" val="30640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5077</TotalTime>
  <Pages>0</Pages>
  <Words>1199</Words>
  <Characters>0</Characters>
  <Application>Microsoft Office PowerPoint</Application>
  <DocSecurity>0</DocSecurity>
  <PresentationFormat>宽屏</PresentationFormat>
  <Lines>0</Lines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Adobe 繁黑體 Std B</vt:lpstr>
      <vt:lpstr>Century Gothic</vt:lpstr>
      <vt:lpstr>方正流行体简体</vt:lpstr>
      <vt:lpstr>黑体</vt:lpstr>
      <vt:lpstr>宋体</vt:lpstr>
      <vt:lpstr>Arial</vt:lpstr>
      <vt:lpstr>Calibri</vt:lpstr>
      <vt:lpstr>Calibri Light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问题讨论:</vt:lpstr>
      <vt:lpstr>程序设计需要解决的一个重要问题：</vt:lpstr>
      <vt:lpstr>数组概念</vt:lpstr>
      <vt:lpstr>一维数组定义</vt:lpstr>
      <vt:lpstr>一维数组的引用</vt:lpstr>
      <vt:lpstr>一维数组的初始化</vt:lpstr>
      <vt:lpstr>观察与思考：</vt:lpstr>
      <vt:lpstr>例1：数组逆序输出</vt:lpstr>
      <vt:lpstr>例1：数组逆序输出</vt:lpstr>
      <vt:lpstr>例2:与指定数字相同的数的个数</vt:lpstr>
      <vt:lpstr>例2:与指定数字相同的数的个数</vt:lpstr>
      <vt:lpstr>例3:陶陶摘苹果</vt:lpstr>
      <vt:lpstr>例3:陶陶摘苹果</vt:lpstr>
      <vt:lpstr>例4：数组平移</vt:lpstr>
      <vt:lpstr>例4：数组平移</vt:lpstr>
      <vt:lpstr>思考：数组数据左移</vt:lpstr>
    </vt:vector>
  </TitlesOfParts>
  <Company>szsyzx.net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366</cp:revision>
  <dcterms:created xsi:type="dcterms:W3CDTF">2007-08-07T12:36:14Z</dcterms:created>
  <dcterms:modified xsi:type="dcterms:W3CDTF">2018-08-05T15:20:28Z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