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5"/>
  </p:notesMasterIdLst>
  <p:sldIdLst>
    <p:sldId id="257" r:id="rId3"/>
    <p:sldId id="311" r:id="rId4"/>
    <p:sldId id="298" r:id="rId5"/>
    <p:sldId id="299" r:id="rId6"/>
    <p:sldId id="316" r:id="rId7"/>
    <p:sldId id="317" r:id="rId8"/>
    <p:sldId id="261" r:id="rId9"/>
    <p:sldId id="360" r:id="rId10"/>
    <p:sldId id="318" r:id="rId11"/>
    <p:sldId id="319" r:id="rId12"/>
    <p:sldId id="361" r:id="rId13"/>
    <p:sldId id="362" r:id="rId14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40" y="1691929"/>
            <a:ext cx="4972050" cy="4448175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295400" y="354564"/>
            <a:ext cx="9601200" cy="610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5.10】</a:t>
            </a:r>
            <a:r>
              <a:rPr lang="zh-CN" altLang="en-US"/>
              <a:t>统计选票</a:t>
            </a:r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6013173" y="2047461"/>
            <a:ext cx="3289853" cy="864704"/>
          </a:xfrm>
          <a:prstGeom prst="wedgeRectCallout">
            <a:avLst>
              <a:gd name="adj1" fmla="val -121315"/>
              <a:gd name="adj2" fmla="val 2372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70C0"/>
                </a:solidFill>
              </a:rPr>
              <a:t>如果不用文件，用</a:t>
            </a:r>
            <a:r>
              <a:rPr lang="en-US" altLang="zh-CN" dirty="0" err="1">
                <a:solidFill>
                  <a:srgbClr val="0070C0"/>
                </a:solidFill>
              </a:rPr>
              <a:t>Ctrl+z</a:t>
            </a:r>
            <a:r>
              <a:rPr lang="zh-CN" altLang="en-US" dirty="0">
                <a:solidFill>
                  <a:srgbClr val="0070C0"/>
                </a:solidFill>
              </a:rPr>
              <a:t>结束读取数据。</a:t>
            </a:r>
          </a:p>
        </p:txBody>
      </p:sp>
    </p:spTree>
    <p:extLst>
      <p:ext uri="{BB962C8B-B14F-4D97-AF65-F5344CB8AC3E}">
        <p14:creationId xmlns:p14="http://schemas.microsoft.com/office/powerpoint/2010/main" val="15988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0693-5024-460A-8814-2E449AB1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分数线划定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24F14-0834-440F-B825-F42DD031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世博会志愿者的选拔工作正在 </a:t>
            </a:r>
            <a:r>
              <a:rPr lang="en-US" altLang="zh-CN" dirty="0"/>
              <a:t>A </a:t>
            </a:r>
            <a:r>
              <a:rPr lang="zh-CN" altLang="en-US" dirty="0"/>
              <a:t>市如火如荼的进行。为了选拔最合适的人才，</a:t>
            </a:r>
            <a:r>
              <a:rPr lang="en-US" altLang="zh-CN" dirty="0"/>
              <a:t>A </a:t>
            </a:r>
            <a:r>
              <a:rPr lang="zh-CN" altLang="en-US" dirty="0"/>
              <a:t>市对所有报名的选手进行了笔试，笔试分数达到面试分数线的选手方可进入面试。面试分数线根据计划录取人数的</a:t>
            </a:r>
            <a:r>
              <a:rPr lang="en-US" altLang="zh-CN" dirty="0"/>
              <a:t>150%</a:t>
            </a:r>
            <a:r>
              <a:rPr lang="zh-CN" altLang="en-US" dirty="0"/>
              <a:t>划定，即如果计划录取</a:t>
            </a:r>
            <a:r>
              <a:rPr lang="en-US" altLang="zh-CN" dirty="0"/>
              <a:t>m</a:t>
            </a:r>
            <a:r>
              <a:rPr lang="zh-CN" altLang="en-US" dirty="0"/>
              <a:t>名志愿者，则面试分数线为排名第</a:t>
            </a:r>
            <a:r>
              <a:rPr lang="en-US" altLang="zh-CN" dirty="0"/>
              <a:t>m*150%</a:t>
            </a:r>
            <a:r>
              <a:rPr lang="zh-CN" altLang="en-US" dirty="0"/>
              <a:t>（向下取整）名的选手的分数，而最终进入面试的选手为笔试成绩不低于面试分数线的所有选手。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        现在就请你编写程序划定面试分数线，并输出所有进入面试的选手的报名号和笔试成绩。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第一行，两个整数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5 ≤ n ≤ 5000</a:t>
            </a:r>
            <a:r>
              <a:rPr lang="zh-CN" altLang="en-US" dirty="0"/>
              <a:t>，</a:t>
            </a:r>
            <a:r>
              <a:rPr lang="en-US" altLang="zh-CN" dirty="0"/>
              <a:t>3 ≤ m ≤ n</a:t>
            </a:r>
            <a:r>
              <a:rPr lang="zh-CN" altLang="en-US" dirty="0"/>
              <a:t>），中间用一个空格隔开，其中</a:t>
            </a:r>
            <a:r>
              <a:rPr lang="en-US" altLang="zh-CN" dirty="0"/>
              <a:t>n </a:t>
            </a:r>
            <a:r>
              <a:rPr lang="zh-CN" altLang="en-US" dirty="0"/>
              <a:t>表示报名参加笔试的选手总数，</a:t>
            </a:r>
            <a:r>
              <a:rPr lang="en-US" altLang="zh-CN" dirty="0"/>
              <a:t>m </a:t>
            </a:r>
            <a:r>
              <a:rPr lang="zh-CN" altLang="en-US" dirty="0"/>
              <a:t>表示计划录取的志愿者人数。输入数据保证</a:t>
            </a:r>
            <a:r>
              <a:rPr lang="en-US" altLang="zh-CN" dirty="0"/>
              <a:t>m*150%</a:t>
            </a:r>
            <a:r>
              <a:rPr lang="zh-CN" altLang="en-US" dirty="0"/>
              <a:t>向下取整后小于等于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第二行到第 </a:t>
            </a:r>
            <a:r>
              <a:rPr lang="en-US" altLang="zh-CN" dirty="0"/>
              <a:t>n+1 </a:t>
            </a:r>
            <a:r>
              <a:rPr lang="zh-CN" altLang="en-US" dirty="0"/>
              <a:t>行，每行包括两个整数，中间用一个空格隔开，分别是选手的报名号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1000 ≤ k ≤ 9999</a:t>
            </a:r>
            <a:r>
              <a:rPr lang="zh-CN" altLang="en-US" dirty="0"/>
              <a:t>）和该选手的笔试成绩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1 ≤ s ≤ 100</a:t>
            </a:r>
            <a:r>
              <a:rPr lang="zh-CN" altLang="en-US" dirty="0"/>
              <a:t>）。数据保证选手的报名号各不相同。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第一行，有两个整数，用一个空格隔开，第一个整数表示面试分数线；第二个整数为进入面试的选手的实际人数。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从第二行开始，每行包含两个整数，中间用一个空格隔开，分别表示进入面试的选手的报名号和笔试成绩，按照笔试成绩从高到低输出，如果成绩相同，则按报名号由小到大的顺序输出。</a:t>
            </a:r>
          </a:p>
        </p:txBody>
      </p:sp>
    </p:spTree>
    <p:extLst>
      <p:ext uri="{BB962C8B-B14F-4D97-AF65-F5344CB8AC3E}">
        <p14:creationId xmlns:p14="http://schemas.microsoft.com/office/powerpoint/2010/main" val="87932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2877D-4F7F-48C3-AEF9-875E453A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B0EFB5-8A76-4DD5-BA4D-A46529A6D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340768"/>
            <a:ext cx="2759075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51" tIns="45726" rIns="91451" bIns="45726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【样例输入】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6 3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1000 90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3239 88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2390 95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7231 84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1005 95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1001 88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A30A71AC-94D2-4EBC-A6F8-08F97159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16" y="4221088"/>
            <a:ext cx="9705503" cy="196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1" tIns="45726" rIns="91451" bIns="45726">
            <a:spAutoFit/>
          </a:bodyPr>
          <a:lstStyle>
            <a:lvl1pPr defTabSz="915988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5988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5988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5988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5988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样例说明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m*150% = 3*150% = 4.5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，向下取整后为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。保证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个人进入面试的分数线为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，但因为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有重分，所以所有成绩大于等于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的选手都可以进入面试，故最终有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个人进入面试。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29580EC-0C24-4E4F-9E86-A4FFB6C5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00" y="1244724"/>
            <a:ext cx="29114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0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样例输出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88 5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1005 95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2390 95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1000 90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1001 88</a:t>
            </a:r>
            <a:endParaRPr lang="zh-CN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3239 88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200" dirty="0"/>
              <a:t>排序，就是将杂乱无章的数据按照升序或降序的顺序排列。</a:t>
            </a:r>
          </a:p>
          <a:p>
            <a:pPr marL="800100" lvl="1" indent="-342900"/>
            <a:r>
              <a:rPr lang="zh-CN" altLang="en-US" sz="3200" dirty="0"/>
              <a:t>升序：从小到大排列</a:t>
            </a:r>
          </a:p>
          <a:p>
            <a:pPr marL="800100" lvl="1" indent="-342900"/>
            <a:r>
              <a:rPr lang="zh-CN" altLang="en-US" sz="3200" dirty="0"/>
              <a:t>降序：从大到小排列</a:t>
            </a:r>
            <a:endParaRPr lang="en-US" altLang="zh-CN" sz="3200" dirty="0"/>
          </a:p>
          <a:p>
            <a:pPr marL="342900" indent="-342900"/>
            <a:endParaRPr lang="en-US" altLang="zh-CN" sz="3200" dirty="0"/>
          </a:p>
          <a:p>
            <a:pPr marL="342900" indent="-342900"/>
            <a:r>
              <a:rPr lang="zh-CN" altLang="en-US" sz="3200" dirty="0"/>
              <a:t>选择排序</a:t>
            </a:r>
            <a:endParaRPr lang="en-US" altLang="zh-CN" sz="3200" dirty="0"/>
          </a:p>
          <a:p>
            <a:pPr marL="342900" indent="-342900"/>
            <a:r>
              <a:rPr lang="zh-CN" altLang="en-US" sz="3200" dirty="0"/>
              <a:t>冒泡排序</a:t>
            </a:r>
            <a:endParaRPr lang="en-US" altLang="zh-CN" sz="3200" dirty="0"/>
          </a:p>
          <a:p>
            <a:pPr marL="342900" indent="-342900"/>
            <a:r>
              <a:rPr lang="zh-CN" altLang="en-US" sz="3200" dirty="0"/>
              <a:t>插入排序</a:t>
            </a:r>
            <a:endParaRPr lang="en-US" altLang="zh-CN" sz="3200" dirty="0"/>
          </a:p>
          <a:p>
            <a:pPr marL="342900" indent="-342900"/>
            <a:r>
              <a:rPr lang="zh-CN" altLang="en-US" sz="3200" dirty="0"/>
              <a:t>桶排序</a:t>
            </a:r>
            <a:endParaRPr lang="en-US" altLang="zh-CN" sz="3200" dirty="0"/>
          </a:p>
          <a:p>
            <a:pPr marL="342900" indent="-342900"/>
            <a:r>
              <a:rPr lang="zh-CN" altLang="en-US" sz="3200" dirty="0"/>
              <a:t>排序库函数</a:t>
            </a:r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676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选择排序算法（升序）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807968" y="3562817"/>
            <a:ext cx="2736304" cy="648072"/>
          </a:xfrm>
          <a:prstGeom prst="wedgeRectCallout">
            <a:avLst>
              <a:gd name="adj1" fmla="val -53217"/>
              <a:gd name="adj2" fmla="val -1722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accent1"/>
                </a:solidFill>
              </a:rPr>
              <a:t>交换两个变量的值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539440"/>
            <a:ext cx="5876925" cy="11334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FEFC46-5FD6-45C5-B25D-DCFC217C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4689910"/>
            <a:ext cx="6648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6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冒泡排序算法（升序）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4D388E-2F83-47A6-A6DB-E7DE0BE58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512" y="1628800"/>
            <a:ext cx="7195666" cy="15480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8B8D44-98B7-495E-AB92-708A6CC3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4077072"/>
            <a:ext cx="66484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插入排序（升序）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5403"/>
            <a:ext cx="8477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145403"/>
            <a:ext cx="84772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407" y="2135878"/>
            <a:ext cx="828675" cy="628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132" y="2145403"/>
            <a:ext cx="866775" cy="638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907" y="2145403"/>
            <a:ext cx="866775" cy="657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0" y="1240528"/>
            <a:ext cx="4038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4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计数排序（桶排）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971" y="1508721"/>
            <a:ext cx="2943225" cy="1419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40" y="3471563"/>
            <a:ext cx="8664719" cy="2612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61" y="1508721"/>
            <a:ext cx="3943350" cy="876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8470" y="238502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重要：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数组大小与数据大小有关，如果数据太大，就不能用桶排。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数组必须用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zh-CN" altLang="en-US" dirty="0">
                <a:solidFill>
                  <a:srgbClr val="0070C0"/>
                </a:solidFill>
              </a:rPr>
              <a:t>初始化。</a:t>
            </a:r>
          </a:p>
        </p:txBody>
      </p:sp>
    </p:spTree>
    <p:extLst>
      <p:ext uri="{BB962C8B-B14F-4D97-AF65-F5344CB8AC3E}">
        <p14:creationId xmlns:p14="http://schemas.microsoft.com/office/powerpoint/2010/main" val="62243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8AACC-508C-4C0D-9DCF-02E058C7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单词排序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A96E1-233B-49E2-98DF-0FC1BD2D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输入一行单词序列，相邻单词之间由</a:t>
            </a:r>
            <a:r>
              <a:rPr lang="en-US" altLang="zh-CN" dirty="0"/>
              <a:t>1</a:t>
            </a:r>
            <a:r>
              <a:rPr lang="zh-CN" altLang="en-US" dirty="0"/>
              <a:t>个或多个空格间隔，请按照字典序输出这些单词，要求重复的单词只输出一次。（区分大小写）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一行单词序列，最少</a:t>
            </a:r>
            <a:r>
              <a:rPr lang="en-US" altLang="zh-CN" dirty="0"/>
              <a:t>1</a:t>
            </a:r>
            <a:r>
              <a:rPr lang="zh-CN" altLang="en-US" dirty="0"/>
              <a:t>个单词，最多</a:t>
            </a:r>
            <a:r>
              <a:rPr lang="en-US" altLang="zh-CN" dirty="0"/>
              <a:t>100</a:t>
            </a:r>
            <a:r>
              <a:rPr lang="zh-CN" altLang="en-US" dirty="0"/>
              <a:t>个单词，每个单词长度不超过</a:t>
            </a:r>
            <a:r>
              <a:rPr lang="en-US" altLang="zh-CN" dirty="0"/>
              <a:t>50</a:t>
            </a:r>
            <a:r>
              <a:rPr lang="zh-CN" altLang="en-US" dirty="0"/>
              <a:t>，单词之间用至少</a:t>
            </a:r>
            <a:r>
              <a:rPr lang="en-US" altLang="zh-CN" dirty="0"/>
              <a:t>1</a:t>
            </a:r>
            <a:r>
              <a:rPr lang="zh-CN" altLang="en-US" dirty="0"/>
              <a:t>个空格间隔。数据不含除字母、空格外的其他字符。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按字典序输出这些单词，重复的单词只输出一次。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She  wants  to go to Peking University to study  Chinese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Chinese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Peking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University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go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study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wants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0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C1B9-DEAC-45B3-B8D0-9D8C9445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单词排序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6D9817-F5A2-472E-A1D7-4CA029E9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1944" y="404664"/>
            <a:ext cx="5747384" cy="58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5.10】</a:t>
            </a:r>
            <a:r>
              <a:rPr lang="zh-CN" altLang="en-US" dirty="0"/>
              <a:t>统计选票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zh-CN" altLang="en-US" dirty="0"/>
              <a:t>学校推出了</a:t>
            </a:r>
            <a:r>
              <a:rPr lang="en-US" altLang="zh-CN" dirty="0"/>
              <a:t>10</a:t>
            </a:r>
            <a:r>
              <a:rPr lang="zh-CN" altLang="en-US" dirty="0"/>
              <a:t>名选手，校学生会想知道这</a:t>
            </a:r>
            <a:r>
              <a:rPr lang="en-US" altLang="zh-CN" dirty="0"/>
              <a:t>10</a:t>
            </a:r>
            <a:r>
              <a:rPr lang="zh-CN" altLang="en-US" dirty="0"/>
              <a:t>名歌手收欢迎的程度，设立了一个投票箱，让每一个同学给自己喜欢的歌手投票，为了方便，学生会把</a:t>
            </a:r>
            <a:r>
              <a:rPr lang="en-US" altLang="zh-CN" dirty="0"/>
              <a:t>10</a:t>
            </a:r>
            <a:r>
              <a:rPr lang="zh-CN" altLang="en-US" dirty="0"/>
              <a:t>个歌手用</a:t>
            </a:r>
            <a:r>
              <a:rPr lang="en-US" altLang="zh-CN" dirty="0"/>
              <a:t>1~10</a:t>
            </a:r>
            <a:r>
              <a:rPr lang="zh-CN" altLang="en-US" dirty="0"/>
              <a:t>进行编号，这样，同学们只要用编号进行投票了。现在，学生会找到你，帮助统计一下每个歌手获得的票数。</a:t>
            </a:r>
          </a:p>
          <a:p>
            <a:pPr>
              <a:buNone/>
            </a:pPr>
            <a:r>
              <a:rPr lang="zh-CN" altLang="en-US" dirty="0"/>
              <a:t>输入样例</a:t>
            </a:r>
          </a:p>
          <a:p>
            <a:pPr>
              <a:buNone/>
            </a:pPr>
            <a:r>
              <a:rPr lang="en-US" altLang="zh-CN" dirty="0"/>
              <a:t>4 4 6 3 8 5 7 7 8 8 7 4 9 6 6 3 4 3 4 9 7 4 8 5 4 9 5 8 4 7 1 8 6 3 8 3 5 3 5 10 6 10 1 5 3 4 9 2 3 3 6 6 7 2</a:t>
            </a:r>
          </a:p>
          <a:p>
            <a:pPr>
              <a:buNone/>
            </a:pPr>
            <a:r>
              <a:rPr lang="zh-CN" altLang="en-US" dirty="0"/>
              <a:t>输出样例</a:t>
            </a:r>
          </a:p>
          <a:p>
            <a:pPr>
              <a:buNone/>
            </a:pPr>
            <a:r>
              <a:rPr lang="en-US" altLang="zh-CN" dirty="0"/>
              <a:t>1 2</a:t>
            </a:r>
          </a:p>
          <a:p>
            <a:pPr>
              <a:buNone/>
            </a:pPr>
            <a:r>
              <a:rPr lang="en-US" altLang="zh-CN" dirty="0"/>
              <a:t>2 2</a:t>
            </a:r>
          </a:p>
          <a:p>
            <a:pPr>
              <a:buNone/>
            </a:pPr>
            <a:r>
              <a:rPr lang="en-US" altLang="zh-CN" dirty="0"/>
              <a:t>3 9</a:t>
            </a:r>
          </a:p>
          <a:p>
            <a:pPr>
              <a:buNone/>
            </a:pPr>
            <a:r>
              <a:rPr lang="en-US" altLang="zh-CN" dirty="0"/>
              <a:t>4 9</a:t>
            </a:r>
          </a:p>
          <a:p>
            <a:pPr>
              <a:buNone/>
            </a:pPr>
            <a:r>
              <a:rPr lang="en-US" altLang="zh-CN" dirty="0"/>
              <a:t>5 6</a:t>
            </a:r>
          </a:p>
          <a:p>
            <a:pPr>
              <a:buNone/>
            </a:pPr>
            <a:r>
              <a:rPr lang="en-US" altLang="zh-CN" dirty="0"/>
              <a:t>6 7</a:t>
            </a:r>
          </a:p>
          <a:p>
            <a:pPr>
              <a:buNone/>
            </a:pPr>
            <a:r>
              <a:rPr lang="en-US" altLang="zh-CN" dirty="0"/>
              <a:t>7 6</a:t>
            </a:r>
          </a:p>
          <a:p>
            <a:pPr>
              <a:buNone/>
            </a:pPr>
            <a:r>
              <a:rPr lang="en-US" altLang="zh-CN" dirty="0"/>
              <a:t>8 7</a:t>
            </a:r>
          </a:p>
          <a:p>
            <a:pPr>
              <a:buNone/>
            </a:pPr>
            <a:r>
              <a:rPr lang="en-US" altLang="zh-CN" dirty="0"/>
              <a:t>9 4</a:t>
            </a:r>
          </a:p>
          <a:p>
            <a:pPr>
              <a:buNone/>
            </a:pPr>
            <a:r>
              <a:rPr lang="en-US" altLang="zh-CN" dirty="0"/>
              <a:t>10 2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83790" y="3939140"/>
            <a:ext cx="5812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【</a:t>
            </a:r>
            <a:r>
              <a:rPr lang="zh-CN" altLang="en-US" sz="2400" dirty="0">
                <a:solidFill>
                  <a:srgbClr val="0070C0"/>
                </a:solidFill>
              </a:rPr>
              <a:t>问题分析</a:t>
            </a:r>
            <a:r>
              <a:rPr lang="en-US" altLang="zh-CN" sz="2400" dirty="0">
                <a:solidFill>
                  <a:srgbClr val="0070C0"/>
                </a:solidFill>
              </a:rPr>
              <a:t>】</a:t>
            </a:r>
          </a:p>
          <a:p>
            <a:r>
              <a:rPr lang="zh-CN" altLang="en-US" sz="2400" dirty="0">
                <a:solidFill>
                  <a:srgbClr val="0070C0"/>
                </a:solidFill>
              </a:rPr>
              <a:t>数据范围</a:t>
            </a:r>
            <a:r>
              <a:rPr lang="en-US" altLang="zh-CN" sz="2400" dirty="0">
                <a:solidFill>
                  <a:srgbClr val="0070C0"/>
                </a:solidFill>
              </a:rPr>
              <a:t>1~10</a:t>
            </a:r>
            <a:r>
              <a:rPr lang="zh-CN" altLang="en-US" sz="2400" dirty="0">
                <a:solidFill>
                  <a:srgbClr val="0070C0"/>
                </a:solidFill>
              </a:rPr>
              <a:t>，所以用桶排。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0070C0"/>
                </a:solidFill>
              </a:rPr>
              <a:t>数据个数不知道，读取数据用</a:t>
            </a:r>
            <a:r>
              <a:rPr lang="en-US" altLang="zh-CN" sz="2400" dirty="0">
                <a:solidFill>
                  <a:srgbClr val="0070C0"/>
                </a:solidFill>
              </a:rPr>
              <a:t>while</a:t>
            </a:r>
            <a:r>
              <a:rPr lang="zh-CN" altLang="en-US" sz="2400" dirty="0">
                <a:solidFill>
                  <a:srgbClr val="0070C0"/>
                </a:solidFill>
              </a:rPr>
              <a:t>循环。</a:t>
            </a:r>
          </a:p>
        </p:txBody>
      </p:sp>
    </p:spTree>
    <p:extLst>
      <p:ext uri="{BB962C8B-B14F-4D97-AF65-F5344CB8AC3E}">
        <p14:creationId xmlns:p14="http://schemas.microsoft.com/office/powerpoint/2010/main" val="19386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4091</TotalTime>
  <Pages>0</Pages>
  <Words>809</Words>
  <Characters>0</Characters>
  <Application>Microsoft Office PowerPoint</Application>
  <DocSecurity>0</DocSecurity>
  <PresentationFormat>宽屏</PresentationFormat>
  <Lines>0</Lines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Adobe 繁黑體 Std B</vt:lpstr>
      <vt:lpstr>黑体</vt:lpstr>
      <vt:lpstr>微软雅黑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排序</vt:lpstr>
      <vt:lpstr>选择排序算法（升序）</vt:lpstr>
      <vt:lpstr>冒泡排序算法（升序）</vt:lpstr>
      <vt:lpstr>插入排序（升序）</vt:lpstr>
      <vt:lpstr>计数排序（桶排）</vt:lpstr>
      <vt:lpstr>单词排序</vt:lpstr>
      <vt:lpstr>单词排序</vt:lpstr>
      <vt:lpstr>【例5.10】统计选票</vt:lpstr>
      <vt:lpstr>PowerPoint 演示文稿</vt:lpstr>
      <vt:lpstr>分数线划定</vt:lpstr>
      <vt:lpstr>PowerPoint 演示文稿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375</cp:revision>
  <dcterms:created xsi:type="dcterms:W3CDTF">2007-08-07T12:36:14Z</dcterms:created>
  <dcterms:modified xsi:type="dcterms:W3CDTF">2019-01-11T13:11:03Z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