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17"/>
  </p:notesMasterIdLst>
  <p:sldIdLst>
    <p:sldId id="257" r:id="rId3"/>
    <p:sldId id="300" r:id="rId4"/>
    <p:sldId id="258" r:id="rId5"/>
    <p:sldId id="266" r:id="rId6"/>
    <p:sldId id="260" r:id="rId7"/>
    <p:sldId id="259" r:id="rId8"/>
    <p:sldId id="264" r:id="rId9"/>
    <p:sldId id="265" r:id="rId10"/>
    <p:sldId id="301" r:id="rId11"/>
    <p:sldId id="302" r:id="rId12"/>
    <p:sldId id="303" r:id="rId13"/>
    <p:sldId id="304" r:id="rId14"/>
    <p:sldId id="305" r:id="rId15"/>
    <p:sldId id="306" r:id="rId16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09:18.719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0 838 0,'0'0'37'0,"0"0"8"0,0 0-36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23:51.60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0 0 1170 0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23:54.8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1404 0,'0'0'62'0,"0"0"13"0,0 0-60 0,0 0-15 16,0 0 0-16,0 0-621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25:05.89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0 633 0,'-9'4'56'0,"9"-4"-44"0,0 0-12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27:26.86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57 0,'0'0'0'0,"0"0"0"0,0 0 0 0,0 0 0 15,0 0 0-15,0 0 0 0,0 0 140 0,0 0 24 16,0 0 4-16,0 0 0 0,0 0-129 0,0 0-27 15,0 0-4-15,0 0-310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27:42.92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9 0 1209 0,'0'0'108'0,"-9"0"-87"0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31:42.03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80 460 0,'0'0'20'0,"0"0"5"0,0 0-25 0,0 0 0 16,0-7 0-16,0-1 0 0,4 0 0 0,1 1-14 15,-1-1 2-15,0-3 0 0,-4 3-6 0,9 0-1 16,-5 1 0-16,5-1 0 0,-9 8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10:51.475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30 8 622 0,'0'0'28'0,"0"0"5"0,0 0-33 0,-13-4 0 16,4 4 0-16,1-4-270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11:43.4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0 230 0,'0'0'20'0,"0"0"-20"16,0 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12:39.950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56 5 288 0,'0'0'12'0,"-5"0"4"0,-3 0-16 0,-5 0 0 15,8 0 0-15,-3-4 0 0,3 4 15 0,-3 0 0 16,4 0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13:58.28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0 493 0,'0'0'21'0,"0"0"6"0,0 0-27 0,0 0 0 16,0 0 0-16,0 0 0 0,0 0 48 0,0 0 5 15,0 0 1-15,0 0 0 16,0 0-32-16,0 0-6 0,0 0-2 0,0 0 0 16,0 0-14-16,0 0 11 0,0 0-11 0,0 0 10 15,0 0 2-15,0 0 0 0,0 0 0 0,0 0 0 16,0 0-3-16,0 0 0 0,0 0 0 0,0 0 0 16,0 0 9-16,0 0 2 0,0 0 0 0,0 0 0 15,0 0-4-15,0 0-1 0,0 0 0 0,0 0 0 16,0 0-7-16,0 0-8 0,0 0 11 0,0 0-11 0,0 0 9 0,0 0-9 15,0 0 0-15,0 0 9 0,0 0-9 0,0 0 0 16,0 0 0-16,0 0 0 0,0 0 0 0,0 0-9 16,0 0 9-16,0 0-13 0,0 0 1 0,0 0 1 15,0 0 0-15,0 0-268 16,0 0-53-16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12-09T01:15:20.89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0 659 57 0,'17'-42'0'0,"-13"19"0"0,9-4 0 0,0-4 0 0,4-7 19 0,-4 0-2 15,-4-5 0-15,0 1 0 0,-1-4 6 0,-3 4 1 0,-5 8 0 0,0-5 0 16,-9 9 52-16,0-1 10 0,1 4 2 0,-1 0 1 15,0 8-19-15,1 0-4 0,-1 0-1 16,-4 0 0-16,0 4-49 0,-4 7-16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18-12-09T01:22:09.446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286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18-12-09T01:22:13.193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0 0 0</inkml:trace>
  <inkml:trace contextRef="#ctx0" brushRef="#br0" timeOffset="216">0 0 0</inkml:trace>
  <inkml:trace contextRef="#ctx0" brushRef="#br0" timeOffset="438">0 0 0</inkml:trace>
  <inkml:trace contextRef="#ctx0" brushRef="#br0" timeOffset="655">0 0 0</inkml:trace>
  <inkml:trace contextRef="#ctx0" brushRef="#br0" timeOffset="886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6" units="cm"/>
          <inkml:channel name="Y" type="integer" max="1824" units="cm"/>
          <inkml:channel name="T" type="integer" max="2.14748E9" units="dev"/>
        </inkml:traceFormat>
        <inkml:channelProperties>
          <inkml:channelProperty channel="X" name="resolution" value="105.23077" units="1/cm"/>
          <inkml:channelProperty channel="Y" name="resolution" value="105.43353" units="1/cm"/>
          <inkml:channelProperty channel="T" name="resolution" value="1" units="1/dev"/>
        </inkml:channelProperties>
      </inkml:inkSource>
      <inkml:timestamp xml:id="ts0" timeString="2018-12-09T01:22:17.821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0 15 0,'0'-15'32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1200" dirty="0"/>
              <a:t>查找</a:t>
            </a:r>
            <a:r>
              <a:rPr lang="en-US" altLang="zh-CN" sz="1200" dirty="0"/>
              <a:t>21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dirty="0"/>
              <a:t>L=1,R=11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dirty="0"/>
              <a:t>Mid=(1+11)/2=6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dirty="0"/>
              <a:t>R=mid-1=5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dirty="0"/>
              <a:t>Mid=(1+5)/2=3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dirty="0"/>
              <a:t>L=3+1=4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dirty="0"/>
              <a:t>Mid=(4+5)/2=4</a:t>
            </a:r>
          </a:p>
          <a:p>
            <a:r>
              <a:rPr lang="zh-CN" altLang="en-US" dirty="0"/>
              <a:t>一共查找</a:t>
            </a:r>
            <a:r>
              <a:rPr lang="en-US" altLang="zh-CN" dirty="0"/>
              <a:t>3</a:t>
            </a:r>
            <a:r>
              <a:rPr lang="zh-CN" altLang="en-US" dirty="0"/>
              <a:t>次</a:t>
            </a:r>
            <a:endParaRPr lang="en-US" altLang="zh-CN" dirty="0"/>
          </a:p>
          <a:p>
            <a:pPr>
              <a:defRPr/>
            </a:pPr>
            <a:r>
              <a:rPr lang="zh-CN" altLang="en-US" sz="1200" b="0" kern="0" dirty="0"/>
              <a:t>查找</a:t>
            </a:r>
            <a:r>
              <a:rPr lang="en-US" altLang="zh-CN" sz="1200" b="0" kern="0" dirty="0"/>
              <a:t>85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b="0" kern="0" dirty="0"/>
              <a:t>L=1,R=11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b="0" kern="0" dirty="0"/>
              <a:t>Mid=(1+11)/2=6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b="0" kern="0" dirty="0"/>
              <a:t>L=mid+1=7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b="0" kern="0" dirty="0"/>
              <a:t>Mid=(7+11)/2=9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b="0" kern="0" dirty="0"/>
              <a:t>L=9+1=10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b="0" kern="0" dirty="0"/>
              <a:t>Mid=(10+11)/2=10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200" b="0" kern="0" dirty="0"/>
              <a:t>R=mid-1=9</a:t>
            </a:r>
          </a:p>
          <a:p>
            <a:r>
              <a:rPr lang="zh-CN" altLang="en-US" dirty="0"/>
              <a:t>查找</a:t>
            </a:r>
            <a:r>
              <a:rPr lang="en-US" altLang="zh-CN" dirty="0"/>
              <a:t>3</a:t>
            </a:r>
            <a:r>
              <a:rPr lang="zh-CN" altLang="en-US" dirty="0"/>
              <a:t>次，</a:t>
            </a:r>
            <a:r>
              <a:rPr lang="en-US" altLang="zh-CN" dirty="0"/>
              <a:t>R&lt;L</a:t>
            </a:r>
            <a:r>
              <a:rPr lang="zh-CN" altLang="en-US" dirty="0"/>
              <a:t>，查找结束，返回</a:t>
            </a:r>
            <a:r>
              <a:rPr lang="en-US" altLang="zh-CN" dirty="0"/>
              <a:t>-1.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6665E49-0FAF-4827-A89E-459EE2FA9E3C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171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2019/1/11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35.emf"/><Relationship Id="rId3" Type="http://schemas.openxmlformats.org/officeDocument/2006/relationships/image" Target="../media/image30.emf"/><Relationship Id="rId21" Type="http://schemas.openxmlformats.org/officeDocument/2006/relationships/image" Target="../media/image39.emf"/><Relationship Id="rId7" Type="http://schemas.openxmlformats.org/officeDocument/2006/relationships/image" Target="../media/image32.emf"/><Relationship Id="rId2" Type="http://schemas.openxmlformats.org/officeDocument/2006/relationships/customXml" Target="../ink/ink7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31.emf"/><Relationship Id="rId15" Type="http://schemas.openxmlformats.org/officeDocument/2006/relationships/image" Target="../media/image36.emf"/><Relationship Id="rId4" Type="http://schemas.openxmlformats.org/officeDocument/2006/relationships/customXml" Target="../ink/ink8.xml"/><Relationship Id="rId1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customXml" Target="../ink/ink13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4.xml"/><Relationship Id="rId4" Type="http://schemas.openxmlformats.org/officeDocument/2006/relationships/image" Target="../media/image4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6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4.xml"/><Relationship Id="rId20" Type="http://schemas.openxmlformats.org/officeDocument/2006/relationships/customXml" Target="../ink/ink5.xml"/><Relationship Id="rId29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4" Type="http://schemas.openxmlformats.org/officeDocument/2006/relationships/customXml" Target="../ink/ink6.xml"/><Relationship Id="rId5" Type="http://schemas.openxmlformats.org/officeDocument/2006/relationships/image" Target="../media/image5.emf"/><Relationship Id="rId15" Type="http://schemas.openxmlformats.org/officeDocument/2006/relationships/image" Target="../media/image10.emf"/><Relationship Id="rId23" Type="http://schemas.openxmlformats.org/officeDocument/2006/relationships/image" Target="../media/image14.emf"/><Relationship Id="rId10" Type="http://schemas.openxmlformats.org/officeDocument/2006/relationships/customXml" Target="../ink/ink3.xml"/><Relationship Id="rId19" Type="http://schemas.openxmlformats.org/officeDocument/2006/relationships/image" Target="../media/image12.emf"/><Relationship Id="rId4" Type="http://schemas.openxmlformats.org/officeDocument/2006/relationships/customXml" Target="../ink/ink1.xml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6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查找、统计、去重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二分查找算法框架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921" y="1855435"/>
            <a:ext cx="4238625" cy="3190875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5396949" y="5186043"/>
            <a:ext cx="312906" cy="861837"/>
            <a:chOff x="6679096" y="2330208"/>
            <a:chExt cx="312906" cy="861837"/>
          </a:xfrm>
        </p:grpSpPr>
        <p:cxnSp>
          <p:nvCxnSpPr>
            <p:cNvPr id="9" name="直接箭头连接符 8"/>
            <p:cNvCxnSpPr/>
            <p:nvPr/>
          </p:nvCxnSpPr>
          <p:spPr>
            <a:xfrm flipV="1">
              <a:off x="6808304" y="2330208"/>
              <a:ext cx="0" cy="41299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6679096" y="28227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L</a:t>
              </a:r>
              <a:endParaRPr lang="zh-CN" altLang="en-US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1211339" y="5046310"/>
            <a:ext cx="351378" cy="939124"/>
            <a:chOff x="11400183" y="2372191"/>
            <a:chExt cx="351378" cy="939124"/>
          </a:xfrm>
        </p:grpSpPr>
        <p:cxnSp>
          <p:nvCxnSpPr>
            <p:cNvPr id="10" name="直接箭头连接符 9"/>
            <p:cNvCxnSpPr/>
            <p:nvPr/>
          </p:nvCxnSpPr>
          <p:spPr>
            <a:xfrm flipV="1">
              <a:off x="11565933" y="2372191"/>
              <a:ext cx="0" cy="41299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1400183" y="2941983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182315" y="5186043"/>
            <a:ext cx="556563" cy="861837"/>
            <a:chOff x="8845839" y="2330208"/>
            <a:chExt cx="556563" cy="861837"/>
          </a:xfrm>
        </p:grpSpPr>
        <p:cxnSp>
          <p:nvCxnSpPr>
            <p:cNvPr id="8" name="直接箭头连接符 7"/>
            <p:cNvCxnSpPr/>
            <p:nvPr/>
          </p:nvCxnSpPr>
          <p:spPr>
            <a:xfrm flipV="1">
              <a:off x="9124121" y="2330208"/>
              <a:ext cx="0" cy="41299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8845839" y="282271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mid</a:t>
              </a:r>
              <a:endParaRPr lang="zh-CN" altLang="en-US" dirty="0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4312885"/>
            <a:ext cx="6438900" cy="73342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F43025-195C-4004-AD56-462044623C16}"/>
              </a:ext>
            </a:extLst>
          </p:cNvPr>
          <p:cNvSpPr txBox="1"/>
          <p:nvPr/>
        </p:nvSpPr>
        <p:spPr>
          <a:xfrm>
            <a:off x="6083401" y="208345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D6009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二分查找的数据必须是有序的！！！</a:t>
            </a:r>
          </a:p>
        </p:txBody>
      </p:sp>
    </p:spTree>
    <p:extLst>
      <p:ext uri="{BB962C8B-B14F-4D97-AF65-F5344CB8AC3E}">
        <p14:creationId xmlns:p14="http://schemas.microsoft.com/office/powerpoint/2010/main" val="30757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94E57-6085-41F1-9F4E-B6340A1B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37C79-F506-40F4-8A51-69B0BE64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517302"/>
            <a:ext cx="10651473" cy="466283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题目描述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给定一个长度为 </a:t>
            </a:r>
            <a:r>
              <a:rPr lang="en-US" altLang="zh-CN" dirty="0"/>
              <a:t>n </a:t>
            </a:r>
            <a:r>
              <a:rPr lang="zh-CN" altLang="en-US" dirty="0"/>
              <a:t>的数列</a:t>
            </a:r>
            <a:r>
              <a:rPr lang="en-US" altLang="zh-CN" dirty="0"/>
              <a:t>a[1]</a:t>
            </a:r>
            <a:r>
              <a:rPr lang="zh-CN" altLang="en-US" dirty="0"/>
              <a:t>到</a:t>
            </a:r>
            <a:r>
              <a:rPr lang="en-US" altLang="zh-CN" dirty="0"/>
              <a:t>a[n]</a:t>
            </a:r>
            <a:r>
              <a:rPr lang="zh-CN" altLang="en-US" dirty="0"/>
              <a:t>，共有</a:t>
            </a:r>
            <a:r>
              <a:rPr lang="en-US" altLang="zh-CN" dirty="0"/>
              <a:t>t</a:t>
            </a:r>
            <a:r>
              <a:rPr lang="zh-CN" altLang="en-US" dirty="0"/>
              <a:t>个询问，每个询问求不超过</a:t>
            </a:r>
            <a:r>
              <a:rPr lang="en-US" altLang="zh-CN" dirty="0"/>
              <a:t>m[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的最大的数是多少。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输入共三行。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第一行输入两个正整数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t</a:t>
            </a:r>
            <a:r>
              <a:rPr lang="zh-CN" altLang="en-US" dirty="0"/>
              <a:t>，分别表示数列长度和查询次数，用一个空格分隔。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第二行包含</a:t>
            </a:r>
            <a:r>
              <a:rPr lang="en-US" altLang="zh-CN" dirty="0"/>
              <a:t>n</a:t>
            </a:r>
            <a:r>
              <a:rPr lang="zh-CN" altLang="en-US" dirty="0"/>
              <a:t>个正整数</a:t>
            </a:r>
            <a:r>
              <a:rPr lang="en-US" altLang="zh-CN" dirty="0"/>
              <a:t>a[1]</a:t>
            </a:r>
            <a:r>
              <a:rPr lang="zh-CN" altLang="en-US" dirty="0"/>
              <a:t>到</a:t>
            </a:r>
            <a:r>
              <a:rPr lang="en-US" altLang="zh-CN" dirty="0"/>
              <a:t>a[n]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第三行包含</a:t>
            </a:r>
            <a:r>
              <a:rPr lang="en-US" altLang="zh-CN" dirty="0"/>
              <a:t>t</a:t>
            </a:r>
            <a:r>
              <a:rPr lang="zh-CN" altLang="en-US" dirty="0"/>
              <a:t>个正整数</a:t>
            </a:r>
            <a:r>
              <a:rPr lang="en-US" altLang="zh-CN" dirty="0"/>
              <a:t>m[1]</a:t>
            </a:r>
            <a:r>
              <a:rPr lang="zh-CN" altLang="en-US" dirty="0"/>
              <a:t>到</a:t>
            </a:r>
            <a:r>
              <a:rPr lang="en-US" altLang="zh-CN" dirty="0"/>
              <a:t>m[t]</a:t>
            </a:r>
            <a:r>
              <a:rPr lang="zh-CN" altLang="en-US" dirty="0"/>
              <a:t>，表示</a:t>
            </a:r>
            <a:r>
              <a:rPr lang="en-US" altLang="zh-CN" dirty="0"/>
              <a:t>t</a:t>
            </a:r>
            <a:r>
              <a:rPr lang="zh-CN" altLang="en-US" dirty="0"/>
              <a:t>个询问。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输出格式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输出一行</a:t>
            </a:r>
            <a:r>
              <a:rPr lang="en-US" altLang="zh-CN" dirty="0"/>
              <a:t>t</a:t>
            </a:r>
            <a:r>
              <a:rPr lang="zh-CN" altLang="en-US" dirty="0"/>
              <a:t>个整数，表示所求的值，如果不存在不超过</a:t>
            </a:r>
            <a:r>
              <a:rPr lang="en-US" altLang="zh-CN" dirty="0"/>
              <a:t>m[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的数，则输出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6B07EAA-3808-4AB0-A3DD-DAC174CD81A8}"/>
                  </a:ext>
                </a:extLst>
              </p14:cNvPr>
              <p14:cNvContentPartPr/>
              <p14:nvPr/>
            </p14:nvContentPartPr>
            <p14:xfrm>
              <a:off x="6400851" y="3222300"/>
              <a:ext cx="360" cy="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6B07EAA-3808-4AB0-A3DD-DAC174CD81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1851" y="3213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2978A42E-84A1-4485-9378-0F507A1689DB}"/>
                  </a:ext>
                </a:extLst>
              </p14:cNvPr>
              <p14:cNvContentPartPr/>
              <p14:nvPr/>
            </p14:nvContentPartPr>
            <p14:xfrm>
              <a:off x="8273211" y="3750060"/>
              <a:ext cx="360" cy="3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2978A42E-84A1-4485-9378-0F507A1689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64211" y="37410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85FFBD04-5DCD-45DE-B969-E734DCDF276E}"/>
                  </a:ext>
                </a:extLst>
              </p14:cNvPr>
              <p14:cNvContentPartPr/>
              <p14:nvPr/>
            </p14:nvContentPartPr>
            <p14:xfrm>
              <a:off x="6520371" y="1970220"/>
              <a:ext cx="360" cy="57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85FFBD04-5DCD-45DE-B969-E734DCDF27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11371" y="1961220"/>
                <a:ext cx="1800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0633CA63-B564-4A0E-8053-5B8AD450F51D}"/>
                  </a:ext>
                </a:extLst>
              </p14:cNvPr>
              <p14:cNvContentPartPr/>
              <p14:nvPr/>
            </p14:nvContentPartPr>
            <p14:xfrm>
              <a:off x="9147291" y="2696700"/>
              <a:ext cx="360" cy="360"/>
            </p14:xfrm>
          </p:contentPart>
        </mc:Choice>
        <mc:Fallback xmlns=""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0633CA63-B564-4A0E-8053-5B8AD450F5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38291" y="26877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5D950965-BC55-423D-917A-860D287318F5}"/>
                  </a:ext>
                </a:extLst>
              </p14:cNvPr>
              <p14:cNvContentPartPr/>
              <p14:nvPr/>
            </p14:nvContentPartPr>
            <p14:xfrm>
              <a:off x="8801331" y="2701020"/>
              <a:ext cx="360" cy="36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5D950965-BC55-423D-917A-860D287318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792331" y="2692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27142B53-885B-4FD2-9AEF-D866A110382F}"/>
                  </a:ext>
                </a:extLst>
              </p14:cNvPr>
              <p14:cNvContentPartPr/>
              <p14:nvPr/>
            </p14:nvContentPartPr>
            <p14:xfrm>
              <a:off x="7201851" y="4656180"/>
              <a:ext cx="3600" cy="1800"/>
            </p14:xfrm>
          </p:contentPart>
        </mc:Choice>
        <mc:Fallback xmlns=""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27142B53-885B-4FD2-9AEF-D866A110382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92851" y="4647180"/>
                <a:ext cx="21240" cy="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352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94E57-6085-41F1-9F4E-B6340A1B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例题：二分查找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737C79-F506-40F4-8A51-69B0BE64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6" y="1517302"/>
            <a:ext cx="10651473" cy="466283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输入样例</a:t>
            </a:r>
            <a:r>
              <a:rPr lang="en-US" altLang="zh-CN" dirty="0"/>
              <a:t>1】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10 5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13 21 7 2 3 5 8 34 55 89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8 1 3 1000 50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输出样例</a:t>
            </a:r>
            <a:r>
              <a:rPr lang="en-US" altLang="zh-CN" dirty="0"/>
              <a:t>1】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8 -1 3 89 34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数据规模与约定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对于</a:t>
            </a:r>
            <a:r>
              <a:rPr lang="en-US" altLang="zh-CN" dirty="0"/>
              <a:t>60%</a:t>
            </a:r>
            <a:r>
              <a:rPr lang="zh-CN" altLang="en-US" dirty="0"/>
              <a:t>的数据，</a:t>
            </a:r>
            <a:r>
              <a:rPr lang="en-US" altLang="zh-CN" dirty="0"/>
              <a:t>1≤n,t≤100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dirty="0"/>
              <a:t>对于</a:t>
            </a:r>
            <a:r>
              <a:rPr lang="en-US" altLang="zh-CN" dirty="0"/>
              <a:t>100%</a:t>
            </a:r>
            <a:r>
              <a:rPr lang="zh-CN" altLang="en-US" dirty="0"/>
              <a:t>的数据，</a:t>
            </a:r>
            <a:r>
              <a:rPr lang="en-US" altLang="zh-CN" dirty="0"/>
              <a:t>1≤n,t≤100000</a:t>
            </a:r>
            <a:r>
              <a:rPr lang="zh-CN" altLang="en-US" dirty="0"/>
              <a:t>，</a:t>
            </a:r>
            <a:r>
              <a:rPr lang="en-US" altLang="zh-CN" dirty="0"/>
              <a:t>1≤m,a[</a:t>
            </a:r>
            <a:r>
              <a:rPr lang="en-US" altLang="zh-CN" dirty="0" err="1"/>
              <a:t>i</a:t>
            </a:r>
            <a:r>
              <a:rPr lang="en-US" altLang="zh-CN" dirty="0"/>
              <a:t>]≤100000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2523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2F791-C3EF-4DD0-9B64-580E517A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例题：二分查找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7F6580E-6A49-437E-9C3D-F91723A60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441" y="1517650"/>
            <a:ext cx="5905818" cy="46624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00D03AFD-9F84-493A-82BD-56C679C41997}"/>
                  </a:ext>
                </a:extLst>
              </p14:cNvPr>
              <p14:cNvContentPartPr/>
              <p14:nvPr/>
            </p14:nvContentPartPr>
            <p14:xfrm>
              <a:off x="7001691" y="4033020"/>
              <a:ext cx="360" cy="36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00D03AFD-9F84-493A-82BD-56C679C419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92691" y="40240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FE5879E1-1557-4ABF-B191-C7E9E66ABDB2}"/>
                  </a:ext>
                </a:extLst>
              </p14:cNvPr>
              <p14:cNvContentPartPr/>
              <p14:nvPr/>
            </p14:nvContentPartPr>
            <p14:xfrm>
              <a:off x="5686251" y="4384380"/>
              <a:ext cx="360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FE5879E1-1557-4ABF-B191-C7E9E66ABD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7251" y="4375380"/>
                <a:ext cx="212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643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649624-3B97-433B-9C7E-B575AFA7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例题：二分查找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82A5FAD-8328-4348-ACCC-A70FCDE87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1324" y="1517650"/>
            <a:ext cx="5502052" cy="46624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A266DDE1-2182-490F-8E27-A36BA78F0C94}"/>
                  </a:ext>
                </a:extLst>
              </p14:cNvPr>
              <p14:cNvContentPartPr/>
              <p14:nvPr/>
            </p14:nvContentPartPr>
            <p14:xfrm>
              <a:off x="4865811" y="5013300"/>
              <a:ext cx="14400" cy="2916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A266DDE1-2182-490F-8E27-A36BA78F0C9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856811" y="5004300"/>
                <a:ext cx="32040" cy="4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1105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A409F-6A5A-4B81-AD48-FF25456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5EF339-EDE8-4E9A-81D5-DF29EF47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顺序查找</a:t>
            </a:r>
            <a:endParaRPr lang="en-US" altLang="zh-CN" dirty="0"/>
          </a:p>
          <a:p>
            <a:pPr lvl="1"/>
            <a:r>
              <a:rPr lang="zh-CN" altLang="en-US" dirty="0"/>
              <a:t>查找特定的值</a:t>
            </a:r>
            <a:endParaRPr lang="en-US" altLang="zh-CN" dirty="0"/>
          </a:p>
          <a:p>
            <a:pPr lvl="1"/>
            <a:r>
              <a:rPr lang="zh-CN" altLang="en-US" dirty="0"/>
              <a:t>查找最大值</a:t>
            </a:r>
            <a:endParaRPr lang="en-US" altLang="zh-CN" dirty="0"/>
          </a:p>
          <a:p>
            <a:pPr lvl="1"/>
            <a:r>
              <a:rPr lang="zh-CN" altLang="en-US" dirty="0"/>
              <a:t>查找最小值</a:t>
            </a:r>
            <a:endParaRPr lang="en-US" altLang="zh-CN" dirty="0"/>
          </a:p>
          <a:p>
            <a:r>
              <a:rPr lang="zh-CN" altLang="en-US" dirty="0"/>
              <a:t>二分查找</a:t>
            </a:r>
          </a:p>
        </p:txBody>
      </p:sp>
    </p:spTree>
    <p:extLst>
      <p:ext uri="{BB962C8B-B14F-4D97-AF65-F5344CB8AC3E}">
        <p14:creationId xmlns:p14="http://schemas.microsoft.com/office/powerpoint/2010/main" val="146515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022B2-E2AB-4BB8-B03B-76FDC455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直方图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0BDB4-1FA6-4FBD-8B7C-A244AB96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68760"/>
            <a:ext cx="10515600" cy="51125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给定一个非负整数数组，统计里面每一个数的出现次数。我们只统计到数组里最大的数。 </a:t>
            </a:r>
          </a:p>
          <a:p>
            <a:pPr marL="0" indent="0">
              <a:buNone/>
            </a:pPr>
            <a:r>
              <a:rPr lang="zh-CN" altLang="en-US" dirty="0"/>
              <a:t>假设 </a:t>
            </a:r>
            <a:r>
              <a:rPr lang="en-US" altLang="zh-CN" dirty="0" err="1"/>
              <a:t>Fmax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 err="1"/>
              <a:t>Fmax</a:t>
            </a:r>
            <a:r>
              <a:rPr lang="en-US" altLang="zh-CN" dirty="0"/>
              <a:t> &lt; 10000</a:t>
            </a:r>
            <a:r>
              <a:rPr lang="zh-CN" altLang="en-US" dirty="0"/>
              <a:t>）是数组里最大的数，那么我们只统计 </a:t>
            </a:r>
            <a:r>
              <a:rPr lang="en-US" altLang="zh-CN" dirty="0"/>
              <a:t>{0,1,2.....</a:t>
            </a:r>
            <a:r>
              <a:rPr lang="en-US" altLang="zh-CN" dirty="0" err="1"/>
              <a:t>Fmax</a:t>
            </a:r>
            <a:r>
              <a:rPr lang="en-US" altLang="zh-CN" dirty="0"/>
              <a:t>} </a:t>
            </a:r>
            <a:r>
              <a:rPr lang="zh-CN" altLang="en-US" dirty="0"/>
              <a:t>里每个数出现的次数。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第一行</a:t>
            </a:r>
            <a:r>
              <a:rPr lang="en-US" altLang="zh-CN" dirty="0"/>
              <a:t>n</a:t>
            </a:r>
            <a:r>
              <a:rPr lang="zh-CN" altLang="en-US" dirty="0"/>
              <a:t>是数组的大小。</a:t>
            </a:r>
            <a:r>
              <a:rPr lang="en-US" altLang="zh-CN" dirty="0"/>
              <a:t>1 &lt;= n &lt;= 10000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紧接着一行是数组的</a:t>
            </a:r>
            <a:r>
              <a:rPr lang="en-US" altLang="zh-CN" dirty="0"/>
              <a:t>n</a:t>
            </a:r>
            <a:r>
              <a:rPr lang="zh-CN" altLang="en-US" dirty="0"/>
              <a:t>个元素。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按顺序输出每个数的出现次数，一行一个数。如果没有出现过，则输出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对于例子中的数组，最大的数是</a:t>
            </a:r>
            <a:r>
              <a:rPr lang="en-US" altLang="zh-CN" dirty="0"/>
              <a:t>3</a:t>
            </a:r>
            <a:r>
              <a:rPr lang="zh-CN" altLang="en-US" dirty="0"/>
              <a:t>，因此我们只统计</a:t>
            </a:r>
            <a:r>
              <a:rPr lang="en-US" altLang="zh-CN" dirty="0"/>
              <a:t>{0,1,2,3}</a:t>
            </a:r>
            <a:r>
              <a:rPr lang="zh-CN" altLang="en-US" dirty="0"/>
              <a:t>的出现频数。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</a:t>
            </a:r>
          </a:p>
          <a:p>
            <a:pPr marL="0" indent="0">
              <a:buNone/>
            </a:pPr>
            <a:r>
              <a:rPr lang="en-US" altLang="zh-CN" dirty="0"/>
              <a:t>1 1 2 3 1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</a:p>
          <a:p>
            <a:pPr marL="0" indent="0">
              <a:buNone/>
            </a:pPr>
            <a:r>
              <a:rPr lang="en-US" altLang="zh-CN" dirty="0"/>
              <a:t>1 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162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022B2-E2AB-4BB8-B03B-76FDC455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直方图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0BDB4-1FA6-4FBD-8B7C-A244AB96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68760"/>
            <a:ext cx="10515600" cy="51125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给定一个非负整数数组，统计里面每一个数的出现次数。我们只统计到数组里最大的数。 </a:t>
            </a:r>
          </a:p>
          <a:p>
            <a:pPr marL="0" indent="0">
              <a:buNone/>
            </a:pPr>
            <a:r>
              <a:rPr lang="zh-CN" altLang="en-US" dirty="0"/>
              <a:t>假设 </a:t>
            </a:r>
            <a:r>
              <a:rPr lang="en-US" altLang="zh-CN" dirty="0" err="1"/>
              <a:t>Fmax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 err="1"/>
              <a:t>Fmax</a:t>
            </a:r>
            <a:r>
              <a:rPr lang="en-US" altLang="zh-CN" dirty="0"/>
              <a:t> &lt; 10000</a:t>
            </a:r>
            <a:r>
              <a:rPr lang="zh-CN" altLang="en-US" dirty="0"/>
              <a:t>）是数组里最大的数，那么我们只统计 </a:t>
            </a:r>
            <a:r>
              <a:rPr lang="en-US" altLang="zh-CN" dirty="0"/>
              <a:t>{0,1,2.....</a:t>
            </a:r>
            <a:r>
              <a:rPr lang="en-US" altLang="zh-CN" dirty="0" err="1"/>
              <a:t>Fmax</a:t>
            </a:r>
            <a:r>
              <a:rPr lang="en-US" altLang="zh-CN" dirty="0"/>
              <a:t>} </a:t>
            </a:r>
            <a:r>
              <a:rPr lang="zh-CN" altLang="en-US" dirty="0"/>
              <a:t>里每个数出现的次数。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第一行</a:t>
            </a:r>
            <a:r>
              <a:rPr lang="en-US" altLang="zh-CN" dirty="0"/>
              <a:t>n</a:t>
            </a:r>
            <a:r>
              <a:rPr lang="zh-CN" altLang="en-US" dirty="0"/>
              <a:t>是数组的大小。</a:t>
            </a:r>
            <a:r>
              <a:rPr lang="en-US" altLang="zh-CN" dirty="0"/>
              <a:t>1 &lt;= n &lt;= 10000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紧接着一行是数组的</a:t>
            </a:r>
            <a:r>
              <a:rPr lang="en-US" altLang="zh-CN" dirty="0"/>
              <a:t>n</a:t>
            </a:r>
            <a:r>
              <a:rPr lang="zh-CN" altLang="en-US" dirty="0"/>
              <a:t>个元素。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按顺序输出每个数的出现次数，一行一个数。如果没有出现过，则输出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对于例子中的数组，最大的数是</a:t>
            </a:r>
            <a:r>
              <a:rPr lang="en-US" altLang="zh-CN" dirty="0"/>
              <a:t>3</a:t>
            </a:r>
            <a:r>
              <a:rPr lang="zh-CN" altLang="en-US" dirty="0"/>
              <a:t>，因此我们只统计</a:t>
            </a:r>
            <a:r>
              <a:rPr lang="en-US" altLang="zh-CN" dirty="0"/>
              <a:t>{0,1,2,3}</a:t>
            </a:r>
            <a:r>
              <a:rPr lang="zh-CN" altLang="en-US" dirty="0"/>
              <a:t>的出现频数。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</a:t>
            </a:r>
          </a:p>
          <a:p>
            <a:pPr marL="0" indent="0">
              <a:buNone/>
            </a:pPr>
            <a:r>
              <a:rPr lang="en-US" altLang="zh-CN" dirty="0"/>
              <a:t>1 1 2 3 1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</a:p>
          <a:p>
            <a:pPr marL="0" indent="0">
              <a:buNone/>
            </a:pPr>
            <a:r>
              <a:rPr lang="en-US" altLang="zh-CN" dirty="0"/>
              <a:t>1  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96F2299-532E-4E4C-B86C-DACEB8791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980002"/>
              </p:ext>
            </p:extLst>
          </p:nvPr>
        </p:nvGraphicFramePr>
        <p:xfrm>
          <a:off x="7320136" y="4941168"/>
          <a:ext cx="377596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992">
                  <a:extLst>
                    <a:ext uri="{9D8B030D-6E8A-4147-A177-3AD203B41FA5}">
                      <a16:colId xmlns:a16="http://schemas.microsoft.com/office/drawing/2014/main" val="3918719664"/>
                    </a:ext>
                  </a:extLst>
                </a:gridCol>
                <a:gridCol w="943992">
                  <a:extLst>
                    <a:ext uri="{9D8B030D-6E8A-4147-A177-3AD203B41FA5}">
                      <a16:colId xmlns:a16="http://schemas.microsoft.com/office/drawing/2014/main" val="2374667707"/>
                    </a:ext>
                  </a:extLst>
                </a:gridCol>
                <a:gridCol w="943992">
                  <a:extLst>
                    <a:ext uri="{9D8B030D-6E8A-4147-A177-3AD203B41FA5}">
                      <a16:colId xmlns:a16="http://schemas.microsoft.com/office/drawing/2014/main" val="1656993334"/>
                    </a:ext>
                  </a:extLst>
                </a:gridCol>
                <a:gridCol w="943992">
                  <a:extLst>
                    <a:ext uri="{9D8B030D-6E8A-4147-A177-3AD203B41FA5}">
                      <a16:colId xmlns:a16="http://schemas.microsoft.com/office/drawing/2014/main" val="3328948466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02817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75346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40BB49D-10C4-43E8-85A0-34ED2ED8500B}"/>
              </a:ext>
            </a:extLst>
          </p:cNvPr>
          <p:cNvSpPr txBox="1"/>
          <p:nvPr/>
        </p:nvSpPr>
        <p:spPr>
          <a:xfrm>
            <a:off x="8651717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</a:rPr>
              <a:t>计数排序</a:t>
            </a:r>
          </a:p>
        </p:txBody>
      </p:sp>
    </p:spTree>
    <p:extLst>
      <p:ext uri="{BB962C8B-B14F-4D97-AF65-F5344CB8AC3E}">
        <p14:creationId xmlns:p14="http://schemas.microsoft.com/office/powerpoint/2010/main" val="418309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022B2-E2AB-4BB8-B03B-76FDC4553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直方图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0BDB4-1FA6-4FBD-8B7C-A244AB96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268760"/>
            <a:ext cx="10515600" cy="511256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描述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给定一个非负整数数组，统计里面每一个数的出现次数。我们只统计到数组里最大的数。 </a:t>
            </a:r>
          </a:p>
          <a:p>
            <a:pPr marL="0" indent="0">
              <a:buNone/>
            </a:pPr>
            <a:r>
              <a:rPr lang="zh-CN" altLang="en-US" dirty="0"/>
              <a:t>假设 </a:t>
            </a:r>
            <a:r>
              <a:rPr lang="en-US" altLang="zh-CN" dirty="0" err="1"/>
              <a:t>Fmax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 err="1"/>
              <a:t>Fmax</a:t>
            </a:r>
            <a:r>
              <a:rPr lang="en-US" altLang="zh-CN" dirty="0"/>
              <a:t> &lt; 10000</a:t>
            </a:r>
            <a:r>
              <a:rPr lang="zh-CN" altLang="en-US" dirty="0"/>
              <a:t>）是数组里最大的数，那么我们只统计 </a:t>
            </a:r>
            <a:r>
              <a:rPr lang="en-US" altLang="zh-CN" dirty="0"/>
              <a:t>{0,1,2.....</a:t>
            </a:r>
            <a:r>
              <a:rPr lang="en-US" altLang="zh-CN" dirty="0" err="1"/>
              <a:t>Fmax</a:t>
            </a:r>
            <a:r>
              <a:rPr lang="en-US" altLang="zh-CN" dirty="0"/>
              <a:t>} </a:t>
            </a:r>
            <a:r>
              <a:rPr lang="zh-CN" altLang="en-US" dirty="0"/>
              <a:t>里每个数出现的次数。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第一行</a:t>
            </a:r>
            <a:r>
              <a:rPr lang="en-US" altLang="zh-CN" dirty="0"/>
              <a:t>n</a:t>
            </a:r>
            <a:r>
              <a:rPr lang="zh-CN" altLang="en-US" dirty="0"/>
              <a:t>是数组的大小。</a:t>
            </a:r>
            <a:r>
              <a:rPr lang="en-US" altLang="zh-CN" dirty="0"/>
              <a:t>1 &lt;= n &lt;= 10000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紧接着一行是数组的</a:t>
            </a:r>
            <a:r>
              <a:rPr lang="en-US" altLang="zh-CN" dirty="0"/>
              <a:t>n</a:t>
            </a:r>
            <a:r>
              <a:rPr lang="zh-CN" altLang="en-US" dirty="0"/>
              <a:t>个元素。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按顺序输出每个数的出现次数，一行一个数。如果没有出现过，则输出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对于例子中的数组，最大的数是</a:t>
            </a:r>
            <a:r>
              <a:rPr lang="en-US" altLang="zh-CN" dirty="0"/>
              <a:t>3</a:t>
            </a:r>
            <a:r>
              <a:rPr lang="zh-CN" altLang="en-US" dirty="0"/>
              <a:t>，因此我们只统计</a:t>
            </a:r>
            <a:r>
              <a:rPr lang="en-US" altLang="zh-CN" dirty="0"/>
              <a:t>{0,1,2,3}</a:t>
            </a:r>
            <a:r>
              <a:rPr lang="zh-CN" altLang="en-US" dirty="0"/>
              <a:t>的出现频数。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5</a:t>
            </a:r>
          </a:p>
          <a:p>
            <a:pPr marL="0" indent="0">
              <a:buNone/>
            </a:pPr>
            <a:r>
              <a:rPr lang="en-US" altLang="zh-CN" dirty="0"/>
              <a:t>1 1 2 3 1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样例输出</a:t>
            </a:r>
            <a:r>
              <a:rPr lang="en-US" altLang="zh-CN" dirty="0"/>
              <a:t>】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0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</a:p>
          <a:p>
            <a:pPr marL="0" indent="0">
              <a:buNone/>
            </a:pPr>
            <a:r>
              <a:rPr lang="en-US" altLang="zh-CN" dirty="0"/>
              <a:t>1  </a:t>
            </a:r>
          </a:p>
          <a:p>
            <a:pPr marL="0" indent="0">
              <a:buNone/>
            </a:pPr>
            <a:r>
              <a:rPr lang="en-US" altLang="zh-CN" dirty="0"/>
              <a:t>1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96F2299-532E-4E4C-B86C-DACEB8791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6263"/>
              </p:ext>
            </p:extLst>
          </p:nvPr>
        </p:nvGraphicFramePr>
        <p:xfrm>
          <a:off x="7320136" y="4941168"/>
          <a:ext cx="3775968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992">
                  <a:extLst>
                    <a:ext uri="{9D8B030D-6E8A-4147-A177-3AD203B41FA5}">
                      <a16:colId xmlns:a16="http://schemas.microsoft.com/office/drawing/2014/main" val="3918719664"/>
                    </a:ext>
                  </a:extLst>
                </a:gridCol>
                <a:gridCol w="943992">
                  <a:extLst>
                    <a:ext uri="{9D8B030D-6E8A-4147-A177-3AD203B41FA5}">
                      <a16:colId xmlns:a16="http://schemas.microsoft.com/office/drawing/2014/main" val="2374667707"/>
                    </a:ext>
                  </a:extLst>
                </a:gridCol>
                <a:gridCol w="943992">
                  <a:extLst>
                    <a:ext uri="{9D8B030D-6E8A-4147-A177-3AD203B41FA5}">
                      <a16:colId xmlns:a16="http://schemas.microsoft.com/office/drawing/2014/main" val="1656993334"/>
                    </a:ext>
                  </a:extLst>
                </a:gridCol>
                <a:gridCol w="943992">
                  <a:extLst>
                    <a:ext uri="{9D8B030D-6E8A-4147-A177-3AD203B41FA5}">
                      <a16:colId xmlns:a16="http://schemas.microsoft.com/office/drawing/2014/main" val="3328948466"/>
                    </a:ext>
                  </a:extLst>
                </a:gridCol>
              </a:tblGrid>
              <a:tr h="323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702817"/>
                  </a:ext>
                </a:extLst>
              </a:tr>
              <a:tr h="32316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75346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440BB49D-10C4-43E8-85A0-34ED2ED8500B}"/>
              </a:ext>
            </a:extLst>
          </p:cNvPr>
          <p:cNvSpPr txBox="1"/>
          <p:nvPr/>
        </p:nvSpPr>
        <p:spPr>
          <a:xfrm>
            <a:off x="8651717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5"/>
                </a:solidFill>
              </a:rPr>
              <a:t>计数排序</a:t>
            </a:r>
          </a:p>
        </p:txBody>
      </p:sp>
    </p:spTree>
    <p:extLst>
      <p:ext uri="{BB962C8B-B14F-4D97-AF65-F5344CB8AC3E}">
        <p14:creationId xmlns:p14="http://schemas.microsoft.com/office/powerpoint/2010/main" val="2183004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825E6-C5E9-41F3-BFF9-C8A46B9F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6868C-CB92-435A-803A-F8D3C0A0D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选择存储结构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读取数据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统计每个数的个数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查找最大值</a:t>
            </a:r>
            <a:r>
              <a:rPr lang="en-US" altLang="zh-CN" dirty="0" err="1"/>
              <a:t>Fmax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</a:t>
            </a:r>
            <a:r>
              <a:rPr lang="en-US" altLang="zh-CN" dirty="0"/>
              <a:t>0~Fmax</a:t>
            </a:r>
            <a:r>
              <a:rPr lang="zh-CN" altLang="en-US" dirty="0"/>
              <a:t>所有数的统计结果</a:t>
            </a:r>
          </a:p>
        </p:txBody>
      </p:sp>
    </p:spTree>
    <p:extLst>
      <p:ext uri="{BB962C8B-B14F-4D97-AF65-F5344CB8AC3E}">
        <p14:creationId xmlns:p14="http://schemas.microsoft.com/office/powerpoint/2010/main" val="496591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825E6-C5E9-41F3-BFF9-C8A46B9F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6868C-CB92-435A-803A-F8D3C0A0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5466897" cy="46628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选择存储结构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读取数据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统计每个数的个数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查找最大值</a:t>
            </a:r>
            <a:r>
              <a:rPr lang="en-US" altLang="zh-CN" dirty="0" err="1"/>
              <a:t>Fmax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</a:t>
            </a:r>
            <a:r>
              <a:rPr lang="en-US" altLang="zh-CN" dirty="0"/>
              <a:t>0~Fmax</a:t>
            </a:r>
            <a:r>
              <a:rPr lang="zh-CN" altLang="en-US" dirty="0"/>
              <a:t>所有数的统计结果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081CC6-0764-4392-B4EF-4C420E8F6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749816"/>
            <a:ext cx="4955456" cy="206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83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B825E6-C5E9-41F3-BFF9-C8A46B9F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96868C-CB92-435A-803A-F8D3C0A0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27" y="1517302"/>
            <a:ext cx="5466897" cy="466283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选择存储结构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读取数据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统计每个数的个数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查找最大值</a:t>
            </a:r>
            <a:r>
              <a:rPr lang="en-US" altLang="zh-CN" dirty="0" err="1"/>
              <a:t>Fmax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</a:t>
            </a:r>
            <a:r>
              <a:rPr lang="en-US" altLang="zh-CN" dirty="0"/>
              <a:t>0~Fmax</a:t>
            </a:r>
            <a:r>
              <a:rPr lang="zh-CN" altLang="en-US" dirty="0"/>
              <a:t>所有数的统计结果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0EF6CE-0E22-4408-ABB4-B7828A740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1157908"/>
            <a:ext cx="4104878" cy="20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2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A409F-6A5A-4B81-AD48-FF25456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二分查找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9B96FBB-6F2E-4CBD-A6A4-D95EC573D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63552" y="1556792"/>
            <a:ext cx="6767147" cy="98154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2F3409-D532-4121-B0FA-90A30FB22FA0}"/>
              </a:ext>
            </a:extLst>
          </p:cNvPr>
          <p:cNvSpPr txBox="1"/>
          <p:nvPr/>
        </p:nvSpPr>
        <p:spPr>
          <a:xfrm>
            <a:off x="1415480" y="3645024"/>
            <a:ext cx="35365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5"/>
                </a:solidFill>
              </a:rPr>
              <a:t>mid=(L+R)/2;</a:t>
            </a:r>
          </a:p>
          <a:p>
            <a:r>
              <a:rPr lang="en-US" altLang="zh-CN" sz="2400" dirty="0">
                <a:solidFill>
                  <a:schemeClr val="accent5"/>
                </a:solidFill>
              </a:rPr>
              <a:t>if (a[mid]==x) </a:t>
            </a:r>
            <a:r>
              <a:rPr lang="en-US" altLang="zh-CN" sz="2400" dirty="0" err="1">
                <a:solidFill>
                  <a:schemeClr val="accent5"/>
                </a:solidFill>
              </a:rPr>
              <a:t>retrun</a:t>
            </a:r>
            <a:r>
              <a:rPr lang="en-US" altLang="zh-CN" sz="2400" dirty="0">
                <a:solidFill>
                  <a:schemeClr val="accent5"/>
                </a:solidFill>
              </a:rPr>
              <a:t> mid;</a:t>
            </a:r>
          </a:p>
          <a:p>
            <a:r>
              <a:rPr lang="en-US" altLang="zh-CN" sz="2400" dirty="0">
                <a:solidFill>
                  <a:schemeClr val="accent5"/>
                </a:solidFill>
              </a:rPr>
              <a:t>if (a[mid]&lt;x) L=mid+1;</a:t>
            </a:r>
          </a:p>
          <a:p>
            <a:r>
              <a:rPr lang="en-US" altLang="zh-CN" sz="2400" dirty="0">
                <a:solidFill>
                  <a:schemeClr val="accent5"/>
                </a:solidFill>
              </a:rPr>
              <a:t>else R=mid-1;</a:t>
            </a:r>
          </a:p>
          <a:p>
            <a:endParaRPr lang="zh-CN" altLang="en-US" sz="2400" dirty="0">
              <a:solidFill>
                <a:schemeClr val="accent5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40342F-8D83-45DC-B619-0EAC73AF5C40}"/>
              </a:ext>
            </a:extLst>
          </p:cNvPr>
          <p:cNvSpPr txBox="1"/>
          <p:nvPr/>
        </p:nvSpPr>
        <p:spPr>
          <a:xfrm>
            <a:off x="6240016" y="3783523"/>
            <a:ext cx="14318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查找</a:t>
            </a:r>
            <a:r>
              <a:rPr lang="en-US" altLang="zh-CN" sz="2400" dirty="0">
                <a:solidFill>
                  <a:srgbClr val="FF0000"/>
                </a:solidFill>
              </a:rPr>
              <a:t>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FF0000"/>
                </a:solidFill>
              </a:rPr>
              <a:t>查找</a:t>
            </a:r>
            <a:r>
              <a:rPr lang="en-US" altLang="zh-CN" sz="2400" dirty="0">
                <a:solidFill>
                  <a:srgbClr val="FF0000"/>
                </a:solidFill>
              </a:rPr>
              <a:t>85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5F6844-12B6-4484-9F66-11B92B195720}"/>
              </a:ext>
            </a:extLst>
          </p:cNvPr>
          <p:cNvSpPr txBox="1"/>
          <p:nvPr/>
        </p:nvSpPr>
        <p:spPr>
          <a:xfrm>
            <a:off x="2207568" y="2580678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L=1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C147B0-ABE7-4FA6-8412-C873DC8CE08F}"/>
              </a:ext>
            </a:extLst>
          </p:cNvPr>
          <p:cNvSpPr txBox="1"/>
          <p:nvPr/>
        </p:nvSpPr>
        <p:spPr>
          <a:xfrm>
            <a:off x="8040216" y="2609061"/>
            <a:ext cx="72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R=11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604B60D5-FF19-4B9B-9AF1-4F8143CBDC95}"/>
                  </a:ext>
                </a:extLst>
              </p14:cNvPr>
              <p14:cNvContentPartPr/>
              <p14:nvPr/>
            </p14:nvContentPartPr>
            <p14:xfrm>
              <a:off x="2543811" y="2007300"/>
              <a:ext cx="360" cy="36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604B60D5-FF19-4B9B-9AF1-4F8143CBDC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34811" y="19983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58D4F64A-74A2-4AAD-85DF-A3B51ED4738C}"/>
                  </a:ext>
                </a:extLst>
              </p14:cNvPr>
              <p14:cNvContentPartPr/>
              <p14:nvPr/>
            </p14:nvContentPartPr>
            <p14:xfrm>
              <a:off x="3542811" y="4900260"/>
              <a:ext cx="11160" cy="324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58D4F64A-74A2-4AAD-85DF-A3B51ED473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33811" y="4891260"/>
                <a:ext cx="288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7F6B9A19-E162-4524-AEA9-50C1D5666CCF}"/>
                  </a:ext>
                </a:extLst>
              </p14:cNvPr>
              <p14:cNvContentPartPr/>
              <p14:nvPr/>
            </p14:nvContentPartPr>
            <p14:xfrm>
              <a:off x="3972291" y="973380"/>
              <a:ext cx="360" cy="360"/>
            </p14:xfrm>
          </p:contentPart>
        </mc:Choice>
        <mc:Fallback xmlns=""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7F6B9A19-E162-4524-AEA9-50C1D5666C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63291" y="964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076E6DD0-450D-42CB-857B-AB175C1FA45A}"/>
                  </a:ext>
                </a:extLst>
              </p14:cNvPr>
              <p14:cNvContentPartPr/>
              <p14:nvPr/>
            </p14:nvContentPartPr>
            <p14:xfrm>
              <a:off x="4537131" y="4901340"/>
              <a:ext cx="20520" cy="2160"/>
            </p14:xfrm>
          </p:contentPart>
        </mc:Choice>
        <mc:Fallback xmlns=""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076E6DD0-450D-42CB-857B-AB175C1FA45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28131" y="4892340"/>
                <a:ext cx="38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0" name="墨迹 169">
                <a:extLst>
                  <a:ext uri="{FF2B5EF4-FFF2-40B4-BE49-F238E27FC236}">
                    <a16:creationId xmlns:a16="http://schemas.microsoft.com/office/drawing/2014/main" id="{52FF41CD-0588-47EA-916A-B9D680BB50D1}"/>
                  </a:ext>
                </a:extLst>
              </p14:cNvPr>
              <p14:cNvContentPartPr/>
              <p14:nvPr/>
            </p14:nvContentPartPr>
            <p14:xfrm>
              <a:off x="6728811" y="2724420"/>
              <a:ext cx="360" cy="360"/>
            </p14:xfrm>
          </p:contentPart>
        </mc:Choice>
        <mc:Fallback xmlns="">
          <p:pic>
            <p:nvPicPr>
              <p:cNvPr id="170" name="墨迹 169">
                <a:extLst>
                  <a:ext uri="{FF2B5EF4-FFF2-40B4-BE49-F238E27FC236}">
                    <a16:creationId xmlns:a16="http://schemas.microsoft.com/office/drawing/2014/main" id="{52FF41CD-0588-47EA-916A-B9D680BB50D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719811" y="27154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1" name="墨迹 230">
                <a:extLst>
                  <a:ext uri="{FF2B5EF4-FFF2-40B4-BE49-F238E27FC236}">
                    <a16:creationId xmlns:a16="http://schemas.microsoft.com/office/drawing/2014/main" id="{2025D94D-BB88-4850-97B7-A2B804A1FB45}"/>
                  </a:ext>
                </a:extLst>
              </p14:cNvPr>
              <p14:cNvContentPartPr/>
              <p14:nvPr/>
            </p14:nvContentPartPr>
            <p14:xfrm>
              <a:off x="8565531" y="1661340"/>
              <a:ext cx="40320" cy="237600"/>
            </p14:xfrm>
          </p:contentPart>
        </mc:Choice>
        <mc:Fallback xmlns="">
          <p:pic>
            <p:nvPicPr>
              <p:cNvPr id="231" name="墨迹 230">
                <a:extLst>
                  <a:ext uri="{FF2B5EF4-FFF2-40B4-BE49-F238E27FC236}">
                    <a16:creationId xmlns:a16="http://schemas.microsoft.com/office/drawing/2014/main" id="{2025D94D-BB88-4850-97B7-A2B804A1FB4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56531" y="1652340"/>
                <a:ext cx="57960" cy="25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829153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3835</TotalTime>
  <Pages>0</Pages>
  <Words>967</Words>
  <Characters>0</Characters>
  <Application>Microsoft Office PowerPoint</Application>
  <DocSecurity>0</DocSecurity>
  <PresentationFormat>宽屏</PresentationFormat>
  <Lines>0</Lines>
  <Paragraphs>149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Adobe 繁黑體 Std B</vt:lpstr>
      <vt:lpstr>黑体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查找</vt:lpstr>
      <vt:lpstr>直方图</vt:lpstr>
      <vt:lpstr>直方图</vt:lpstr>
      <vt:lpstr>直方图</vt:lpstr>
      <vt:lpstr>算法分析</vt:lpstr>
      <vt:lpstr>算法分析</vt:lpstr>
      <vt:lpstr>算法分析</vt:lpstr>
      <vt:lpstr>二分查找</vt:lpstr>
      <vt:lpstr>二分查找算法框架</vt:lpstr>
      <vt:lpstr>例题：二分查找</vt:lpstr>
      <vt:lpstr>例题：二分查找</vt:lpstr>
      <vt:lpstr>例题：二分查找</vt:lpstr>
      <vt:lpstr>例题：二分查找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362</cp:revision>
  <dcterms:created xsi:type="dcterms:W3CDTF">2007-08-07T12:36:14Z</dcterms:created>
  <dcterms:modified xsi:type="dcterms:W3CDTF">2019-01-11T13:39:43Z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