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34"/>
  </p:notesMasterIdLst>
  <p:sldIdLst>
    <p:sldId id="257" r:id="rId3"/>
    <p:sldId id="361" r:id="rId4"/>
    <p:sldId id="364" r:id="rId5"/>
    <p:sldId id="339" r:id="rId6"/>
    <p:sldId id="349" r:id="rId7"/>
    <p:sldId id="340" r:id="rId8"/>
    <p:sldId id="341" r:id="rId9"/>
    <p:sldId id="351" r:id="rId10"/>
    <p:sldId id="352" r:id="rId11"/>
    <p:sldId id="350" r:id="rId12"/>
    <p:sldId id="365" r:id="rId13"/>
    <p:sldId id="369" r:id="rId14"/>
    <p:sldId id="370" r:id="rId15"/>
    <p:sldId id="371" r:id="rId16"/>
    <p:sldId id="372" r:id="rId17"/>
    <p:sldId id="343" r:id="rId18"/>
    <p:sldId id="373" r:id="rId19"/>
    <p:sldId id="374" r:id="rId20"/>
    <p:sldId id="362" r:id="rId21"/>
    <p:sldId id="363" r:id="rId22"/>
    <p:sldId id="353" r:id="rId23"/>
    <p:sldId id="356" r:id="rId24"/>
    <p:sldId id="333" r:id="rId25"/>
    <p:sldId id="335" r:id="rId26"/>
    <p:sldId id="354" r:id="rId27"/>
    <p:sldId id="336" r:id="rId28"/>
    <p:sldId id="262" r:id="rId29"/>
    <p:sldId id="355" r:id="rId30"/>
    <p:sldId id="358" r:id="rId31"/>
    <p:sldId id="359" r:id="rId32"/>
    <p:sldId id="357" r:id="rId33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9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综合应用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二进制转十进制算法三（秦九韶算法）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31" y="1808714"/>
            <a:ext cx="6256998" cy="20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二进制转十进制算法三（秦九韶算法）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295400" y="4482548"/>
            <a:ext cx="7391400" cy="1675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/>
              <a:t>2(2(2……2(a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*2+a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)+a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)+……a</a:t>
            </a:r>
            <a:r>
              <a:rPr lang="en-US" altLang="zh-CN" sz="3200" baseline="-25000" dirty="0"/>
              <a:t>k-1</a:t>
            </a:r>
            <a:r>
              <a:rPr lang="en-US" altLang="zh-CN" sz="3200" dirty="0"/>
              <a:t>)+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k</a:t>
            </a:r>
            <a:endParaRPr lang="zh-CN" altLang="en-US" sz="3200" baseline="-25000" dirty="0"/>
          </a:p>
          <a:p>
            <a:pPr>
              <a:buNone/>
            </a:pPr>
            <a:endParaRPr lang="en-US" altLang="zh-CN" sz="3200" baseline="-25000" dirty="0"/>
          </a:p>
          <a:p>
            <a:pPr>
              <a:buNone/>
            </a:pPr>
            <a:r>
              <a:rPr lang="en-US" altLang="zh-CN" sz="3200" dirty="0"/>
              <a:t>x(x(x……x(a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*x+a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)+a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)+……a</a:t>
            </a:r>
            <a:r>
              <a:rPr lang="en-US" altLang="zh-CN" sz="3200" baseline="-25000" dirty="0"/>
              <a:t>k-1</a:t>
            </a:r>
            <a:r>
              <a:rPr lang="en-US" altLang="zh-CN" sz="3200" dirty="0"/>
              <a:t>)+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k</a:t>
            </a:r>
            <a:endParaRPr lang="zh-CN" altLang="en-US" sz="3200" baseline="-25000" dirty="0"/>
          </a:p>
          <a:p>
            <a:pPr>
              <a:buNone/>
            </a:pPr>
            <a:endParaRPr lang="zh-CN" altLang="en-US" sz="3200" baseline="-25000" dirty="0"/>
          </a:p>
          <a:p>
            <a:pPr>
              <a:buNone/>
            </a:pPr>
            <a:endParaRPr lang="zh-CN" altLang="en-US" sz="3200" baseline="-25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904" y="2010682"/>
            <a:ext cx="5121798" cy="17072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73" y="1712298"/>
            <a:ext cx="4200939" cy="20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十进制小数转二进制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“乘以</a:t>
            </a:r>
            <a:r>
              <a:rPr lang="en-US" altLang="zh-CN" sz="2800" dirty="0"/>
              <a:t>2</a:t>
            </a:r>
            <a:r>
              <a:rPr lang="zh-CN" altLang="en-US" sz="2800" dirty="0"/>
              <a:t>取整，顺序排列”（乘</a:t>
            </a:r>
            <a:r>
              <a:rPr lang="en-US" altLang="zh-CN" sz="2800" dirty="0"/>
              <a:t>2</a:t>
            </a:r>
            <a:r>
              <a:rPr lang="zh-CN" altLang="en-US" sz="2800" dirty="0"/>
              <a:t>取整法）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7" y="2276864"/>
            <a:ext cx="6732518" cy="33060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63878" y="4094922"/>
            <a:ext cx="230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思考：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十进制小数如何转八进制？</a:t>
            </a:r>
          </a:p>
        </p:txBody>
      </p:sp>
    </p:spTree>
    <p:extLst>
      <p:ext uri="{BB962C8B-B14F-4D97-AF65-F5344CB8AC3E}">
        <p14:creationId xmlns:p14="http://schemas.microsoft.com/office/powerpoint/2010/main" val="232210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十进制小数转</a:t>
            </a:r>
            <a:r>
              <a:rPr lang="en-US" altLang="zh-CN" dirty="0"/>
              <a:t>m</a:t>
            </a:r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数据</a:t>
            </a:r>
            <a:r>
              <a:rPr lang="en-US" altLang="zh-CN" sz="2400" dirty="0"/>
              <a:t>double x</a:t>
            </a:r>
            <a:r>
              <a:rPr lang="zh-CN" altLang="en-US" sz="2400" dirty="0"/>
              <a:t>（十进制小数）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</a:t>
            </a:r>
            <a:r>
              <a:rPr lang="zh-CN" altLang="en-US" sz="2400" dirty="0"/>
              <a:t>（转换的进制）</a:t>
            </a:r>
            <a:r>
              <a:rPr lang="en-US" altLang="zh-CN" sz="24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计算</a:t>
            </a:r>
            <a:r>
              <a:rPr lang="en-US" altLang="zh-CN" sz="2400" dirty="0"/>
              <a:t>x</a:t>
            </a:r>
            <a:r>
              <a:rPr lang="zh-CN" altLang="en-US" sz="2400" dirty="0"/>
              <a:t>*</a:t>
            </a:r>
            <a:r>
              <a:rPr lang="en-US" altLang="zh-CN" sz="2400" dirty="0"/>
              <a:t>m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取整并保存到数组中；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减去整数；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如果</a:t>
            </a:r>
            <a:r>
              <a:rPr lang="en-US" altLang="zh-CN" sz="2400" dirty="0"/>
              <a:t>x</a:t>
            </a:r>
            <a:r>
              <a:rPr lang="zh-CN" altLang="en-US" sz="2400" dirty="0"/>
              <a:t>的值为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，算法结束，否则重复上述</a:t>
            </a:r>
            <a:r>
              <a:rPr lang="en-US" altLang="zh-CN" sz="2400" dirty="0"/>
              <a:t>3</a:t>
            </a:r>
            <a:r>
              <a:rPr lang="zh-CN" altLang="en-US" sz="2400" dirty="0"/>
              <a:t>步。或者计算至规定的位数结束算法。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26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八进制小数转十进制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(0.2682)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/>
                  <a:t>)</a:t>
                </a:r>
                <a:r>
                  <a:rPr lang="en-US" altLang="zh-CN" sz="3200" baseline="-25000" dirty="0"/>
                  <a:t>10 </a:t>
                </a:r>
              </a:p>
              <a:p>
                <a:r>
                  <a:rPr lang="zh-CN" altLang="en-US" sz="3200" dirty="0"/>
                  <a:t>计算</a:t>
                </a:r>
                <a:r>
                  <a:rPr lang="en-US" altLang="zh-CN" sz="3200" dirty="0"/>
                  <a:t>8</a:t>
                </a:r>
                <a:r>
                  <a:rPr lang="zh-CN" altLang="en-US" sz="3200" dirty="0"/>
                  <a:t>的幂：</a:t>
                </a:r>
                <a:endParaRPr lang="en-US" altLang="zh-CN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3200" dirty="0"/>
                  <a:t>循环计算</a:t>
                </a:r>
                <a:endParaRPr lang="en-US" altLang="zh-CN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3200" dirty="0"/>
                  <a:t>使用函数</a:t>
                </a:r>
                <a:r>
                  <a:rPr lang="en-US" altLang="zh-CN" sz="3200" dirty="0"/>
                  <a:t>pow(8,i)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8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1.13.44:</a:t>
            </a:r>
            <a:r>
              <a:rPr lang="zh-CN" altLang="en-US" dirty="0"/>
              <a:t>正整数的任意进制转换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zh-CN" altLang="en-US" dirty="0"/>
              <a:t>描述</a:t>
            </a:r>
          </a:p>
          <a:p>
            <a:pPr>
              <a:buNone/>
            </a:pPr>
            <a:r>
              <a:rPr lang="zh-CN" altLang="en-US" dirty="0"/>
              <a:t>将 </a:t>
            </a:r>
            <a:r>
              <a:rPr lang="en-US" altLang="zh-CN" dirty="0"/>
              <a:t>p </a:t>
            </a:r>
            <a:r>
              <a:rPr lang="zh-CN" altLang="en-US" dirty="0"/>
              <a:t>进制 </a:t>
            </a:r>
            <a:r>
              <a:rPr lang="en-US" altLang="zh-CN" dirty="0"/>
              <a:t>n </a:t>
            </a:r>
            <a:r>
              <a:rPr lang="zh-CN" altLang="en-US" dirty="0"/>
              <a:t>转换为 </a:t>
            </a:r>
            <a:r>
              <a:rPr lang="en-US" altLang="zh-CN" dirty="0"/>
              <a:t>q </a:t>
            </a:r>
            <a:r>
              <a:rPr lang="zh-CN" altLang="en-US" dirty="0"/>
              <a:t>进制。</a:t>
            </a:r>
            <a:r>
              <a:rPr lang="en-US" altLang="zh-CN" dirty="0"/>
              <a:t>p </a:t>
            </a:r>
            <a:r>
              <a:rPr lang="zh-CN" altLang="en-US" dirty="0"/>
              <a:t>和 </a:t>
            </a:r>
            <a:r>
              <a:rPr lang="en-US" altLang="zh-CN" dirty="0"/>
              <a:t>q </a:t>
            </a:r>
            <a:r>
              <a:rPr lang="zh-CN" altLang="en-US" dirty="0"/>
              <a:t>的取值范围为</a:t>
            </a:r>
            <a:r>
              <a:rPr lang="en-US" altLang="zh-CN" dirty="0"/>
              <a:t>[2</a:t>
            </a:r>
            <a:r>
              <a:rPr lang="zh-CN" altLang="en-US" dirty="0"/>
              <a:t>，</a:t>
            </a:r>
            <a:r>
              <a:rPr lang="en-US" altLang="zh-CN" dirty="0"/>
              <a:t>36]</a:t>
            </a:r>
            <a:r>
              <a:rPr lang="zh-CN" altLang="en-US" dirty="0"/>
              <a:t>，其中，用到的数码按从小到大依次为：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，不考虑小写字母。 </a:t>
            </a:r>
          </a:p>
          <a:p>
            <a:pPr>
              <a:buNone/>
            </a:pPr>
            <a:r>
              <a:rPr lang="zh-CN" altLang="en-US" dirty="0"/>
              <a:t>输入</a:t>
            </a:r>
          </a:p>
          <a:p>
            <a:pPr>
              <a:buNone/>
            </a:pPr>
            <a:r>
              <a:rPr lang="zh-CN" altLang="en-US" dirty="0"/>
              <a:t>一共</a:t>
            </a:r>
            <a:r>
              <a:rPr lang="en-US" altLang="zh-CN" dirty="0"/>
              <a:t>1+m </a:t>
            </a:r>
            <a:r>
              <a:rPr lang="zh-CN" altLang="en-US" dirty="0"/>
              <a:t>行： </a:t>
            </a:r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行为 </a:t>
            </a:r>
            <a:r>
              <a:rPr lang="en-US" altLang="zh-CN" dirty="0"/>
              <a:t>m</a:t>
            </a:r>
            <a:r>
              <a:rPr lang="zh-CN" altLang="en-US" dirty="0"/>
              <a:t>，表示后面有 </a:t>
            </a:r>
            <a:r>
              <a:rPr lang="en-US" altLang="zh-CN" dirty="0"/>
              <a:t>m </a:t>
            </a:r>
            <a:r>
              <a:rPr lang="zh-CN" altLang="en-US" dirty="0"/>
              <a:t>行（</a:t>
            </a:r>
            <a:r>
              <a:rPr lang="en-US" altLang="zh-CN" dirty="0"/>
              <a:t>1 &lt;= m &lt;= 60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zh-CN" altLang="en-US" dirty="0"/>
              <a:t>其后的</a:t>
            </a:r>
            <a:r>
              <a:rPr lang="en-US" altLang="zh-CN" dirty="0"/>
              <a:t>m</a:t>
            </a:r>
            <a:r>
              <a:rPr lang="zh-CN" altLang="en-US" dirty="0"/>
              <a:t>行中，每行</a:t>
            </a:r>
            <a:r>
              <a:rPr lang="en-US" altLang="zh-CN" dirty="0"/>
              <a:t>3</a:t>
            </a:r>
            <a:r>
              <a:rPr lang="zh-CN" altLang="en-US" dirty="0"/>
              <a:t>个数</a:t>
            </a:r>
            <a:r>
              <a:rPr lang="en-US" altLang="zh-CN" dirty="0"/>
              <a:t>: </a:t>
            </a:r>
            <a:r>
              <a:rPr lang="zh-CN" altLang="en-US" dirty="0"/>
              <a:t>进制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进制数</a:t>
            </a:r>
            <a:r>
              <a:rPr lang="en-US" altLang="zh-CN" dirty="0"/>
              <a:t>n</a:t>
            </a:r>
            <a:r>
              <a:rPr lang="zh-CN" altLang="en-US" dirty="0"/>
              <a:t>，以及进制 </a:t>
            </a:r>
            <a:r>
              <a:rPr lang="en-US" altLang="zh-CN" dirty="0"/>
              <a:t>q</a:t>
            </a:r>
            <a:r>
              <a:rPr lang="zh-CN" altLang="en-US" dirty="0"/>
              <a:t>。 </a:t>
            </a:r>
          </a:p>
          <a:p>
            <a:pPr>
              <a:buNone/>
            </a:pPr>
            <a:r>
              <a:rPr lang="zh-CN" altLang="en-US" dirty="0"/>
              <a:t>三个数之间用逗号间隔。</a:t>
            </a:r>
          </a:p>
          <a:p>
            <a:pPr>
              <a:buNone/>
            </a:pPr>
            <a:r>
              <a:rPr lang="en-US" altLang="zh-CN" dirty="0"/>
              <a:t>n </a:t>
            </a:r>
            <a:r>
              <a:rPr lang="zh-CN" altLang="en-US" dirty="0"/>
              <a:t>的长度不超过</a:t>
            </a:r>
            <a:r>
              <a:rPr lang="en-US" altLang="zh-CN" dirty="0"/>
              <a:t>50</a:t>
            </a:r>
            <a:r>
              <a:rPr lang="zh-CN" altLang="en-US" dirty="0"/>
              <a:t>位。</a:t>
            </a:r>
          </a:p>
          <a:p>
            <a:pPr>
              <a:buNone/>
            </a:pPr>
            <a:r>
              <a:rPr lang="zh-CN" altLang="en-US" dirty="0"/>
              <a:t>输出</a:t>
            </a:r>
          </a:p>
          <a:p>
            <a:pPr>
              <a:buNone/>
            </a:pPr>
            <a:r>
              <a:rPr lang="zh-CN" altLang="en-US" dirty="0"/>
              <a:t>转换后的 </a:t>
            </a:r>
            <a:r>
              <a:rPr lang="en-US" altLang="zh-CN" dirty="0"/>
              <a:t>q </a:t>
            </a:r>
            <a:r>
              <a:rPr lang="zh-CN" altLang="en-US" dirty="0"/>
              <a:t>进制数。</a:t>
            </a:r>
          </a:p>
          <a:p>
            <a:pPr>
              <a:buNone/>
            </a:pPr>
            <a:r>
              <a:rPr lang="zh-CN" altLang="en-US" dirty="0"/>
              <a:t>样例输入</a:t>
            </a:r>
          </a:p>
          <a:p>
            <a:pPr>
              <a:buNone/>
            </a:pPr>
            <a:r>
              <a:rPr lang="en-US" altLang="zh-CN" dirty="0"/>
              <a:t>2</a:t>
            </a:r>
          </a:p>
          <a:p>
            <a:pPr>
              <a:buNone/>
            </a:pPr>
            <a:r>
              <a:rPr lang="en-US" altLang="zh-CN" dirty="0"/>
              <a:t>25,3456AB,21</a:t>
            </a:r>
          </a:p>
          <a:p>
            <a:pPr>
              <a:buNone/>
            </a:pPr>
            <a:r>
              <a:rPr lang="en-US" altLang="zh-CN" dirty="0"/>
              <a:t>18,AB1234567,22</a:t>
            </a:r>
          </a:p>
          <a:p>
            <a:pPr>
              <a:buNone/>
            </a:pPr>
            <a:r>
              <a:rPr lang="zh-CN" altLang="en-US" dirty="0"/>
              <a:t>样例输出</a:t>
            </a:r>
          </a:p>
          <a:p>
            <a:pPr>
              <a:buNone/>
            </a:pPr>
            <a:r>
              <a:rPr lang="en-US" altLang="zh-CN" dirty="0"/>
              <a:t>7C2136</a:t>
            </a:r>
          </a:p>
          <a:p>
            <a:pPr>
              <a:buNone/>
            </a:pPr>
            <a:r>
              <a:rPr lang="en-US" altLang="zh-CN" dirty="0"/>
              <a:t>22JF0G367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74" y="3862181"/>
            <a:ext cx="30956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如何将</a:t>
            </a:r>
            <a:r>
              <a:rPr lang="en-US" altLang="zh-CN" sz="2800" dirty="0"/>
              <a:t>m</a:t>
            </a:r>
            <a:r>
              <a:rPr lang="zh-CN" altLang="en-US" sz="2800" dirty="0"/>
              <a:t>进制数转换成</a:t>
            </a:r>
            <a:r>
              <a:rPr lang="en-US" altLang="zh-CN" sz="2800" dirty="0"/>
              <a:t>n</a:t>
            </a:r>
            <a:r>
              <a:rPr lang="zh-CN" altLang="en-US" sz="2800" dirty="0"/>
              <a:t>进制数？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超过十进制数的基数如何表示？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如何将字符转换成数字？</a:t>
            </a:r>
          </a:p>
        </p:txBody>
      </p:sp>
    </p:spTree>
    <p:extLst>
      <p:ext uri="{BB962C8B-B14F-4D97-AF65-F5344CB8AC3E}">
        <p14:creationId xmlns:p14="http://schemas.microsoft.com/office/powerpoint/2010/main" val="270290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、如何将</a:t>
            </a:r>
            <a:r>
              <a:rPr lang="en-US" altLang="zh-CN" sz="2800" dirty="0"/>
              <a:t>m</a:t>
            </a:r>
            <a:r>
              <a:rPr lang="zh-CN" altLang="en-US" sz="2800" dirty="0"/>
              <a:t>进制数转换成</a:t>
            </a:r>
            <a:r>
              <a:rPr lang="en-US" altLang="zh-CN" sz="2800" dirty="0"/>
              <a:t>n</a:t>
            </a:r>
            <a:r>
              <a:rPr lang="zh-CN" altLang="en-US" sz="2800" dirty="0"/>
              <a:t>进制数？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方法一：</a:t>
            </a:r>
            <a:r>
              <a:rPr lang="en-US" altLang="zh-CN" sz="2800" dirty="0"/>
              <a:t>m</a:t>
            </a:r>
            <a:r>
              <a:rPr lang="zh-CN" altLang="en-US" sz="2800" dirty="0"/>
              <a:t>进制数转换成十进制，十进制转换成</a:t>
            </a:r>
            <a:r>
              <a:rPr lang="en-US" altLang="zh-CN" sz="2800" dirty="0"/>
              <a:t>n</a:t>
            </a:r>
            <a:r>
              <a:rPr lang="zh-CN" altLang="en-US" sz="2800" dirty="0"/>
              <a:t>进制数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方法二：直接转换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、超过十进制数的基数如何表示？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A	B	C	D	E	F	G	H</a:t>
            </a:r>
          </a:p>
          <a:p>
            <a:pPr>
              <a:buNone/>
            </a:pPr>
            <a:r>
              <a:rPr lang="en-US" altLang="zh-CN" sz="2800" dirty="0"/>
              <a:t>10	11	12	13	14	15	16	17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、如何将字符转换成数字？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]-’A’+10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92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任意进制之间的转换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943" y="487400"/>
            <a:ext cx="5173657" cy="55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1.13. 34:</a:t>
            </a:r>
            <a:r>
              <a:rPr lang="zh-CN" altLang="en-US" dirty="0"/>
              <a:t>确定进制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/>
              <a:t>描述</a:t>
            </a:r>
          </a:p>
          <a:p>
            <a:pPr>
              <a:buNone/>
            </a:pPr>
            <a:r>
              <a:rPr lang="en-US" altLang="zh-CN" dirty="0"/>
              <a:t>6 * 9 = 42 </a:t>
            </a:r>
            <a:r>
              <a:rPr lang="zh-CN" altLang="en-US" dirty="0"/>
              <a:t>对于十进制来说是错误的，但是对于</a:t>
            </a:r>
            <a:r>
              <a:rPr lang="en-US" altLang="zh-CN" dirty="0"/>
              <a:t>13</a:t>
            </a:r>
            <a:r>
              <a:rPr lang="zh-CN" altLang="en-US" dirty="0"/>
              <a:t>进制来说是正确的。即</a:t>
            </a:r>
            <a:r>
              <a:rPr lang="en-US" altLang="zh-CN" dirty="0"/>
              <a:t>, 6(13)* 9(13)= 42(13)</a:t>
            </a:r>
            <a:r>
              <a:rPr lang="zh-CN" altLang="en-US" dirty="0"/>
              <a:t>， 而 </a:t>
            </a:r>
            <a:r>
              <a:rPr lang="en-US" altLang="zh-CN" dirty="0"/>
              <a:t>42(13)= 4 * 131+ 2 * 130= 54(10)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你的任务是写一段程序，读入三个整数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和 </a:t>
            </a:r>
            <a:r>
              <a:rPr lang="en-US" altLang="zh-CN" dirty="0"/>
              <a:t>r</a:t>
            </a:r>
            <a:r>
              <a:rPr lang="zh-CN" altLang="en-US" dirty="0"/>
              <a:t>，然后确定一个进制 </a:t>
            </a:r>
            <a:r>
              <a:rPr lang="en-US" altLang="zh-CN" b="1" dirty="0"/>
              <a:t>B(2&lt;=B&lt;=16) </a:t>
            </a:r>
            <a:r>
              <a:rPr lang="zh-CN" altLang="en-US" dirty="0"/>
              <a:t>使得 </a:t>
            </a:r>
            <a:r>
              <a:rPr lang="en-US" altLang="zh-CN" dirty="0"/>
              <a:t>p * q = r</a:t>
            </a:r>
            <a:r>
              <a:rPr lang="zh-CN" altLang="en-US" dirty="0"/>
              <a:t>。 如果 </a:t>
            </a:r>
            <a:r>
              <a:rPr lang="en-US" altLang="zh-CN" dirty="0"/>
              <a:t>B </a:t>
            </a:r>
            <a:r>
              <a:rPr lang="zh-CN" altLang="en-US" dirty="0"/>
              <a:t>有很多选择</a:t>
            </a:r>
            <a:r>
              <a:rPr lang="en-US" altLang="zh-CN" dirty="0"/>
              <a:t>, </a:t>
            </a:r>
            <a:r>
              <a:rPr lang="zh-CN" altLang="en-US" dirty="0"/>
              <a:t>输出最小的一个。</a:t>
            </a:r>
          </a:p>
          <a:p>
            <a:pPr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p = 11, q = 11, r = 121. </a:t>
            </a:r>
            <a:r>
              <a:rPr lang="zh-CN" altLang="en-US" dirty="0"/>
              <a:t>则有 </a:t>
            </a:r>
            <a:r>
              <a:rPr lang="en-US" altLang="zh-CN" dirty="0"/>
              <a:t>11(3)* 11(3)= 121(3)</a:t>
            </a:r>
            <a:r>
              <a:rPr lang="zh-CN" altLang="en-US" dirty="0"/>
              <a:t>因为 </a:t>
            </a:r>
            <a:r>
              <a:rPr lang="en-US" altLang="zh-CN" dirty="0"/>
              <a:t>11(3)= 1 * 31+ 1 * 30= 4(10)</a:t>
            </a:r>
            <a:r>
              <a:rPr lang="zh-CN" altLang="en-US" dirty="0"/>
              <a:t>和 </a:t>
            </a:r>
            <a:r>
              <a:rPr lang="en-US" altLang="zh-CN" dirty="0"/>
              <a:t>121(3)= 1 * 3^2+ 2 * 3^1+ 1 * 3^0= 16(10)</a:t>
            </a:r>
            <a:r>
              <a:rPr lang="zh-CN" altLang="en-US" dirty="0"/>
              <a:t>。 对于进制 </a:t>
            </a:r>
            <a:r>
              <a:rPr lang="en-US" altLang="zh-CN" dirty="0"/>
              <a:t>10</a:t>
            </a:r>
            <a:r>
              <a:rPr lang="zh-CN" altLang="en-US" dirty="0"/>
              <a:t>，同样有 </a:t>
            </a:r>
            <a:r>
              <a:rPr lang="en-US" altLang="zh-CN" dirty="0"/>
              <a:t>11(10)* 11(10)= 121(10)</a:t>
            </a:r>
            <a:r>
              <a:rPr lang="zh-CN" altLang="en-US" dirty="0"/>
              <a:t>。这种情况下，应该输出 </a:t>
            </a:r>
            <a:r>
              <a:rPr lang="en-US" altLang="zh-CN" dirty="0"/>
              <a:t>3</a:t>
            </a:r>
            <a:r>
              <a:rPr lang="zh-CN" altLang="en-US" dirty="0"/>
              <a:t>。如果没有合适的进制，则输出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输入</a:t>
            </a:r>
          </a:p>
          <a:p>
            <a:pPr>
              <a:buNone/>
            </a:pPr>
            <a:r>
              <a:rPr lang="zh-CN" altLang="en-US" dirty="0"/>
              <a:t>一行，包含三个整数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。 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的所有位都是数字，并且</a:t>
            </a:r>
            <a:r>
              <a:rPr lang="en-US" altLang="zh-CN" dirty="0"/>
              <a:t>1 &lt;= 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、</a:t>
            </a:r>
            <a:r>
              <a:rPr lang="en-US" altLang="zh-CN" dirty="0"/>
              <a:t>r &lt;= 1,000,000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输出</a:t>
            </a:r>
          </a:p>
          <a:p>
            <a:pPr>
              <a:buNone/>
            </a:pPr>
            <a:r>
              <a:rPr lang="zh-CN" altLang="en-US" dirty="0"/>
              <a:t>一个整数：即使得</a:t>
            </a:r>
            <a:r>
              <a:rPr lang="en-US" altLang="zh-CN" dirty="0"/>
              <a:t>p * q = r</a:t>
            </a:r>
            <a:r>
              <a:rPr lang="zh-CN" altLang="en-US" dirty="0"/>
              <a:t>成立的最小的</a:t>
            </a:r>
            <a:r>
              <a:rPr lang="en-US" altLang="zh-CN" dirty="0"/>
              <a:t>B</a:t>
            </a:r>
            <a:r>
              <a:rPr lang="zh-CN" altLang="en-US" dirty="0"/>
              <a:t>。如果没有合适的</a:t>
            </a:r>
            <a:r>
              <a:rPr lang="en-US" altLang="zh-CN" dirty="0"/>
              <a:t>B</a:t>
            </a:r>
            <a:r>
              <a:rPr lang="zh-CN" altLang="en-US" dirty="0"/>
              <a:t>，则输出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样例输入</a:t>
            </a:r>
          </a:p>
          <a:p>
            <a:pPr>
              <a:buNone/>
            </a:pPr>
            <a:r>
              <a:rPr lang="en-US" altLang="zh-CN" dirty="0"/>
              <a:t>6 9 42</a:t>
            </a:r>
          </a:p>
          <a:p>
            <a:pPr>
              <a:buNone/>
            </a:pPr>
            <a:r>
              <a:rPr lang="zh-CN" altLang="en-US" dirty="0"/>
              <a:t>样例输出</a:t>
            </a:r>
          </a:p>
          <a:p>
            <a:pPr>
              <a:buNone/>
            </a:pPr>
            <a:r>
              <a:rPr lang="en-US" altLang="zh-CN" dirty="0"/>
              <a:t>13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8" y="1411358"/>
            <a:ext cx="9601201" cy="452106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十进制数</a:t>
            </a:r>
            <a:endParaRPr lang="en-US" altLang="zh-CN" sz="2800" dirty="0"/>
          </a:p>
          <a:p>
            <a:r>
              <a:rPr lang="zh-CN" altLang="en-US" sz="2800" dirty="0"/>
              <a:t>二进制数</a:t>
            </a:r>
            <a:endParaRPr lang="en-US" altLang="zh-CN" sz="2800" dirty="0"/>
          </a:p>
          <a:p>
            <a:pPr lvl="1"/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</a:p>
          <a:p>
            <a:pPr lvl="1"/>
            <a:r>
              <a:rPr lang="zh-CN" altLang="en-US" sz="2800" dirty="0"/>
              <a:t>最后一位</a:t>
            </a:r>
            <a:r>
              <a:rPr lang="en-US" altLang="zh-CN" sz="2800" dirty="0"/>
              <a:t>0</a:t>
            </a:r>
            <a:r>
              <a:rPr lang="zh-CN" altLang="en-US" sz="2800" dirty="0"/>
              <a:t>是偶数，最后一位</a:t>
            </a:r>
            <a:r>
              <a:rPr lang="en-US" altLang="zh-CN" sz="2800" dirty="0"/>
              <a:t>1</a:t>
            </a:r>
            <a:r>
              <a:rPr lang="zh-CN" altLang="en-US" sz="2800" dirty="0"/>
              <a:t>是奇数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en-US" altLang="zh-CN" sz="2800" baseline="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……</a:t>
            </a:r>
            <a:r>
              <a:rPr lang="zh-CN" altLang="en-US" sz="2800" dirty="0"/>
              <a:t>，二进制数是</a:t>
            </a:r>
            <a:r>
              <a:rPr lang="en-US" altLang="zh-CN" sz="2800" dirty="0"/>
              <a:t>10</a:t>
            </a:r>
            <a:r>
              <a:rPr lang="zh-CN" altLang="en-US" sz="2800" dirty="0"/>
              <a:t>，</a:t>
            </a:r>
            <a:r>
              <a:rPr lang="en-US" altLang="zh-CN" sz="2800" dirty="0"/>
              <a:t>100</a:t>
            </a:r>
            <a:r>
              <a:rPr lang="zh-CN" altLang="en-US" sz="2800" dirty="0"/>
              <a:t>，</a:t>
            </a:r>
            <a:r>
              <a:rPr lang="en-US" altLang="zh-CN" sz="2800" dirty="0"/>
              <a:t>1000……</a:t>
            </a:r>
          </a:p>
          <a:p>
            <a:r>
              <a:rPr lang="zh-CN" altLang="en-US" sz="2800" dirty="0"/>
              <a:t>计算机为什么要使用二进制数？</a:t>
            </a:r>
            <a:endParaRPr lang="en-US" altLang="zh-CN" sz="2800"/>
          </a:p>
          <a:p>
            <a:endParaRPr lang="en-US" altLang="zh-CN" sz="2800" dirty="0"/>
          </a:p>
          <a:p>
            <a:r>
              <a:rPr lang="zh-CN" altLang="en-US" sz="2800" dirty="0"/>
              <a:t>思考：八进制、十六进制、任意进制如何表示？</a:t>
            </a:r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二进制转十进制算法四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998" y="1506718"/>
            <a:ext cx="3313872" cy="42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412776"/>
            <a:ext cx="10147417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求任意两个不同进制非负整数的转换（</a:t>
            </a:r>
            <a:r>
              <a:rPr lang="en-US" altLang="zh-CN" dirty="0"/>
              <a:t>2</a:t>
            </a:r>
            <a:r>
              <a:rPr lang="zh-CN" altLang="en-US" dirty="0"/>
              <a:t>进制～</a:t>
            </a:r>
            <a:r>
              <a:rPr lang="en-US" altLang="zh-CN" dirty="0"/>
              <a:t>16</a:t>
            </a:r>
            <a:r>
              <a:rPr lang="zh-CN" altLang="en-US" dirty="0"/>
              <a:t>进制），所给整数在</a:t>
            </a:r>
            <a:r>
              <a:rPr lang="en-US" altLang="zh-CN" dirty="0"/>
              <a:t>long</a:t>
            </a:r>
            <a:r>
              <a:rPr lang="zh-CN" altLang="en-US" dirty="0"/>
              <a:t>所能表达的范围之内。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不同进制的表示符号为（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）或者（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输入只有一行，包含三个整数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r>
              <a:rPr lang="en-US" altLang="zh-CN" dirty="0"/>
              <a:t>a</a:t>
            </a:r>
            <a:r>
              <a:rPr lang="zh-CN" altLang="en-US" dirty="0"/>
              <a:t>表示其后的</a:t>
            </a:r>
            <a:r>
              <a:rPr lang="en-US" altLang="zh-CN" dirty="0"/>
              <a:t>n 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进制整数，</a:t>
            </a:r>
            <a:r>
              <a:rPr lang="en-US" altLang="zh-CN" dirty="0"/>
              <a:t>b</a:t>
            </a:r>
            <a:r>
              <a:rPr lang="zh-CN" altLang="en-US" dirty="0"/>
              <a:t>表示欲将</a:t>
            </a:r>
            <a:r>
              <a:rPr lang="en-US" altLang="zh-CN" dirty="0"/>
              <a:t>a</a:t>
            </a:r>
            <a:r>
              <a:rPr lang="zh-CN" altLang="en-US" dirty="0"/>
              <a:t>进制整数</a:t>
            </a:r>
            <a:r>
              <a:rPr lang="en-US" altLang="zh-CN" dirty="0"/>
              <a:t>n</a:t>
            </a:r>
            <a:r>
              <a:rPr lang="zh-CN" altLang="en-US" dirty="0"/>
              <a:t>转换成</a:t>
            </a:r>
            <a:r>
              <a:rPr lang="en-US" altLang="zh-CN" dirty="0"/>
              <a:t>b</a:t>
            </a:r>
            <a:r>
              <a:rPr lang="zh-CN" altLang="en-US" dirty="0"/>
              <a:t>进制整数。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是十进制整数，</a:t>
            </a:r>
            <a:r>
              <a:rPr lang="en-US" altLang="zh-CN" dirty="0"/>
              <a:t>2 =&lt; a</a:t>
            </a:r>
            <a:r>
              <a:rPr lang="zh-CN" altLang="en-US" dirty="0"/>
              <a:t>，</a:t>
            </a:r>
            <a:r>
              <a:rPr lang="en-US" altLang="zh-CN" dirty="0"/>
              <a:t>b &lt;= 16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输出包含一行，该行有一个整数为转换后的</a:t>
            </a:r>
            <a:r>
              <a:rPr lang="en-US" altLang="zh-CN" dirty="0"/>
              <a:t>b</a:t>
            </a:r>
            <a:r>
              <a:rPr lang="zh-CN" altLang="en-US" dirty="0"/>
              <a:t>进制数。输出时字母符号全部用大写表示，即（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15 Aab3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210306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4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1FDA7-836D-4FED-BD13-F91B182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2FCA2-9201-40BF-8CAD-6403E2A7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算法分析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将字符串转换成数字（</a:t>
            </a:r>
            <a:r>
              <a:rPr lang="en-US" altLang="zh-CN" dirty="0"/>
              <a:t>A-10</a:t>
            </a:r>
            <a:r>
              <a:rPr lang="zh-CN" altLang="en-US" dirty="0"/>
              <a:t>，</a:t>
            </a:r>
            <a:r>
              <a:rPr lang="en-US" altLang="zh-CN" dirty="0"/>
              <a:t>B-11</a:t>
            </a:r>
            <a:r>
              <a:rPr lang="zh-CN" altLang="en-US" dirty="0"/>
              <a:t>，</a:t>
            </a:r>
            <a:r>
              <a:rPr lang="en-US" altLang="zh-CN" dirty="0"/>
              <a:t>C-12……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进制数转换成十进制数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将十进制数转换成</a:t>
            </a:r>
            <a:r>
              <a:rPr lang="en-US" altLang="zh-CN" dirty="0"/>
              <a:t>b</a:t>
            </a:r>
            <a:r>
              <a:rPr lang="zh-CN" altLang="en-US" dirty="0"/>
              <a:t>进制数</a:t>
            </a:r>
          </a:p>
        </p:txBody>
      </p:sp>
    </p:spTree>
    <p:extLst>
      <p:ext uri="{BB962C8B-B14F-4D97-AF65-F5344CB8AC3E}">
        <p14:creationId xmlns:p14="http://schemas.microsoft.com/office/powerpoint/2010/main" val="114358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十进制转二进制数（短除求余法）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935" y="1442106"/>
            <a:ext cx="5257800" cy="44767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6955735" y="1898374"/>
            <a:ext cx="0" cy="1649896"/>
          </a:xfrm>
          <a:prstGeom prst="straightConnector1">
            <a:avLst/>
          </a:prstGeom>
          <a:ln w="57150">
            <a:prstDash val="lgDashDot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32570" y="3548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高位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32570" y="1567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低位</a:t>
            </a:r>
          </a:p>
        </p:txBody>
      </p:sp>
    </p:spTree>
    <p:extLst>
      <p:ext uri="{BB962C8B-B14F-4D97-AF65-F5344CB8AC3E}">
        <p14:creationId xmlns:p14="http://schemas.microsoft.com/office/powerpoint/2010/main" val="26785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十进制转二进制数算法</a:t>
            </a:r>
          </a:p>
        </p:txBody>
      </p:sp>
      <p:pic>
        <p:nvPicPr>
          <p:cNvPr id="1024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56" y="1881188"/>
            <a:ext cx="68389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1341438"/>
            <a:ext cx="4035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361044" y="2303913"/>
            <a:ext cx="338554" cy="737080"/>
            <a:chOff x="9352722" y="2673626"/>
            <a:chExt cx="338554" cy="737080"/>
          </a:xfrm>
        </p:grpSpPr>
        <p:sp>
          <p:nvSpPr>
            <p:cNvPr id="2" name="文本框 1"/>
            <p:cNvSpPr txBox="1"/>
            <p:nvPr/>
          </p:nvSpPr>
          <p:spPr>
            <a:xfrm>
              <a:off x="9352722" y="30413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K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" name="直接箭头连接符 3"/>
            <p:cNvCxnSpPr>
              <a:stCxn id="2" idx="0"/>
            </p:cNvCxnSpPr>
            <p:nvPr/>
          </p:nvCxnSpPr>
          <p:spPr>
            <a:xfrm flipH="1" flipV="1">
              <a:off x="9511748" y="2673626"/>
              <a:ext cx="10251" cy="36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2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十进制转任意进制数算法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61044" y="2303913"/>
            <a:ext cx="338554" cy="737080"/>
            <a:chOff x="9352722" y="2673626"/>
            <a:chExt cx="338554" cy="737080"/>
          </a:xfrm>
        </p:grpSpPr>
        <p:sp>
          <p:nvSpPr>
            <p:cNvPr id="2" name="文本框 1"/>
            <p:cNvSpPr txBox="1"/>
            <p:nvPr/>
          </p:nvSpPr>
          <p:spPr>
            <a:xfrm>
              <a:off x="9352722" y="30413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K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" name="直接箭头连接符 3"/>
            <p:cNvCxnSpPr>
              <a:stCxn id="2" idx="0"/>
            </p:cNvCxnSpPr>
            <p:nvPr/>
          </p:nvCxnSpPr>
          <p:spPr>
            <a:xfrm flipH="1" flipV="1">
              <a:off x="9511748" y="2673626"/>
              <a:ext cx="10251" cy="36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439E499-CB7D-428B-9759-2E3A3C7D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700808"/>
            <a:ext cx="6423640" cy="41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4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二进制转十进制（按权求和）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altLang="zh-CN" sz="2400" dirty="0"/>
                  <a:t>(11001)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=(25)</a:t>
                </a:r>
                <a:r>
                  <a:rPr lang="en-US" altLang="zh-CN" sz="2400" baseline="-25000" dirty="0"/>
                  <a:t>10</a:t>
                </a:r>
              </a:p>
              <a:p>
                <a:pPr>
                  <a:buNone/>
                </a:pPr>
                <a:endParaRPr lang="en-US" altLang="zh-CN" sz="2400" baseline="-250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sz="2400" baseline="-25000" dirty="0"/>
              </a:p>
              <a:p>
                <a:pPr>
                  <a:buNone/>
                </a:pPr>
                <a:r>
                  <a:rPr lang="en-US" altLang="zh-CN" baseline="-25000" dirty="0"/>
                  <a:t>k</a:t>
                </a:r>
                <a:r>
                  <a:rPr lang="zh-CN" altLang="en-US" baseline="-25000" dirty="0"/>
                  <a:t>位二进制数表示为</a:t>
                </a:r>
                <a:endParaRPr lang="en-US" altLang="zh-CN" baseline="-25000" dirty="0"/>
              </a:p>
              <a:p>
                <a:pPr>
                  <a:buNone/>
                </a:pPr>
                <a:r>
                  <a:rPr lang="en-US" altLang="zh-CN" sz="2400" dirty="0"/>
                  <a:t>a</a:t>
                </a:r>
                <a:r>
                  <a:rPr lang="en-US" altLang="zh-CN" sz="2400" baseline="-25000" dirty="0"/>
                  <a:t>0</a:t>
                </a:r>
                <a:r>
                  <a:rPr lang="en-US" altLang="zh-CN" sz="2400" dirty="0"/>
                  <a:t>……a</a:t>
                </a:r>
                <a:r>
                  <a:rPr lang="en-US" altLang="zh-CN" sz="2400" baseline="-25000" dirty="0"/>
                  <a:t>k-3</a:t>
                </a:r>
                <a:r>
                  <a:rPr lang="en-US" altLang="zh-CN" sz="2400" dirty="0"/>
                  <a:t>a</a:t>
                </a:r>
                <a:r>
                  <a:rPr lang="en-US" altLang="zh-CN" sz="2400" baseline="-25000" dirty="0"/>
                  <a:t>k-2</a:t>
                </a:r>
                <a:r>
                  <a:rPr lang="en-US" altLang="zh-CN" sz="2400" dirty="0"/>
                  <a:t>a</a:t>
                </a:r>
                <a:r>
                  <a:rPr lang="en-US" altLang="zh-CN" sz="2400" baseline="-25000" dirty="0"/>
                  <a:t>k-1</a:t>
                </a:r>
              </a:p>
              <a:p>
                <a:pPr>
                  <a:buNone/>
                </a:pPr>
                <a:endParaRPr lang="en-US" altLang="zh-CN" sz="2400" baseline="-25000" dirty="0"/>
              </a:p>
              <a:p>
                <a:pPr>
                  <a:buNone/>
                </a:pPr>
                <a:r>
                  <a:rPr lang="en-US" altLang="zh-CN" sz="2400" dirty="0"/>
                  <a:t>a</a:t>
                </a:r>
                <a:r>
                  <a:rPr lang="en-US" altLang="zh-CN" sz="2400" baseline="-25000" dirty="0"/>
                  <a:t>0</a:t>
                </a:r>
                <a:r>
                  <a:rPr lang="en-US" altLang="zh-CN" sz="2400" dirty="0"/>
                  <a:t>*2</a:t>
                </a:r>
                <a:r>
                  <a:rPr lang="en-US" altLang="zh-CN" sz="2400" baseline="30000" dirty="0"/>
                  <a:t>k-1</a:t>
                </a:r>
                <a:r>
                  <a:rPr lang="en-US" altLang="zh-CN" sz="2400" dirty="0"/>
                  <a:t>+a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2</a:t>
                </a:r>
                <a:r>
                  <a:rPr lang="en-US" altLang="zh-CN" sz="2400" baseline="30000" dirty="0"/>
                  <a:t>k-2</a:t>
                </a:r>
                <a:r>
                  <a:rPr lang="en-US" altLang="zh-CN" sz="2400" dirty="0"/>
                  <a:t>+……a</a:t>
                </a:r>
                <a:r>
                  <a:rPr lang="en-US" altLang="zh-CN" sz="2400" baseline="-25000" dirty="0"/>
                  <a:t>k-2</a:t>
                </a:r>
                <a:r>
                  <a:rPr lang="en-US" altLang="zh-CN" sz="2400" dirty="0"/>
                  <a:t>*2</a:t>
                </a:r>
                <a:r>
                  <a:rPr lang="en-US" altLang="zh-CN" sz="2400" baseline="30000" dirty="0"/>
                  <a:t>1</a:t>
                </a:r>
                <a:r>
                  <a:rPr lang="en-US" altLang="zh-CN" sz="2400" dirty="0"/>
                  <a:t>+a</a:t>
                </a:r>
                <a:r>
                  <a:rPr lang="en-US" altLang="zh-CN" sz="2400" baseline="-25000" dirty="0"/>
                  <a:t>k-1</a:t>
                </a:r>
                <a:r>
                  <a:rPr lang="en-US" altLang="zh-CN" sz="2400" dirty="0"/>
                  <a:t>*2</a:t>
                </a:r>
                <a:r>
                  <a:rPr lang="en-US" altLang="zh-CN" sz="2400" baseline="30000" dirty="0"/>
                  <a:t>0</a:t>
                </a:r>
              </a:p>
              <a:p>
                <a:pPr>
                  <a:buNone/>
                </a:pPr>
                <a:endParaRPr lang="zh-CN" altLang="en-US" sz="2400" baseline="30000" dirty="0"/>
              </a:p>
              <a:p>
                <a:pPr>
                  <a:buNone/>
                </a:pPr>
                <a:r>
                  <a:rPr lang="en-US" altLang="zh-CN" sz="2400" dirty="0"/>
                  <a:t>2(2(2……2(a</a:t>
                </a:r>
                <a:r>
                  <a:rPr lang="en-US" altLang="zh-CN" sz="2400" baseline="-25000" dirty="0"/>
                  <a:t>0</a:t>
                </a:r>
                <a:r>
                  <a:rPr lang="en-US" altLang="zh-CN" sz="2400" dirty="0"/>
                  <a:t>*2+a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)+a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)+……a</a:t>
                </a:r>
                <a:r>
                  <a:rPr lang="en-US" altLang="zh-CN" sz="2400" baseline="-25000" dirty="0"/>
                  <a:t>k-2</a:t>
                </a:r>
                <a:r>
                  <a:rPr lang="en-US" altLang="zh-CN" sz="2400" dirty="0"/>
                  <a:t>)+a</a:t>
                </a:r>
                <a:r>
                  <a:rPr lang="en-US" altLang="zh-CN" sz="2400" baseline="-25000" dirty="0"/>
                  <a:t>k-1</a:t>
                </a:r>
                <a:endParaRPr lang="zh-CN" altLang="en-US" sz="2400" baseline="-25000" dirty="0"/>
              </a:p>
              <a:p>
                <a:pPr>
                  <a:buNone/>
                </a:pPr>
                <a:endParaRPr lang="en-US" altLang="zh-CN" sz="2400" baseline="-25000" dirty="0"/>
              </a:p>
              <a:p>
                <a:pPr>
                  <a:buNone/>
                </a:pPr>
                <a:endParaRPr lang="zh-CN" altLang="en-US" sz="2400" baseline="-25000" dirty="0"/>
              </a:p>
              <a:p>
                <a:pPr>
                  <a:buNone/>
                </a:pPr>
                <a:endParaRPr lang="zh-CN" altLang="en-US" sz="2400" baseline="-25000" dirty="0"/>
              </a:p>
              <a:p>
                <a:pPr>
                  <a:buNone/>
                </a:pPr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1126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4289175-5C56-4B51-AFB0-2BEFABF1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3645024"/>
            <a:ext cx="5165204" cy="11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EBDE7-86CC-42C2-85D8-66925300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任意进制转换为十进制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18DB98-F137-48A7-B42A-9CD72E7A3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1772816"/>
            <a:ext cx="4603282" cy="24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18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1FDA7-836D-4FED-BD13-F91B182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数制转换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2FCA2-9201-40BF-8CAD-6403E2A7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算法分析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将字符串转换成数字（</a:t>
            </a:r>
            <a:r>
              <a:rPr lang="en-US" altLang="zh-CN" dirty="0"/>
              <a:t>A-10</a:t>
            </a:r>
            <a:r>
              <a:rPr lang="zh-CN" altLang="en-US" dirty="0"/>
              <a:t>，</a:t>
            </a:r>
            <a:r>
              <a:rPr lang="en-US" altLang="zh-CN" dirty="0"/>
              <a:t>B-11</a:t>
            </a:r>
            <a:r>
              <a:rPr lang="zh-CN" altLang="en-US" dirty="0"/>
              <a:t>，</a:t>
            </a:r>
            <a:r>
              <a:rPr lang="en-US" altLang="zh-CN" dirty="0"/>
              <a:t>C-12……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进制数转换成十进制数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将十进制数转换成</a:t>
            </a:r>
            <a:r>
              <a:rPr lang="en-US" altLang="zh-CN" dirty="0"/>
              <a:t>b</a:t>
            </a:r>
            <a:r>
              <a:rPr lang="zh-CN" altLang="en-US" dirty="0"/>
              <a:t>进制数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277F48-9BEA-467C-B8E2-075BE696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2780928"/>
            <a:ext cx="575412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1FDA7-836D-4FED-BD13-F91B182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数制转换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2FCA2-9201-40BF-8CAD-6403E2A7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算法分析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将字符串转换成数字（</a:t>
            </a:r>
            <a:r>
              <a:rPr lang="en-US" altLang="zh-CN" dirty="0"/>
              <a:t>A-10</a:t>
            </a:r>
            <a:r>
              <a:rPr lang="zh-CN" altLang="en-US" dirty="0"/>
              <a:t>，</a:t>
            </a:r>
            <a:r>
              <a:rPr lang="en-US" altLang="zh-CN" dirty="0"/>
              <a:t>B-11</a:t>
            </a:r>
            <a:r>
              <a:rPr lang="zh-CN" altLang="en-US" dirty="0"/>
              <a:t>，</a:t>
            </a:r>
            <a:r>
              <a:rPr lang="en-US" altLang="zh-CN" dirty="0"/>
              <a:t>C-12……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进制数转换成十进制数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将十进制数转换成</a:t>
            </a:r>
            <a:r>
              <a:rPr lang="en-US" altLang="zh-CN" dirty="0"/>
              <a:t>b</a:t>
            </a:r>
            <a:r>
              <a:rPr lang="zh-CN" altLang="en-US" dirty="0"/>
              <a:t>进制数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90439-75A5-477B-81A1-03CC2A72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924944"/>
            <a:ext cx="4744764" cy="26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及</a:t>
            </a:r>
            <a:r>
              <a:rPr lang="en-US" altLang="zh-CN" dirty="0"/>
              <a:t>n</a:t>
            </a:r>
            <a:r>
              <a:rPr lang="zh-CN" altLang="en-US" dirty="0"/>
              <a:t>个整数</a:t>
            </a:r>
            <a:r>
              <a:rPr lang="en-US" altLang="zh-CN" dirty="0"/>
              <a:t>n1,n2, …,</a:t>
            </a:r>
            <a:r>
              <a:rPr lang="en-US" altLang="zh-CN" dirty="0" err="1"/>
              <a:t>nk</a:t>
            </a:r>
            <a:r>
              <a:rPr lang="zh-CN" altLang="en-US" dirty="0"/>
              <a:t>表示有</a:t>
            </a:r>
            <a:r>
              <a:rPr lang="en-US" altLang="zh-CN" dirty="0"/>
              <a:t>k</a:t>
            </a:r>
            <a:r>
              <a:rPr lang="zh-CN" altLang="en-US" dirty="0"/>
              <a:t>堆火柴棒，第</a:t>
            </a:r>
            <a:r>
              <a:rPr lang="en-US" altLang="zh-CN" dirty="0" err="1"/>
              <a:t>i</a:t>
            </a:r>
            <a:r>
              <a:rPr lang="zh-CN" altLang="en-US" dirty="0"/>
              <a:t>堆火柴棒的根数为</a:t>
            </a:r>
            <a:r>
              <a:rPr lang="en-US" altLang="zh-CN" dirty="0" err="1"/>
              <a:t>ni</a:t>
            </a:r>
            <a:r>
              <a:rPr lang="zh-CN" altLang="en-US" dirty="0"/>
              <a:t>；接着便是你和计算机对弈游戏，取的规则如下：每次可以从一堆中取走若干根火柴，也可以一堆全部取走，但不允许跨堆取，也不允许不取。</a:t>
            </a:r>
          </a:p>
          <a:p>
            <a:pPr>
              <a:buNone/>
            </a:pPr>
            <a:r>
              <a:rPr lang="zh-CN" altLang="en-US" dirty="0"/>
              <a:t>谁取走最后一根火柴为谁胜利。</a:t>
            </a:r>
          </a:p>
          <a:p>
            <a:pPr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k=2,n1=2,A</a:t>
            </a:r>
            <a:r>
              <a:rPr lang="zh-CN" altLang="en-US" dirty="0"/>
              <a:t>代表你，</a:t>
            </a:r>
            <a:r>
              <a:rPr lang="en-US" altLang="zh-CN" dirty="0"/>
              <a:t>P</a:t>
            </a:r>
            <a:r>
              <a:rPr lang="zh-CN" altLang="en-US" dirty="0"/>
              <a:t>代表计算机，若决定</a:t>
            </a:r>
            <a:r>
              <a:rPr lang="en-US" altLang="zh-CN" dirty="0"/>
              <a:t>A</a:t>
            </a:r>
            <a:r>
              <a:rPr lang="zh-CN" altLang="en-US" dirty="0"/>
              <a:t>先取：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en-US" dirty="0"/>
              <a:t>：（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）→（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en-US" altLang="zh-CN" dirty="0"/>
              <a:t>P</a:t>
            </a:r>
            <a:r>
              <a:rPr lang="zh-CN" altLang="en-US" dirty="0"/>
              <a:t>：（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）→（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en-US" dirty="0"/>
              <a:t>：（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）→</a:t>
            </a:r>
            <a:r>
              <a:rPr lang="en-US" altLang="zh-CN" dirty="0"/>
              <a:t>(1</a:t>
            </a:r>
            <a:r>
              <a:rPr lang="zh-CN" altLang="en-US" dirty="0"/>
              <a:t>，</a:t>
            </a:r>
            <a:r>
              <a:rPr lang="en-US" altLang="zh-CN" dirty="0"/>
              <a:t>0)</a:t>
            </a:r>
          </a:p>
          <a:p>
            <a:pPr>
              <a:buNone/>
            </a:pPr>
            <a:r>
              <a:rPr lang="en-US" altLang="zh-CN" dirty="0"/>
              <a:t>P</a:t>
            </a:r>
            <a:r>
              <a:rPr lang="zh-CN" altLang="en-US" dirty="0"/>
              <a:t>：（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）→（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zh-CN" altLang="en-US" dirty="0"/>
              <a:t>如果决定</a:t>
            </a:r>
            <a:r>
              <a:rPr lang="en-US" altLang="zh-CN" dirty="0"/>
              <a:t>A</a:t>
            </a:r>
            <a:r>
              <a:rPr lang="zh-CN" altLang="en-US" dirty="0"/>
              <a:t>后取</a:t>
            </a:r>
          </a:p>
          <a:p>
            <a:pPr>
              <a:buNone/>
            </a:pPr>
            <a:r>
              <a:rPr lang="en-US" altLang="zh-CN" dirty="0"/>
              <a:t>P</a:t>
            </a:r>
            <a:r>
              <a:rPr lang="zh-CN" altLang="en-US" dirty="0"/>
              <a:t>：（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）→（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en-US" dirty="0"/>
              <a:t>：（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）→（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en-US" altLang="zh-CN" dirty="0"/>
              <a:t>A</a:t>
            </a:r>
            <a:r>
              <a:rPr lang="zh-CN" altLang="en-US" dirty="0"/>
              <a:t>已将游戏归结为（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）的情况，不管</a:t>
            </a:r>
            <a:r>
              <a:rPr lang="en-US" altLang="zh-CN" dirty="0"/>
              <a:t>P</a:t>
            </a:r>
            <a:r>
              <a:rPr lang="zh-CN" altLang="en-US" dirty="0"/>
              <a:t>如何取</a:t>
            </a:r>
            <a:r>
              <a:rPr lang="en-US" altLang="zh-CN" dirty="0"/>
              <a:t>A</a:t>
            </a:r>
            <a:r>
              <a:rPr lang="zh-CN" altLang="en-US" dirty="0"/>
              <a:t>都必胜。</a:t>
            </a:r>
          </a:p>
          <a:p>
            <a:pPr>
              <a:buNone/>
            </a:pPr>
            <a:r>
              <a:rPr lang="zh-CN" altLang="en-US" dirty="0"/>
              <a:t>编一个程序，在给出初始状态之后，判断是先取必胜还是先取必败，如果是先取必胜，请输出第一次该如何取。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58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1FDA7-836D-4FED-BD13-F91B182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数制转换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2FCA2-9201-40BF-8CAD-6403E2A7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算法分析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将字符串转换成数字（</a:t>
            </a:r>
            <a:r>
              <a:rPr lang="en-US" altLang="zh-CN" dirty="0"/>
              <a:t>A-10</a:t>
            </a:r>
            <a:r>
              <a:rPr lang="zh-CN" altLang="en-US" dirty="0"/>
              <a:t>，</a:t>
            </a:r>
            <a:r>
              <a:rPr lang="en-US" altLang="zh-CN" dirty="0"/>
              <a:t>B-11</a:t>
            </a:r>
            <a:r>
              <a:rPr lang="zh-CN" altLang="en-US" dirty="0"/>
              <a:t>，</a:t>
            </a:r>
            <a:r>
              <a:rPr lang="en-US" altLang="zh-CN" dirty="0"/>
              <a:t>C-12……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进制数转换成十进制数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将十进制数转换成</a:t>
            </a:r>
            <a:r>
              <a:rPr lang="en-US" altLang="zh-CN" dirty="0"/>
              <a:t>b</a:t>
            </a:r>
            <a:r>
              <a:rPr lang="zh-CN" altLang="en-US" dirty="0"/>
              <a:t>进制数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1E3237-7294-42E2-A72E-D2C6712E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671018"/>
            <a:ext cx="6466531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33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AFB33-600D-4353-B077-8D54F3F0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数制转换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AFD0C7-D2E7-46A2-8386-960EC684C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897" y="1517650"/>
            <a:ext cx="6550905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8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十进制转二进制数（短除求余法）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935" y="1442106"/>
            <a:ext cx="5257800" cy="44767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6955735" y="1898374"/>
            <a:ext cx="0" cy="1649896"/>
          </a:xfrm>
          <a:prstGeom prst="straightConnector1">
            <a:avLst/>
          </a:prstGeom>
          <a:ln w="57150">
            <a:prstDash val="lgDashDot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32570" y="3548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高位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32570" y="1567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低位</a:t>
            </a:r>
          </a:p>
        </p:txBody>
      </p:sp>
    </p:spTree>
    <p:extLst>
      <p:ext uri="{BB962C8B-B14F-4D97-AF65-F5344CB8AC3E}">
        <p14:creationId xmlns:p14="http://schemas.microsoft.com/office/powerpoint/2010/main" val="31663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十进制转二进制数（短除求余法）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935" y="1442106"/>
            <a:ext cx="5257800" cy="4476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29600" y="3836504"/>
            <a:ext cx="2812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思考：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>
                <a:solidFill>
                  <a:srgbClr val="0070C0"/>
                </a:solidFill>
              </a:rPr>
              <a:t>(25)</a:t>
            </a:r>
            <a:r>
              <a:rPr lang="en-US" altLang="zh-CN" sz="3200" baseline="-25000" dirty="0">
                <a:solidFill>
                  <a:srgbClr val="0070C0"/>
                </a:solidFill>
              </a:rPr>
              <a:t>10</a:t>
            </a:r>
            <a:r>
              <a:rPr lang="en-US" altLang="zh-CN" sz="3200" dirty="0">
                <a:solidFill>
                  <a:srgbClr val="0070C0"/>
                </a:solidFill>
              </a:rPr>
              <a:t>=(?)</a:t>
            </a:r>
            <a:r>
              <a:rPr lang="en-US" altLang="zh-CN" sz="3200" baseline="-25000" dirty="0">
                <a:solidFill>
                  <a:srgbClr val="0070C0"/>
                </a:solidFill>
              </a:rPr>
              <a:t>8</a:t>
            </a:r>
          </a:p>
          <a:p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955735" y="1898374"/>
            <a:ext cx="0" cy="1649896"/>
          </a:xfrm>
          <a:prstGeom prst="straightConnector1">
            <a:avLst/>
          </a:prstGeom>
          <a:ln w="57150">
            <a:prstDash val="lgDashDot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32570" y="3548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高位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32570" y="1567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低位</a:t>
            </a:r>
          </a:p>
        </p:txBody>
      </p:sp>
    </p:spTree>
    <p:extLst>
      <p:ext uri="{BB962C8B-B14F-4D97-AF65-F5344CB8AC3E}">
        <p14:creationId xmlns:p14="http://schemas.microsoft.com/office/powerpoint/2010/main" val="30779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十进制转二进制数算法</a:t>
            </a:r>
          </a:p>
        </p:txBody>
      </p:sp>
      <p:pic>
        <p:nvPicPr>
          <p:cNvPr id="1024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56" y="1881188"/>
            <a:ext cx="68389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1341438"/>
            <a:ext cx="4035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361044" y="2303913"/>
            <a:ext cx="338554" cy="737080"/>
            <a:chOff x="9352722" y="2673626"/>
            <a:chExt cx="338554" cy="737080"/>
          </a:xfrm>
        </p:grpSpPr>
        <p:sp>
          <p:nvSpPr>
            <p:cNvPr id="2" name="文本框 1"/>
            <p:cNvSpPr txBox="1"/>
            <p:nvPr/>
          </p:nvSpPr>
          <p:spPr>
            <a:xfrm>
              <a:off x="9352722" y="30413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K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" name="直接箭头连接符 3"/>
            <p:cNvCxnSpPr>
              <a:stCxn id="2" idx="0"/>
            </p:cNvCxnSpPr>
            <p:nvPr/>
          </p:nvCxnSpPr>
          <p:spPr>
            <a:xfrm flipH="1" flipV="1">
              <a:off x="9511748" y="2673626"/>
              <a:ext cx="10251" cy="36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0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二进制转十进制（按权求和）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altLang="zh-CN" sz="3200" dirty="0"/>
                  <a:t>(11001)</a:t>
                </a:r>
                <a:r>
                  <a:rPr lang="en-US" altLang="zh-CN" sz="3200" baseline="-25000" dirty="0"/>
                  <a:t>2</a:t>
                </a:r>
                <a:r>
                  <a:rPr lang="en-US" altLang="zh-CN" sz="3200" dirty="0"/>
                  <a:t>=(25)</a:t>
                </a:r>
                <a:r>
                  <a:rPr lang="en-US" altLang="zh-CN" sz="3200" baseline="-25000" dirty="0"/>
                  <a:t>10</a:t>
                </a:r>
              </a:p>
              <a:p>
                <a:pPr>
                  <a:buNone/>
                </a:pPr>
                <a:endParaRPr lang="en-US" altLang="zh-CN" sz="3200" baseline="-250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sz="3200" baseline="-25000" dirty="0"/>
              </a:p>
              <a:p>
                <a:pPr>
                  <a:buNone/>
                </a:pPr>
                <a:endParaRPr lang="en-US" altLang="zh-CN" sz="3200" baseline="-25000" dirty="0"/>
              </a:p>
              <a:p>
                <a:pPr>
                  <a:buNone/>
                </a:pPr>
                <a:r>
                  <a:rPr lang="en-US" altLang="zh-CN" sz="3200" baseline="-25000" dirty="0"/>
                  <a:t>k</a:t>
                </a:r>
                <a:r>
                  <a:rPr lang="zh-CN" altLang="en-US" sz="3200" baseline="-25000" dirty="0"/>
                  <a:t>位二进制数表示为</a:t>
                </a:r>
                <a:endParaRPr lang="en-US" altLang="zh-CN" sz="3200" baseline="-25000" dirty="0"/>
              </a:p>
              <a:p>
                <a:pPr>
                  <a:buNone/>
                </a:pPr>
                <a:r>
                  <a:rPr lang="en-US" altLang="zh-CN" sz="3200" dirty="0"/>
                  <a:t>a</a:t>
                </a:r>
                <a:r>
                  <a:rPr lang="en-US" altLang="zh-CN" sz="3200" baseline="-25000" dirty="0"/>
                  <a:t>0</a:t>
                </a:r>
                <a:r>
                  <a:rPr lang="en-US" altLang="zh-CN" sz="3200" dirty="0"/>
                  <a:t>……a</a:t>
                </a:r>
                <a:r>
                  <a:rPr lang="en-US" altLang="zh-CN" sz="3200" baseline="-25000" dirty="0"/>
                  <a:t>k-3</a:t>
                </a:r>
                <a:r>
                  <a:rPr lang="en-US" altLang="zh-CN" sz="3200" dirty="0"/>
                  <a:t>a</a:t>
                </a:r>
                <a:r>
                  <a:rPr lang="en-US" altLang="zh-CN" sz="3200" baseline="-25000" dirty="0"/>
                  <a:t>k-2</a:t>
                </a:r>
                <a:r>
                  <a:rPr lang="en-US" altLang="zh-CN" sz="3200" dirty="0"/>
                  <a:t>a</a:t>
                </a:r>
                <a:r>
                  <a:rPr lang="en-US" altLang="zh-CN" sz="3200" baseline="-25000" dirty="0"/>
                  <a:t>k-1</a:t>
                </a:r>
                <a:endParaRPr lang="zh-CN" altLang="en-US" sz="3200" baseline="-25000" dirty="0"/>
              </a:p>
              <a:p>
                <a:pPr>
                  <a:buNone/>
                </a:pPr>
                <a:endParaRPr lang="en-US" altLang="zh-CN" sz="3200" baseline="-25000" dirty="0"/>
              </a:p>
              <a:p>
                <a:pPr>
                  <a:buNone/>
                </a:pPr>
                <a:r>
                  <a:rPr lang="en-US" altLang="zh-CN" sz="3200" dirty="0"/>
                  <a:t>a</a:t>
                </a:r>
                <a:r>
                  <a:rPr lang="en-US" altLang="zh-CN" sz="3200" baseline="-25000" dirty="0"/>
                  <a:t>0</a:t>
                </a:r>
                <a:r>
                  <a:rPr lang="en-US" altLang="zh-CN" sz="3200" dirty="0"/>
                  <a:t>*2</a:t>
                </a:r>
                <a:r>
                  <a:rPr lang="en-US" altLang="zh-CN" sz="3200" baseline="30000" dirty="0"/>
                  <a:t>k-1</a:t>
                </a:r>
                <a:r>
                  <a:rPr lang="en-US" altLang="zh-CN" sz="3200" dirty="0"/>
                  <a:t>+a</a:t>
                </a:r>
                <a:r>
                  <a:rPr lang="en-US" altLang="zh-CN" sz="3200" baseline="-25000" dirty="0"/>
                  <a:t>1</a:t>
                </a:r>
                <a:r>
                  <a:rPr lang="en-US" altLang="zh-CN" sz="3200" dirty="0"/>
                  <a:t>2</a:t>
                </a:r>
                <a:r>
                  <a:rPr lang="en-US" altLang="zh-CN" sz="3200" baseline="30000" dirty="0"/>
                  <a:t>k-2</a:t>
                </a:r>
                <a:r>
                  <a:rPr lang="en-US" altLang="zh-CN" sz="3200" dirty="0"/>
                  <a:t>+……a</a:t>
                </a:r>
                <a:r>
                  <a:rPr lang="en-US" altLang="zh-CN" sz="3200" baseline="-25000" dirty="0"/>
                  <a:t>k-2</a:t>
                </a:r>
                <a:r>
                  <a:rPr lang="en-US" altLang="zh-CN" sz="3200" dirty="0"/>
                  <a:t>*2</a:t>
                </a:r>
                <a:r>
                  <a:rPr lang="en-US" altLang="zh-CN" sz="3200" baseline="30000" dirty="0"/>
                  <a:t>1</a:t>
                </a:r>
                <a:r>
                  <a:rPr lang="en-US" altLang="zh-CN" sz="3200" dirty="0"/>
                  <a:t>+a</a:t>
                </a:r>
                <a:r>
                  <a:rPr lang="en-US" altLang="zh-CN" sz="3200" baseline="-25000" dirty="0"/>
                  <a:t>k-1</a:t>
                </a:r>
                <a:r>
                  <a:rPr lang="en-US" altLang="zh-CN" sz="3200" dirty="0"/>
                  <a:t>*2</a:t>
                </a:r>
                <a:r>
                  <a:rPr lang="en-US" altLang="zh-CN" sz="3200" baseline="30000" dirty="0"/>
                  <a:t>0</a:t>
                </a:r>
                <a:endParaRPr lang="zh-CN" altLang="en-US" sz="3200" baseline="30000" dirty="0"/>
              </a:p>
              <a:p>
                <a:pPr>
                  <a:buNone/>
                </a:pPr>
                <a:endParaRPr lang="zh-CN" altLang="en-US" sz="3200" baseline="-25000" dirty="0"/>
              </a:p>
              <a:p>
                <a:pPr>
                  <a:buNone/>
                </a:pPr>
                <a:endParaRPr lang="zh-CN" altLang="en-US" sz="3200" baseline="-25000" dirty="0"/>
              </a:p>
              <a:p>
                <a:pPr>
                  <a:buNone/>
                </a:pPr>
                <a:endParaRPr lang="zh-CN" altLang="en-US" sz="3200" baseline="-25000" dirty="0"/>
              </a:p>
            </p:txBody>
          </p:sp>
        </mc:Choice>
        <mc:Fallback xmlns="">
          <p:sp>
            <p:nvSpPr>
              <p:cNvPr id="1126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51" t="-1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13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二进制转十进制算法一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313" y="2093533"/>
            <a:ext cx="5153025" cy="2895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2095" y="2802836"/>
            <a:ext cx="332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数据说明：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字符已经转换成数字；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数组下标从</a:t>
            </a:r>
            <a:r>
              <a:rPr lang="en-US" altLang="zh-CN" dirty="0"/>
              <a:t>1</a:t>
            </a:r>
            <a:r>
              <a:rPr lang="zh-CN" altLang="en-US" dirty="0"/>
              <a:t>开始，且是二进制数的最高位。</a:t>
            </a:r>
          </a:p>
        </p:txBody>
      </p:sp>
    </p:spTree>
    <p:extLst>
      <p:ext uri="{BB962C8B-B14F-4D97-AF65-F5344CB8AC3E}">
        <p14:creationId xmlns:p14="http://schemas.microsoft.com/office/powerpoint/2010/main" val="41664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二进制转十进制算法二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22095" y="2802836"/>
            <a:ext cx="332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数据说明：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字符已经转换成数字；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数组下标从</a:t>
            </a:r>
            <a:r>
              <a:rPr lang="en-US" altLang="zh-CN" dirty="0"/>
              <a:t>1</a:t>
            </a:r>
            <a:r>
              <a:rPr lang="zh-CN" altLang="en-US" dirty="0"/>
              <a:t>开始，且是二进制数的最高位。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75" y="2112362"/>
            <a:ext cx="3867564" cy="28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4079</TotalTime>
  <Pages>0</Pages>
  <Words>1581</Words>
  <Characters>0</Characters>
  <Application>Microsoft Office PowerPoint</Application>
  <DocSecurity>0</DocSecurity>
  <PresentationFormat>宽屏</PresentationFormat>
  <Lines>0</Lines>
  <Paragraphs>176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Adobe 繁黑體 Std B</vt:lpstr>
      <vt:lpstr>黑体</vt:lpstr>
      <vt:lpstr>Arial</vt:lpstr>
      <vt:lpstr>Calibri</vt:lpstr>
      <vt:lpstr>Calibri Light</vt:lpstr>
      <vt:lpstr>Cambria Math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二进制数</vt:lpstr>
      <vt:lpstr>博弈游戏</vt:lpstr>
      <vt:lpstr>十进制转二进制数（短除求余法）</vt:lpstr>
      <vt:lpstr>十进制转二进制数（短除求余法）</vt:lpstr>
      <vt:lpstr>十进制转二进制数算法</vt:lpstr>
      <vt:lpstr>二进制转十进制（按权求和）</vt:lpstr>
      <vt:lpstr>二进制转十进制算法一</vt:lpstr>
      <vt:lpstr>二进制转十进制算法二</vt:lpstr>
      <vt:lpstr>二进制转十进制算法三（秦九韶算法）</vt:lpstr>
      <vt:lpstr>二进制转十进制算法三（秦九韶算法）</vt:lpstr>
      <vt:lpstr>十进制小数转二进制</vt:lpstr>
      <vt:lpstr>十进制小数转m进制</vt:lpstr>
      <vt:lpstr>八进制小数转十进制</vt:lpstr>
      <vt:lpstr>1.13.44:正整数的任意进制转换</vt:lpstr>
      <vt:lpstr>思考：</vt:lpstr>
      <vt:lpstr>思考：</vt:lpstr>
      <vt:lpstr>任意进制之间的转换</vt:lpstr>
      <vt:lpstr>1.13. 34:确定进制</vt:lpstr>
      <vt:lpstr>二进制转十进制算法四</vt:lpstr>
      <vt:lpstr>数制转换</vt:lpstr>
      <vt:lpstr>数制转换</vt:lpstr>
      <vt:lpstr>十进制转二进制数（短除求余法）</vt:lpstr>
      <vt:lpstr>十进制转二进制数算法</vt:lpstr>
      <vt:lpstr>十进制转任意进制数算法</vt:lpstr>
      <vt:lpstr>二进制转十进制（按权求和）</vt:lpstr>
      <vt:lpstr>任意进制转换为十进制</vt:lpstr>
      <vt:lpstr>例2:数制转换</vt:lpstr>
      <vt:lpstr>例2:数制转换</vt:lpstr>
      <vt:lpstr>例2:数制转换</vt:lpstr>
      <vt:lpstr>例2:数制转换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375</cp:revision>
  <dcterms:created xsi:type="dcterms:W3CDTF">2007-08-07T12:36:14Z</dcterms:created>
  <dcterms:modified xsi:type="dcterms:W3CDTF">2019-01-11T13:41:40Z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