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14"/>
  </p:notesMasterIdLst>
  <p:sldIdLst>
    <p:sldId id="257" r:id="rId3"/>
    <p:sldId id="268" r:id="rId4"/>
    <p:sldId id="273" r:id="rId5"/>
    <p:sldId id="267" r:id="rId6"/>
    <p:sldId id="281" r:id="rId7"/>
    <p:sldId id="282" r:id="rId8"/>
    <p:sldId id="283" r:id="rId9"/>
    <p:sldId id="284" r:id="rId10"/>
    <p:sldId id="285" r:id="rId11"/>
    <p:sldId id="286" r:id="rId12"/>
    <p:sldId id="287" r:id="rId13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53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885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8448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654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8723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2E20ED-D018-4FF4-8647-1F819CFE5BAA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172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2019/1/11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9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综合应用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笨小猴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911224" y="1052513"/>
            <a:ext cx="10585375" cy="5400823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1800" dirty="0"/>
              <a:t>描述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dirty="0"/>
              <a:t>笨小猴的词汇量很小，所以每次做英语选择题的时候都很头疼。但是他找到了一种方法，经试验证明，用这种方法去选择选项的时候选对的几率非常大！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dirty="0"/>
              <a:t>这种方法的具体描述如下：假设</a:t>
            </a:r>
            <a:r>
              <a:rPr lang="en-US" altLang="zh-CN" sz="1800" dirty="0" err="1"/>
              <a:t>maxn</a:t>
            </a:r>
            <a:r>
              <a:rPr lang="zh-CN" altLang="en-US" sz="1800" dirty="0"/>
              <a:t>是单词中出现次数最多的字母的出现次数，</a:t>
            </a:r>
            <a:r>
              <a:rPr lang="en-US" altLang="zh-CN" sz="1800" dirty="0" err="1"/>
              <a:t>minn</a:t>
            </a:r>
            <a:r>
              <a:rPr lang="zh-CN" altLang="en-US" sz="1800" dirty="0"/>
              <a:t>是单词中出现次数最少的字母的出现次数，如果</a:t>
            </a:r>
            <a:r>
              <a:rPr lang="en-US" altLang="zh-CN" sz="1800" dirty="0" err="1"/>
              <a:t>maxn-minn</a:t>
            </a:r>
            <a:r>
              <a:rPr lang="zh-CN" altLang="en-US" sz="1800" dirty="0"/>
              <a:t>是一个质数，那么笨小猴就认为这是个</a:t>
            </a:r>
            <a:r>
              <a:rPr lang="en-US" altLang="zh-CN" sz="1800" dirty="0"/>
              <a:t>Lucky Word</a:t>
            </a:r>
            <a:r>
              <a:rPr lang="zh-CN" altLang="en-US" sz="1800" dirty="0"/>
              <a:t>，这样的单词很可能就是正确的答案。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dirty="0"/>
              <a:t>输入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dirty="0"/>
              <a:t>只有一行，是一个单词，其中只可能出现小写字母，并且长度小于</a:t>
            </a:r>
            <a:r>
              <a:rPr lang="en-US" altLang="zh-CN" sz="1800" dirty="0"/>
              <a:t>100</a:t>
            </a:r>
            <a:r>
              <a:rPr lang="zh-CN" altLang="en-US" sz="1800" dirty="0"/>
              <a:t>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dirty="0"/>
              <a:t>输出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dirty="0"/>
              <a:t>共两行，第一行是一个字符串，假设输入的的单词是</a:t>
            </a:r>
            <a:r>
              <a:rPr lang="en-US" altLang="zh-CN" sz="1800" dirty="0"/>
              <a:t>Lucky Word</a:t>
            </a:r>
            <a:r>
              <a:rPr lang="zh-CN" altLang="en-US" sz="1800" dirty="0"/>
              <a:t>，那么输出“</a:t>
            </a:r>
            <a:r>
              <a:rPr lang="en-US" altLang="zh-CN" sz="1800" dirty="0"/>
              <a:t>Lucky Word”</a:t>
            </a:r>
            <a:r>
              <a:rPr lang="zh-CN" altLang="en-US" sz="1800" dirty="0"/>
              <a:t>，否则输出“</a:t>
            </a:r>
            <a:r>
              <a:rPr lang="en-US" altLang="zh-CN" sz="1800" dirty="0"/>
              <a:t>No Answer”</a:t>
            </a:r>
            <a:r>
              <a:rPr lang="zh-CN" altLang="en-US" sz="1800" dirty="0"/>
              <a:t>；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dirty="0"/>
              <a:t>第二行是一个整数，如果输入单词是</a:t>
            </a:r>
            <a:r>
              <a:rPr lang="en-US" altLang="zh-CN" sz="1800" dirty="0"/>
              <a:t>Lucky Word</a:t>
            </a:r>
            <a:r>
              <a:rPr lang="zh-CN" altLang="en-US" sz="1800" dirty="0"/>
              <a:t>，输出</a:t>
            </a:r>
            <a:r>
              <a:rPr lang="en-US" altLang="zh-CN" sz="1800" dirty="0" err="1"/>
              <a:t>maxn-minn</a:t>
            </a:r>
            <a:r>
              <a:rPr lang="zh-CN" altLang="en-US" sz="1800" dirty="0"/>
              <a:t>的值，否则输出</a:t>
            </a:r>
            <a:r>
              <a:rPr lang="en-US" altLang="zh-CN" sz="1800" dirty="0"/>
              <a:t>0</a:t>
            </a:r>
            <a:r>
              <a:rPr lang="zh-CN" altLang="en-US" sz="1800" dirty="0"/>
              <a:t>。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dirty="0"/>
              <a:t>样例输入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dirty="0"/>
              <a:t>样例 </a:t>
            </a:r>
            <a:r>
              <a:rPr lang="en-US" altLang="zh-CN" sz="1800" dirty="0"/>
              <a:t>#1</a:t>
            </a:r>
            <a:r>
              <a:rPr lang="zh-CN" altLang="en-US" sz="1800" dirty="0"/>
              <a:t>：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error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dirty="0"/>
              <a:t>样例 </a:t>
            </a:r>
            <a:r>
              <a:rPr lang="en-US" altLang="zh-CN" sz="1800" dirty="0"/>
              <a:t>#2</a:t>
            </a:r>
            <a:r>
              <a:rPr lang="zh-CN" altLang="en-US" sz="1800" dirty="0"/>
              <a:t>：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 err="1"/>
              <a:t>olympic</a:t>
            </a:r>
            <a:endParaRPr lang="en-US" altLang="zh-CN" sz="1800" dirty="0"/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dirty="0"/>
              <a:t>样例输出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dirty="0"/>
              <a:t>样例 </a:t>
            </a:r>
            <a:r>
              <a:rPr lang="en-US" altLang="zh-CN" sz="1800" dirty="0"/>
              <a:t>#1</a:t>
            </a:r>
            <a:r>
              <a:rPr lang="zh-CN" altLang="en-US" sz="1800" dirty="0"/>
              <a:t>：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Lucky 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dirty="0"/>
              <a:t>样例 </a:t>
            </a:r>
            <a:r>
              <a:rPr lang="en-US" altLang="zh-CN" sz="1800" dirty="0"/>
              <a:t>#2</a:t>
            </a:r>
            <a:r>
              <a:rPr lang="zh-CN" altLang="en-US" sz="1800" dirty="0"/>
              <a:t>：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No Answer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52065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96A07-D3A5-4D29-A224-2275EB4F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笨小猴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AB0C5-2430-41A1-93C7-B37B74A2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算法分析</a:t>
            </a:r>
            <a:r>
              <a:rPr lang="en-US" altLang="zh-CN" dirty="0"/>
              <a:t>】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统计单词中每个字符出现的次数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查找最大值和最小值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判断质数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0FBE8B-9E4E-454D-9E04-B2E1C50B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79" y="2894059"/>
            <a:ext cx="7109445" cy="35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EA8E3-1FD8-4751-BE8B-E34FF522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石头剪子布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61D92-7807-4D39-B275-7DCA5A54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99" y="1124744"/>
            <a:ext cx="9906421" cy="525658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石头剪子布，是一种猜拳游戏。起源于中国，然后传到日本、朝鲜等地，随着亚欧贸易的不断发展它传到了欧洲，到了近现代逐渐风靡世界。简单明了的规则，使得石头剪子布没有任何规则漏洞可钻，单次玩法比拼运气，多回合玩法比拼心理博弈，使得石头剪子布这个古老的游戏同时用于“意外”与“技术”两种特性，深受世界人民喜爱。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游戏规则：石头打剪刀，布包石头，剪刀剪布。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现在，需要你写一个程序来判断石头剪子布游戏的结果。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输入包括</a:t>
            </a:r>
            <a:r>
              <a:rPr lang="en-US" altLang="zh-CN" dirty="0"/>
              <a:t>N+1</a:t>
            </a:r>
            <a:r>
              <a:rPr lang="zh-CN" altLang="en-US" dirty="0"/>
              <a:t>行：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第一行是一个整数</a:t>
            </a:r>
            <a:r>
              <a:rPr lang="en-US" altLang="zh-CN" dirty="0"/>
              <a:t>N</a:t>
            </a:r>
            <a:r>
              <a:rPr lang="zh-CN" altLang="en-US" dirty="0"/>
              <a:t>，表示一共进行了</a:t>
            </a:r>
            <a:r>
              <a:rPr lang="en-US" altLang="zh-CN" dirty="0"/>
              <a:t>N</a:t>
            </a:r>
            <a:r>
              <a:rPr lang="zh-CN" altLang="en-US" dirty="0"/>
              <a:t>次游戏。</a:t>
            </a:r>
            <a:r>
              <a:rPr lang="en-US" altLang="zh-CN" dirty="0"/>
              <a:t>1 &lt;= N &lt;= 100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接下来</a:t>
            </a:r>
            <a:r>
              <a:rPr lang="en-US" altLang="zh-CN" dirty="0"/>
              <a:t>N</a:t>
            </a:r>
            <a:r>
              <a:rPr lang="zh-CN" altLang="en-US" dirty="0"/>
              <a:t>行的每一行包括两个字符串，表示游戏参与者</a:t>
            </a:r>
            <a:r>
              <a:rPr lang="en-US" altLang="zh-CN" dirty="0"/>
              <a:t>Player1</a:t>
            </a:r>
            <a:r>
              <a:rPr lang="zh-CN" altLang="en-US" dirty="0"/>
              <a:t>，</a:t>
            </a:r>
            <a:r>
              <a:rPr lang="en-US" altLang="zh-CN" dirty="0"/>
              <a:t>Player2</a:t>
            </a:r>
            <a:r>
              <a:rPr lang="zh-CN" altLang="en-US" dirty="0"/>
              <a:t>的选择（石头、剪子或者是布）：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S1</a:t>
            </a:r>
            <a:r>
              <a:rPr lang="zh-CN" altLang="en-US" dirty="0"/>
              <a:t>和</a:t>
            </a:r>
            <a:r>
              <a:rPr lang="en-US" altLang="zh-CN" dirty="0"/>
              <a:t> S2</a:t>
            </a:r>
            <a:r>
              <a:rPr lang="zh-CN" altLang="en-US" dirty="0"/>
              <a:t>，字符串之间以空格隔开</a:t>
            </a:r>
            <a:r>
              <a:rPr lang="en-US" altLang="zh-CN" dirty="0"/>
              <a:t>S1,S2</a:t>
            </a:r>
            <a:r>
              <a:rPr lang="zh-CN" altLang="en-US" dirty="0"/>
              <a:t>只可能取值在</a:t>
            </a:r>
            <a:r>
              <a:rPr lang="en-US" altLang="zh-CN" dirty="0"/>
              <a:t>{"Rock", "Scissors", "Paper"}</a:t>
            </a:r>
            <a:r>
              <a:rPr lang="zh-CN" altLang="en-US" dirty="0"/>
              <a:t>（大小写敏感）中。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输出包括</a:t>
            </a:r>
            <a:r>
              <a:rPr lang="en-US" altLang="zh-CN" dirty="0"/>
              <a:t>N</a:t>
            </a:r>
            <a:r>
              <a:rPr lang="zh-CN" altLang="en-US" dirty="0"/>
              <a:t>行，每一行对应一个胜利者（</a:t>
            </a:r>
            <a:r>
              <a:rPr lang="en-US" altLang="zh-CN" dirty="0"/>
              <a:t>Player1</a:t>
            </a:r>
            <a:r>
              <a:rPr lang="zh-CN" altLang="en-US" dirty="0"/>
              <a:t>或者</a:t>
            </a:r>
            <a:r>
              <a:rPr lang="en-US" altLang="zh-CN" dirty="0"/>
              <a:t>Player2</a:t>
            </a:r>
            <a:r>
              <a:rPr lang="zh-CN" altLang="en-US" dirty="0"/>
              <a:t>），或者游戏出现平局，则输出</a:t>
            </a:r>
            <a:r>
              <a:rPr lang="en-US" altLang="zh-CN" dirty="0"/>
              <a:t>Tie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Rock Scissors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Paper Paper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Rock Paper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Player1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Tie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Player2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22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4:</a:t>
            </a:r>
            <a:r>
              <a:rPr lang="zh-CN" altLang="en-US" dirty="0"/>
              <a:t>石头剪子布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346" y="1517650"/>
            <a:ext cx="6858008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8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ISBN</a:t>
            </a:r>
            <a:r>
              <a:rPr lang="zh-CN" altLang="en-US" dirty="0"/>
              <a:t>号码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765" y="1075045"/>
            <a:ext cx="10505961" cy="5083159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【</a:t>
            </a:r>
            <a:r>
              <a:rPr lang="zh-CN" altLang="en-US" dirty="0">
                <a:latin typeface="宋体" panose="02010600030101010101" pitchFamily="2" charset="-122"/>
              </a:rPr>
              <a:t>描述</a:t>
            </a:r>
            <a:r>
              <a:rPr lang="en-US" altLang="zh-CN" dirty="0">
                <a:latin typeface="宋体" panose="02010600030101010101" pitchFamily="2" charset="-122"/>
              </a:rPr>
              <a:t>】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每一本正式出版的图书都有一个</a:t>
            </a:r>
            <a:r>
              <a:rPr lang="en-US" altLang="zh-CN" dirty="0">
                <a:latin typeface="宋体" panose="02010600030101010101" pitchFamily="2" charset="-122"/>
              </a:rPr>
              <a:t>ISBN</a:t>
            </a:r>
            <a:r>
              <a:rPr lang="zh-CN" altLang="en-US" dirty="0">
                <a:latin typeface="宋体" panose="02010600030101010101" pitchFamily="2" charset="-122"/>
              </a:rPr>
              <a:t>号码与之对应，</a:t>
            </a:r>
            <a:r>
              <a:rPr lang="en-US" altLang="zh-CN" dirty="0">
                <a:latin typeface="宋体" panose="02010600030101010101" pitchFamily="2" charset="-122"/>
              </a:rPr>
              <a:t>ISBN</a:t>
            </a:r>
            <a:r>
              <a:rPr lang="zh-CN" altLang="en-US" dirty="0">
                <a:latin typeface="宋体" panose="02010600030101010101" pitchFamily="2" charset="-122"/>
              </a:rPr>
              <a:t>码包括</a:t>
            </a:r>
            <a:r>
              <a:rPr lang="en-US" altLang="zh-CN" dirty="0">
                <a:latin typeface="宋体" panose="02010600030101010101" pitchFamily="2" charset="-122"/>
              </a:rPr>
              <a:t>9</a:t>
            </a:r>
            <a:r>
              <a:rPr lang="zh-CN" altLang="en-US" dirty="0">
                <a:latin typeface="宋体" panose="02010600030101010101" pitchFamily="2" charset="-122"/>
              </a:rPr>
              <a:t>位数字、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位识别码和</a:t>
            </a:r>
            <a:r>
              <a:rPr lang="en-US" altLang="zh-CN" dirty="0">
                <a:latin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</a:rPr>
              <a:t>位分隔符，其规定格式如“</a:t>
            </a:r>
            <a:r>
              <a:rPr lang="en-US" altLang="zh-CN" dirty="0">
                <a:latin typeface="宋体" panose="02010600030101010101" pitchFamily="2" charset="-122"/>
              </a:rPr>
              <a:t>x-xxx-</a:t>
            </a:r>
            <a:r>
              <a:rPr lang="en-US" altLang="zh-CN" dirty="0" err="1">
                <a:latin typeface="宋体" panose="02010600030101010101" pitchFamily="2" charset="-122"/>
              </a:rPr>
              <a:t>xxxxx</a:t>
            </a:r>
            <a:r>
              <a:rPr lang="en-US" altLang="zh-CN" dirty="0">
                <a:latin typeface="宋体" panose="02010600030101010101" pitchFamily="2" charset="-122"/>
              </a:rPr>
              <a:t>-x”</a:t>
            </a:r>
            <a:r>
              <a:rPr lang="zh-CN" altLang="en-US" dirty="0">
                <a:latin typeface="宋体" panose="02010600030101010101" pitchFamily="2" charset="-122"/>
              </a:rPr>
              <a:t>，其中符号“</a:t>
            </a:r>
            <a:r>
              <a:rPr lang="en-US" altLang="zh-CN" dirty="0">
                <a:latin typeface="宋体" panose="02010600030101010101" pitchFamily="2" charset="-122"/>
              </a:rPr>
              <a:t>-”</a:t>
            </a:r>
            <a:r>
              <a:rPr lang="zh-CN" altLang="en-US" dirty="0">
                <a:latin typeface="宋体" panose="02010600030101010101" pitchFamily="2" charset="-122"/>
              </a:rPr>
              <a:t>是分隔符（键盘上的减号），最后一位是识别码，例如</a:t>
            </a:r>
            <a:r>
              <a:rPr lang="en-US" altLang="zh-CN" dirty="0">
                <a:latin typeface="宋体" panose="02010600030101010101" pitchFamily="2" charset="-122"/>
              </a:rPr>
              <a:t>0-670-82162-4</a:t>
            </a:r>
            <a:r>
              <a:rPr lang="zh-CN" altLang="en-US" dirty="0">
                <a:latin typeface="宋体" panose="02010600030101010101" pitchFamily="2" charset="-122"/>
              </a:rPr>
              <a:t>就是一个标准的</a:t>
            </a:r>
            <a:r>
              <a:rPr lang="en-US" altLang="zh-CN" dirty="0">
                <a:latin typeface="宋体" panose="02010600030101010101" pitchFamily="2" charset="-122"/>
              </a:rPr>
              <a:t>ISBN</a:t>
            </a:r>
            <a:r>
              <a:rPr lang="zh-CN" altLang="en-US" dirty="0">
                <a:latin typeface="宋体" panose="02010600030101010101" pitchFamily="2" charset="-122"/>
              </a:rPr>
              <a:t>码。</a:t>
            </a:r>
            <a:r>
              <a:rPr lang="en-US" altLang="zh-CN" dirty="0">
                <a:latin typeface="宋体" panose="02010600030101010101" pitchFamily="2" charset="-122"/>
              </a:rPr>
              <a:t>ISBN</a:t>
            </a:r>
            <a:r>
              <a:rPr lang="zh-CN" altLang="en-US" dirty="0">
                <a:latin typeface="宋体" panose="02010600030101010101" pitchFamily="2" charset="-122"/>
              </a:rPr>
              <a:t>码的首位数字表示书籍的出版语言，例如</a:t>
            </a:r>
            <a:r>
              <a:rPr lang="en-US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代表英语；第一个分隔符“</a:t>
            </a:r>
            <a:r>
              <a:rPr lang="en-US" altLang="zh-CN" dirty="0">
                <a:latin typeface="宋体" panose="02010600030101010101" pitchFamily="2" charset="-122"/>
              </a:rPr>
              <a:t>-”</a:t>
            </a:r>
            <a:r>
              <a:rPr lang="zh-CN" altLang="en-US" dirty="0">
                <a:latin typeface="宋体" panose="02010600030101010101" pitchFamily="2" charset="-122"/>
              </a:rPr>
              <a:t>之后的三位数字代表出版社，例如</a:t>
            </a:r>
            <a:r>
              <a:rPr lang="en-US" altLang="zh-CN" dirty="0">
                <a:latin typeface="宋体" panose="02010600030101010101" pitchFamily="2" charset="-122"/>
              </a:rPr>
              <a:t>670</a:t>
            </a:r>
            <a:r>
              <a:rPr lang="zh-CN" altLang="en-US" dirty="0">
                <a:latin typeface="宋体" panose="02010600030101010101" pitchFamily="2" charset="-122"/>
              </a:rPr>
              <a:t>代表维京出版社；第二个分隔之后的五位数字代表该书在出版社的编号；最后一位为识别码。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识别码的计算方法如下：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首位数字乘以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加上次位数字乘以</a:t>
            </a:r>
            <a:r>
              <a:rPr lang="en-US" altLang="zh-CN" dirty="0">
                <a:latin typeface="宋体" panose="02010600030101010101" pitchFamily="2" charset="-122"/>
              </a:rPr>
              <a:t>2……</a:t>
            </a:r>
            <a:r>
              <a:rPr lang="zh-CN" altLang="en-US" dirty="0">
                <a:latin typeface="宋体" panose="02010600030101010101" pitchFamily="2" charset="-122"/>
              </a:rPr>
              <a:t>以此类推，用所得的结果</a:t>
            </a:r>
            <a:r>
              <a:rPr lang="en-US" altLang="zh-CN" dirty="0">
                <a:latin typeface="宋体" panose="02010600030101010101" pitchFamily="2" charset="-122"/>
              </a:rPr>
              <a:t>mod 11</a:t>
            </a:r>
            <a:r>
              <a:rPr lang="zh-CN" altLang="en-US" dirty="0">
                <a:latin typeface="宋体" panose="02010600030101010101" pitchFamily="2" charset="-122"/>
              </a:rPr>
              <a:t>，所得的余数即为识别码，如果余数为</a:t>
            </a:r>
            <a:r>
              <a:rPr lang="en-US" altLang="zh-CN" dirty="0">
                <a:latin typeface="宋体" panose="02010600030101010101" pitchFamily="2" charset="-122"/>
              </a:rPr>
              <a:t>10</a:t>
            </a:r>
            <a:r>
              <a:rPr lang="zh-CN" altLang="en-US" dirty="0">
                <a:latin typeface="宋体" panose="02010600030101010101" pitchFamily="2" charset="-122"/>
              </a:rPr>
              <a:t>，则识别码为大写字母</a:t>
            </a:r>
            <a:r>
              <a:rPr lang="en-US" altLang="zh-CN" dirty="0">
                <a:latin typeface="宋体" panose="02010600030101010101" pitchFamily="2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</a:rPr>
              <a:t>。例如</a:t>
            </a:r>
            <a:r>
              <a:rPr lang="en-US" altLang="zh-CN" dirty="0">
                <a:latin typeface="宋体" panose="02010600030101010101" pitchFamily="2" charset="-122"/>
              </a:rPr>
              <a:t>ISBN</a:t>
            </a:r>
            <a:r>
              <a:rPr lang="zh-CN" altLang="en-US" dirty="0">
                <a:latin typeface="宋体" panose="02010600030101010101" pitchFamily="2" charset="-122"/>
              </a:rPr>
              <a:t>号码</a:t>
            </a:r>
            <a:r>
              <a:rPr lang="en-US" altLang="zh-CN" dirty="0">
                <a:latin typeface="宋体" panose="02010600030101010101" pitchFamily="2" charset="-122"/>
              </a:rPr>
              <a:t>0-670-82162-4</a:t>
            </a:r>
            <a:r>
              <a:rPr lang="zh-CN" altLang="en-US" dirty="0">
                <a:latin typeface="宋体" panose="02010600030101010101" pitchFamily="2" charset="-122"/>
              </a:rPr>
              <a:t>中的识别码</a:t>
            </a:r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</a:rPr>
              <a:t>是这样得到的：对</a:t>
            </a:r>
            <a:r>
              <a:rPr lang="en-US" altLang="zh-CN" dirty="0">
                <a:latin typeface="宋体" panose="02010600030101010101" pitchFamily="2" charset="-122"/>
              </a:rPr>
              <a:t>067082162</a:t>
            </a:r>
            <a:r>
              <a:rPr lang="zh-CN" altLang="en-US" dirty="0">
                <a:latin typeface="宋体" panose="02010600030101010101" pitchFamily="2" charset="-122"/>
              </a:rPr>
              <a:t>这</a:t>
            </a:r>
            <a:r>
              <a:rPr lang="en-US" altLang="zh-CN" dirty="0">
                <a:latin typeface="宋体" panose="02010600030101010101" pitchFamily="2" charset="-122"/>
              </a:rPr>
              <a:t>9</a:t>
            </a:r>
            <a:r>
              <a:rPr lang="zh-CN" altLang="en-US" dirty="0">
                <a:latin typeface="宋体" panose="02010600030101010101" pitchFamily="2" charset="-122"/>
              </a:rPr>
              <a:t>个数字，从左至右，分别乘以</a:t>
            </a:r>
            <a:r>
              <a:rPr lang="en-US" altLang="zh-CN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…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9</a:t>
            </a:r>
            <a:r>
              <a:rPr lang="zh-CN" altLang="en-US" dirty="0">
                <a:latin typeface="宋体" panose="02010600030101010101" pitchFamily="2" charset="-122"/>
              </a:rPr>
              <a:t>，再求和，即</a:t>
            </a:r>
            <a:r>
              <a:rPr lang="en-US" altLang="zh-CN" dirty="0">
                <a:latin typeface="宋体" panose="02010600030101010101" pitchFamily="2" charset="-122"/>
              </a:rPr>
              <a:t>0×1+6×2+„„+2×9=158</a:t>
            </a:r>
            <a:r>
              <a:rPr lang="zh-CN" altLang="en-US" dirty="0">
                <a:latin typeface="宋体" panose="02010600030101010101" pitchFamily="2" charset="-122"/>
              </a:rPr>
              <a:t>，然后取</a:t>
            </a:r>
            <a:r>
              <a:rPr lang="en-US" altLang="zh-CN" dirty="0">
                <a:latin typeface="宋体" panose="02010600030101010101" pitchFamily="2" charset="-122"/>
              </a:rPr>
              <a:t>158 mod 11</a:t>
            </a:r>
            <a:r>
              <a:rPr lang="zh-CN" altLang="en-US" dirty="0">
                <a:latin typeface="宋体" panose="02010600030101010101" pitchFamily="2" charset="-122"/>
              </a:rPr>
              <a:t>的结果</a:t>
            </a:r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</a:rPr>
              <a:t>作为识别码。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你的任务是编写程序判断输入的</a:t>
            </a:r>
            <a:r>
              <a:rPr lang="en-US" altLang="zh-CN" dirty="0">
                <a:latin typeface="宋体" panose="02010600030101010101" pitchFamily="2" charset="-122"/>
              </a:rPr>
              <a:t>ISBN</a:t>
            </a:r>
            <a:r>
              <a:rPr lang="zh-CN" altLang="en-US" dirty="0">
                <a:latin typeface="宋体" panose="02010600030101010101" pitchFamily="2" charset="-122"/>
              </a:rPr>
              <a:t>号码中识别码是否正确，如果正确，则仅输出“</a:t>
            </a:r>
            <a:r>
              <a:rPr lang="en-US" altLang="zh-CN" dirty="0">
                <a:latin typeface="宋体" panose="02010600030101010101" pitchFamily="2" charset="-122"/>
              </a:rPr>
              <a:t>Right”</a:t>
            </a:r>
            <a:r>
              <a:rPr lang="zh-CN" altLang="en-US" dirty="0">
                <a:latin typeface="宋体" panose="02010600030101010101" pitchFamily="2" charset="-122"/>
              </a:rPr>
              <a:t>；如果错误，则输出你认为是正确的</a:t>
            </a:r>
            <a:r>
              <a:rPr lang="en-US" altLang="zh-CN" dirty="0">
                <a:latin typeface="宋体" panose="02010600030101010101" pitchFamily="2" charset="-122"/>
              </a:rPr>
              <a:t>ISBN</a:t>
            </a:r>
            <a:r>
              <a:rPr lang="zh-CN" altLang="en-US" dirty="0">
                <a:latin typeface="宋体" panose="02010600030101010101" pitchFamily="2" charset="-122"/>
              </a:rPr>
              <a:t>号码。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【</a:t>
            </a:r>
            <a:r>
              <a:rPr lang="zh-CN" altLang="en-US" dirty="0">
                <a:latin typeface="宋体" panose="02010600030101010101" pitchFamily="2" charset="-122"/>
              </a:rPr>
              <a:t>输入</a:t>
            </a:r>
            <a:r>
              <a:rPr lang="en-US" altLang="zh-CN" dirty="0">
                <a:latin typeface="宋体" panose="02010600030101010101" pitchFamily="2" charset="-122"/>
              </a:rPr>
              <a:t>】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只有一行，是一个字符序列，表示一本书的</a:t>
            </a:r>
            <a:r>
              <a:rPr lang="en-US" altLang="zh-CN" dirty="0">
                <a:latin typeface="宋体" panose="02010600030101010101" pitchFamily="2" charset="-122"/>
              </a:rPr>
              <a:t>ISBN</a:t>
            </a:r>
            <a:r>
              <a:rPr lang="zh-CN" altLang="en-US" dirty="0">
                <a:latin typeface="宋体" panose="02010600030101010101" pitchFamily="2" charset="-122"/>
              </a:rPr>
              <a:t>号码（保证输入符合</a:t>
            </a:r>
            <a:r>
              <a:rPr lang="en-US" altLang="zh-CN" dirty="0">
                <a:latin typeface="宋体" panose="02010600030101010101" pitchFamily="2" charset="-122"/>
              </a:rPr>
              <a:t>ISBN</a:t>
            </a:r>
            <a:r>
              <a:rPr lang="zh-CN" altLang="en-US" dirty="0">
                <a:latin typeface="宋体" panose="02010600030101010101" pitchFamily="2" charset="-122"/>
              </a:rPr>
              <a:t>号码的格式要求）。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【</a:t>
            </a:r>
            <a:r>
              <a:rPr lang="zh-CN" altLang="en-US" dirty="0">
                <a:latin typeface="宋体" panose="02010600030101010101" pitchFamily="2" charset="-122"/>
              </a:rPr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共一行，假如输入的</a:t>
            </a:r>
            <a:r>
              <a:rPr lang="en-US" altLang="zh-CN" dirty="0">
                <a:latin typeface="宋体" panose="02010600030101010101" pitchFamily="2" charset="-122"/>
              </a:rPr>
              <a:t>ISBN</a:t>
            </a:r>
            <a:r>
              <a:rPr lang="zh-CN" altLang="en-US" dirty="0">
                <a:latin typeface="宋体" panose="02010600030101010101" pitchFamily="2" charset="-122"/>
              </a:rPr>
              <a:t>号码的识别码正确，那么输出“</a:t>
            </a:r>
            <a:r>
              <a:rPr lang="en-US" altLang="zh-CN" dirty="0">
                <a:latin typeface="宋体" panose="02010600030101010101" pitchFamily="2" charset="-122"/>
              </a:rPr>
              <a:t>Right”</a:t>
            </a:r>
            <a:r>
              <a:rPr lang="zh-CN" altLang="en-US" dirty="0">
                <a:latin typeface="宋体" panose="02010600030101010101" pitchFamily="2" charset="-122"/>
              </a:rPr>
              <a:t>，否则，按照规定的格式，输出正确的</a:t>
            </a:r>
            <a:r>
              <a:rPr lang="en-US" altLang="zh-CN" dirty="0">
                <a:latin typeface="宋体" panose="02010600030101010101" pitchFamily="2" charset="-122"/>
              </a:rPr>
              <a:t>ISBN</a:t>
            </a:r>
            <a:r>
              <a:rPr lang="zh-CN" altLang="en-US" dirty="0">
                <a:latin typeface="宋体" panose="02010600030101010101" pitchFamily="2" charset="-122"/>
              </a:rPr>
              <a:t>号码（包括分隔符“</a:t>
            </a:r>
            <a:r>
              <a:rPr lang="en-US" altLang="zh-CN" dirty="0">
                <a:latin typeface="宋体" panose="02010600030101010101" pitchFamily="2" charset="-122"/>
              </a:rPr>
              <a:t>-”</a:t>
            </a:r>
            <a:r>
              <a:rPr lang="zh-CN" altLang="en-US" dirty="0">
                <a:latin typeface="宋体" panose="02010600030101010101" pitchFamily="2" charset="-122"/>
              </a:rPr>
              <a:t>）。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【</a:t>
            </a:r>
            <a:r>
              <a:rPr lang="zh-CN" altLang="en-US" dirty="0">
                <a:latin typeface="宋体" panose="02010600030101010101" pitchFamily="2" charset="-122"/>
              </a:rPr>
              <a:t>样例输入</a:t>
            </a:r>
            <a:r>
              <a:rPr lang="en-US" altLang="zh-CN" dirty="0">
                <a:latin typeface="宋体" panose="02010600030101010101" pitchFamily="2" charset="-122"/>
              </a:rPr>
              <a:t>】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样例 </a:t>
            </a:r>
            <a:r>
              <a:rPr lang="en-US" altLang="zh-CN" dirty="0">
                <a:latin typeface="宋体" panose="02010600030101010101" pitchFamily="2" charset="-122"/>
              </a:rPr>
              <a:t>#1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0-670-82162-4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样例 </a:t>
            </a:r>
            <a:r>
              <a:rPr lang="en-US" altLang="zh-CN" dirty="0">
                <a:latin typeface="宋体" panose="02010600030101010101" pitchFamily="2" charset="-122"/>
              </a:rPr>
              <a:t>#2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0-670-82162-0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【</a:t>
            </a:r>
            <a:r>
              <a:rPr lang="zh-CN" altLang="en-US" dirty="0">
                <a:latin typeface="宋体" panose="02010600030101010101" pitchFamily="2" charset="-122"/>
              </a:rPr>
              <a:t>样例输出</a:t>
            </a:r>
            <a:r>
              <a:rPr lang="en-US" altLang="zh-CN" dirty="0">
                <a:latin typeface="宋体" panose="02010600030101010101" pitchFamily="2" charset="-122"/>
              </a:rPr>
              <a:t>】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样例 </a:t>
            </a:r>
            <a:r>
              <a:rPr lang="en-US" altLang="zh-CN" dirty="0">
                <a:latin typeface="宋体" panose="02010600030101010101" pitchFamily="2" charset="-122"/>
              </a:rPr>
              <a:t>#1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Right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样例 </a:t>
            </a:r>
            <a:r>
              <a:rPr lang="en-US" altLang="zh-CN" dirty="0">
                <a:latin typeface="宋体" panose="02010600030101010101" pitchFamily="2" charset="-122"/>
              </a:rPr>
              <a:t>#2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0-670-82162-4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60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ISBN</a:t>
            </a:r>
            <a:r>
              <a:rPr lang="zh-CN" altLang="en-US" dirty="0"/>
              <a:t>号码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765" y="1075045"/>
            <a:ext cx="8841635" cy="508315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样例 </a:t>
            </a:r>
            <a:r>
              <a:rPr lang="en-US" altLang="zh-CN" dirty="0">
                <a:latin typeface="宋体" panose="02010600030101010101" pitchFamily="2" charset="-122"/>
              </a:rPr>
              <a:t>#1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0-670-82162-4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0×1+6×2+7×3+0×4+8×5+2×6+1×7+6×8+2×9=158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158 mod 11=4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Right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样例 </a:t>
            </a:r>
            <a:r>
              <a:rPr lang="en-US" altLang="zh-CN" dirty="0">
                <a:latin typeface="宋体" panose="02010600030101010101" pitchFamily="2" charset="-122"/>
              </a:rPr>
              <a:t>#2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0-670-82162-0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0-670-82162-4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95759B-D9BF-4A07-BB9F-B61B95790FA5}"/>
              </a:ext>
            </a:extLst>
          </p:cNvPr>
          <p:cNvSpPr txBox="1"/>
          <p:nvPr/>
        </p:nvSpPr>
        <p:spPr>
          <a:xfrm>
            <a:off x="5303912" y="3616624"/>
            <a:ext cx="6120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solidFill>
                  <a:schemeClr val="accent5"/>
                </a:solidFill>
              </a:rPr>
              <a:t>计算识别码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solidFill>
                  <a:schemeClr val="accent5"/>
                </a:solidFill>
              </a:rPr>
              <a:t>输出正确的</a:t>
            </a:r>
            <a:r>
              <a:rPr lang="en-US" altLang="zh-CN" sz="2400" dirty="0">
                <a:solidFill>
                  <a:schemeClr val="accent5"/>
                </a:solidFill>
              </a:rPr>
              <a:t>ISBN</a:t>
            </a:r>
            <a:r>
              <a:rPr lang="zh-CN" altLang="en-US" sz="2400" dirty="0">
                <a:solidFill>
                  <a:schemeClr val="accent5"/>
                </a:solidFill>
              </a:rPr>
              <a:t>码：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最后一位码为</a:t>
            </a:r>
            <a:r>
              <a:rPr lang="en-US" altLang="zh-CN" sz="2400" dirty="0">
                <a:solidFill>
                  <a:schemeClr val="accent5"/>
                </a:solidFill>
              </a:rPr>
              <a:t>0~9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最后一位码为</a:t>
            </a:r>
            <a:r>
              <a:rPr lang="en-US" altLang="zh-CN" sz="2400" dirty="0">
                <a:solidFill>
                  <a:schemeClr val="accent5"/>
                </a:solidFill>
              </a:rPr>
              <a:t>10</a:t>
            </a:r>
          </a:p>
          <a:p>
            <a:endParaRPr lang="en-US" altLang="zh-CN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99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ISBN</a:t>
            </a:r>
            <a:r>
              <a:rPr lang="zh-CN" altLang="en-US" dirty="0"/>
              <a:t>号码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765" y="1075045"/>
            <a:ext cx="8841635" cy="508315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样例 </a:t>
            </a:r>
            <a:r>
              <a:rPr lang="en-US" altLang="zh-CN" dirty="0">
                <a:latin typeface="宋体" panose="02010600030101010101" pitchFamily="2" charset="-122"/>
              </a:rPr>
              <a:t>#1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0-670-82162-4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0×1+6×2+7×3+0×4+8×5+2×6+1×7+6×8+2×9=158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158 mod 11=4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Right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样例 </a:t>
            </a:r>
            <a:r>
              <a:rPr lang="en-US" altLang="zh-CN" dirty="0">
                <a:latin typeface="宋体" panose="02010600030101010101" pitchFamily="2" charset="-122"/>
              </a:rPr>
              <a:t>#2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0-670-82162-0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0-670-82162-4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95759B-D9BF-4A07-BB9F-B61B95790FA5}"/>
              </a:ext>
            </a:extLst>
          </p:cNvPr>
          <p:cNvSpPr txBox="1"/>
          <p:nvPr/>
        </p:nvSpPr>
        <p:spPr>
          <a:xfrm>
            <a:off x="5375920" y="2996952"/>
            <a:ext cx="6120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solidFill>
                  <a:schemeClr val="accent5"/>
                </a:solidFill>
              </a:rPr>
              <a:t>计算识别码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solidFill>
                  <a:schemeClr val="accent5"/>
                </a:solidFill>
              </a:rPr>
              <a:t>输出正确的</a:t>
            </a:r>
            <a:r>
              <a:rPr lang="en-US" altLang="zh-CN" sz="2400" dirty="0">
                <a:solidFill>
                  <a:schemeClr val="accent5"/>
                </a:solidFill>
              </a:rPr>
              <a:t>ISBN</a:t>
            </a:r>
            <a:r>
              <a:rPr lang="zh-CN" altLang="en-US" sz="2400" dirty="0">
                <a:solidFill>
                  <a:schemeClr val="accent5"/>
                </a:solidFill>
              </a:rPr>
              <a:t>码：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最后一位码为</a:t>
            </a:r>
            <a:r>
              <a:rPr lang="en-US" altLang="zh-CN" sz="2400" dirty="0">
                <a:solidFill>
                  <a:schemeClr val="accent5"/>
                </a:solidFill>
              </a:rPr>
              <a:t>0~9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最后一位码为</a:t>
            </a:r>
            <a:r>
              <a:rPr lang="en-US" altLang="zh-CN" sz="2400" dirty="0">
                <a:solidFill>
                  <a:schemeClr val="accent5"/>
                </a:solidFill>
              </a:rPr>
              <a:t>10</a:t>
            </a:r>
          </a:p>
          <a:p>
            <a:endParaRPr lang="en-US" altLang="zh-CN" sz="2400" dirty="0">
              <a:solidFill>
                <a:schemeClr val="accent5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F38EA9-07B0-487A-A3AE-16D4E4CE1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5" y="4725144"/>
            <a:ext cx="4116300" cy="157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2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ISBN</a:t>
            </a:r>
            <a:r>
              <a:rPr lang="zh-CN" altLang="en-US" dirty="0"/>
              <a:t>号码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765" y="1075045"/>
            <a:ext cx="8841635" cy="508315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样例 </a:t>
            </a:r>
            <a:r>
              <a:rPr lang="en-US" altLang="zh-CN" dirty="0">
                <a:latin typeface="宋体" panose="02010600030101010101" pitchFamily="2" charset="-122"/>
              </a:rPr>
              <a:t>#1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0-670-82162-4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0×1+6×2+7×3+0×4+8×5+2×6+1×7+6×8+2×9=158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158 mod 11=4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Right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样例 </a:t>
            </a:r>
            <a:r>
              <a:rPr lang="en-US" altLang="zh-CN" dirty="0">
                <a:latin typeface="宋体" panose="02010600030101010101" pitchFamily="2" charset="-122"/>
              </a:rPr>
              <a:t>#2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0-670-82162-0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0-670-82162-4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95759B-D9BF-4A07-BB9F-B61B95790FA5}"/>
              </a:ext>
            </a:extLst>
          </p:cNvPr>
          <p:cNvSpPr txBox="1"/>
          <p:nvPr/>
        </p:nvSpPr>
        <p:spPr>
          <a:xfrm>
            <a:off x="5375920" y="2996952"/>
            <a:ext cx="6120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solidFill>
                  <a:schemeClr val="accent5"/>
                </a:solidFill>
              </a:rPr>
              <a:t>计算识别码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solidFill>
                  <a:schemeClr val="accent5"/>
                </a:solidFill>
              </a:rPr>
              <a:t>输出正确的</a:t>
            </a:r>
            <a:r>
              <a:rPr lang="en-US" altLang="zh-CN" sz="2400" dirty="0">
                <a:solidFill>
                  <a:schemeClr val="accent5"/>
                </a:solidFill>
              </a:rPr>
              <a:t>ISBN</a:t>
            </a:r>
            <a:r>
              <a:rPr lang="zh-CN" altLang="en-US" sz="2400" dirty="0">
                <a:solidFill>
                  <a:schemeClr val="accent5"/>
                </a:solidFill>
              </a:rPr>
              <a:t>码：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最后一位码为</a:t>
            </a:r>
            <a:r>
              <a:rPr lang="en-US" altLang="zh-CN" sz="2400" dirty="0">
                <a:solidFill>
                  <a:schemeClr val="accent5"/>
                </a:solidFill>
              </a:rPr>
              <a:t>0~9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最后一位码为</a:t>
            </a:r>
            <a:r>
              <a:rPr lang="en-US" altLang="zh-CN" sz="2400" dirty="0">
                <a:solidFill>
                  <a:schemeClr val="accent5"/>
                </a:solidFill>
              </a:rPr>
              <a:t>10</a:t>
            </a:r>
          </a:p>
          <a:p>
            <a:endParaRPr lang="en-US" altLang="zh-CN" sz="2400" dirty="0">
              <a:solidFill>
                <a:schemeClr val="accent5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CE4D18-EBA4-485B-87B1-C022CAD38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4797152"/>
            <a:ext cx="6508998" cy="118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8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ISBN</a:t>
            </a:r>
            <a:r>
              <a:rPr lang="zh-CN" altLang="en-US" dirty="0"/>
              <a:t>号码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765" y="1075045"/>
            <a:ext cx="8841635" cy="508315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样例 </a:t>
            </a:r>
            <a:r>
              <a:rPr lang="en-US" altLang="zh-CN" dirty="0">
                <a:latin typeface="宋体" panose="02010600030101010101" pitchFamily="2" charset="-122"/>
              </a:rPr>
              <a:t>#1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0-670-82162-4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0×1+6×2+7×3+0×4+8×5+2×6+1×7+6×8+2×9=158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158 mod 11=4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Right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</a:rPr>
              <a:t>样例 </a:t>
            </a:r>
            <a:r>
              <a:rPr lang="en-US" altLang="zh-CN" dirty="0">
                <a:latin typeface="宋体" panose="02010600030101010101" pitchFamily="2" charset="-122"/>
              </a:rPr>
              <a:t>#2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0-670-82162-0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宋体" panose="02010600030101010101" pitchFamily="2" charset="-122"/>
              </a:rPr>
              <a:t>0-670-82162-4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95759B-D9BF-4A07-BB9F-B61B95790FA5}"/>
              </a:ext>
            </a:extLst>
          </p:cNvPr>
          <p:cNvSpPr txBox="1"/>
          <p:nvPr/>
        </p:nvSpPr>
        <p:spPr>
          <a:xfrm>
            <a:off x="5375920" y="2996952"/>
            <a:ext cx="6120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solidFill>
                  <a:schemeClr val="accent5"/>
                </a:solidFill>
              </a:rPr>
              <a:t>计算识别码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solidFill>
                  <a:schemeClr val="accent5"/>
                </a:solidFill>
              </a:rPr>
              <a:t>输出正确的</a:t>
            </a:r>
            <a:r>
              <a:rPr lang="en-US" altLang="zh-CN" sz="2400" dirty="0">
                <a:solidFill>
                  <a:schemeClr val="accent5"/>
                </a:solidFill>
              </a:rPr>
              <a:t>ISBN</a:t>
            </a:r>
            <a:r>
              <a:rPr lang="zh-CN" altLang="en-US" sz="2400" dirty="0">
                <a:solidFill>
                  <a:schemeClr val="accent5"/>
                </a:solidFill>
              </a:rPr>
              <a:t>码：</a:t>
            </a:r>
            <a:endParaRPr lang="en-US" altLang="zh-CN" sz="2400" dirty="0">
              <a:solidFill>
                <a:schemeClr val="accent5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最后一位码为</a:t>
            </a:r>
            <a:r>
              <a:rPr lang="en-US" altLang="zh-CN" sz="2400" dirty="0">
                <a:solidFill>
                  <a:schemeClr val="accent5"/>
                </a:solidFill>
              </a:rPr>
              <a:t>0~9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accent5"/>
                </a:solidFill>
              </a:rPr>
              <a:t>最后一位码为</a:t>
            </a:r>
            <a:r>
              <a:rPr lang="en-US" altLang="zh-CN" sz="2400" dirty="0">
                <a:solidFill>
                  <a:schemeClr val="accent5"/>
                </a:solidFill>
              </a:rPr>
              <a:t>10</a:t>
            </a:r>
          </a:p>
          <a:p>
            <a:endParaRPr lang="en-US" altLang="zh-CN" sz="2400" dirty="0">
              <a:solidFill>
                <a:schemeClr val="accent5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F75374-86E0-4CDB-ADC9-987AF9265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597" y="5020729"/>
            <a:ext cx="4329441" cy="76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ISBN</a:t>
            </a:r>
            <a:r>
              <a:rPr lang="zh-CN" altLang="en-US" dirty="0"/>
              <a:t>号码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9885BB-E1C7-48E8-A97A-96C674A3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332656"/>
            <a:ext cx="6662936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0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4078</TotalTime>
  <Pages>0</Pages>
  <Words>1061</Words>
  <Characters>0</Characters>
  <Application>Microsoft Office PowerPoint</Application>
  <DocSecurity>0</DocSecurity>
  <PresentationFormat>宽屏</PresentationFormat>
  <Lines>0</Lines>
  <Paragraphs>134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Adobe 繁黑體 Std B</vt:lpstr>
      <vt:lpstr>黑体</vt:lpstr>
      <vt:lpstr>宋体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石头剪子布</vt:lpstr>
      <vt:lpstr>例4:石头剪子布</vt:lpstr>
      <vt:lpstr>ISBN号码</vt:lpstr>
      <vt:lpstr>ISBN号码</vt:lpstr>
      <vt:lpstr>ISBN号码</vt:lpstr>
      <vt:lpstr>ISBN号码</vt:lpstr>
      <vt:lpstr>ISBN号码</vt:lpstr>
      <vt:lpstr>ISBN号码</vt:lpstr>
      <vt:lpstr>笨小猴</vt:lpstr>
      <vt:lpstr>笨小猴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376</cp:revision>
  <dcterms:created xsi:type="dcterms:W3CDTF">2007-08-07T12:36:14Z</dcterms:created>
  <dcterms:modified xsi:type="dcterms:W3CDTF">2019-01-11T13:43:35Z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