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21"/>
  </p:notesMasterIdLst>
  <p:sldIdLst>
    <p:sldId id="257" r:id="rId3"/>
    <p:sldId id="272" r:id="rId4"/>
    <p:sldId id="258" r:id="rId5"/>
    <p:sldId id="261" r:id="rId6"/>
    <p:sldId id="271" r:id="rId7"/>
    <p:sldId id="273" r:id="rId8"/>
    <p:sldId id="262" r:id="rId9"/>
    <p:sldId id="263" r:id="rId10"/>
    <p:sldId id="274" r:id="rId11"/>
    <p:sldId id="275" r:id="rId12"/>
    <p:sldId id="276" r:id="rId13"/>
    <p:sldId id="264" r:id="rId14"/>
    <p:sldId id="265" r:id="rId15"/>
    <p:sldId id="277" r:id="rId16"/>
    <p:sldId id="278" r:id="rId17"/>
    <p:sldId id="279" r:id="rId18"/>
    <p:sldId id="266" r:id="rId19"/>
    <p:sldId id="280" r:id="rId20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4381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832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122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169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43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0526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081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6071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5036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773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2019/1/11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7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string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类型成员函数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2C007-31A2-4764-BE4D-FE8753A0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</a:t>
            </a:r>
            <a:r>
              <a:rPr lang="en-US" altLang="zh-CN" b="1" dirty="0"/>
              <a:t>2:</a:t>
            </a:r>
            <a:r>
              <a:rPr lang="zh-CN" altLang="en-US" b="1" dirty="0"/>
              <a:t>单词翻转之</a:t>
            </a:r>
            <a:r>
              <a:rPr lang="zh-CN" altLang="en-US" dirty="0"/>
              <a:t>问题分析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E39AE70-9B88-4315-A517-5FA38696A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2776"/>
            <a:ext cx="10515600" cy="12144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1FE5CC7-C7BB-405A-841D-F380A6467F83}"/>
              </a:ext>
            </a:extLst>
          </p:cNvPr>
          <p:cNvSpPr txBox="1"/>
          <p:nvPr/>
        </p:nvSpPr>
        <p:spPr>
          <a:xfrm>
            <a:off x="1343472" y="3356992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5"/>
                </a:solidFill>
              </a:rPr>
              <a:t>每个单词颠倒输出</a:t>
            </a:r>
            <a:endParaRPr lang="en-US" altLang="zh-CN" sz="3200" dirty="0">
              <a:solidFill>
                <a:schemeClr val="accent5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dirty="0">
                <a:solidFill>
                  <a:schemeClr val="accent5"/>
                </a:solidFill>
              </a:rPr>
              <a:t>输出空格</a:t>
            </a:r>
            <a:endParaRPr lang="en-US" altLang="zh-CN" sz="3200" dirty="0">
              <a:solidFill>
                <a:schemeClr val="accent5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dirty="0">
                <a:solidFill>
                  <a:schemeClr val="accent5"/>
                </a:solidFill>
              </a:rPr>
              <a:t>单词的长度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BC707F-02FA-4AA7-9403-EFDDCB3B1678}"/>
              </a:ext>
            </a:extLst>
          </p:cNvPr>
          <p:cNvSpPr txBox="1"/>
          <p:nvPr/>
        </p:nvSpPr>
        <p:spPr>
          <a:xfrm>
            <a:off x="6312024" y="3212976"/>
            <a:ext cx="4180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输出空格</a:t>
            </a:r>
            <a:r>
              <a:rPr lang="en-US" altLang="zh-CN" sz="2400" dirty="0"/>
              <a:t>】</a:t>
            </a:r>
          </a:p>
          <a:p>
            <a:r>
              <a:rPr lang="en-US" altLang="zh-CN" sz="2400" dirty="0"/>
              <a:t>while (s[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]==' '){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++;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 ";}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900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2C007-31A2-4764-BE4D-FE8753A0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</a:t>
            </a:r>
            <a:r>
              <a:rPr lang="en-US" altLang="zh-CN" b="1" dirty="0"/>
              <a:t>2:</a:t>
            </a:r>
            <a:r>
              <a:rPr lang="zh-CN" altLang="en-US" b="1" dirty="0"/>
              <a:t>单词翻转之</a:t>
            </a:r>
            <a:r>
              <a:rPr lang="zh-CN" altLang="en-US" dirty="0"/>
              <a:t>问题分析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E39AE70-9B88-4315-A517-5FA38696A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2776"/>
            <a:ext cx="10515600" cy="12144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1FE5CC7-C7BB-405A-841D-F380A6467F83}"/>
              </a:ext>
            </a:extLst>
          </p:cNvPr>
          <p:cNvSpPr txBox="1"/>
          <p:nvPr/>
        </p:nvSpPr>
        <p:spPr>
          <a:xfrm>
            <a:off x="1343472" y="3356992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5"/>
                </a:solidFill>
              </a:rPr>
              <a:t>每个单词颠倒输出</a:t>
            </a:r>
            <a:endParaRPr lang="en-US" altLang="zh-CN" sz="3200" dirty="0">
              <a:solidFill>
                <a:schemeClr val="accent5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dirty="0">
                <a:solidFill>
                  <a:schemeClr val="accent5"/>
                </a:solidFill>
              </a:rPr>
              <a:t>输出空格</a:t>
            </a:r>
            <a:endParaRPr lang="en-US" altLang="zh-CN" sz="3200" dirty="0">
              <a:solidFill>
                <a:schemeClr val="accent5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dirty="0">
                <a:solidFill>
                  <a:schemeClr val="accent5"/>
                </a:solidFill>
              </a:rPr>
              <a:t>单词的长度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BC707F-02FA-4AA7-9403-EFDDCB3B1678}"/>
              </a:ext>
            </a:extLst>
          </p:cNvPr>
          <p:cNvSpPr txBox="1"/>
          <p:nvPr/>
        </p:nvSpPr>
        <p:spPr>
          <a:xfrm>
            <a:off x="6312024" y="3212976"/>
            <a:ext cx="4180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输出空格</a:t>
            </a:r>
            <a:r>
              <a:rPr lang="en-US" altLang="zh-CN" sz="2400" dirty="0"/>
              <a:t>】</a:t>
            </a:r>
          </a:p>
          <a:p>
            <a:r>
              <a:rPr lang="en-US" altLang="zh-CN" sz="2400" dirty="0"/>
              <a:t>while (s[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]==' '){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++;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 ";}</a:t>
            </a:r>
          </a:p>
          <a:p>
            <a:endParaRPr lang="en-US" altLang="zh-CN" sz="2400" dirty="0"/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求单词的长度</a:t>
            </a:r>
            <a:r>
              <a:rPr lang="en-US" altLang="zh-CN" sz="2400" dirty="0"/>
              <a:t>】</a:t>
            </a:r>
          </a:p>
          <a:p>
            <a:r>
              <a:rPr lang="en-US" altLang="zh-CN" sz="2400" dirty="0"/>
              <a:t>pos=</a:t>
            </a:r>
            <a:r>
              <a:rPr lang="en-US" altLang="zh-CN" sz="2400" dirty="0" err="1"/>
              <a:t>s.find</a:t>
            </a:r>
            <a:r>
              <a:rPr lang="en-US" altLang="zh-CN" sz="2400" dirty="0"/>
              <a:t>(" ",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930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</a:t>
            </a:r>
            <a:r>
              <a:rPr lang="en-US" altLang="zh-CN" b="1" dirty="0"/>
              <a:t>2:</a:t>
            </a:r>
            <a:r>
              <a:rPr lang="zh-CN" altLang="en-US" b="1" dirty="0"/>
              <a:t>单词翻转之程序代码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6637" y="1810544"/>
            <a:ext cx="75914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4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3:</a:t>
            </a:r>
            <a:r>
              <a:rPr lang="zh-CN" altLang="en-US" dirty="0"/>
              <a:t>回文子串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268760"/>
            <a:ext cx="10515600" cy="4968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描述</a:t>
            </a:r>
            <a:r>
              <a:rPr lang="en-US" altLang="zh-CN" sz="1600" dirty="0"/>
              <a:t>】</a:t>
            </a:r>
            <a:endParaRPr lang="zh-CN" alt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/>
              <a:t>给定一个字符串，输出所有长度至少为</a:t>
            </a:r>
            <a:r>
              <a:rPr lang="en-US" altLang="zh-CN" sz="1600" dirty="0"/>
              <a:t>2</a:t>
            </a:r>
            <a:r>
              <a:rPr lang="zh-CN" altLang="en-US" sz="1600" dirty="0"/>
              <a:t>的回文子串。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/>
              <a:t>回文子串即从左往右输出和从右往左输出结果是一样的字符串，比如：</a:t>
            </a:r>
            <a:r>
              <a:rPr lang="en-US" altLang="zh-CN" sz="1600" dirty="0" err="1"/>
              <a:t>abba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cccdeedccc</a:t>
            </a:r>
            <a:r>
              <a:rPr lang="zh-CN" altLang="en-US" sz="1600" dirty="0"/>
              <a:t>都是回文字符串。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输入</a:t>
            </a:r>
            <a:r>
              <a:rPr lang="en-US" altLang="zh-CN" sz="1600" dirty="0"/>
              <a:t>】</a:t>
            </a:r>
            <a:endParaRPr lang="zh-CN" alt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/>
              <a:t>一个字符串，由字母或数字组成。长度</a:t>
            </a:r>
            <a:r>
              <a:rPr lang="en-US" altLang="zh-CN" sz="1600" dirty="0"/>
              <a:t>500</a:t>
            </a:r>
            <a:r>
              <a:rPr lang="zh-CN" altLang="en-US" sz="1600" dirty="0"/>
              <a:t>以内。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输出</a:t>
            </a:r>
            <a:r>
              <a:rPr lang="en-US" altLang="zh-CN" sz="1600" dirty="0"/>
              <a:t>】</a:t>
            </a:r>
            <a:endParaRPr lang="zh-CN" alt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/>
              <a:t>输出所有的回文子串，每个子串一行。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/>
              <a:t>子串长度小的优先输出，若长度相等，则出现位置靠左的优先输出。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样例输入</a:t>
            </a:r>
            <a:r>
              <a:rPr lang="en-US" altLang="zh-CN" sz="1600" dirty="0"/>
              <a:t>】</a:t>
            </a:r>
            <a:endParaRPr lang="zh-CN" alt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123321125775165561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样例输出</a:t>
            </a:r>
            <a:r>
              <a:rPr lang="en-US" altLang="zh-CN" sz="1600" dirty="0"/>
              <a:t>】</a:t>
            </a:r>
            <a:endParaRPr lang="zh-CN" alt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77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2332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2112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5775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6556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123321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165561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065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4B0D8-942F-45B8-8345-962D3B2B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3:</a:t>
            </a:r>
            <a:r>
              <a:rPr lang="zh-CN" altLang="en-US" dirty="0"/>
              <a:t>回文子串之问题分析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E9958E-1A31-4C4D-8B15-A5A3DC4FB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7" y="1916832"/>
            <a:ext cx="10515600" cy="11519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48FEB0-7227-4945-88DF-0F441FB7648B}"/>
              </a:ext>
            </a:extLst>
          </p:cNvPr>
          <p:cNvSpPr txBox="1"/>
          <p:nvPr/>
        </p:nvSpPr>
        <p:spPr>
          <a:xfrm>
            <a:off x="1264161" y="3429000"/>
            <a:ext cx="403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枚举</a:t>
            </a:r>
            <a:r>
              <a:rPr lang="en-US" altLang="zh-CN" sz="2400" dirty="0">
                <a:solidFill>
                  <a:schemeClr val="accent5"/>
                </a:solidFill>
              </a:rPr>
              <a:t>2~len</a:t>
            </a:r>
            <a:r>
              <a:rPr lang="zh-CN" altLang="en-US" sz="2400" dirty="0">
                <a:solidFill>
                  <a:schemeClr val="accent5"/>
                </a:solidFill>
              </a:rPr>
              <a:t>长度所有子串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检查子串是否回文</a:t>
            </a:r>
          </a:p>
        </p:txBody>
      </p:sp>
    </p:spTree>
    <p:extLst>
      <p:ext uri="{BB962C8B-B14F-4D97-AF65-F5344CB8AC3E}">
        <p14:creationId xmlns:p14="http://schemas.microsoft.com/office/powerpoint/2010/main" val="208682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4B0D8-942F-45B8-8345-962D3B2B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3:</a:t>
            </a:r>
            <a:r>
              <a:rPr lang="zh-CN" altLang="en-US" dirty="0"/>
              <a:t>回文子串之问题分析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E9958E-1A31-4C4D-8B15-A5A3DC4FB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42" y="1343728"/>
            <a:ext cx="10515600" cy="11519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48FEB0-7227-4945-88DF-0F441FB7648B}"/>
              </a:ext>
            </a:extLst>
          </p:cNvPr>
          <p:cNvSpPr txBox="1"/>
          <p:nvPr/>
        </p:nvSpPr>
        <p:spPr>
          <a:xfrm>
            <a:off x="911424" y="3356992"/>
            <a:ext cx="403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枚举</a:t>
            </a:r>
            <a:r>
              <a:rPr lang="en-US" altLang="zh-CN" sz="2400" dirty="0">
                <a:solidFill>
                  <a:schemeClr val="accent5"/>
                </a:solidFill>
              </a:rPr>
              <a:t>2~len</a:t>
            </a:r>
            <a:r>
              <a:rPr lang="zh-CN" altLang="en-US" sz="2400" dirty="0">
                <a:solidFill>
                  <a:schemeClr val="accent5"/>
                </a:solidFill>
              </a:rPr>
              <a:t>长度所有子串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检查子串是否回文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5A03E7-2D49-4EB1-B671-3E028BE2B228}"/>
              </a:ext>
            </a:extLst>
          </p:cNvPr>
          <p:cNvSpPr txBox="1"/>
          <p:nvPr/>
        </p:nvSpPr>
        <p:spPr>
          <a:xfrm>
            <a:off x="4975413" y="2714701"/>
            <a:ext cx="208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判断回文</a:t>
            </a:r>
            <a:r>
              <a:rPr lang="en-US" altLang="zh-CN" sz="2400" dirty="0"/>
              <a:t>】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FB3065-27DB-472C-89A5-ADC12F609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2714701"/>
            <a:ext cx="4273478" cy="345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40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4B0D8-942F-45B8-8345-962D3B2B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3:</a:t>
            </a:r>
            <a:r>
              <a:rPr lang="zh-CN" altLang="en-US" dirty="0"/>
              <a:t>回文子串之问题分析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E9958E-1A31-4C4D-8B15-A5A3DC4FB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42" y="1343728"/>
            <a:ext cx="10515600" cy="11519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48FEB0-7227-4945-88DF-0F441FB7648B}"/>
              </a:ext>
            </a:extLst>
          </p:cNvPr>
          <p:cNvSpPr txBox="1"/>
          <p:nvPr/>
        </p:nvSpPr>
        <p:spPr>
          <a:xfrm>
            <a:off x="911424" y="3356992"/>
            <a:ext cx="403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枚举</a:t>
            </a:r>
            <a:r>
              <a:rPr lang="en-US" altLang="zh-CN" sz="2400" dirty="0">
                <a:solidFill>
                  <a:schemeClr val="accent5"/>
                </a:solidFill>
              </a:rPr>
              <a:t>2~len</a:t>
            </a:r>
            <a:r>
              <a:rPr lang="zh-CN" altLang="en-US" sz="2400" dirty="0">
                <a:solidFill>
                  <a:schemeClr val="accent5"/>
                </a:solidFill>
              </a:rPr>
              <a:t>长度所有子串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检查子串是否回文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5A03E7-2D49-4EB1-B671-3E028BE2B228}"/>
              </a:ext>
            </a:extLst>
          </p:cNvPr>
          <p:cNvSpPr txBox="1"/>
          <p:nvPr/>
        </p:nvSpPr>
        <p:spPr>
          <a:xfrm>
            <a:off x="4975413" y="2714701"/>
            <a:ext cx="414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枚举所有的子串</a:t>
            </a:r>
            <a:r>
              <a:rPr lang="en-US" altLang="zh-CN" sz="2400" dirty="0"/>
              <a:t>】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0E0D71-8FB0-42CD-ACD7-0EE139D4C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3314562"/>
            <a:ext cx="4792833" cy="7341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11ACBC4-A40A-4C04-9FD8-9A4A2D3ADC1A}"/>
              </a:ext>
            </a:extLst>
          </p:cNvPr>
          <p:cNvSpPr txBox="1"/>
          <p:nvPr/>
        </p:nvSpPr>
        <p:spPr>
          <a:xfrm>
            <a:off x="4951175" y="4131451"/>
            <a:ext cx="414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截取子串</a:t>
            </a:r>
            <a:r>
              <a:rPr lang="en-US" altLang="zh-CN" sz="2400" dirty="0"/>
              <a:t>】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2E258C-6FAC-49AE-A856-1A1BE9615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8" y="4867126"/>
            <a:ext cx="4281632" cy="4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8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3:</a:t>
            </a:r>
            <a:r>
              <a:rPr lang="zh-CN" altLang="en-US" dirty="0"/>
              <a:t>回文子串之程序代码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2198279-A626-4BC5-ABFD-B5899359E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8008" y="404664"/>
            <a:ext cx="5479364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0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4B0D8-942F-45B8-8345-962D3B2B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3:</a:t>
            </a:r>
            <a:r>
              <a:rPr lang="zh-CN" altLang="en-US" dirty="0"/>
              <a:t>回文子串之问题分析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E9958E-1A31-4C4D-8B15-A5A3DC4FB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42" y="1343728"/>
            <a:ext cx="10515600" cy="11519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48FEB0-7227-4945-88DF-0F441FB7648B}"/>
              </a:ext>
            </a:extLst>
          </p:cNvPr>
          <p:cNvSpPr txBox="1"/>
          <p:nvPr/>
        </p:nvSpPr>
        <p:spPr>
          <a:xfrm>
            <a:off x="911424" y="3356992"/>
            <a:ext cx="403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枚举</a:t>
            </a:r>
            <a:r>
              <a:rPr lang="en-US" altLang="zh-CN" sz="2400" dirty="0">
                <a:solidFill>
                  <a:schemeClr val="accent5"/>
                </a:solidFill>
              </a:rPr>
              <a:t>2~len</a:t>
            </a:r>
            <a:r>
              <a:rPr lang="zh-CN" altLang="en-US" sz="2400" dirty="0">
                <a:solidFill>
                  <a:schemeClr val="accent5"/>
                </a:solidFill>
              </a:rPr>
              <a:t>长度所有子串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检查子串是否回文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5A03E7-2D49-4EB1-B671-3E028BE2B228}"/>
              </a:ext>
            </a:extLst>
          </p:cNvPr>
          <p:cNvSpPr txBox="1"/>
          <p:nvPr/>
        </p:nvSpPr>
        <p:spPr>
          <a:xfrm>
            <a:off x="4975413" y="2714701"/>
            <a:ext cx="414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枚举所有的子串</a:t>
            </a:r>
            <a:r>
              <a:rPr lang="en-US" altLang="zh-CN" sz="2400" dirty="0"/>
              <a:t>】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0E0D71-8FB0-42CD-ACD7-0EE139D4C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3314562"/>
            <a:ext cx="4792833" cy="7341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11ACBC4-A40A-4C04-9FD8-9A4A2D3ADC1A}"/>
              </a:ext>
            </a:extLst>
          </p:cNvPr>
          <p:cNvSpPr txBox="1"/>
          <p:nvPr/>
        </p:nvSpPr>
        <p:spPr>
          <a:xfrm>
            <a:off x="4951175" y="4131451"/>
            <a:ext cx="414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截取子串</a:t>
            </a:r>
            <a:r>
              <a:rPr lang="en-US" altLang="zh-CN" sz="2400" dirty="0"/>
              <a:t>】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A13449-6140-4DD0-9309-D3665CDB6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842" y="4816157"/>
            <a:ext cx="3759494" cy="41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字符串使用小结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700808"/>
            <a:ext cx="2856384" cy="4082955"/>
          </a:xfrm>
        </p:spPr>
        <p:txBody>
          <a:bodyPr>
            <a:noAutofit/>
          </a:bodyPr>
          <a:lstStyle/>
          <a:p>
            <a:pPr marL="457200" indent="-457200">
              <a:buSzPct val="100000"/>
              <a:buFont typeface="+mj-ea"/>
              <a:buAutoNum type="circleNumDbPlain"/>
            </a:pPr>
            <a:r>
              <a:rPr lang="en-US" altLang="zh-CN" sz="2000" dirty="0"/>
              <a:t>string</a:t>
            </a:r>
            <a:r>
              <a:rPr lang="zh-CN" altLang="en-US" sz="2000" dirty="0"/>
              <a:t>初始化</a:t>
            </a:r>
          </a:p>
          <a:p>
            <a:pPr>
              <a:buNone/>
            </a:pPr>
            <a:r>
              <a:rPr lang="en-US" altLang="zh-CN" sz="2000" dirty="0"/>
              <a:t> string s("abc123");</a:t>
            </a:r>
          </a:p>
          <a:p>
            <a:pPr>
              <a:buNone/>
            </a:pPr>
            <a:r>
              <a:rPr lang="en-US" altLang="zh-CN" sz="2000" dirty="0"/>
              <a:t> string s="abc123";</a:t>
            </a:r>
          </a:p>
          <a:p>
            <a:pPr>
              <a:buNone/>
            </a:pPr>
            <a:r>
              <a:rPr lang="en-US" altLang="zh-CN" sz="2000" dirty="0"/>
              <a:t> string s(10,'*';)</a:t>
            </a:r>
          </a:p>
          <a:p>
            <a:pPr>
              <a:buNone/>
            </a:pPr>
            <a:endParaRPr lang="en-US" altLang="zh-CN" sz="2000" dirty="0"/>
          </a:p>
          <a:p>
            <a:pPr marL="457200" indent="-457200">
              <a:buSzPct val="100000"/>
              <a:buFont typeface="+mj-ea"/>
              <a:buAutoNum type="circleNumDbPlain" startAt="2"/>
            </a:pPr>
            <a:r>
              <a:rPr lang="zh-CN" altLang="en-US" sz="2000" dirty="0"/>
              <a:t>读取数据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 err="1"/>
              <a:t>cin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 err="1"/>
              <a:t>Getline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cin,s</a:t>
            </a:r>
            <a:r>
              <a:rPr lang="en-US" altLang="zh-CN" sz="2000" dirty="0"/>
              <a:t>)</a:t>
            </a:r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B3ABB10-6315-4C0B-882B-4E05759620A6}"/>
              </a:ext>
            </a:extLst>
          </p:cNvPr>
          <p:cNvSpPr txBox="1">
            <a:spLocks/>
          </p:cNvSpPr>
          <p:nvPr/>
        </p:nvSpPr>
        <p:spPr bwMode="auto">
          <a:xfrm>
            <a:off x="3791744" y="1556792"/>
            <a:ext cx="3720479" cy="479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+mj-ea"/>
              <a:buAutoNum type="circleNumDbPlain" startAt="3"/>
            </a:pPr>
            <a:r>
              <a:rPr lang="zh-CN" altLang="en-US" sz="2000" dirty="0"/>
              <a:t>字符串相加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字符串变量</a:t>
            </a:r>
            <a:r>
              <a:rPr lang="en-US" altLang="zh-CN" sz="2000" dirty="0"/>
              <a:t>+</a:t>
            </a:r>
            <a:r>
              <a:rPr lang="zh-CN" altLang="en-US" sz="2000" dirty="0"/>
              <a:t>字符串变量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字符串变量</a:t>
            </a:r>
            <a:r>
              <a:rPr lang="en-US" altLang="zh-CN" sz="2000" dirty="0"/>
              <a:t>+</a:t>
            </a:r>
            <a:r>
              <a:rPr lang="zh-CN" altLang="en-US" sz="2000" dirty="0"/>
              <a:t>字符串常量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字符串常量</a:t>
            </a:r>
            <a:r>
              <a:rPr lang="en-US" altLang="zh-CN" sz="2000" dirty="0"/>
              <a:t>+</a:t>
            </a:r>
            <a:r>
              <a:rPr lang="zh-CN" altLang="en-US" sz="2000" dirty="0"/>
              <a:t>字符串变量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s+=</a:t>
            </a:r>
            <a:r>
              <a:rPr lang="zh-CN" altLang="en-US" sz="2000" dirty="0"/>
              <a:t>字符</a:t>
            </a:r>
            <a:r>
              <a:rPr lang="en-US" altLang="zh-CN" sz="2000" dirty="0"/>
              <a:t>/</a:t>
            </a:r>
            <a:r>
              <a:rPr lang="zh-CN" altLang="en-US" sz="2000" dirty="0"/>
              <a:t>字符串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例：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string s1,s2,s3;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s1=“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s2=s2+”123”;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s3=“exp:”+s2;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err="1"/>
              <a:t>cout</a:t>
            </a:r>
            <a:r>
              <a:rPr lang="en-US" altLang="zh-CN" sz="2000" dirty="0"/>
              <a:t> &lt;&lt;s3;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FB65456-89F7-445F-8B7A-67B8B9F2CF5A}"/>
              </a:ext>
            </a:extLst>
          </p:cNvPr>
          <p:cNvSpPr txBox="1">
            <a:spLocks/>
          </p:cNvSpPr>
          <p:nvPr/>
        </p:nvSpPr>
        <p:spPr bwMode="auto">
          <a:xfrm>
            <a:off x="7608168" y="1412776"/>
            <a:ext cx="3720479" cy="479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+mj-ea"/>
              <a:buAutoNum type="circleNumDbPlain" startAt="4"/>
            </a:pPr>
            <a:r>
              <a:rPr lang="zh-CN" altLang="en-US" sz="2000" dirty="0"/>
              <a:t>可以使用关系运算符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&gt;,&gt;=,&lt;,&lt;=,==,!=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例：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”==“ABC”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457200" indent="-457200">
              <a:buSzPct val="100000"/>
              <a:buFont typeface="+mj-ea"/>
              <a:buAutoNum type="circleNumDbPlain" startAt="5"/>
            </a:pPr>
            <a:r>
              <a:rPr lang="zh-CN" altLang="en-US" sz="2000" dirty="0"/>
              <a:t>数字与字符转换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'8'-'0'</a:t>
            </a:r>
          </a:p>
          <a:p>
            <a:pPr>
              <a:buNone/>
            </a:pPr>
            <a:r>
              <a:rPr lang="en-US" altLang="zh-CN" sz="2000" dirty="0"/>
              <a:t>'d'-'a’+1</a:t>
            </a:r>
          </a:p>
          <a:p>
            <a:pPr>
              <a:buNone/>
            </a:pPr>
            <a:r>
              <a:rPr lang="en-US" altLang="zh-CN" sz="2000" dirty="0"/>
              <a:t>'A'+32</a:t>
            </a:r>
          </a:p>
          <a:p>
            <a:pPr>
              <a:buNone/>
            </a:pPr>
            <a:r>
              <a:rPr lang="en-US" altLang="zh-CN" sz="2000" dirty="0"/>
              <a:t>char('a'+5)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700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字符串类型的成员函数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1362269"/>
            <a:ext cx="3864495" cy="5129971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字符串长度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 err="1"/>
              <a:t>s.size</a:t>
            </a:r>
            <a:r>
              <a:rPr lang="en-US" altLang="zh-CN" sz="2400" dirty="0"/>
              <a:t>()</a:t>
            </a:r>
          </a:p>
          <a:p>
            <a:pPr>
              <a:buNone/>
            </a:pPr>
            <a:r>
              <a:rPr lang="en-US" altLang="zh-CN" sz="2400" dirty="0" err="1"/>
              <a:t>s.length</a:t>
            </a:r>
            <a:r>
              <a:rPr lang="en-US" altLang="zh-CN" sz="2400" dirty="0"/>
              <a:t>()</a:t>
            </a:r>
          </a:p>
          <a:p>
            <a:pPr>
              <a:buNone/>
            </a:pPr>
            <a:endParaRPr lang="zh-CN" altLang="en-US" sz="2400" dirty="0"/>
          </a:p>
          <a:p>
            <a:r>
              <a:rPr lang="zh-CN" altLang="en-US" sz="2400" dirty="0"/>
              <a:t>查找子串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pos=</a:t>
            </a:r>
            <a:r>
              <a:rPr lang="en-US" altLang="zh-CN" sz="2400" dirty="0" err="1"/>
              <a:t>s.find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</a:t>
            </a:r>
            <a:r>
              <a:rPr lang="en-US" altLang="zh-CN" sz="2400" dirty="0"/>
              <a:t>)</a:t>
            </a:r>
          </a:p>
          <a:p>
            <a:pPr>
              <a:buNone/>
            </a:pPr>
            <a:r>
              <a:rPr lang="en-US" altLang="zh-CN" sz="2400" dirty="0"/>
              <a:t>pos=</a:t>
            </a:r>
            <a:r>
              <a:rPr lang="en-US" altLang="zh-CN" sz="2400" dirty="0" err="1"/>
              <a:t>s.find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st,k</a:t>
            </a:r>
            <a:r>
              <a:rPr lang="en-US" altLang="zh-CN" sz="2400" dirty="0"/>
              <a:t>)</a:t>
            </a:r>
          </a:p>
          <a:p>
            <a:pPr marL="0" indent="0">
              <a:buSzPct val="100000"/>
              <a:buNone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marL="0" indent="0">
              <a:buSzPct val="100000"/>
              <a:buNone/>
            </a:pPr>
            <a:r>
              <a:rPr lang="en-US" altLang="zh-CN" sz="2400" dirty="0"/>
              <a:t>string s="ab </a:t>
            </a:r>
            <a:r>
              <a:rPr lang="en-US" altLang="zh-CN" sz="2400" dirty="0" err="1"/>
              <a:t>cdefg</a:t>
            </a:r>
            <a:r>
              <a:rPr lang="en-US" altLang="zh-CN" sz="2400" dirty="0"/>
              <a:t>";</a:t>
            </a:r>
          </a:p>
          <a:p>
            <a:pPr marL="0" indent="0">
              <a:buSzPct val="100000"/>
              <a:buNone/>
            </a:pPr>
            <a:r>
              <a:rPr lang="en-US" altLang="zh-CN" sz="2400" dirty="0"/>
              <a:t>int p=</a:t>
            </a:r>
            <a:r>
              <a:rPr lang="en-US" altLang="zh-CN" sz="2400" dirty="0" err="1"/>
              <a:t>s.find</a:t>
            </a:r>
            <a:r>
              <a:rPr lang="en-US" altLang="zh-CN" sz="2400" dirty="0"/>
              <a:t>("cd");</a:t>
            </a:r>
          </a:p>
          <a:p>
            <a:pPr marL="0" indent="0">
              <a:buSzPct val="100000"/>
              <a:buNone/>
            </a:pPr>
            <a:r>
              <a:rPr lang="en-US" altLang="zh-CN" sz="2400" dirty="0" err="1"/>
              <a:t>cout</a:t>
            </a:r>
            <a:r>
              <a:rPr lang="en-US" altLang="zh-CN" sz="2400" dirty="0"/>
              <a:t> &lt;&lt;p&lt;&lt;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B23100A-A725-4E58-A27E-60100711FBED}"/>
              </a:ext>
            </a:extLst>
          </p:cNvPr>
          <p:cNvSpPr txBox="1">
            <a:spLocks/>
          </p:cNvSpPr>
          <p:nvPr/>
        </p:nvSpPr>
        <p:spPr bwMode="auto">
          <a:xfrm>
            <a:off x="5879976" y="1362268"/>
            <a:ext cx="4032448" cy="501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获取子串</a:t>
            </a:r>
          </a:p>
          <a:p>
            <a:pPr marL="0" indent="0">
              <a:buNone/>
            </a:pPr>
            <a:r>
              <a:rPr lang="en-US" altLang="zh-CN" sz="2400" dirty="0" err="1"/>
              <a:t>substr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k,len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string s="ab </a:t>
            </a:r>
            <a:r>
              <a:rPr lang="en-US" altLang="zh-CN" sz="2400" dirty="0" err="1"/>
              <a:t>cdef</a:t>
            </a:r>
            <a:r>
              <a:rPr lang="en-US" altLang="zh-CN" sz="2400" dirty="0"/>
              <a:t>";</a:t>
            </a:r>
          </a:p>
          <a:p>
            <a:pPr marL="0" indent="0">
              <a:buNone/>
            </a:pPr>
            <a:r>
              <a:rPr lang="en-US" altLang="zh-CN" sz="2400" dirty="0" err="1"/>
              <a:t>cout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s.substr</a:t>
            </a:r>
            <a:r>
              <a:rPr lang="en-US" altLang="zh-CN" sz="2400" dirty="0"/>
              <a:t>(3,2);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替换子串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replace(</a:t>
            </a:r>
            <a:r>
              <a:rPr lang="en-US" altLang="zh-CN" sz="2400" dirty="0" err="1"/>
              <a:t>k,len,st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zh-CN" altLang="en-US" sz="2400" dirty="0"/>
              <a:t>例：</a:t>
            </a:r>
          </a:p>
          <a:p>
            <a:pPr marL="0" indent="0">
              <a:buNone/>
            </a:pPr>
            <a:r>
              <a:rPr lang="en-US" altLang="zh-CN" sz="2400" dirty="0"/>
              <a:t>string s="</a:t>
            </a:r>
            <a:r>
              <a:rPr lang="en-US" altLang="zh-CN" sz="2400" dirty="0" err="1"/>
              <a:t>abcdef</a:t>
            </a:r>
            <a:r>
              <a:rPr lang="en-US" altLang="zh-CN" sz="2400" dirty="0"/>
              <a:t>";</a:t>
            </a:r>
          </a:p>
          <a:p>
            <a:pPr marL="0" indent="0">
              <a:buNone/>
            </a:pPr>
            <a:r>
              <a:rPr lang="en-US" altLang="zh-CN" sz="2400" dirty="0" err="1"/>
              <a:t>s.replace</a:t>
            </a:r>
            <a:r>
              <a:rPr lang="en-US" altLang="zh-CN" sz="2400" dirty="0"/>
              <a:t>(2,1,"123");</a:t>
            </a:r>
          </a:p>
          <a:p>
            <a:pPr marL="0" indent="0">
              <a:buSzPct val="100000"/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677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1:</a:t>
            </a:r>
            <a:r>
              <a:rPr lang="zh-CN" altLang="en-US" dirty="0"/>
              <a:t>删除单词后缀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363441" cy="466283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给定一个单词，如果该单词以</a:t>
            </a:r>
            <a:r>
              <a:rPr lang="en-US" altLang="zh-CN" dirty="0" err="1"/>
              <a:t>er</a:t>
            </a:r>
            <a:r>
              <a:rPr lang="zh-CN" altLang="en-US" dirty="0"/>
              <a:t>、</a:t>
            </a:r>
            <a:r>
              <a:rPr lang="en-US" altLang="zh-CN" dirty="0" err="1"/>
              <a:t>ly</a:t>
            </a:r>
            <a:r>
              <a:rPr lang="zh-CN" altLang="en-US" dirty="0"/>
              <a:t>或者</a:t>
            </a:r>
            <a:r>
              <a:rPr lang="en-US" altLang="zh-CN" dirty="0" err="1"/>
              <a:t>ing</a:t>
            </a:r>
            <a:r>
              <a:rPr lang="zh-CN" altLang="en-US" dirty="0"/>
              <a:t>后缀结尾， 则删除该后缀（题目保证删除后缀后的单词长度不为</a:t>
            </a:r>
            <a:r>
              <a:rPr lang="en-US" altLang="zh-CN" dirty="0"/>
              <a:t>0</a:t>
            </a:r>
            <a:r>
              <a:rPr lang="zh-CN" altLang="en-US" dirty="0"/>
              <a:t>）， 否则不进行任何操作。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输入一行，包含一个单词（单词中间没有空格，每个单词最大长度为</a:t>
            </a:r>
            <a:r>
              <a:rPr lang="en-US" altLang="zh-CN" dirty="0"/>
              <a:t>32</a:t>
            </a:r>
            <a:r>
              <a:rPr lang="zh-CN" altLang="en-US" dirty="0"/>
              <a:t>）。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输出按照题目要求处理后的单词。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err="1"/>
              <a:t>referer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refer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23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 :</a:t>
            </a:r>
            <a:r>
              <a:rPr lang="zh-CN" altLang="en-US" dirty="0"/>
              <a:t>删除单词后缀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9496" y="1484784"/>
            <a:ext cx="5400599" cy="466283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样例：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err="1"/>
              <a:t>Refer</a:t>
            </a:r>
            <a:r>
              <a:rPr lang="en-US" altLang="zh-CN" dirty="0" err="1">
                <a:solidFill>
                  <a:srgbClr val="FF0000"/>
                </a:solidFill>
              </a:rPr>
              <a:t>er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Shopp</a:t>
            </a:r>
            <a:r>
              <a:rPr lang="en-US" altLang="zh-CN" dirty="0">
                <a:solidFill>
                  <a:srgbClr val="FF0000"/>
                </a:solidFill>
              </a:rPr>
              <a:t>ing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patient</a:t>
            </a:r>
            <a:r>
              <a:rPr lang="en-US" altLang="zh-CN" dirty="0">
                <a:solidFill>
                  <a:srgbClr val="FF0000"/>
                </a:solidFill>
              </a:rPr>
              <a:t>ly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325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 :</a:t>
            </a:r>
            <a:r>
              <a:rPr lang="zh-CN" altLang="en-US" dirty="0"/>
              <a:t>删除单词后缀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9497" y="1484784"/>
            <a:ext cx="3096344" cy="466283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样例：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err="1"/>
              <a:t>Refer</a:t>
            </a:r>
            <a:r>
              <a:rPr lang="en-US" altLang="zh-CN" dirty="0" err="1">
                <a:solidFill>
                  <a:srgbClr val="FF0000"/>
                </a:solidFill>
              </a:rPr>
              <a:t>er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Shopp</a:t>
            </a:r>
            <a:r>
              <a:rPr lang="en-US" altLang="zh-CN" dirty="0">
                <a:solidFill>
                  <a:srgbClr val="FF0000"/>
                </a:solidFill>
              </a:rPr>
              <a:t>ing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patient</a:t>
            </a:r>
            <a:r>
              <a:rPr lang="en-US" altLang="zh-CN" dirty="0">
                <a:solidFill>
                  <a:srgbClr val="FF0000"/>
                </a:solidFill>
              </a:rPr>
              <a:t>ly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807968" y="1844824"/>
            <a:ext cx="58326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使用成员函数：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获取子串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 err="1">
                <a:solidFill>
                  <a:srgbClr val="0070C0"/>
                </a:solidFill>
              </a:rPr>
              <a:t>substr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i,len</a:t>
            </a:r>
            <a:r>
              <a:rPr lang="en-US" altLang="zh-CN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zh-CN" altLang="en-US" sz="2400" dirty="0">
                <a:solidFill>
                  <a:srgbClr val="0070C0"/>
                </a:solidFill>
              </a:rPr>
              <a:t>：开始位置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 err="1">
                <a:solidFill>
                  <a:srgbClr val="0070C0"/>
                </a:solidFill>
              </a:rPr>
              <a:t>len</a:t>
            </a:r>
            <a:r>
              <a:rPr lang="zh-CN" altLang="en-US" sz="2400" dirty="0">
                <a:solidFill>
                  <a:srgbClr val="0070C0"/>
                </a:solidFill>
              </a:rPr>
              <a:t>：子串长度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例：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</a:t>
            </a:r>
            <a:r>
              <a:rPr lang="en-US" altLang="zh-CN" sz="2400" dirty="0" err="1">
                <a:solidFill>
                  <a:srgbClr val="0070C0"/>
                </a:solidFill>
              </a:rPr>
              <a:t>s.size</a:t>
            </a:r>
            <a:r>
              <a:rPr lang="en-US" altLang="zh-CN" sz="2400" dirty="0">
                <a:solidFill>
                  <a:srgbClr val="0070C0"/>
                </a:solidFill>
              </a:rPr>
              <a:t>()-2</a:t>
            </a:r>
          </a:p>
          <a:p>
            <a:r>
              <a:rPr lang="en-US" altLang="zh-CN" sz="2400" dirty="0" err="1">
                <a:solidFill>
                  <a:srgbClr val="0070C0"/>
                </a:solidFill>
              </a:rPr>
              <a:t>len</a:t>
            </a:r>
            <a:r>
              <a:rPr lang="en-US" altLang="zh-CN" sz="2400" dirty="0">
                <a:solidFill>
                  <a:srgbClr val="0070C0"/>
                </a:solidFill>
              </a:rPr>
              <a:t>=2</a:t>
            </a:r>
          </a:p>
          <a:p>
            <a:endParaRPr lang="en-US" altLang="zh-CN" sz="2400" dirty="0">
              <a:solidFill>
                <a:srgbClr val="0070C0"/>
              </a:solidFill>
            </a:endParaRPr>
          </a:p>
          <a:p>
            <a:endParaRPr lang="zh-CN" altLang="en-US" sz="2400" dirty="0">
              <a:solidFill>
                <a:srgbClr val="0070C0"/>
              </a:solidFill>
            </a:endParaRPr>
          </a:p>
          <a:p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8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1:</a:t>
            </a:r>
            <a:r>
              <a:rPr lang="zh-CN" altLang="en-US" dirty="0"/>
              <a:t>删除单词后缀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7488" y="2276872"/>
            <a:ext cx="10410825" cy="28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例</a:t>
            </a:r>
            <a:r>
              <a:rPr lang="en-US" altLang="zh-CN" b="1" dirty="0"/>
              <a:t>2:</a:t>
            </a:r>
            <a:r>
              <a:rPr lang="zh-CN" altLang="en-US" b="1" dirty="0"/>
              <a:t>单词翻转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363441" cy="46628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输入一个句子（一行），将句子中的每一个单词翻转后输出。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只有一行，为一个字符串，不超过</a:t>
            </a:r>
            <a:r>
              <a:rPr lang="en-US" altLang="zh-CN" dirty="0"/>
              <a:t>500</a:t>
            </a:r>
            <a:r>
              <a:rPr lang="zh-CN" altLang="en-US" dirty="0"/>
              <a:t>个字符。单词之间以空格隔开。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翻转每一个单词后的字符串，单词之间的空格需与原文一致。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hello 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olleh</a:t>
            </a:r>
            <a:r>
              <a:rPr lang="en-US" altLang="zh-CN" dirty="0"/>
              <a:t> </a:t>
            </a:r>
            <a:r>
              <a:rPr lang="en-US" altLang="zh-CN" dirty="0" err="1"/>
              <a:t>dlrow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4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2C007-31A2-4764-BE4D-FE8753A0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</a:t>
            </a:r>
            <a:r>
              <a:rPr lang="en-US" altLang="zh-CN" b="1" dirty="0"/>
              <a:t>2:</a:t>
            </a:r>
            <a:r>
              <a:rPr lang="zh-CN" altLang="en-US" b="1" dirty="0"/>
              <a:t>单词翻转之</a:t>
            </a:r>
            <a:r>
              <a:rPr lang="zh-CN" altLang="en-US" dirty="0"/>
              <a:t>问题分析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E39AE70-9B88-4315-A517-5FA38696A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2776"/>
            <a:ext cx="10515600" cy="12144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1FE5CC7-C7BB-405A-841D-F380A6467F83}"/>
              </a:ext>
            </a:extLst>
          </p:cNvPr>
          <p:cNvSpPr txBox="1"/>
          <p:nvPr/>
        </p:nvSpPr>
        <p:spPr>
          <a:xfrm>
            <a:off x="1343472" y="3356992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5"/>
                </a:solidFill>
              </a:rPr>
              <a:t>每个单词颠倒输出</a:t>
            </a:r>
            <a:endParaRPr lang="en-US" altLang="zh-CN" sz="3200" dirty="0">
              <a:solidFill>
                <a:schemeClr val="accent5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dirty="0">
                <a:solidFill>
                  <a:schemeClr val="accent5"/>
                </a:solidFill>
              </a:rPr>
              <a:t>输出空格</a:t>
            </a:r>
            <a:endParaRPr lang="en-US" altLang="zh-CN" sz="3200" dirty="0">
              <a:solidFill>
                <a:schemeClr val="accent5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dirty="0">
                <a:solidFill>
                  <a:schemeClr val="accent5"/>
                </a:solidFill>
              </a:rPr>
              <a:t>单词的长度</a:t>
            </a:r>
          </a:p>
        </p:txBody>
      </p:sp>
    </p:spTree>
    <p:extLst>
      <p:ext uri="{BB962C8B-B14F-4D97-AF65-F5344CB8AC3E}">
        <p14:creationId xmlns:p14="http://schemas.microsoft.com/office/powerpoint/2010/main" val="41740328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4289</TotalTime>
  <Pages>0</Pages>
  <Words>828</Words>
  <Characters>0</Characters>
  <Application>Microsoft Office PowerPoint</Application>
  <DocSecurity>0</DocSecurity>
  <PresentationFormat>宽屏</PresentationFormat>
  <Lines>0</Lines>
  <Paragraphs>169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字符串使用小结</vt:lpstr>
      <vt:lpstr>字符串类型的成员函数</vt:lpstr>
      <vt:lpstr>例1:删除单词后缀</vt:lpstr>
      <vt:lpstr>例1 :删除单词后缀</vt:lpstr>
      <vt:lpstr>例1 :删除单词后缀</vt:lpstr>
      <vt:lpstr>例1:删除单词后缀</vt:lpstr>
      <vt:lpstr>例2:单词翻转</vt:lpstr>
      <vt:lpstr>例2:单词翻转之问题分析</vt:lpstr>
      <vt:lpstr>例2:单词翻转之问题分析</vt:lpstr>
      <vt:lpstr>例2:单词翻转之问题分析</vt:lpstr>
      <vt:lpstr>例2:单词翻转之程序代码</vt:lpstr>
      <vt:lpstr>例3:回文子串</vt:lpstr>
      <vt:lpstr>例3:回文子串之问题分析</vt:lpstr>
      <vt:lpstr>例3:回文子串之问题分析</vt:lpstr>
      <vt:lpstr>例3:回文子串之问题分析</vt:lpstr>
      <vt:lpstr>例3:回文子串之程序代码</vt:lpstr>
      <vt:lpstr>例3:回文子串之问题分析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384</cp:revision>
  <dcterms:created xsi:type="dcterms:W3CDTF">2007-08-07T12:36:14Z</dcterms:created>
  <dcterms:modified xsi:type="dcterms:W3CDTF">2019-01-11T12:50:36Z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