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257" r:id="rId2"/>
    <p:sldId id="258" r:id="rId3"/>
    <p:sldId id="259" r:id="rId4"/>
    <p:sldId id="284" r:id="rId5"/>
    <p:sldId id="285" r:id="rId6"/>
    <p:sldId id="286" r:id="rId7"/>
    <p:sldId id="287" r:id="rId8"/>
    <p:sldId id="296" r:id="rId9"/>
    <p:sldId id="300" r:id="rId10"/>
    <p:sldId id="301" r:id="rId11"/>
    <p:sldId id="288" r:id="rId12"/>
    <p:sldId id="268" r:id="rId13"/>
    <p:sldId id="269" r:id="rId14"/>
    <p:sldId id="273" r:id="rId15"/>
    <p:sldId id="272" r:id="rId16"/>
    <p:sldId id="274" r:id="rId17"/>
    <p:sldId id="275" r:id="rId18"/>
    <p:sldId id="277" r:id="rId19"/>
    <p:sldId id="276" r:id="rId20"/>
    <p:sldId id="270" r:id="rId21"/>
    <p:sldId id="271" r:id="rId22"/>
    <p:sldId id="278" r:id="rId23"/>
    <p:sldId id="279" r:id="rId24"/>
    <p:sldId id="280" r:id="rId25"/>
    <p:sldId id="303" r:id="rId26"/>
    <p:sldId id="260" r:id="rId27"/>
    <p:sldId id="304" r:id="rId28"/>
    <p:sldId id="305" r:id="rId29"/>
    <p:sldId id="306" r:id="rId30"/>
    <p:sldId id="307" r:id="rId31"/>
    <p:sldId id="308" r:id="rId32"/>
    <p:sldId id="309" r:id="rId33"/>
    <p:sldId id="283" r:id="rId34"/>
    <p:sldId id="310" r:id="rId35"/>
    <p:sldId id="311" r:id="rId36"/>
    <p:sldId id="302" r:id="rId37"/>
    <p:sldId id="267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AD00"/>
    <a:srgbClr val="0082D3"/>
    <a:srgbClr val="E37500"/>
    <a:srgbClr val="F19800"/>
    <a:srgbClr val="C00D10"/>
    <a:srgbClr val="C00020"/>
    <a:srgbClr val="349B05"/>
    <a:srgbClr val="339605"/>
    <a:srgbClr val="79D827"/>
    <a:srgbClr val="8DD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3"/>
    <p:restoredTop sz="94591"/>
  </p:normalViewPr>
  <p:slideViewPr>
    <p:cSldViewPr snapToGrid="0" snapToObjects="1">
      <p:cViewPr varScale="1">
        <p:scale>
          <a:sx n="103" d="100"/>
          <a:sy n="103" d="100"/>
        </p:scale>
        <p:origin x="18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3136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d0w walker" userId="ef3e09a72fbd8c99" providerId="LiveId" clId="{B34EDA1D-E9DE-EB42-9010-A4B8D909923D}"/>
    <pc:docChg chg="undo addSld delSld modSld modMainMaster">
      <pc:chgData name="shad0w walker" userId="ef3e09a72fbd8c99" providerId="LiveId" clId="{B34EDA1D-E9DE-EB42-9010-A4B8D909923D}" dt="2019-03-23T07:35:03.627" v="36" actId="14100"/>
      <pc:docMkLst>
        <pc:docMk/>
      </pc:docMkLst>
      <pc:sldChg chg="modSp">
        <pc:chgData name="shad0w walker" userId="ef3e09a72fbd8c99" providerId="LiveId" clId="{B34EDA1D-E9DE-EB42-9010-A4B8D909923D}" dt="2019-03-09T07:59:59.158" v="30" actId="20577"/>
        <pc:sldMkLst>
          <pc:docMk/>
          <pc:sldMk cId="1260955960" sldId="257"/>
        </pc:sldMkLst>
        <pc:spChg chg="mod">
          <ac:chgData name="shad0w walker" userId="ef3e09a72fbd8c99" providerId="LiveId" clId="{B34EDA1D-E9DE-EB42-9010-A4B8D909923D}" dt="2019-03-09T07:59:51.498" v="25" actId="20577"/>
          <ac:spMkLst>
            <pc:docMk/>
            <pc:sldMk cId="1260955960" sldId="257"/>
            <ac:spMk id="2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6.345" v="26" actId="20577"/>
          <ac:spMkLst>
            <pc:docMk/>
            <pc:sldMk cId="1260955960" sldId="257"/>
            <ac:spMk id="3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7.495" v="27" actId="20577"/>
          <ac:spMkLst>
            <pc:docMk/>
            <pc:sldMk cId="1260955960" sldId="257"/>
            <ac:spMk id="4" creationId="{00000000-0000-0000-0000-000000000000}"/>
          </ac:spMkLst>
        </pc:spChg>
        <pc:spChg chg="mod">
          <ac:chgData name="shad0w walker" userId="ef3e09a72fbd8c99" providerId="LiveId" clId="{B34EDA1D-E9DE-EB42-9010-A4B8D909923D}" dt="2019-03-09T07:59:59.158" v="30" actId="20577"/>
          <ac:spMkLst>
            <pc:docMk/>
            <pc:sldMk cId="1260955960" sldId="257"/>
            <ac:spMk id="5" creationId="{00000000-0000-0000-0000-000000000000}"/>
          </ac:spMkLst>
        </pc:spChg>
      </pc:sldChg>
      <pc:sldChg chg="add del">
        <pc:chgData name="shad0w walker" userId="ef3e09a72fbd8c99" providerId="LiveId" clId="{B34EDA1D-E9DE-EB42-9010-A4B8D909923D}" dt="2019-03-09T08:00:15.418" v="32" actId="2696"/>
        <pc:sldMkLst>
          <pc:docMk/>
          <pc:sldMk cId="660666594" sldId="268"/>
        </pc:sldMkLst>
      </pc:sldChg>
      <pc:sldMasterChg chg="modSldLayout">
        <pc:chgData name="shad0w walker" userId="ef3e09a72fbd8c99" providerId="LiveId" clId="{B34EDA1D-E9DE-EB42-9010-A4B8D909923D}" dt="2019-03-23T07:35:03.627" v="36" actId="14100"/>
        <pc:sldMasterMkLst>
          <pc:docMk/>
          <pc:sldMasterMk cId="18364349" sldId="2147483651"/>
        </pc:sldMasterMkLst>
        <pc:sldLayoutChg chg="modSp">
          <pc:chgData name="shad0w walker" userId="ef3e09a72fbd8c99" providerId="LiveId" clId="{B34EDA1D-E9DE-EB42-9010-A4B8D909923D}" dt="2019-03-23T07:35:03.627" v="36" actId="14100"/>
          <pc:sldLayoutMkLst>
            <pc:docMk/>
            <pc:sldMasterMk cId="18364349" sldId="2147483651"/>
            <pc:sldLayoutMk cId="1925681291" sldId="2147483660"/>
          </pc:sldLayoutMkLst>
          <pc:spChg chg="mod">
            <ac:chgData name="shad0w walker" userId="ef3e09a72fbd8c99" providerId="LiveId" clId="{B34EDA1D-E9DE-EB42-9010-A4B8D909923D}" dt="2019-03-23T07:35:03.627" v="36" actId="14100"/>
            <ac:spMkLst>
              <pc:docMk/>
              <pc:sldMasterMk cId="18364349" sldId="2147483651"/>
              <pc:sldLayoutMk cId="1925681291" sldId="2147483660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455D1-0A62-5B44-AE82-B557E0EEACD3}" type="datetime1">
              <a:t>2019/8/5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ACF485-523A-7443-9CB6-9994BD5E605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0687178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CD6C7-7F89-5D47-86F6-3BD1F7D41150}" type="datetime1">
              <a:t>2019/8/5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22DF0-70FF-F54C-8E53-01D2923E4F1E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507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0" y="4987636"/>
            <a:ext cx="12192000" cy="1870364"/>
          </a:xfrm>
          <a:prstGeom prst="rect">
            <a:avLst/>
          </a:prstGeom>
          <a:solidFill>
            <a:schemeClr val="bg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9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3416969" y="-1828"/>
            <a:ext cx="8775031" cy="49856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75031" h="4989464">
                <a:moveTo>
                  <a:pt x="3327823" y="0"/>
                </a:moveTo>
                <a:lnTo>
                  <a:pt x="8775031" y="1828"/>
                </a:lnTo>
                <a:lnTo>
                  <a:pt x="8775031" y="4989464"/>
                </a:lnTo>
                <a:lnTo>
                  <a:pt x="0" y="4973422"/>
                </a:lnTo>
                <a:lnTo>
                  <a:pt x="332782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5327" y="3102421"/>
            <a:ext cx="11701346" cy="822519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</a:lstStyle>
          <a:p>
            <a:r>
              <a:rPr kumimoji="1" lang="zh-CN" altLang="en-US" dirty="0"/>
              <a:t>实验舱普及组线上网课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45327" y="4007199"/>
            <a:ext cx="11701346" cy="486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单击此处编辑章节标题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935" y="1384180"/>
            <a:ext cx="3640130" cy="1635982"/>
          </a:xfrm>
          <a:prstGeom prst="rect">
            <a:avLst/>
          </a:prstGeom>
        </p:spPr>
      </p:pic>
      <p:sp>
        <p:nvSpPr>
          <p:cNvPr id="13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45328" y="5251450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单击此处编辑讲师和作者姓名</a:t>
            </a:r>
          </a:p>
        </p:txBody>
      </p:sp>
      <p:sp>
        <p:nvSpPr>
          <p:cNvPr id="14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5697499"/>
            <a:ext cx="11701346" cy="44682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</p:spTree>
    <p:extLst>
      <p:ext uri="{BB962C8B-B14F-4D97-AF65-F5344CB8AC3E}">
        <p14:creationId xmlns:p14="http://schemas.microsoft.com/office/powerpoint/2010/main" val="1559452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本节回顾</a:t>
            </a:r>
          </a:p>
        </p:txBody>
      </p:sp>
      <p:sp>
        <p:nvSpPr>
          <p:cNvPr id="13" name="矩形 11"/>
          <p:cNvSpPr/>
          <p:nvPr userDrawn="1"/>
        </p:nvSpPr>
        <p:spPr>
          <a:xfrm flipV="1">
            <a:off x="3125164" y="-1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tx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0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>
            <a:off x="1423686" y="0"/>
            <a:ext cx="1076831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V="1">
            <a:off x="0" y="0"/>
            <a:ext cx="9398644" cy="390066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75504" y="3429000"/>
            <a:ext cx="10640992" cy="107721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64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谢谢观看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089" y="1885738"/>
            <a:ext cx="3433822" cy="154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15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11053823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6178953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59" name="图片占位符 58"/>
          <p:cNvSpPr>
            <a:spLocks noGrp="1"/>
          </p:cNvSpPr>
          <p:nvPr>
            <p:ph type="pic" sz="quarter" idx="12"/>
          </p:nvPr>
        </p:nvSpPr>
        <p:spPr>
          <a:xfrm>
            <a:off x="7013575" y="1620456"/>
            <a:ext cx="4609336" cy="466459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318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节回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3125164" y="0"/>
            <a:ext cx="9066836" cy="1215343"/>
          </a:xfrm>
          <a:custGeom>
            <a:avLst/>
            <a:gdLst>
              <a:gd name="connsiteX0" fmla="*/ 0 w 12192000"/>
              <a:gd name="connsiteY0" fmla="*/ 0 h 1215343"/>
              <a:gd name="connsiteX1" fmla="*/ 12192000 w 12192000"/>
              <a:gd name="connsiteY1" fmla="*/ 0 h 1215343"/>
              <a:gd name="connsiteX2" fmla="*/ 12192000 w 12192000"/>
              <a:gd name="connsiteY2" fmla="*/ 1215343 h 1215343"/>
              <a:gd name="connsiteX3" fmla="*/ 0 w 12192000"/>
              <a:gd name="connsiteY3" fmla="*/ 1215343 h 1215343"/>
              <a:gd name="connsiteX4" fmla="*/ 0 w 12192000"/>
              <a:gd name="connsiteY4" fmla="*/ 0 h 1215343"/>
              <a:gd name="connsiteX0" fmla="*/ 0 w 12192000"/>
              <a:gd name="connsiteY0" fmla="*/ 0 h 1226918"/>
              <a:gd name="connsiteX1" fmla="*/ 12192000 w 12192000"/>
              <a:gd name="connsiteY1" fmla="*/ 0 h 1226918"/>
              <a:gd name="connsiteX2" fmla="*/ 12192000 w 12192000"/>
              <a:gd name="connsiteY2" fmla="*/ 1215343 h 1226918"/>
              <a:gd name="connsiteX3" fmla="*/ 6967959 w 12192000"/>
              <a:gd name="connsiteY3" fmla="*/ 1226918 h 1226918"/>
              <a:gd name="connsiteX4" fmla="*/ 0 w 12192000"/>
              <a:gd name="connsiteY4" fmla="*/ 0 h 1226918"/>
              <a:gd name="connsiteX0" fmla="*/ 0 w 7666299"/>
              <a:gd name="connsiteY0" fmla="*/ 11575 h 1226918"/>
              <a:gd name="connsiteX1" fmla="*/ 7666299 w 7666299"/>
              <a:gd name="connsiteY1" fmla="*/ 0 h 1226918"/>
              <a:gd name="connsiteX2" fmla="*/ 7666299 w 7666299"/>
              <a:gd name="connsiteY2" fmla="*/ 1215343 h 1226918"/>
              <a:gd name="connsiteX3" fmla="*/ 2442258 w 7666299"/>
              <a:gd name="connsiteY3" fmla="*/ 1226918 h 1226918"/>
              <a:gd name="connsiteX4" fmla="*/ 0 w 7666299"/>
              <a:gd name="connsiteY4" fmla="*/ 11575 h 1226918"/>
              <a:gd name="connsiteX0" fmla="*/ 1400537 w 9066836"/>
              <a:gd name="connsiteY0" fmla="*/ 11575 h 1215343"/>
              <a:gd name="connsiteX1" fmla="*/ 9066836 w 9066836"/>
              <a:gd name="connsiteY1" fmla="*/ 0 h 1215343"/>
              <a:gd name="connsiteX2" fmla="*/ 9066836 w 9066836"/>
              <a:gd name="connsiteY2" fmla="*/ 1215343 h 1215343"/>
              <a:gd name="connsiteX3" fmla="*/ 0 w 9066836"/>
              <a:gd name="connsiteY3" fmla="*/ 1203769 h 1215343"/>
              <a:gd name="connsiteX4" fmla="*/ 1400537 w 9066836"/>
              <a:gd name="connsiteY4" fmla="*/ 11575 h 121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66836" h="1215343">
                <a:moveTo>
                  <a:pt x="1400537" y="11575"/>
                </a:moveTo>
                <a:lnTo>
                  <a:pt x="9066836" y="0"/>
                </a:lnTo>
                <a:lnTo>
                  <a:pt x="9066836" y="1215343"/>
                </a:lnTo>
                <a:lnTo>
                  <a:pt x="0" y="1203769"/>
                </a:lnTo>
                <a:lnTo>
                  <a:pt x="1400537" y="11575"/>
                </a:ln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1215343"/>
            <a:ext cx="12192000" cy="5642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9" y="1365813"/>
            <a:ext cx="11053822" cy="4988688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69089" y="569927"/>
            <a:ext cx="2708476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 dirty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上节回顾</a:t>
            </a:r>
          </a:p>
        </p:txBody>
      </p:sp>
    </p:spTree>
    <p:extLst>
      <p:ext uri="{BB962C8B-B14F-4D97-AF65-F5344CB8AC3E}">
        <p14:creationId xmlns:p14="http://schemas.microsoft.com/office/powerpoint/2010/main" val="161193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 flipH="1">
            <a:off x="-1" y="0"/>
            <a:ext cx="10833904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2" y="0"/>
            <a:ext cx="9398644" cy="162045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/>
          <p:nvPr userDrawn="1"/>
        </p:nvSpPr>
        <p:spPr>
          <a:xfrm>
            <a:off x="523297" y="653810"/>
            <a:ext cx="231249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rPr>
              <a:t>本节目录</a:t>
            </a:r>
          </a:p>
        </p:txBody>
      </p:sp>
      <p:sp>
        <p:nvSpPr>
          <p:cNvPr id="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0774102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210403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76"/>
          <p:cNvSpPr/>
          <p:nvPr userDrawn="1"/>
        </p:nvSpPr>
        <p:spPr>
          <a:xfrm>
            <a:off x="2132179" y="0"/>
            <a:ext cx="10059821" cy="686074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76"/>
          <p:cNvSpPr/>
          <p:nvPr userDrawn="1"/>
        </p:nvSpPr>
        <p:spPr>
          <a:xfrm rot="10800000">
            <a:off x="-3" y="4987635"/>
            <a:ext cx="9005105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245328" y="3365588"/>
            <a:ext cx="11701346" cy="63925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单击此处编辑版本和修订日期</a:t>
            </a:r>
          </a:p>
        </p:txBody>
      </p:sp>
      <p:sp>
        <p:nvSpPr>
          <p:cNvPr id="11" name="文本占位符 12"/>
          <p:cNvSpPr>
            <a:spLocks noGrp="1"/>
          </p:cNvSpPr>
          <p:nvPr>
            <p:ph type="body" sz="quarter" idx="12" hasCustomPrompt="1"/>
          </p:nvPr>
        </p:nvSpPr>
        <p:spPr>
          <a:xfrm>
            <a:off x="245328" y="2587208"/>
            <a:ext cx="11701346" cy="5739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AliHYAiHei-Beta" charset="-122"/>
                <a:ea typeface="AliHYAiHei-Beta" charset="-122"/>
                <a:cs typeface="AliHYAiHei-Beta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单击此处编辑编号</a:t>
            </a:r>
          </a:p>
        </p:txBody>
      </p:sp>
    </p:spTree>
    <p:extLst>
      <p:ext uri="{BB962C8B-B14F-4D97-AF65-F5344CB8AC3E}">
        <p14:creationId xmlns:p14="http://schemas.microsoft.com/office/powerpoint/2010/main" val="6673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76"/>
          <p:cNvSpPr/>
          <p:nvPr userDrawn="1"/>
        </p:nvSpPr>
        <p:spPr>
          <a:xfrm rot="10800000">
            <a:off x="-2" y="-1"/>
            <a:ext cx="1026674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矩形 76"/>
          <p:cNvSpPr/>
          <p:nvPr userDrawn="1"/>
        </p:nvSpPr>
        <p:spPr>
          <a:xfrm rot="10800000" flipH="1">
            <a:off x="7500395" y="0"/>
            <a:ext cx="4691605" cy="1365812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316991 w 6673109"/>
              <a:gd name="connsiteY3" fmla="*/ 4971597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2316991" y="4971597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0" y="1365813"/>
            <a:ext cx="12192000" cy="54921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569088" y="569315"/>
            <a:ext cx="8856265" cy="56500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/>
              <a:t>单击此处编辑本页标题</a:t>
            </a:r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569088" y="1620456"/>
            <a:ext cx="11033907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0235B0C-A8F8-FF47-B741-1DE9B9CCF6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22" y="-17359"/>
            <a:ext cx="2201978" cy="9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3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6"/>
          <p:cNvSpPr/>
          <p:nvPr userDrawn="1"/>
        </p:nvSpPr>
        <p:spPr>
          <a:xfrm rot="5400000">
            <a:off x="-1168858" y="3819463"/>
            <a:ext cx="4207397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76"/>
          <p:cNvSpPr/>
          <p:nvPr userDrawn="1"/>
        </p:nvSpPr>
        <p:spPr>
          <a:xfrm rot="16200000" flipV="1">
            <a:off x="-1412975" y="1415629"/>
            <a:ext cx="5868367" cy="3037106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039762" y="1"/>
            <a:ext cx="915223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259492" y="474562"/>
            <a:ext cx="2543481" cy="5879939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3372062" y="474562"/>
            <a:ext cx="8250850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2568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版面右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rot="5400000" flipV="1">
            <a:off x="9090949" y="3756952"/>
            <a:ext cx="4207397" cy="199470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6200000">
            <a:off x="7492861" y="1169223"/>
            <a:ext cx="5868367" cy="3529913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73109" h="4987636">
                <a:moveTo>
                  <a:pt x="0" y="29053"/>
                </a:moveTo>
                <a:lnTo>
                  <a:pt x="6673109" y="0"/>
                </a:lnTo>
                <a:lnTo>
                  <a:pt x="6673109" y="4987636"/>
                </a:lnTo>
                <a:lnTo>
                  <a:pt x="1481066" y="4971598"/>
                </a:lnTo>
                <a:lnTo>
                  <a:pt x="0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8662086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12"/>
          <p:cNvSpPr>
            <a:spLocks noGrp="1"/>
          </p:cNvSpPr>
          <p:nvPr>
            <p:ph type="body" sz="quarter" idx="10" hasCustomPrompt="1"/>
          </p:nvPr>
        </p:nvSpPr>
        <p:spPr>
          <a:xfrm>
            <a:off x="8958649" y="474563"/>
            <a:ext cx="2664262" cy="58799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None/>
              <a:defRPr sz="3200" b="1" i="0">
                <a:solidFill>
                  <a:schemeClr val="bg1"/>
                </a:solidFill>
                <a:latin typeface="Source Han Sans CN" charset="-122"/>
                <a:ea typeface="Source Han Sans CN" charset="-122"/>
                <a:cs typeface="Source Han Sans CN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单击此处编辑本页标题</a:t>
            </a:r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3812" y="474562"/>
            <a:ext cx="7662858" cy="5879939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 dirty="0"/>
              <a:t>单击此处编辑步骤、知识点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091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76"/>
          <p:cNvSpPr/>
          <p:nvPr userDrawn="1"/>
        </p:nvSpPr>
        <p:spPr>
          <a:xfrm flipH="1" flipV="1">
            <a:off x="-1" y="0"/>
            <a:ext cx="10833904" cy="6829064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9821" h="6865998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44388" y="4577941"/>
                  <a:pt x="10036672" y="6865998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56"/>
          <p:cNvSpPr>
            <a:spLocks noGrp="1"/>
          </p:cNvSpPr>
          <p:nvPr>
            <p:ph type="body" sz="quarter" idx="11" hasCustomPrompt="1"/>
          </p:nvPr>
        </p:nvSpPr>
        <p:spPr>
          <a:xfrm>
            <a:off x="604777" y="474562"/>
            <a:ext cx="10982446" cy="5879939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 sz="2400" b="0" i="0">
                <a:solidFill>
                  <a:schemeClr val="bg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</a:lstStyle>
          <a:p>
            <a:pPr lvl="0"/>
            <a:r>
              <a:rPr kumimoji="1" lang="zh-CN" altLang="en-US"/>
              <a:t>单击此处编辑步骤、知识点</a:t>
            </a:r>
            <a:endParaRPr kumimoji="1" lang="en-US" altLang="zh-CN"/>
          </a:p>
        </p:txBody>
      </p:sp>
    </p:spTree>
    <p:extLst>
      <p:ext uri="{BB962C8B-B14F-4D97-AF65-F5344CB8AC3E}">
        <p14:creationId xmlns:p14="http://schemas.microsoft.com/office/powerpoint/2010/main" val="3010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屏版面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76"/>
          <p:cNvSpPr/>
          <p:nvPr userDrawn="1"/>
        </p:nvSpPr>
        <p:spPr>
          <a:xfrm flipH="1" flipV="1">
            <a:off x="-843" y="4435"/>
            <a:ext cx="10834746" cy="6824629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59821 w 10059821"/>
              <a:gd name="connsiteY2" fmla="*/ 4989464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59821"/>
              <a:gd name="connsiteY0" fmla="*/ 0 h 6865998"/>
              <a:gd name="connsiteX1" fmla="*/ 10059821 w 10059821"/>
              <a:gd name="connsiteY1" fmla="*/ 1828 h 6865998"/>
              <a:gd name="connsiteX2" fmla="*/ 10036672 w 10059821"/>
              <a:gd name="connsiteY2" fmla="*/ 6865998 h 6865998"/>
              <a:gd name="connsiteX3" fmla="*/ 0 w 10059821"/>
              <a:gd name="connsiteY3" fmla="*/ 6861539 h 6865998"/>
              <a:gd name="connsiteX4" fmla="*/ 4612613 w 10059821"/>
              <a:gd name="connsiteY4" fmla="*/ 0 h 6865998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31086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80773"/>
              <a:gd name="connsiteY0" fmla="*/ 0 h 6861539"/>
              <a:gd name="connsiteX1" fmla="*/ 10059821 w 10080773"/>
              <a:gd name="connsiteY1" fmla="*/ 1828 h 6861539"/>
              <a:gd name="connsiteX2" fmla="*/ 10079662 w 10080773"/>
              <a:gd name="connsiteY2" fmla="*/ 6842723 h 6861539"/>
              <a:gd name="connsiteX3" fmla="*/ 0 w 10080773"/>
              <a:gd name="connsiteY3" fmla="*/ 6861539 h 6861539"/>
              <a:gd name="connsiteX4" fmla="*/ 4612613 w 10080773"/>
              <a:gd name="connsiteY4" fmla="*/ 0 h 6861539"/>
              <a:gd name="connsiteX0" fmla="*/ 4612613 w 10059821"/>
              <a:gd name="connsiteY0" fmla="*/ 0 h 6861539"/>
              <a:gd name="connsiteX1" fmla="*/ 10059821 w 10059821"/>
              <a:gd name="connsiteY1" fmla="*/ 1828 h 6861539"/>
              <a:gd name="connsiteX2" fmla="*/ 10047419 w 10059821"/>
              <a:gd name="connsiteY2" fmla="*/ 6854360 h 6861539"/>
              <a:gd name="connsiteX3" fmla="*/ 0 w 10059821"/>
              <a:gd name="connsiteY3" fmla="*/ 6861539 h 6861539"/>
              <a:gd name="connsiteX4" fmla="*/ 4612613 w 10059821"/>
              <a:gd name="connsiteY4" fmla="*/ 0 h 6861539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42724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  <a:gd name="connsiteX0" fmla="*/ 4612613 w 10059821"/>
              <a:gd name="connsiteY0" fmla="*/ 0 h 6877636"/>
              <a:gd name="connsiteX1" fmla="*/ 10059821 w 10059821"/>
              <a:gd name="connsiteY1" fmla="*/ 1828 h 6877636"/>
              <a:gd name="connsiteX2" fmla="*/ 10047419 w 10059821"/>
              <a:gd name="connsiteY2" fmla="*/ 6877636 h 6877636"/>
              <a:gd name="connsiteX3" fmla="*/ 0 w 10059821"/>
              <a:gd name="connsiteY3" fmla="*/ 6861539 h 6877636"/>
              <a:gd name="connsiteX4" fmla="*/ 4612613 w 10059821"/>
              <a:gd name="connsiteY4" fmla="*/ 0 h 6877636"/>
              <a:gd name="connsiteX0" fmla="*/ 4612613 w 10060603"/>
              <a:gd name="connsiteY0" fmla="*/ 0 h 6861539"/>
              <a:gd name="connsiteX1" fmla="*/ 10059821 w 10060603"/>
              <a:gd name="connsiteY1" fmla="*/ 1828 h 6861539"/>
              <a:gd name="connsiteX2" fmla="*/ 10058167 w 10060603"/>
              <a:gd name="connsiteY2" fmla="*/ 6854361 h 6861539"/>
              <a:gd name="connsiteX3" fmla="*/ 0 w 10060603"/>
              <a:gd name="connsiteY3" fmla="*/ 6861539 h 6861539"/>
              <a:gd name="connsiteX4" fmla="*/ 4612613 w 10060603"/>
              <a:gd name="connsiteY4" fmla="*/ 0 h 6861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60603" h="6861539">
                <a:moveTo>
                  <a:pt x="4612613" y="0"/>
                </a:moveTo>
                <a:lnTo>
                  <a:pt x="10059821" y="1828"/>
                </a:lnTo>
                <a:cubicBezTo>
                  <a:pt x="10052105" y="2289885"/>
                  <a:pt x="10065883" y="4566304"/>
                  <a:pt x="10058167" y="6854361"/>
                </a:cubicBezTo>
                <a:lnTo>
                  <a:pt x="0" y="6861539"/>
                </a:lnTo>
                <a:lnTo>
                  <a:pt x="4612613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76"/>
          <p:cNvSpPr/>
          <p:nvPr userDrawn="1"/>
        </p:nvSpPr>
        <p:spPr>
          <a:xfrm rot="10800000" flipH="1">
            <a:off x="2129743" y="4959385"/>
            <a:ext cx="10062258" cy="1869678"/>
          </a:xfrm>
          <a:custGeom>
            <a:avLst/>
            <a:gdLst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0 w 12192000"/>
              <a:gd name="connsiteY3" fmla="*/ 4987636 h 4987636"/>
              <a:gd name="connsiteX4" fmla="*/ 0 w 12192000"/>
              <a:gd name="connsiteY4" fmla="*/ 0 h 4987636"/>
              <a:gd name="connsiteX0" fmla="*/ 0 w 12192000"/>
              <a:gd name="connsiteY0" fmla="*/ 0 h 4987636"/>
              <a:gd name="connsiteX1" fmla="*/ 12192000 w 12192000"/>
              <a:gd name="connsiteY1" fmla="*/ 0 h 4987636"/>
              <a:gd name="connsiteX2" fmla="*/ 12192000 w 12192000"/>
              <a:gd name="connsiteY2" fmla="*/ 4987636 h 4987636"/>
              <a:gd name="connsiteX3" fmla="*/ 5165558 w 12192000"/>
              <a:gd name="connsiteY3" fmla="*/ 4971594 h 4987636"/>
              <a:gd name="connsiteX4" fmla="*/ 0 w 12192000"/>
              <a:gd name="connsiteY4" fmla="*/ 0 h 4987636"/>
              <a:gd name="connsiteX0" fmla="*/ 0 w 8935453"/>
              <a:gd name="connsiteY0" fmla="*/ 0 h 5003678"/>
              <a:gd name="connsiteX1" fmla="*/ 8935453 w 8935453"/>
              <a:gd name="connsiteY1" fmla="*/ 16042 h 5003678"/>
              <a:gd name="connsiteX2" fmla="*/ 8935453 w 8935453"/>
              <a:gd name="connsiteY2" fmla="*/ 5003678 h 5003678"/>
              <a:gd name="connsiteX3" fmla="*/ 1909011 w 8935453"/>
              <a:gd name="connsiteY3" fmla="*/ 4987636 h 5003678"/>
              <a:gd name="connsiteX4" fmla="*/ 0 w 8935453"/>
              <a:gd name="connsiteY4" fmla="*/ 0 h 5003678"/>
              <a:gd name="connsiteX0" fmla="*/ 2486526 w 7026442"/>
              <a:gd name="connsiteY0" fmla="*/ 0 h 5003678"/>
              <a:gd name="connsiteX1" fmla="*/ 7026442 w 7026442"/>
              <a:gd name="connsiteY1" fmla="*/ 16042 h 5003678"/>
              <a:gd name="connsiteX2" fmla="*/ 7026442 w 7026442"/>
              <a:gd name="connsiteY2" fmla="*/ 5003678 h 5003678"/>
              <a:gd name="connsiteX3" fmla="*/ 0 w 7026442"/>
              <a:gd name="connsiteY3" fmla="*/ 4987636 h 5003678"/>
              <a:gd name="connsiteX4" fmla="*/ 2486526 w 7026442"/>
              <a:gd name="connsiteY4" fmla="*/ 0 h 5003678"/>
              <a:gd name="connsiteX0" fmla="*/ 4235115 w 8775031"/>
              <a:gd name="connsiteY0" fmla="*/ 0 h 5003678"/>
              <a:gd name="connsiteX1" fmla="*/ 8775031 w 8775031"/>
              <a:gd name="connsiteY1" fmla="*/ 16042 h 5003678"/>
              <a:gd name="connsiteX2" fmla="*/ 8775031 w 8775031"/>
              <a:gd name="connsiteY2" fmla="*/ 5003678 h 5003678"/>
              <a:gd name="connsiteX3" fmla="*/ 0 w 8775031"/>
              <a:gd name="connsiteY3" fmla="*/ 4987636 h 5003678"/>
              <a:gd name="connsiteX4" fmla="*/ 4235115 w 8775031"/>
              <a:gd name="connsiteY4" fmla="*/ 0 h 5003678"/>
              <a:gd name="connsiteX0" fmla="*/ 3304673 w 8775031"/>
              <a:gd name="connsiteY0" fmla="*/ 0 h 5035762"/>
              <a:gd name="connsiteX1" fmla="*/ 8775031 w 8775031"/>
              <a:gd name="connsiteY1" fmla="*/ 48126 h 5035762"/>
              <a:gd name="connsiteX2" fmla="*/ 8775031 w 8775031"/>
              <a:gd name="connsiteY2" fmla="*/ 5035762 h 5035762"/>
              <a:gd name="connsiteX3" fmla="*/ 0 w 8775031"/>
              <a:gd name="connsiteY3" fmla="*/ 5019720 h 5035762"/>
              <a:gd name="connsiteX4" fmla="*/ 3304673 w 8775031"/>
              <a:gd name="connsiteY4" fmla="*/ 0 h 5035762"/>
              <a:gd name="connsiteX0" fmla="*/ 3316248 w 8775031"/>
              <a:gd name="connsiteY0" fmla="*/ 0 h 5024188"/>
              <a:gd name="connsiteX1" fmla="*/ 8775031 w 8775031"/>
              <a:gd name="connsiteY1" fmla="*/ 36552 h 5024188"/>
              <a:gd name="connsiteX2" fmla="*/ 8775031 w 8775031"/>
              <a:gd name="connsiteY2" fmla="*/ 5024188 h 5024188"/>
              <a:gd name="connsiteX3" fmla="*/ 0 w 8775031"/>
              <a:gd name="connsiteY3" fmla="*/ 5008146 h 5024188"/>
              <a:gd name="connsiteX4" fmla="*/ 3316248 w 8775031"/>
              <a:gd name="connsiteY4" fmla="*/ 0 h 5024188"/>
              <a:gd name="connsiteX0" fmla="*/ 3327823 w 8775031"/>
              <a:gd name="connsiteY0" fmla="*/ 0 h 4989464"/>
              <a:gd name="connsiteX1" fmla="*/ 8775031 w 8775031"/>
              <a:gd name="connsiteY1" fmla="*/ 1828 h 4989464"/>
              <a:gd name="connsiteX2" fmla="*/ 8775031 w 8775031"/>
              <a:gd name="connsiteY2" fmla="*/ 4989464 h 4989464"/>
              <a:gd name="connsiteX3" fmla="*/ 0 w 8775031"/>
              <a:gd name="connsiteY3" fmla="*/ 4973422 h 4989464"/>
              <a:gd name="connsiteX4" fmla="*/ 3327823 w 8775031"/>
              <a:gd name="connsiteY4" fmla="*/ 0 h 4989464"/>
              <a:gd name="connsiteX0" fmla="*/ 0 w 5447208"/>
              <a:gd name="connsiteY0" fmla="*/ 0 h 4989464"/>
              <a:gd name="connsiteX1" fmla="*/ 5447208 w 5447208"/>
              <a:gd name="connsiteY1" fmla="*/ 1828 h 4989464"/>
              <a:gd name="connsiteX2" fmla="*/ 5447208 w 5447208"/>
              <a:gd name="connsiteY2" fmla="*/ 4989464 h 4989464"/>
              <a:gd name="connsiteX3" fmla="*/ 1776613 w 5447208"/>
              <a:gd name="connsiteY3" fmla="*/ 4973423 h 4989464"/>
              <a:gd name="connsiteX4" fmla="*/ 0 w 5447208"/>
              <a:gd name="connsiteY4" fmla="*/ 0 h 4989464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3709585 w 7380180"/>
              <a:gd name="connsiteY3" fmla="*/ 5004298 h 5020339"/>
              <a:gd name="connsiteX4" fmla="*/ 0 w 7380180"/>
              <a:gd name="connsiteY4" fmla="*/ 0 h 5020339"/>
              <a:gd name="connsiteX0" fmla="*/ 0 w 7380180"/>
              <a:gd name="connsiteY0" fmla="*/ 0 h 5020339"/>
              <a:gd name="connsiteX1" fmla="*/ 7380180 w 7380180"/>
              <a:gd name="connsiteY1" fmla="*/ 32703 h 5020339"/>
              <a:gd name="connsiteX2" fmla="*/ 7380180 w 7380180"/>
              <a:gd name="connsiteY2" fmla="*/ 5020339 h 5020339"/>
              <a:gd name="connsiteX3" fmla="*/ 2239600 w 7380180"/>
              <a:gd name="connsiteY3" fmla="*/ 5004298 h 5020339"/>
              <a:gd name="connsiteX4" fmla="*/ 0 w 7380180"/>
              <a:gd name="connsiteY4" fmla="*/ 0 h 5020339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927083 w 7067663"/>
              <a:gd name="connsiteY3" fmla="*/ 4971595 h 4987636"/>
              <a:gd name="connsiteX4" fmla="*/ 0 w 7067663"/>
              <a:gd name="connsiteY4" fmla="*/ 29053 h 4987636"/>
              <a:gd name="connsiteX0" fmla="*/ 0 w 7067663"/>
              <a:gd name="connsiteY0" fmla="*/ 29053 h 5002473"/>
              <a:gd name="connsiteX1" fmla="*/ 7067663 w 7067663"/>
              <a:gd name="connsiteY1" fmla="*/ 0 h 5002473"/>
              <a:gd name="connsiteX2" fmla="*/ 7067663 w 7067663"/>
              <a:gd name="connsiteY2" fmla="*/ 4987636 h 5002473"/>
              <a:gd name="connsiteX3" fmla="*/ 1927083 w 7067663"/>
              <a:gd name="connsiteY3" fmla="*/ 5002473 h 5002473"/>
              <a:gd name="connsiteX4" fmla="*/ 0 w 7067663"/>
              <a:gd name="connsiteY4" fmla="*/ 29053 h 5002473"/>
              <a:gd name="connsiteX0" fmla="*/ 0 w 7067663"/>
              <a:gd name="connsiteY0" fmla="*/ 29053 h 4987636"/>
              <a:gd name="connsiteX1" fmla="*/ 7067663 w 7067663"/>
              <a:gd name="connsiteY1" fmla="*/ 0 h 4987636"/>
              <a:gd name="connsiteX2" fmla="*/ 7067663 w 7067663"/>
              <a:gd name="connsiteY2" fmla="*/ 4987636 h 4987636"/>
              <a:gd name="connsiteX3" fmla="*/ 1875620 w 7067663"/>
              <a:gd name="connsiteY3" fmla="*/ 4971598 h 4987636"/>
              <a:gd name="connsiteX4" fmla="*/ 0 w 7067663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1481066 w 6673109"/>
              <a:gd name="connsiteY3" fmla="*/ 4971598 h 4987636"/>
              <a:gd name="connsiteX4" fmla="*/ 0 w 6673109"/>
              <a:gd name="connsiteY4" fmla="*/ 29053 h 4987636"/>
              <a:gd name="connsiteX0" fmla="*/ 0 w 6673109"/>
              <a:gd name="connsiteY0" fmla="*/ 29053 h 4987636"/>
              <a:gd name="connsiteX1" fmla="*/ 6673109 w 6673109"/>
              <a:gd name="connsiteY1" fmla="*/ 0 h 4987636"/>
              <a:gd name="connsiteX2" fmla="*/ 6673109 w 6673109"/>
              <a:gd name="connsiteY2" fmla="*/ 4987636 h 4987636"/>
              <a:gd name="connsiteX3" fmla="*/ 245940 w 6673109"/>
              <a:gd name="connsiteY3" fmla="*/ 4971598 h 4987636"/>
              <a:gd name="connsiteX4" fmla="*/ 0 w 6673109"/>
              <a:gd name="connsiteY4" fmla="*/ 29053 h 4987636"/>
              <a:gd name="connsiteX0" fmla="*/ 1040649 w 6427169"/>
              <a:gd name="connsiteY0" fmla="*/ 29053 h 4987636"/>
              <a:gd name="connsiteX1" fmla="*/ 6427169 w 6427169"/>
              <a:gd name="connsiteY1" fmla="*/ 0 h 4987636"/>
              <a:gd name="connsiteX2" fmla="*/ 6427169 w 6427169"/>
              <a:gd name="connsiteY2" fmla="*/ 4987636 h 4987636"/>
              <a:gd name="connsiteX3" fmla="*/ 0 w 6427169"/>
              <a:gd name="connsiteY3" fmla="*/ 4971598 h 4987636"/>
              <a:gd name="connsiteX4" fmla="*/ 1040649 w 6427169"/>
              <a:gd name="connsiteY4" fmla="*/ 29053 h 4987636"/>
              <a:gd name="connsiteX0" fmla="*/ 903413 w 6289933"/>
              <a:gd name="connsiteY0" fmla="*/ 29053 h 4987636"/>
              <a:gd name="connsiteX1" fmla="*/ 6289933 w 6289933"/>
              <a:gd name="connsiteY1" fmla="*/ 0 h 4987636"/>
              <a:gd name="connsiteX2" fmla="*/ 6289933 w 6289933"/>
              <a:gd name="connsiteY2" fmla="*/ 4987636 h 4987636"/>
              <a:gd name="connsiteX3" fmla="*/ 0 w 6289933"/>
              <a:gd name="connsiteY3" fmla="*/ 4940723 h 4987636"/>
              <a:gd name="connsiteX4" fmla="*/ 903413 w 6289933"/>
              <a:gd name="connsiteY4" fmla="*/ 29053 h 4987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33" h="4987636">
                <a:moveTo>
                  <a:pt x="903413" y="29053"/>
                </a:moveTo>
                <a:lnTo>
                  <a:pt x="6289933" y="0"/>
                </a:lnTo>
                <a:lnTo>
                  <a:pt x="6289933" y="4987636"/>
                </a:lnTo>
                <a:lnTo>
                  <a:pt x="0" y="4940723"/>
                </a:lnTo>
                <a:lnTo>
                  <a:pt x="903413" y="29053"/>
                </a:lnTo>
                <a:close/>
              </a:path>
            </a:pathLst>
          </a:custGeom>
          <a:solidFill>
            <a:schemeClr val="tx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图片占位符 5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467"/>
            <a:ext cx="12192843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kumimoji="1" lang="zh-CN" altLang="en-US"/>
              <a:t>全屏展示的图片应图片居中放置</a:t>
            </a:r>
          </a:p>
        </p:txBody>
      </p:sp>
    </p:spTree>
    <p:extLst>
      <p:ext uri="{BB962C8B-B14F-4D97-AF65-F5344CB8AC3E}">
        <p14:creationId xmlns:p14="http://schemas.microsoft.com/office/powerpoint/2010/main" val="7839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00D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82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64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67" r:id="rId2"/>
    <p:sldLayoutId id="2147483665" r:id="rId3"/>
    <p:sldLayoutId id="2147483659" r:id="rId4"/>
    <p:sldLayoutId id="2147483653" r:id="rId5"/>
    <p:sldLayoutId id="2147483660" r:id="rId6"/>
    <p:sldLayoutId id="2147483661" r:id="rId7"/>
    <p:sldLayoutId id="2147483662" r:id="rId8"/>
    <p:sldLayoutId id="2147483663" r:id="rId9"/>
    <p:sldLayoutId id="2147483666" r:id="rId10"/>
    <p:sldLayoutId id="2147483664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oj.shiyancang.cn/Problem/782.html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实验舱蛟龙五班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攀哥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955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B50FD6B-AB4F-3B44-9D03-B87DAFDCE9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stack</a:t>
            </a:r>
            <a:r>
              <a:rPr kumimoji="1" lang="zh-CN" altLang="en-US" dirty="0"/>
              <a:t> 栈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59874C-FCDB-E749-946B-C25644676F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en-US" altLang="zh-CN" dirty="0"/>
              <a:t>stack&lt;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</a:t>
            </a:r>
            <a:r>
              <a:rPr kumimoji="1" lang="en-US" altLang="zh-CN" dirty="0"/>
              <a:t>;</a:t>
            </a:r>
            <a:r>
              <a:rPr kumimoji="1" lang="zh-CN" altLang="en-US" dirty="0"/>
              <a:t> 声明栈</a:t>
            </a:r>
            <a:endParaRPr kumimoji="1" lang="en-US" altLang="zh-CN" dirty="0"/>
          </a:p>
          <a:p>
            <a:r>
              <a:rPr kumimoji="1" lang="en-US" altLang="zh-CN" dirty="0" err="1"/>
              <a:t>st.empty</a:t>
            </a:r>
            <a:r>
              <a:rPr kumimoji="1" lang="en-US" altLang="zh-CN" dirty="0"/>
              <a:t>()</a:t>
            </a:r>
            <a:r>
              <a:rPr kumimoji="1" lang="zh-CN" altLang="en-US" dirty="0"/>
              <a:t> 判断栈是否为空</a:t>
            </a:r>
            <a:endParaRPr kumimoji="1" lang="en-US" altLang="zh-CN" dirty="0"/>
          </a:p>
          <a:p>
            <a:r>
              <a:rPr kumimoji="1" lang="en-US" altLang="zh-CN" dirty="0" err="1"/>
              <a:t>st.push</a:t>
            </a:r>
            <a:r>
              <a:rPr kumimoji="1" lang="en-US" altLang="zh-CN" dirty="0"/>
              <a:t>(x);</a:t>
            </a:r>
            <a:r>
              <a:rPr kumimoji="1" lang="zh-CN" altLang="en-US" dirty="0"/>
              <a:t> 栈中加入一个元素</a:t>
            </a:r>
            <a:r>
              <a:rPr kumimoji="1" lang="en-US" altLang="zh-CN" dirty="0"/>
              <a:t>x</a:t>
            </a:r>
          </a:p>
          <a:p>
            <a:r>
              <a:rPr kumimoji="1" lang="en-US" altLang="zh-CN" dirty="0" err="1"/>
              <a:t>st.pop</a:t>
            </a:r>
            <a:r>
              <a:rPr kumimoji="1" lang="en-US" altLang="zh-CN" dirty="0"/>
              <a:t>();</a:t>
            </a:r>
            <a:r>
              <a:rPr kumimoji="1" lang="zh-CN" altLang="en-US" dirty="0"/>
              <a:t> 栈顶元素出队</a:t>
            </a:r>
            <a:endParaRPr kumimoji="1" lang="en-US" altLang="zh-CN" dirty="0"/>
          </a:p>
          <a:p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st.top</a:t>
            </a:r>
            <a:r>
              <a:rPr kumimoji="1" lang="en-US" altLang="zh-CN" dirty="0"/>
              <a:t>();</a:t>
            </a:r>
            <a:r>
              <a:rPr kumimoji="1" lang="zh-CN" altLang="en-US" dirty="0"/>
              <a:t> 取出栈顶元素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87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其他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5237544"/>
          </a:xfrm>
        </p:spPr>
        <p:txBody>
          <a:bodyPr/>
          <a:lstStyle/>
          <a:p>
            <a:r>
              <a:rPr kumimoji="1" lang="en-US" altLang="zh-CN" dirty="0"/>
              <a:t>sort</a:t>
            </a:r>
          </a:p>
          <a:p>
            <a:pPr lvl="1"/>
            <a:r>
              <a:rPr kumimoji="1" lang="zh-CN" altLang="en-US" dirty="0">
                <a:ea typeface="Source Han Sans CN Medium" panose="020B0600000000000000"/>
              </a:rPr>
              <a:t>数组排序</a:t>
            </a:r>
            <a:endParaRPr kumimoji="1" lang="en-US" altLang="zh-CN" dirty="0">
              <a:ea typeface="Source Han Sans CN Medium" panose="020B0600000000000000"/>
            </a:endParaRPr>
          </a:p>
          <a:p>
            <a:r>
              <a:rPr kumimoji="1" lang="en-US" altLang="zh-CN" dirty="0" err="1"/>
              <a:t>nth_element</a:t>
            </a:r>
            <a:endParaRPr kumimoji="1" lang="en-US" altLang="zh-CN" dirty="0"/>
          </a:p>
          <a:p>
            <a:pPr lvl="1"/>
            <a:r>
              <a:rPr kumimoji="1" lang="zh-CN" altLang="en-US" dirty="0">
                <a:ea typeface="Source Han Sans CN Medium" panose="020B0600000000000000"/>
              </a:rPr>
              <a:t>求第</a:t>
            </a:r>
            <a:r>
              <a:rPr kumimoji="1" lang="en-US" altLang="zh-CN" dirty="0">
                <a:ea typeface="Source Han Sans CN Medium" panose="020B0600000000000000"/>
              </a:rPr>
              <a:t> n </a:t>
            </a:r>
            <a:r>
              <a:rPr kumimoji="1" lang="zh-CN" altLang="en-US" dirty="0">
                <a:ea typeface="Source Han Sans CN Medium" panose="020B0600000000000000"/>
              </a:rPr>
              <a:t>小元素</a:t>
            </a:r>
            <a:endParaRPr kumimoji="1" lang="en-US" altLang="zh-CN" dirty="0">
              <a:ea typeface="Source Han Sans CN Medium" panose="020B0600000000000000"/>
            </a:endParaRPr>
          </a:p>
          <a:p>
            <a:r>
              <a:rPr kumimoji="1" lang="en-US" altLang="zh-CN" dirty="0"/>
              <a:t>unique</a:t>
            </a:r>
          </a:p>
          <a:p>
            <a:pPr lvl="1"/>
            <a:r>
              <a:rPr kumimoji="1" lang="zh-CN" altLang="en-US" dirty="0">
                <a:ea typeface="Source Han Sans CN Medium" panose="020B0600000000000000"/>
              </a:rPr>
              <a:t>数组去重</a:t>
            </a:r>
            <a:endParaRPr kumimoji="1" lang="en-US" altLang="zh-CN" dirty="0">
              <a:ea typeface="Source Han Sans CN Medium" panose="020B0600000000000000"/>
            </a:endParaRPr>
          </a:p>
          <a:p>
            <a:r>
              <a:rPr kumimoji="1" lang="en-US" altLang="zh-CN" dirty="0"/>
              <a:t>……</a:t>
            </a:r>
          </a:p>
          <a:p>
            <a:endParaRPr kumimoji="1"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36868" y="1588130"/>
            <a:ext cx="6844937" cy="407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5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前缀和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0447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CE68A-82A7-FC40-833E-E76581794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/>
              <a:t>1459-</a:t>
            </a:r>
            <a:r>
              <a:rPr kumimoji="1" lang="zh-CN" altLang="en-US" dirty="0"/>
              <a:t>区间求和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690926-EDB5-AD48-8383-872AD0DE74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给你一个长为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数组，进行</a:t>
            </a:r>
            <a:r>
              <a:rPr kumimoji="1" lang="en-US" altLang="zh-CN" dirty="0"/>
              <a:t>Q</a:t>
            </a:r>
            <a:r>
              <a:rPr kumimoji="1" lang="zh-CN" altLang="en-US" dirty="0"/>
              <a:t>次询问，每次询问给出</a:t>
            </a:r>
            <a:r>
              <a:rPr kumimoji="1" lang="en-US" altLang="zh-CN" dirty="0"/>
              <a:t>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</a:t>
            </a:r>
            <a:r>
              <a:rPr kumimoji="1" lang="zh-CN" altLang="en-US" dirty="0"/>
              <a:t>，请对每次询问输出</a:t>
            </a:r>
            <a:r>
              <a:rPr kumimoji="1" lang="en-US" altLang="zh-CN" dirty="0"/>
              <a:t>a[L]+a[L+1]+a[L+2]+......+a[R]</a:t>
            </a:r>
            <a:r>
              <a:rPr kumimoji="1" lang="zh-CN" altLang="en-US" dirty="0"/>
              <a:t>的和</a:t>
            </a:r>
            <a:endParaRPr kumimoji="1" lang="en-US" altLang="zh-CN" dirty="0"/>
          </a:p>
          <a:p>
            <a:r>
              <a:rPr kumimoji="1" lang="en-US" altLang="zh-CN" dirty="0"/>
              <a:t>N,</a:t>
            </a:r>
            <a:r>
              <a:rPr kumimoji="1" lang="zh-CN" altLang="en-US" dirty="0"/>
              <a:t> </a:t>
            </a:r>
            <a:r>
              <a:rPr kumimoji="1" lang="en-US" altLang="zh-CN" dirty="0"/>
              <a:t>Q≤100000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5B5FD9-6C3B-BF44-9787-1EE694495289}"/>
              </a:ext>
            </a:extLst>
          </p:cNvPr>
          <p:cNvSpPr txBox="1"/>
          <p:nvPr/>
        </p:nvSpPr>
        <p:spPr>
          <a:xfrm>
            <a:off x="1178038" y="3724202"/>
            <a:ext cx="1723549" cy="304698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输入样例：</a:t>
            </a:r>
            <a:endParaRPr kumimoji="1" lang="en-US" altLang="zh-CN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r>
              <a:rPr lang="en-US" altLang="zh-CN" sz="2400" dirty="0"/>
              <a:t>5</a:t>
            </a:r>
          </a:p>
          <a:p>
            <a:r>
              <a:rPr lang="en-US" altLang="zh-CN" sz="2400" dirty="0"/>
              <a:t>1 2 3 4 5</a:t>
            </a:r>
          </a:p>
          <a:p>
            <a:r>
              <a:rPr lang="en-US" altLang="zh-CN" sz="2400" dirty="0"/>
              <a:t>4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5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r>
              <a:rPr lang="en-US" altLang="zh-CN" sz="2400" dirty="0"/>
              <a:t>4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91430F9-0D0F-2C4F-8379-101CCB28F9C4}"/>
              </a:ext>
            </a:extLst>
          </p:cNvPr>
          <p:cNvSpPr/>
          <p:nvPr/>
        </p:nvSpPr>
        <p:spPr>
          <a:xfrm>
            <a:off x="3510537" y="4832198"/>
            <a:ext cx="22220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输出样例：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</a:p>
          <a:p>
            <a:r>
              <a:rPr lang="en-US" altLang="zh-CN" sz="2400" dirty="0"/>
              <a:t>12</a:t>
            </a:r>
          </a:p>
          <a:p>
            <a:r>
              <a:rPr lang="en-US" altLang="zh-CN" sz="2400" dirty="0"/>
              <a:t>9</a:t>
            </a:r>
          </a:p>
          <a:p>
            <a:r>
              <a:rPr lang="en-US" altLang="zh-CN" sz="2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59572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C7F4B56-1476-1149-A105-811447042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  <a:r>
              <a:rPr kumimoji="1" lang="en-US" altLang="zh-CN" dirty="0"/>
              <a:t>-</a:t>
            </a:r>
            <a:r>
              <a:rPr kumimoji="1" lang="zh-CN" altLang="en-US" dirty="0"/>
              <a:t>区间求和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E3E87-F81B-7A4F-A576-76770E2DDD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for</a:t>
            </a:r>
            <a:r>
              <a:rPr kumimoji="1" lang="zh-CN" altLang="en-US" dirty="0"/>
              <a:t>循环求和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分析算法的时间复杂度：</a:t>
            </a:r>
            <a:r>
              <a:rPr kumimoji="1" lang="en-US" altLang="zh-CN" dirty="0"/>
              <a:t>O(N</a:t>
            </a:r>
            <a:r>
              <a:rPr kumimoji="1" lang="zh-CN" altLang="en-US" dirty="0"/>
              <a:t>*</a:t>
            </a:r>
            <a:r>
              <a:rPr kumimoji="1" lang="en-US" altLang="zh-CN" dirty="0"/>
              <a:t>Q)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458880-76A5-A34D-B6BC-E025DC80BF8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8695" y="1620456"/>
            <a:ext cx="4337050" cy="416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4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73B681B-C081-B846-A69A-8E82CB1B3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前缀和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45D54C-3DE7-6B47-9A5B-2E2AD3A98A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409440"/>
            <a:ext cx="11033907" cy="4664597"/>
          </a:xfrm>
        </p:spPr>
        <p:txBody>
          <a:bodyPr/>
          <a:lstStyle/>
          <a:p>
            <a:r>
              <a:rPr kumimoji="1" lang="zh-CN" altLang="en-US" dirty="0"/>
              <a:t>前缀是什么意思？</a:t>
            </a:r>
            <a:r>
              <a:rPr kumimoji="1" lang="en-US" altLang="zh-CN" dirty="0"/>
              <a:t>p</a:t>
            </a:r>
            <a:r>
              <a:rPr kumimoji="1" lang="zh-CN" altLang="en-US" dirty="0"/>
              <a:t>位置的前缀指从数组开头到</a:t>
            </a:r>
            <a:r>
              <a:rPr kumimoji="1" lang="en-US" altLang="zh-CN" dirty="0"/>
              <a:t>a[p]</a:t>
            </a:r>
            <a:r>
              <a:rPr kumimoji="1" lang="zh-CN" altLang="en-US" dirty="0"/>
              <a:t>的所有数</a:t>
            </a:r>
            <a:endParaRPr kumimoji="1" lang="en-US" altLang="zh-CN" dirty="0"/>
          </a:p>
          <a:p>
            <a:r>
              <a:rPr kumimoji="1" lang="zh-CN" altLang="en-US" dirty="0"/>
              <a:t>对于数组 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zh-CN" altLang="en-US" dirty="0"/>
              <a:t>前缀和就是指前缀所有数的总和</a:t>
            </a:r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D7738CE-1854-944D-9692-C299677BA5E6}"/>
              </a:ext>
            </a:extLst>
          </p:cNvPr>
          <p:cNvGraphicFramePr>
            <a:graphicFrameLocks noGrp="1"/>
          </p:cNvGraphicFramePr>
          <p:nvPr/>
        </p:nvGraphicFramePr>
        <p:xfrm>
          <a:off x="859692" y="2900157"/>
          <a:ext cx="4263291" cy="2839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097">
                  <a:extLst>
                    <a:ext uri="{9D8B030D-6E8A-4147-A177-3AD203B41FA5}">
                      <a16:colId xmlns:a16="http://schemas.microsoft.com/office/drawing/2014/main" val="2143074545"/>
                    </a:ext>
                  </a:extLst>
                </a:gridCol>
                <a:gridCol w="1421097">
                  <a:extLst>
                    <a:ext uri="{9D8B030D-6E8A-4147-A177-3AD203B41FA5}">
                      <a16:colId xmlns:a16="http://schemas.microsoft.com/office/drawing/2014/main" val="2282472731"/>
                    </a:ext>
                  </a:extLst>
                </a:gridCol>
                <a:gridCol w="1421097">
                  <a:extLst>
                    <a:ext uri="{9D8B030D-6E8A-4147-A177-3AD203B41FA5}">
                      <a16:colId xmlns:a16="http://schemas.microsoft.com/office/drawing/2014/main" val="2089355954"/>
                    </a:ext>
                  </a:extLst>
                </a:gridCol>
              </a:tblGrid>
              <a:tr h="405641">
                <a:tc>
                  <a:txBody>
                    <a:bodyPr/>
                    <a:lstStyle/>
                    <a:p>
                      <a:r>
                        <a:rPr lang="zh-CN" altLang="en-US" dirty="0"/>
                        <a:t>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前缀的和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00523"/>
                  </a:ext>
                </a:extLst>
              </a:tr>
              <a:tr h="40564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85598"/>
                  </a:ext>
                </a:extLst>
              </a:tr>
              <a:tr h="40564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09025"/>
                  </a:ext>
                </a:extLst>
              </a:tr>
              <a:tr h="40564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344556"/>
                  </a:ext>
                </a:extLst>
              </a:tr>
              <a:tr h="40564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617875"/>
                  </a:ext>
                </a:extLst>
              </a:tr>
              <a:tr h="405641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44802"/>
                  </a:ext>
                </a:extLst>
              </a:tr>
              <a:tr h="40564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9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46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A6D45C5-82BE-0349-A21D-8D717A50A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前缀和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BC333F-4712-6E49-9FAF-ADC7182CC0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位置</a:t>
            </a:r>
            <a:r>
              <a:rPr kumimoji="1" lang="en-US" altLang="zh-CN" dirty="0"/>
              <a:t>p</a:t>
            </a:r>
            <a:r>
              <a:rPr kumimoji="1" lang="zh-CN" altLang="en-US" dirty="0"/>
              <a:t>的</a:t>
            </a:r>
            <a:r>
              <a:rPr kumimoji="1" lang="zh-CN" altLang="en-US" dirty="0">
                <a:solidFill>
                  <a:srgbClr val="0070C0"/>
                </a:solidFill>
              </a:rPr>
              <a:t>前缀和</a:t>
            </a:r>
            <a:r>
              <a:rPr kumimoji="1" lang="zh-CN" altLang="en-US" dirty="0"/>
              <a:t>：从</a:t>
            </a:r>
            <a:r>
              <a:rPr kumimoji="1" lang="en-US" altLang="zh-CN" dirty="0"/>
              <a:t>1</a:t>
            </a:r>
            <a:r>
              <a:rPr kumimoji="1" lang="zh-CN" altLang="en-US" dirty="0"/>
              <a:t>到</a:t>
            </a:r>
            <a:r>
              <a:rPr kumimoji="1" lang="en-US" altLang="zh-CN" dirty="0"/>
              <a:t>p</a:t>
            </a:r>
            <a:r>
              <a:rPr kumimoji="1" lang="zh-CN" altLang="en-US" dirty="0"/>
              <a:t>所有数的和</a:t>
            </a:r>
            <a:endParaRPr kumimoji="1" lang="en-US" altLang="zh-CN" dirty="0"/>
          </a:p>
          <a:p>
            <a:r>
              <a:rPr kumimoji="1" lang="en-US" altLang="zh-CN" dirty="0"/>
              <a:t>sum[p]=a[1]+a[2]+......+a[p]</a:t>
            </a:r>
          </a:p>
          <a:p>
            <a:endParaRPr kumimoji="1" lang="en-US" altLang="zh-CN" dirty="0"/>
          </a:p>
          <a:p>
            <a:r>
              <a:rPr kumimoji="1" lang="zh-CN" altLang="en-US" dirty="0">
                <a:solidFill>
                  <a:srgbClr val="C00000"/>
                </a:solidFill>
              </a:rPr>
              <a:t>区间和</a:t>
            </a:r>
            <a:r>
              <a:rPr kumimoji="1" lang="zh-CN" altLang="en-US" dirty="0"/>
              <a:t>：从</a:t>
            </a:r>
            <a:r>
              <a:rPr kumimoji="1" lang="en-US" altLang="zh-CN" dirty="0"/>
              <a:t>L</a:t>
            </a:r>
            <a:r>
              <a:rPr kumimoji="1" lang="zh-CN" altLang="en-US" dirty="0"/>
              <a:t>到</a:t>
            </a:r>
            <a:r>
              <a:rPr kumimoji="1" lang="en-US" altLang="zh-CN" dirty="0"/>
              <a:t>R</a:t>
            </a:r>
            <a:r>
              <a:rPr kumimoji="1" lang="zh-CN" altLang="en-US" dirty="0"/>
              <a:t>的所有数的和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对于数组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，如果我已经有了它的</a:t>
            </a:r>
            <a:r>
              <a:rPr kumimoji="1" lang="zh-CN" altLang="en-US" dirty="0">
                <a:solidFill>
                  <a:srgbClr val="0070C0"/>
                </a:solidFill>
              </a:rPr>
              <a:t>前缀和</a:t>
            </a:r>
            <a:r>
              <a:rPr kumimoji="1" lang="zh-CN" altLang="en-US" dirty="0"/>
              <a:t>数组</a:t>
            </a:r>
            <a:r>
              <a:rPr kumimoji="1" lang="en-US" altLang="zh-CN" dirty="0"/>
              <a:t>sum</a:t>
            </a:r>
            <a:r>
              <a:rPr kumimoji="1" lang="zh-CN" altLang="en-US" dirty="0"/>
              <a:t>，如何快速求</a:t>
            </a:r>
            <a:r>
              <a:rPr kumimoji="1" lang="zh-CN" altLang="en-US" dirty="0">
                <a:solidFill>
                  <a:srgbClr val="C00000"/>
                </a:solidFill>
              </a:rPr>
              <a:t>区间和</a:t>
            </a:r>
            <a:r>
              <a:rPr kumimoji="1" lang="en-US" altLang="zh-CN" dirty="0"/>
              <a:t>a[L]+a[L+1]+a[L+2]+......+a[R]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B6BAB4B-83C2-124A-A2C8-BCB4E914DE4C}"/>
              </a:ext>
            </a:extLst>
          </p:cNvPr>
          <p:cNvGraphicFramePr>
            <a:graphicFrameLocks noGrp="1"/>
          </p:cNvGraphicFramePr>
          <p:nvPr/>
        </p:nvGraphicFramePr>
        <p:xfrm>
          <a:off x="7339704" y="1798188"/>
          <a:ext cx="4263291" cy="2839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097">
                  <a:extLst>
                    <a:ext uri="{9D8B030D-6E8A-4147-A177-3AD203B41FA5}">
                      <a16:colId xmlns:a16="http://schemas.microsoft.com/office/drawing/2014/main" val="2143074545"/>
                    </a:ext>
                  </a:extLst>
                </a:gridCol>
                <a:gridCol w="1421097">
                  <a:extLst>
                    <a:ext uri="{9D8B030D-6E8A-4147-A177-3AD203B41FA5}">
                      <a16:colId xmlns:a16="http://schemas.microsoft.com/office/drawing/2014/main" val="2282472731"/>
                    </a:ext>
                  </a:extLst>
                </a:gridCol>
                <a:gridCol w="1421097">
                  <a:extLst>
                    <a:ext uri="{9D8B030D-6E8A-4147-A177-3AD203B41FA5}">
                      <a16:colId xmlns:a16="http://schemas.microsoft.com/office/drawing/2014/main" val="2089355954"/>
                    </a:ext>
                  </a:extLst>
                </a:gridCol>
              </a:tblGrid>
              <a:tr h="405641">
                <a:tc>
                  <a:txBody>
                    <a:bodyPr/>
                    <a:lstStyle/>
                    <a:p>
                      <a:r>
                        <a:rPr lang="zh-CN" altLang="en-US" dirty="0"/>
                        <a:t>位置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前缀的和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900523"/>
                  </a:ext>
                </a:extLst>
              </a:tr>
              <a:tr h="405641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85598"/>
                  </a:ext>
                </a:extLst>
              </a:tr>
              <a:tr h="405641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909025"/>
                  </a:ext>
                </a:extLst>
              </a:tr>
              <a:tr h="405641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344556"/>
                  </a:ext>
                </a:extLst>
              </a:tr>
              <a:tr h="405641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617875"/>
                  </a:ext>
                </a:extLst>
              </a:tr>
              <a:tr h="405641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44802"/>
                  </a:ext>
                </a:extLst>
              </a:tr>
              <a:tr h="405641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4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94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13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6A48223-9580-3C4B-B0B3-265332DA5F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前缀和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3A52D-F5F4-AD42-BF87-5BE1587A05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前缀和相减！</a:t>
            </a:r>
            <a:endParaRPr kumimoji="1" lang="en-US" altLang="zh-CN" dirty="0"/>
          </a:p>
          <a:p>
            <a:r>
              <a:rPr kumimoji="1" lang="en-US" altLang="zh-CN" dirty="0"/>
              <a:t>sum[R]=a[1]+a[2]+......+a[R]</a:t>
            </a:r>
          </a:p>
          <a:p>
            <a:r>
              <a:rPr kumimoji="1" lang="en-US" altLang="zh-CN" dirty="0"/>
              <a:t>sum[L-1]=a[1]+a[2]+......+a[L-1]</a:t>
            </a:r>
          </a:p>
          <a:p>
            <a:r>
              <a:rPr kumimoji="1" lang="zh-CN" altLang="en-US" dirty="0"/>
              <a:t>如果把上面两个式子右边相减得到什么？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a[L]+a[L+1]+a[L+2]+......+a[R]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sum[R]-sum[L-1]</a:t>
            </a:r>
          </a:p>
        </p:txBody>
      </p:sp>
    </p:spTree>
    <p:extLst>
      <p:ext uri="{BB962C8B-B14F-4D97-AF65-F5344CB8AC3E}">
        <p14:creationId xmlns:p14="http://schemas.microsoft.com/office/powerpoint/2010/main" val="3938380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7C93B59-7DC4-EA47-A08B-3EA3868220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前缀和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E5F3D-081C-7A46-A289-0B46452B81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5984112" cy="4664597"/>
          </a:xfrm>
        </p:spPr>
        <p:txBody>
          <a:bodyPr/>
          <a:lstStyle/>
          <a:p>
            <a:r>
              <a:rPr kumimoji="1" lang="zh-CN" altLang="en-US" dirty="0"/>
              <a:t>这样每次求和，只要用两个前缀和相减就可以了，不用</a:t>
            </a:r>
            <a:r>
              <a:rPr kumimoji="1" lang="en-US" altLang="zh-CN" dirty="0"/>
              <a:t>for</a:t>
            </a:r>
            <a:r>
              <a:rPr kumimoji="1" lang="zh-CN" altLang="en-US" dirty="0"/>
              <a:t>循环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复杂度：求前缀和</a:t>
            </a:r>
            <a:r>
              <a:rPr kumimoji="1" lang="en-US" altLang="zh-CN" b="1" dirty="0"/>
              <a:t>O(N)</a:t>
            </a:r>
            <a:r>
              <a:rPr kumimoji="1" lang="zh-CN" altLang="en-US" dirty="0"/>
              <a:t>，求区间和</a:t>
            </a:r>
            <a:r>
              <a:rPr kumimoji="1" lang="en-US" altLang="zh-CN" b="1" dirty="0"/>
              <a:t>O(Q)</a:t>
            </a:r>
            <a:endParaRPr kumimoji="1"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48C486-61C0-8B45-A481-FA0B7E36199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9695" y="0"/>
            <a:ext cx="54423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00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DD5C92B-F147-4A43-86A6-63E256CF62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前缀和的扩展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FB9F5-9330-5141-8D0F-272E50AD90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前缀积：给定数组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，多次给出</a:t>
            </a:r>
            <a:r>
              <a:rPr kumimoji="1" lang="en-US" altLang="zh-CN" dirty="0"/>
              <a:t>L,R</a:t>
            </a:r>
            <a:r>
              <a:rPr kumimoji="1" lang="zh-CN" altLang="en-US" dirty="0"/>
              <a:t>，求</a:t>
            </a:r>
            <a:r>
              <a:rPr kumimoji="1" lang="en-US" altLang="zh-CN" dirty="0"/>
              <a:t>a[L]×a[L+1] ×...... ×a[R]</a:t>
            </a:r>
            <a:r>
              <a:rPr kumimoji="1" lang="zh-CN" altLang="en-US" dirty="0"/>
              <a:t>的积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前缀最大值：给定数组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，多次给出</a:t>
            </a:r>
            <a:r>
              <a:rPr kumimoji="1" lang="en-US" altLang="zh-CN" dirty="0"/>
              <a:t>p</a:t>
            </a:r>
            <a:r>
              <a:rPr kumimoji="1" lang="zh-CN" altLang="en-US" dirty="0"/>
              <a:t>，求</a:t>
            </a:r>
            <a:r>
              <a:rPr kumimoji="1" lang="en-US" altLang="zh-CN" dirty="0"/>
              <a:t>a[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en-US" altLang="zh-CN" dirty="0"/>
              <a:t>],a[2],......,a[p]</a:t>
            </a:r>
            <a:r>
              <a:rPr kumimoji="1" lang="zh-CN" altLang="en-US" dirty="0"/>
              <a:t>中的最大值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二维前缀和：给出二维数组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，求其中一块的和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329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复习</a:t>
            </a:r>
            <a:endParaRPr kumimoji="1" lang="en-US" altLang="zh-CN" dirty="0"/>
          </a:p>
          <a:p>
            <a:r>
              <a:rPr kumimoji="1" lang="zh-CN" altLang="en-US" dirty="0"/>
              <a:t>前缀和</a:t>
            </a:r>
            <a:endParaRPr kumimoji="1" lang="en-US" altLang="zh-CN" dirty="0"/>
          </a:p>
          <a:p>
            <a:r>
              <a:rPr kumimoji="1" lang="zh-CN" altLang="en-US" dirty="0"/>
              <a:t>差分</a:t>
            </a:r>
            <a:endParaRPr kumimoji="1" lang="en-US" altLang="zh-CN" dirty="0"/>
          </a:p>
          <a:p>
            <a:r>
              <a:rPr kumimoji="1" lang="zh-CN" altLang="en-US" dirty="0"/>
              <a:t>数学知识</a:t>
            </a:r>
          </a:p>
        </p:txBody>
      </p:sp>
    </p:spTree>
    <p:extLst>
      <p:ext uri="{BB962C8B-B14F-4D97-AF65-F5344CB8AC3E}">
        <p14:creationId xmlns:p14="http://schemas.microsoft.com/office/powerpoint/2010/main" val="1569612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差分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5482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66EDDD-00F1-B847-87E8-EA60553C29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例题</a:t>
            </a:r>
            <a:r>
              <a:rPr kumimoji="1" lang="en-US" altLang="zh-CN" dirty="0"/>
              <a:t>-</a:t>
            </a:r>
            <a:r>
              <a:rPr kumimoji="1" lang="zh-CN" altLang="en-US" dirty="0"/>
              <a:t>区间加值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7BA543-D39B-D24C-88AC-8282E28346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给你一个长为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int</a:t>
            </a:r>
            <a:r>
              <a:rPr kumimoji="1" lang="zh-CN" altLang="en-US" dirty="0"/>
              <a:t>数组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，进行</a:t>
            </a:r>
            <a:r>
              <a:rPr kumimoji="1" lang="en-US" altLang="zh-CN" dirty="0"/>
              <a:t>Q</a:t>
            </a:r>
            <a:r>
              <a:rPr kumimoji="1" lang="zh-CN" altLang="en-US" dirty="0"/>
              <a:t>次操作，每次操作给出</a:t>
            </a:r>
            <a:r>
              <a:rPr kumimoji="1" lang="en-US" altLang="zh-CN" dirty="0"/>
              <a:t>L</a:t>
            </a:r>
            <a:r>
              <a:rPr kumimoji="1" lang="zh-CN" altLang="en-US" dirty="0"/>
              <a:t>和</a:t>
            </a:r>
            <a:r>
              <a:rPr kumimoji="1" lang="en-US" altLang="zh-CN" dirty="0"/>
              <a:t>R</a:t>
            </a:r>
            <a:r>
              <a:rPr kumimoji="1" lang="zh-CN" altLang="en-US" dirty="0"/>
              <a:t>，表示在</a:t>
            </a:r>
            <a:r>
              <a:rPr kumimoji="1" lang="en-US" altLang="zh-CN" dirty="0"/>
              <a:t>a[L],a[L+1],a[L+2],......,a[R]</a:t>
            </a:r>
            <a:r>
              <a:rPr kumimoji="1" lang="zh-CN" altLang="en-US" dirty="0"/>
              <a:t>上每个数加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，请输出</a:t>
            </a:r>
            <a:r>
              <a:rPr kumimoji="1" lang="en-US" altLang="zh-CN" dirty="0"/>
              <a:t>Q</a:t>
            </a:r>
            <a:r>
              <a:rPr kumimoji="1" lang="zh-CN" altLang="en-US" dirty="0"/>
              <a:t>次操作后数组</a:t>
            </a:r>
            <a:r>
              <a:rPr kumimoji="1" lang="en-US" altLang="zh-CN" dirty="0"/>
              <a:t>a</a:t>
            </a:r>
          </a:p>
          <a:p>
            <a:r>
              <a:rPr kumimoji="1" lang="en-US" altLang="zh-CN" dirty="0"/>
              <a:t>N,</a:t>
            </a:r>
            <a:r>
              <a:rPr kumimoji="1" lang="zh-CN" altLang="en-US" dirty="0"/>
              <a:t> </a:t>
            </a:r>
            <a:r>
              <a:rPr kumimoji="1" lang="en-US" altLang="zh-CN" dirty="0"/>
              <a:t>Q≤100000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2C8DF7-0173-0246-97C1-99677B9E82A9}"/>
              </a:ext>
            </a:extLst>
          </p:cNvPr>
          <p:cNvSpPr txBox="1"/>
          <p:nvPr/>
        </p:nvSpPr>
        <p:spPr>
          <a:xfrm>
            <a:off x="1178038" y="3724202"/>
            <a:ext cx="1723549" cy="304698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输入样例：</a:t>
            </a:r>
            <a:endParaRPr kumimoji="1" lang="en-US" altLang="zh-CN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r>
              <a:rPr lang="en-US" altLang="zh-CN" sz="2400" dirty="0"/>
              <a:t>5</a:t>
            </a:r>
          </a:p>
          <a:p>
            <a:r>
              <a:rPr lang="en-US" altLang="zh-CN" sz="2400" dirty="0"/>
              <a:t>1 5 2 4 3</a:t>
            </a:r>
          </a:p>
          <a:p>
            <a:r>
              <a:rPr lang="en-US" altLang="zh-CN" sz="2400" dirty="0"/>
              <a:t>4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5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r>
              <a:rPr lang="en-US" altLang="zh-CN" sz="2400" dirty="0"/>
              <a:t>4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5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FFBEDE2-A940-EF4B-A636-52B5B837E6F4}"/>
              </a:ext>
            </a:extLst>
          </p:cNvPr>
          <p:cNvSpPr/>
          <p:nvPr/>
        </p:nvSpPr>
        <p:spPr>
          <a:xfrm>
            <a:off x="3510537" y="3724202"/>
            <a:ext cx="22220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输出样例：</a:t>
            </a:r>
            <a:endParaRPr lang="en-US" altLang="zh-CN" sz="2400" dirty="0"/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8</a:t>
            </a:r>
            <a:r>
              <a:rPr lang="zh-CN" altLang="en-US" sz="2400" dirty="0"/>
              <a:t> </a:t>
            </a:r>
            <a:r>
              <a:rPr lang="en-US" altLang="zh-CN" sz="2400" dirty="0"/>
              <a:t>5</a:t>
            </a:r>
            <a:r>
              <a:rPr lang="zh-CN" altLang="en-US" sz="2400" dirty="0"/>
              <a:t> </a:t>
            </a:r>
            <a:r>
              <a:rPr lang="en-US" altLang="zh-CN" sz="2400" dirty="0"/>
              <a:t>7</a:t>
            </a:r>
            <a:r>
              <a:rPr lang="zh-CN" altLang="en-US" sz="2400" dirty="0"/>
              <a:t> </a:t>
            </a:r>
            <a:r>
              <a:rPr lang="en-US" altLang="zh-CN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87062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230990FC-EB47-1A43-9C0A-39C5D534F7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差分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8258AB-B0C6-2842-B229-0A05BCB737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差分是什么意思？数组中一个数与它前面数的差就是它的差分</a:t>
            </a:r>
            <a:endParaRPr kumimoji="1" lang="en-US" altLang="zh-CN" dirty="0"/>
          </a:p>
          <a:p>
            <a:r>
              <a:rPr kumimoji="1" lang="en-US" altLang="zh-CN" dirty="0"/>
              <a:t>d[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]=a[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]-a[i-1]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d[1]=a[1]</a:t>
            </a:r>
          </a:p>
          <a:p>
            <a:r>
              <a:rPr kumimoji="1" lang="zh-CN" altLang="en-US" dirty="0"/>
              <a:t>数组</a:t>
            </a:r>
            <a:r>
              <a:rPr kumimoji="1" lang="en-US" altLang="zh-CN" dirty="0"/>
              <a:t>a</a:t>
            </a:r>
            <a:r>
              <a:rPr kumimoji="1" lang="zh-CN" altLang="en-US" dirty="0"/>
              <a:t>：</a:t>
            </a:r>
            <a:r>
              <a:rPr kumimoji="1" lang="en-US" altLang="zh-CN" dirty="0"/>
              <a:t>1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</a:p>
          <a:p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C69AC53-A843-8941-8A77-68CD9EFF139D}"/>
              </a:ext>
            </a:extLst>
          </p:cNvPr>
          <p:cNvGraphicFramePr>
            <a:graphicFrameLocks noGrp="1"/>
          </p:cNvGraphicFramePr>
          <p:nvPr/>
        </p:nvGraphicFramePr>
        <p:xfrm>
          <a:off x="926123" y="3744219"/>
          <a:ext cx="391550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53">
                  <a:extLst>
                    <a:ext uri="{9D8B030D-6E8A-4147-A177-3AD203B41FA5}">
                      <a16:colId xmlns:a16="http://schemas.microsoft.com/office/drawing/2014/main" val="3618568446"/>
                    </a:ext>
                  </a:extLst>
                </a:gridCol>
                <a:gridCol w="1957753">
                  <a:extLst>
                    <a:ext uri="{9D8B030D-6E8A-4147-A177-3AD203B41FA5}">
                      <a16:colId xmlns:a16="http://schemas.microsoft.com/office/drawing/2014/main" val="89318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差分数组</a:t>
                      </a: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0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8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1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7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4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95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8A9960D-FAAF-9F43-A56A-E003F95675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差分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7AF3A7-446E-534D-BB2F-9515B01835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433063"/>
            <a:ext cx="11033907" cy="4664597"/>
          </a:xfrm>
        </p:spPr>
        <p:txBody>
          <a:bodyPr/>
          <a:lstStyle/>
          <a:p>
            <a:r>
              <a:rPr kumimoji="1" lang="zh-CN" altLang="en-US" dirty="0"/>
              <a:t>原数组</a:t>
            </a:r>
            <a:r>
              <a:rPr kumimoji="1" lang="en-US" altLang="zh-CN" dirty="0"/>
              <a:t>a</a:t>
            </a:r>
            <a:r>
              <a:rPr kumimoji="1" lang="zh-CN" altLang="en-US" dirty="0"/>
              <a:t>，差分数组</a:t>
            </a:r>
            <a:r>
              <a:rPr kumimoji="1" lang="en-US" altLang="zh-CN" dirty="0"/>
              <a:t>d</a:t>
            </a:r>
            <a:r>
              <a:rPr kumimoji="1" lang="zh-CN" altLang="en-US" dirty="0"/>
              <a:t>，</a:t>
            </a:r>
            <a:r>
              <a:rPr kumimoji="1" lang="en-US" altLang="zh-CN" dirty="0"/>
              <a:t> </a:t>
            </a:r>
            <a:r>
              <a:rPr kumimoji="1" lang="zh-CN" altLang="en-US" dirty="0"/>
              <a:t>在</a:t>
            </a:r>
            <a:r>
              <a:rPr kumimoji="1" lang="en-US" altLang="zh-CN" dirty="0"/>
              <a:t>a[L],a[L+1],......,a[R]</a:t>
            </a:r>
            <a:r>
              <a:rPr kumimoji="1" lang="zh-CN" altLang="en-US" dirty="0"/>
              <a:t>上每个数加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E387CF1-056F-BE43-B9BF-B8ABDBE4DF64}"/>
              </a:ext>
            </a:extLst>
          </p:cNvPr>
          <p:cNvGraphicFramePr>
            <a:graphicFrameLocks noGrp="1"/>
          </p:cNvGraphicFramePr>
          <p:nvPr/>
        </p:nvGraphicFramePr>
        <p:xfrm>
          <a:off x="2640619" y="2080773"/>
          <a:ext cx="21567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82">
                  <a:extLst>
                    <a:ext uri="{9D8B030D-6E8A-4147-A177-3AD203B41FA5}">
                      <a16:colId xmlns:a16="http://schemas.microsoft.com/office/drawing/2014/main" val="3618568446"/>
                    </a:ext>
                  </a:extLst>
                </a:gridCol>
                <a:gridCol w="1324708">
                  <a:extLst>
                    <a:ext uri="{9D8B030D-6E8A-4147-A177-3AD203B41FA5}">
                      <a16:colId xmlns:a16="http://schemas.microsoft.com/office/drawing/2014/main" val="89318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差分数组</a:t>
                      </a: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0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8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1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7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4767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2623AAB4-5C2B-574D-BC66-FA38F5547AAF}"/>
              </a:ext>
            </a:extLst>
          </p:cNvPr>
          <p:cNvSpPr txBox="1"/>
          <p:nvPr/>
        </p:nvSpPr>
        <p:spPr>
          <a:xfrm>
            <a:off x="569088" y="2198003"/>
            <a:ext cx="1723549" cy="304698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kumimoji="1" lang="zh-CN" altLang="en-US" sz="2400" b="0" i="0" dirty="0">
                <a:latin typeface="Source Han Sans CN" charset="-122"/>
                <a:ea typeface="Source Han Sans CN" charset="-122"/>
                <a:cs typeface="Source Han Sans CN" charset="-122"/>
              </a:rPr>
              <a:t>输入样例：</a:t>
            </a:r>
            <a:endParaRPr kumimoji="1" lang="en-US" altLang="zh-CN" sz="2400" b="0" i="0" dirty="0">
              <a:latin typeface="Source Han Sans CN" charset="-122"/>
              <a:ea typeface="Source Han Sans CN" charset="-122"/>
              <a:cs typeface="Source Han Sans CN" charset="-122"/>
            </a:endParaRPr>
          </a:p>
          <a:p>
            <a:r>
              <a:rPr lang="en-US" altLang="zh-CN" sz="2400" dirty="0"/>
              <a:t>5</a:t>
            </a:r>
          </a:p>
          <a:p>
            <a:r>
              <a:rPr lang="en-US" altLang="zh-CN" sz="2400" dirty="0"/>
              <a:t>1 5 2 4 3</a:t>
            </a:r>
          </a:p>
          <a:p>
            <a:r>
              <a:rPr lang="en-US" altLang="zh-CN" sz="2400" dirty="0"/>
              <a:t>4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2</a:t>
            </a:r>
          </a:p>
          <a:p>
            <a:r>
              <a:rPr lang="en-US" altLang="zh-CN" sz="2400" dirty="0"/>
              <a:t>3</a:t>
            </a:r>
            <a:r>
              <a:rPr lang="zh-CN" altLang="en-US" sz="2400" dirty="0"/>
              <a:t> </a:t>
            </a:r>
            <a:r>
              <a:rPr lang="en-US" altLang="zh-CN" sz="2400" dirty="0"/>
              <a:t>5</a:t>
            </a:r>
          </a:p>
          <a:p>
            <a:r>
              <a:rPr lang="en-US" altLang="zh-CN" sz="2400" dirty="0"/>
              <a:t>2</a:t>
            </a:r>
            <a:r>
              <a:rPr lang="zh-CN" altLang="en-US" sz="2400" dirty="0"/>
              <a:t> </a:t>
            </a:r>
            <a:r>
              <a:rPr lang="en-US" altLang="zh-CN" sz="2400" dirty="0"/>
              <a:t>4</a:t>
            </a:r>
          </a:p>
          <a:p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5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79C1EE-8D5C-D748-BF91-8BC2EF65D7DC}"/>
              </a:ext>
            </a:extLst>
          </p:cNvPr>
          <p:cNvGraphicFramePr>
            <a:graphicFrameLocks noGrp="1"/>
          </p:cNvGraphicFramePr>
          <p:nvPr/>
        </p:nvGraphicFramePr>
        <p:xfrm>
          <a:off x="5904461" y="2100955"/>
          <a:ext cx="21567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82">
                  <a:extLst>
                    <a:ext uri="{9D8B030D-6E8A-4147-A177-3AD203B41FA5}">
                      <a16:colId xmlns:a16="http://schemas.microsoft.com/office/drawing/2014/main" val="3618568446"/>
                    </a:ext>
                  </a:extLst>
                </a:gridCol>
                <a:gridCol w="1324708">
                  <a:extLst>
                    <a:ext uri="{9D8B030D-6E8A-4147-A177-3AD203B41FA5}">
                      <a16:colId xmlns:a16="http://schemas.microsoft.com/office/drawing/2014/main" val="89318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差分数组</a:t>
                      </a: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0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8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1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7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4767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5B614B5-E98F-A14A-B73F-4E6484CE2DDA}"/>
              </a:ext>
            </a:extLst>
          </p:cNvPr>
          <p:cNvGraphicFramePr>
            <a:graphicFrameLocks noGrp="1"/>
          </p:cNvGraphicFramePr>
          <p:nvPr/>
        </p:nvGraphicFramePr>
        <p:xfrm>
          <a:off x="9168303" y="2100955"/>
          <a:ext cx="21567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82">
                  <a:extLst>
                    <a:ext uri="{9D8B030D-6E8A-4147-A177-3AD203B41FA5}">
                      <a16:colId xmlns:a16="http://schemas.microsoft.com/office/drawing/2014/main" val="3618568446"/>
                    </a:ext>
                  </a:extLst>
                </a:gridCol>
                <a:gridCol w="1324708">
                  <a:extLst>
                    <a:ext uri="{9D8B030D-6E8A-4147-A177-3AD203B41FA5}">
                      <a16:colId xmlns:a16="http://schemas.microsoft.com/office/drawing/2014/main" val="89318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差分数组</a:t>
                      </a: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0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8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1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7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4767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60CBE68-9098-C94B-86D6-7331CAA975A2}"/>
              </a:ext>
            </a:extLst>
          </p:cNvPr>
          <p:cNvGraphicFramePr>
            <a:graphicFrameLocks noGrp="1"/>
          </p:cNvGraphicFramePr>
          <p:nvPr/>
        </p:nvGraphicFramePr>
        <p:xfrm>
          <a:off x="2640619" y="4523774"/>
          <a:ext cx="21567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82">
                  <a:extLst>
                    <a:ext uri="{9D8B030D-6E8A-4147-A177-3AD203B41FA5}">
                      <a16:colId xmlns:a16="http://schemas.microsoft.com/office/drawing/2014/main" val="3618568446"/>
                    </a:ext>
                  </a:extLst>
                </a:gridCol>
                <a:gridCol w="1324708">
                  <a:extLst>
                    <a:ext uri="{9D8B030D-6E8A-4147-A177-3AD203B41FA5}">
                      <a16:colId xmlns:a16="http://schemas.microsoft.com/office/drawing/2014/main" val="89318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差分数组</a:t>
                      </a: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0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8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1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7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476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E6028F3-E44D-D344-9610-E76AC6BA88EF}"/>
              </a:ext>
            </a:extLst>
          </p:cNvPr>
          <p:cNvGraphicFramePr>
            <a:graphicFrameLocks noGrp="1"/>
          </p:cNvGraphicFramePr>
          <p:nvPr/>
        </p:nvGraphicFramePr>
        <p:xfrm>
          <a:off x="5904461" y="4523774"/>
          <a:ext cx="21567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082">
                  <a:extLst>
                    <a:ext uri="{9D8B030D-6E8A-4147-A177-3AD203B41FA5}">
                      <a16:colId xmlns:a16="http://schemas.microsoft.com/office/drawing/2014/main" val="3618568446"/>
                    </a:ext>
                  </a:extLst>
                </a:gridCol>
                <a:gridCol w="1324708">
                  <a:extLst>
                    <a:ext uri="{9D8B030D-6E8A-4147-A177-3AD203B41FA5}">
                      <a16:colId xmlns:a16="http://schemas.microsoft.com/office/drawing/2014/main" val="8931855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数组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差分数组</a:t>
                      </a:r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0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85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012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72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440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-2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624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72110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45C0939-AE52-BD46-A058-62337754CB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差分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F7D566-C946-164B-8697-F47B57D1C3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对</a:t>
            </a:r>
            <a:r>
              <a:rPr kumimoji="1" lang="en-US" altLang="zh-CN" dirty="0"/>
              <a:t>a</a:t>
            </a:r>
            <a:r>
              <a:rPr kumimoji="1" lang="zh-CN" altLang="en-US" dirty="0"/>
              <a:t>数组的区间加值操作：</a:t>
            </a:r>
            <a:r>
              <a:rPr kumimoji="1" lang="en-US" altLang="zh-CN" dirty="0"/>
              <a:t>[L,R]</a:t>
            </a:r>
            <a:r>
              <a:rPr kumimoji="1" lang="zh-CN" altLang="en-US" dirty="0"/>
              <a:t>内所有数</a:t>
            </a:r>
            <a:r>
              <a:rPr kumimoji="1" lang="en-US" altLang="zh-CN" dirty="0"/>
              <a:t>+v</a:t>
            </a:r>
          </a:p>
          <a:p>
            <a:r>
              <a:rPr kumimoji="1" lang="zh-CN" altLang="en-US" dirty="0"/>
              <a:t>可以转化为：</a:t>
            </a:r>
            <a:r>
              <a:rPr kumimoji="1" lang="en-US" altLang="zh-CN" dirty="0"/>
              <a:t>d[L]+=v;</a:t>
            </a:r>
            <a:r>
              <a:rPr kumimoji="1" lang="zh-CN" altLang="en-US" dirty="0"/>
              <a:t> </a:t>
            </a:r>
            <a:r>
              <a:rPr kumimoji="1" lang="en-US" altLang="zh-CN" dirty="0"/>
              <a:t>d[R+1]-=v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差分的性质：</a:t>
            </a:r>
            <a:endParaRPr kumimoji="1" lang="en-US" altLang="zh-CN" dirty="0"/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]=d[1]+d[2]+...+d[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</a:t>
            </a:r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a</a:t>
            </a:r>
            <a:r>
              <a:rPr kumimoji="1" lang="zh-CN" altLang="en-US" dirty="0"/>
              <a:t>数组是</a:t>
            </a:r>
            <a:r>
              <a:rPr kumimoji="1" lang="en-US" altLang="zh-CN" dirty="0"/>
              <a:t>d</a:t>
            </a:r>
            <a:r>
              <a:rPr kumimoji="1" lang="zh-CN" altLang="en-US" dirty="0"/>
              <a:t>数组的前缀和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549FED3-E4BB-074B-B886-5679C2F2029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5557" y="0"/>
            <a:ext cx="50064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259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数学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Part-3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4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最大公约数</a:t>
            </a:r>
            <a:r>
              <a:rPr kumimoji="1" lang="en-US" altLang="en-US" dirty="0"/>
              <a:t>&amp;</a:t>
            </a:r>
            <a:r>
              <a:rPr kumimoji="1" lang="zh-CN" altLang="en-US" dirty="0"/>
              <a:t>最小公倍数</a:t>
            </a:r>
            <a:endParaRPr kumimoji="1"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/>
              <a:t>如果数</a:t>
            </a:r>
            <a:r>
              <a:rPr kumimoji="1" lang="en-US" altLang="zh-CN" dirty="0"/>
              <a:t>a</a:t>
            </a:r>
            <a:r>
              <a:rPr kumimoji="1" lang="zh-CN" altLang="en-US" dirty="0"/>
              <a:t>能被数</a:t>
            </a:r>
            <a:r>
              <a:rPr kumimoji="1" lang="en-US" altLang="zh-CN" dirty="0"/>
              <a:t>b</a:t>
            </a:r>
            <a:r>
              <a:rPr kumimoji="1" lang="zh-CN" altLang="en-US" dirty="0"/>
              <a:t>整除，</a:t>
            </a:r>
            <a:r>
              <a:rPr kumimoji="1" lang="en-US" altLang="zh-CN" dirty="0"/>
              <a:t>a</a:t>
            </a:r>
            <a:r>
              <a:rPr kumimoji="1" lang="zh-CN" altLang="en-US" dirty="0"/>
              <a:t>就叫做</a:t>
            </a:r>
            <a:r>
              <a:rPr kumimoji="1" lang="en-US" altLang="zh-CN" dirty="0"/>
              <a:t>b</a:t>
            </a:r>
            <a:r>
              <a:rPr kumimoji="1" lang="zh-CN" altLang="en-US" dirty="0"/>
              <a:t>的倍数，</a:t>
            </a:r>
            <a:r>
              <a:rPr kumimoji="1" lang="en-US" altLang="zh-CN" dirty="0"/>
              <a:t>b</a:t>
            </a:r>
            <a:r>
              <a:rPr kumimoji="1" lang="zh-CN" altLang="en-US" dirty="0"/>
              <a:t>就叫做</a:t>
            </a:r>
            <a:r>
              <a:rPr kumimoji="1" lang="en-US" altLang="zh-CN" dirty="0"/>
              <a:t>a</a:t>
            </a:r>
            <a:r>
              <a:rPr kumimoji="1" lang="zh-CN" altLang="en-US" dirty="0"/>
              <a:t>的约数。</a:t>
            </a:r>
            <a:endParaRPr kumimoji="1" lang="en-US" altLang="zh-CN" dirty="0"/>
          </a:p>
          <a:p>
            <a:r>
              <a:rPr kumimoji="1" lang="zh-CN" altLang="en-US" dirty="0"/>
              <a:t>最大公约数</a:t>
            </a:r>
            <a:r>
              <a:rPr kumimoji="1" lang="en-US" altLang="en-US" dirty="0"/>
              <a:t>（</a:t>
            </a:r>
            <a:r>
              <a:rPr kumimoji="1" lang="en-US" altLang="en-US" dirty="0" err="1"/>
              <a:t>gcd</a:t>
            </a:r>
            <a:r>
              <a:rPr kumimoji="1" lang="en-US" altLang="en-US" dirty="0"/>
              <a:t>）</a:t>
            </a:r>
            <a:r>
              <a:rPr kumimoji="1" lang="zh-CN" altLang="en-US" dirty="0"/>
              <a:t>指两个或多个整数共有约数中最大的一个，</a:t>
            </a:r>
            <a:r>
              <a:rPr kumimoji="1" lang="en-US" altLang="zh-CN" dirty="0" err="1"/>
              <a:t>a</a:t>
            </a:r>
            <a:r>
              <a:rPr kumimoji="1" lang="en-US" altLang="en-US" dirty="0" err="1"/>
              <a:t>,b</a:t>
            </a:r>
            <a:r>
              <a:rPr kumimoji="1" lang="zh-CN" altLang="en-US" dirty="0"/>
              <a:t>的最大公约数记作</a:t>
            </a:r>
            <a:r>
              <a:rPr kumimoji="1" lang="en-US" altLang="zh-CN" dirty="0"/>
              <a:t>(</a:t>
            </a:r>
            <a:r>
              <a:rPr kumimoji="1" lang="en-US" altLang="en-US" dirty="0" err="1"/>
              <a:t>a,b</a:t>
            </a:r>
            <a:r>
              <a:rPr kumimoji="1" lang="en-US" altLang="en-US" dirty="0"/>
              <a:t>)</a:t>
            </a:r>
          </a:p>
          <a:p>
            <a:r>
              <a:rPr kumimoji="1" lang="zh-CN" altLang="en-US" dirty="0"/>
              <a:t>最小公倍数</a:t>
            </a:r>
            <a:r>
              <a:rPr kumimoji="1" lang="en-US" altLang="en-US" dirty="0"/>
              <a:t>（lcm）</a:t>
            </a:r>
            <a:r>
              <a:rPr kumimoji="1" lang="zh-CN" altLang="en-US" dirty="0"/>
              <a:t>指两个或多个整数共有倍数中最小的一个，</a:t>
            </a:r>
            <a:r>
              <a:rPr kumimoji="1" lang="en-US" altLang="zh-CN" dirty="0" err="1"/>
              <a:t>a</a:t>
            </a:r>
            <a:r>
              <a:rPr kumimoji="1" lang="en-US" altLang="en-US" dirty="0" err="1"/>
              <a:t>,b</a:t>
            </a:r>
            <a:r>
              <a:rPr kumimoji="1" lang="zh-CN" altLang="en-US" dirty="0"/>
              <a:t>的最小公倍数记作</a:t>
            </a:r>
            <a:r>
              <a:rPr kumimoji="1" lang="en-US" altLang="en-US" dirty="0"/>
              <a:t>[</a:t>
            </a:r>
            <a:r>
              <a:rPr kumimoji="1" lang="en-US" altLang="en-US" dirty="0" err="1"/>
              <a:t>a,b</a:t>
            </a:r>
            <a:r>
              <a:rPr kumimoji="1" lang="en-US" altLang="en-US" dirty="0"/>
              <a:t>]</a:t>
            </a:r>
            <a:endParaRPr kumimoji="1" lang="zh-CN" altLang="en-US" dirty="0"/>
          </a:p>
          <a:p>
            <a:endParaRPr kumimoji="1"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390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最大公约数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5040880" cy="3038041"/>
          </a:xfrm>
        </p:spPr>
        <p:txBody>
          <a:bodyPr/>
          <a:lstStyle/>
          <a:p>
            <a:r>
              <a:rPr kumimoji="1" lang="zh-CN" altLang="en-US" dirty="0"/>
              <a:t>计算两个数最大公约数最常用的方法为辗转相除法，又称欧几里得算法</a:t>
            </a:r>
            <a:endParaRPr kumimoji="1" lang="en-US" altLang="zh-CN" dirty="0"/>
          </a:p>
          <a:p>
            <a:r>
              <a:rPr kumimoji="1" lang="zh-CN" altLang="en-US" dirty="0"/>
              <a:t>辗转相处法利用的性质：</a:t>
            </a:r>
            <a:r>
              <a:rPr kumimoji="1" lang="en-US" altLang="zh-CN" dirty="0">
                <a:sym typeface="Wingdings" panose="05000000000000000000" pitchFamily="2" charset="2"/>
              </a:rPr>
              <a:t>(</a:t>
            </a:r>
            <a:r>
              <a:rPr kumimoji="1" lang="en-US" altLang="en-US" dirty="0" err="1">
                <a:sym typeface="Wingdings" panose="05000000000000000000" pitchFamily="2" charset="2"/>
              </a:rPr>
              <a:t>a,b</a:t>
            </a:r>
            <a:r>
              <a:rPr kumimoji="1" lang="en-US" altLang="zh-CN" dirty="0">
                <a:sym typeface="Wingdings" panose="05000000000000000000" pitchFamily="2" charset="2"/>
              </a:rPr>
              <a:t>)</a:t>
            </a:r>
            <a:r>
              <a:rPr kumimoji="1" lang="en-US" altLang="en-US" dirty="0">
                <a:sym typeface="Wingdings" panose="05000000000000000000" pitchFamily="2" charset="2"/>
              </a:rPr>
              <a:t>=(</a:t>
            </a:r>
            <a:r>
              <a:rPr kumimoji="1" lang="en-US" altLang="en-US" dirty="0" err="1">
                <a:sym typeface="Wingdings" panose="05000000000000000000" pitchFamily="2" charset="2"/>
              </a:rPr>
              <a:t>b,a%b</a:t>
            </a:r>
            <a:r>
              <a:rPr kumimoji="1" lang="en-US" altLang="en-US" dirty="0">
                <a:sym typeface="Wingdings" panose="05000000000000000000" pitchFamily="2" charset="2"/>
              </a:rPr>
              <a:t>)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辗转相除法的循环形式：</a:t>
            </a:r>
          </a:p>
        </p:txBody>
      </p:sp>
      <p:sp>
        <p:nvSpPr>
          <p:cNvPr id="5" name="矩形 4"/>
          <p:cNvSpPr/>
          <p:nvPr/>
        </p:nvSpPr>
        <p:spPr>
          <a:xfrm>
            <a:off x="5791200" y="2003515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gcd(int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a,int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int temp;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while(b){    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/*利用辗除法，直到b为0为止*/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temp = b;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b = a % b;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a = temp;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a;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686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最大公约数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9" y="1620456"/>
            <a:ext cx="5028522" cy="4664597"/>
          </a:xfrm>
        </p:spPr>
        <p:txBody>
          <a:bodyPr/>
          <a:lstStyle/>
          <a:p>
            <a:r>
              <a:rPr kumimoji="1" lang="zh-CN" altLang="en-US" dirty="0"/>
              <a:t>辗转相除法利用的性质：</a:t>
            </a:r>
            <a:r>
              <a:rPr kumimoji="1" lang="en-US" altLang="zh-CN" dirty="0" err="1"/>
              <a:t>gcd</a:t>
            </a:r>
            <a:r>
              <a:rPr kumimoji="1" lang="en-US" altLang="zh-CN" dirty="0">
                <a:sym typeface="Wingdings" panose="05000000000000000000" pitchFamily="2" charset="2"/>
              </a:rPr>
              <a:t>(</a:t>
            </a:r>
            <a:r>
              <a:rPr kumimoji="1" lang="en-US" altLang="en-US" dirty="0" err="1">
                <a:sym typeface="Wingdings" panose="05000000000000000000" pitchFamily="2" charset="2"/>
              </a:rPr>
              <a:t>a,b</a:t>
            </a:r>
            <a:r>
              <a:rPr kumimoji="1" lang="en-US" altLang="zh-CN" dirty="0">
                <a:sym typeface="Wingdings" panose="05000000000000000000" pitchFamily="2" charset="2"/>
              </a:rPr>
              <a:t>)</a:t>
            </a:r>
            <a:r>
              <a:rPr kumimoji="1" lang="en-US" altLang="en-US" dirty="0">
                <a:sym typeface="Wingdings" panose="05000000000000000000" pitchFamily="2" charset="2"/>
              </a:rPr>
              <a:t>=</a:t>
            </a:r>
            <a:r>
              <a:rPr kumimoji="1" lang="en-US" altLang="en-US" dirty="0" err="1">
                <a:sym typeface="Wingdings" panose="05000000000000000000" pitchFamily="2" charset="2"/>
              </a:rPr>
              <a:t>gcd</a:t>
            </a:r>
            <a:r>
              <a:rPr kumimoji="1" lang="en-US" altLang="en-US" dirty="0">
                <a:sym typeface="Wingdings" panose="05000000000000000000" pitchFamily="2" charset="2"/>
              </a:rPr>
              <a:t>(</a:t>
            </a:r>
            <a:r>
              <a:rPr kumimoji="1" lang="en-US" altLang="en-US" dirty="0" err="1">
                <a:sym typeface="Wingdings" panose="05000000000000000000" pitchFamily="2" charset="2"/>
              </a:rPr>
              <a:t>b,a%b</a:t>
            </a:r>
            <a:r>
              <a:rPr kumimoji="1" lang="en-US" altLang="en-US" dirty="0">
                <a:sym typeface="Wingdings" panose="05000000000000000000" pitchFamily="2" charset="2"/>
              </a:rPr>
              <a:t>)</a:t>
            </a:r>
          </a:p>
          <a:p>
            <a:endParaRPr kumimoji="1" lang="en-US" altLang="en-US" dirty="0">
              <a:sym typeface="Wingdings" panose="05000000000000000000" pitchFamily="2" charset="2"/>
            </a:endParaRPr>
          </a:p>
          <a:p>
            <a:r>
              <a:rPr kumimoji="1" lang="zh-CN" altLang="en-US" dirty="0"/>
              <a:t>根据此性质以及循环形式写出辗转相处法的递归形式</a:t>
            </a:r>
          </a:p>
        </p:txBody>
      </p:sp>
      <p:sp>
        <p:nvSpPr>
          <p:cNvPr id="5" name="矩形 4"/>
          <p:cNvSpPr/>
          <p:nvPr/>
        </p:nvSpPr>
        <p:spPr>
          <a:xfrm>
            <a:off x="5828270" y="1764051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循环形式</a:t>
            </a:r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gcd(int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a,int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b)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int temp;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while(b){    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/*利用辗除法，直到b为0为止*/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temp = b;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b = a % b;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a = temp;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return a;</a:t>
            </a:r>
          </a:p>
          <a:p>
            <a:r>
              <a:rPr lang="zh-CN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70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最大公约数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0107149" cy="4664597"/>
          </a:xfrm>
        </p:spPr>
        <p:txBody>
          <a:bodyPr/>
          <a:lstStyle/>
          <a:p>
            <a:r>
              <a:rPr kumimoji="1" lang="zh-CN" altLang="en-US" dirty="0"/>
              <a:t>辗转相除求</a:t>
            </a:r>
            <a:r>
              <a:rPr kumimoji="1" lang="en-US" altLang="zh-CN" dirty="0" err="1"/>
              <a:t>gcd</a:t>
            </a:r>
            <a:r>
              <a:rPr kumimoji="1" lang="zh-CN" altLang="en-US" dirty="0"/>
              <a:t>的递归形式</a:t>
            </a:r>
            <a:endParaRPr kumimoji="1" lang="en-US" altLang="en-US" dirty="0"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95632" y="3019643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gcd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a,int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b){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	if(b==0)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 a;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	return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gcd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(b,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a%b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__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gcd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42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复习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/>
              <a:t>Part-1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1098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最小公倍数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/>
              <a:t>最小公倍数的性质：</a:t>
            </a:r>
            <a:r>
              <a:rPr kumimoji="1" lang="en-US" altLang="en-US" dirty="0"/>
              <a:t> </a:t>
            </a:r>
            <a:r>
              <a:rPr kumimoji="1" lang="en-US" altLang="zh-CN" dirty="0"/>
              <a:t>lcm(</a:t>
            </a:r>
            <a:r>
              <a:rPr kumimoji="1" lang="en-US" altLang="en-US" dirty="0" err="1"/>
              <a:t>a,b</a:t>
            </a:r>
            <a:r>
              <a:rPr kumimoji="1" lang="en-US" altLang="zh-CN" dirty="0"/>
              <a:t>)</a:t>
            </a:r>
            <a:r>
              <a:rPr kumimoji="1" lang="en-US" altLang="en-US" dirty="0"/>
              <a:t>=a*b/</a:t>
            </a:r>
            <a:r>
              <a:rPr kumimoji="1" lang="en-US" altLang="en-US" dirty="0" err="1"/>
              <a:t>gcd</a:t>
            </a:r>
            <a:r>
              <a:rPr kumimoji="1" lang="en-US" altLang="en-US" dirty="0"/>
              <a:t>(</a:t>
            </a:r>
            <a:r>
              <a:rPr kumimoji="1" lang="en-US" altLang="en-US" dirty="0" err="1"/>
              <a:t>a,b</a:t>
            </a:r>
            <a:r>
              <a:rPr kumimoji="1" lang="en-US" altLang="en-US" dirty="0"/>
              <a:t>)</a:t>
            </a:r>
          </a:p>
          <a:p>
            <a:endParaRPr kumimoji="1" lang="en-US" altLang="en-US" dirty="0"/>
          </a:p>
          <a:p>
            <a:r>
              <a:rPr kumimoji="1" lang="zh-CN" altLang="en-US" dirty="0"/>
              <a:t>写出求</a:t>
            </a:r>
            <a:r>
              <a:rPr kumimoji="1" lang="en-US" altLang="zh-CN" dirty="0"/>
              <a:t>lcm</a:t>
            </a:r>
            <a:r>
              <a:rPr kumimoji="1" lang="en-US" altLang="en-US" dirty="0"/>
              <a:t>(</a:t>
            </a:r>
            <a:r>
              <a:rPr kumimoji="1" lang="en-US" altLang="en-US" dirty="0" err="1"/>
              <a:t>a,b</a:t>
            </a:r>
            <a:r>
              <a:rPr kumimoji="1" lang="en-US" altLang="en-US" dirty="0"/>
              <a:t>)</a:t>
            </a:r>
            <a:r>
              <a:rPr kumimoji="1" lang="zh-CN" altLang="en-US" dirty="0"/>
              <a:t>的函数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注意</a:t>
            </a:r>
            <a:r>
              <a:rPr kumimoji="1" lang="en-US" altLang="zh-CN" dirty="0"/>
              <a:t>a*</a:t>
            </a:r>
            <a:r>
              <a:rPr kumimoji="1" lang="en-US" altLang="en-US" dirty="0"/>
              <a:t>b</a:t>
            </a:r>
            <a:r>
              <a:rPr kumimoji="1" lang="zh-CN" altLang="en-US" dirty="0"/>
              <a:t>的数据范围</a:t>
            </a:r>
          </a:p>
        </p:txBody>
      </p:sp>
      <p:sp>
        <p:nvSpPr>
          <p:cNvPr id="5" name="矩形 4"/>
          <p:cNvSpPr/>
          <p:nvPr/>
        </p:nvSpPr>
        <p:spPr>
          <a:xfrm>
            <a:off x="1070917" y="395275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lcm(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a,int</a:t>
            </a:r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 b){</a:t>
            </a: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return a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gcd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</a:t>
            </a:r>
            <a:r>
              <a:rPr lang="en-US" alt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)*b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zh-CN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zh-CN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32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求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个数的</a:t>
            </a:r>
            <a:r>
              <a:rPr kumimoji="1" lang="en-US" altLang="zh-CN" dirty="0" err="1"/>
              <a:t>gcd</a:t>
            </a:r>
            <a:r>
              <a:rPr kumimoji="1" lang="en-US" altLang="en-US" dirty="0" err="1"/>
              <a:t>&amp;lcm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4410685" cy="4664597"/>
          </a:xfrm>
        </p:spPr>
        <p:txBody>
          <a:bodyPr/>
          <a:lstStyle/>
          <a:p>
            <a:r>
              <a:rPr kumimoji="1" lang="zh-CN" altLang="en-US" dirty="0"/>
              <a:t>求</a:t>
            </a:r>
            <a:r>
              <a:rPr kumimoji="1" lang="en-US" altLang="zh-CN" dirty="0"/>
              <a:t>a</a:t>
            </a:r>
            <a:r>
              <a:rPr kumimoji="1" lang="en-US" altLang="en-US" dirty="0"/>
              <a:t>，b，c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gcd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r>
              <a:rPr kumimoji="1" lang="zh-CN" altLang="en-US" dirty="0"/>
              <a:t>先求</a:t>
            </a:r>
            <a:r>
              <a:rPr kumimoji="1" lang="en-US" altLang="zh-CN" dirty="0"/>
              <a:t>g1=</a:t>
            </a:r>
            <a:r>
              <a:rPr kumimoji="1" lang="en-US" altLang="zh-CN" dirty="0" err="1"/>
              <a:t>gcd</a:t>
            </a:r>
            <a:r>
              <a:rPr kumimoji="1" lang="en-US" altLang="zh-CN" dirty="0"/>
              <a:t>(</a:t>
            </a:r>
            <a:r>
              <a:rPr kumimoji="1" lang="en-US" altLang="en-US" dirty="0" err="1"/>
              <a:t>a,b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再求</a:t>
            </a:r>
            <a:r>
              <a:rPr kumimoji="1" lang="en-US" altLang="zh-CN" dirty="0"/>
              <a:t>g</a:t>
            </a:r>
            <a:r>
              <a:rPr kumimoji="1" lang="en-US" altLang="en-US" dirty="0"/>
              <a:t>2=</a:t>
            </a:r>
            <a:r>
              <a:rPr kumimoji="1" lang="en-US" altLang="en-US" dirty="0" err="1"/>
              <a:t>gcd</a:t>
            </a:r>
            <a:r>
              <a:rPr kumimoji="1" lang="en-US" altLang="en-US" dirty="0"/>
              <a:t>(g1,c)</a:t>
            </a:r>
          </a:p>
          <a:p>
            <a:r>
              <a:rPr kumimoji="1" lang="en-US" altLang="en-US" dirty="0"/>
              <a:t>g2</a:t>
            </a:r>
            <a:r>
              <a:rPr kumimoji="1" lang="zh-CN" altLang="en-US" dirty="0"/>
              <a:t>即为</a:t>
            </a:r>
            <a:r>
              <a:rPr kumimoji="1" lang="en-US" altLang="zh-CN" dirty="0"/>
              <a:t>(</a:t>
            </a:r>
            <a:r>
              <a:rPr kumimoji="1" lang="en-US" altLang="en-US" dirty="0" err="1"/>
              <a:t>a,b,c</a:t>
            </a:r>
            <a:r>
              <a:rPr kumimoji="1" lang="en-US" altLang="en-US" dirty="0"/>
              <a:t>)</a:t>
            </a:r>
          </a:p>
          <a:p>
            <a:r>
              <a:rPr kumimoji="1" lang="en-US" altLang="en-US" dirty="0" err="1"/>
              <a:t>gcd</a:t>
            </a:r>
            <a:r>
              <a:rPr kumimoji="1" lang="en-US" altLang="en-US" dirty="0"/>
              <a:t>(</a:t>
            </a:r>
            <a:r>
              <a:rPr kumimoji="1" lang="en-US" altLang="en-US" dirty="0" err="1"/>
              <a:t>a,b,c</a:t>
            </a:r>
            <a:r>
              <a:rPr kumimoji="1" lang="en-US" altLang="en-US" dirty="0"/>
              <a:t>)=</a:t>
            </a:r>
            <a:r>
              <a:rPr kumimoji="1" lang="en-US" altLang="en-US" dirty="0" err="1"/>
              <a:t>gcd</a:t>
            </a:r>
            <a:r>
              <a:rPr kumimoji="1" lang="en-US" altLang="en-US" dirty="0"/>
              <a:t>(</a:t>
            </a:r>
            <a:r>
              <a:rPr kumimoji="1" lang="en-US" altLang="en-US" dirty="0" err="1"/>
              <a:t>gcd</a:t>
            </a:r>
            <a:r>
              <a:rPr kumimoji="1" lang="en-US" altLang="en-US" dirty="0"/>
              <a:t>(</a:t>
            </a:r>
            <a:r>
              <a:rPr kumimoji="1" lang="en-US" altLang="en-US" dirty="0" err="1"/>
              <a:t>a,b</a:t>
            </a:r>
            <a:r>
              <a:rPr kumimoji="1" lang="en-US" altLang="en-US" dirty="0"/>
              <a:t>),c)</a:t>
            </a:r>
          </a:p>
        </p:txBody>
      </p:sp>
      <p:sp>
        <p:nvSpPr>
          <p:cNvPr id="5" name="文本占位符 2"/>
          <p:cNvSpPr txBox="1"/>
          <p:nvPr/>
        </p:nvSpPr>
        <p:spPr>
          <a:xfrm>
            <a:off x="5812472" y="1620456"/>
            <a:ext cx="4410685" cy="4664597"/>
          </a:xfrm>
          <a:prstGeom prst="rect">
            <a:avLst/>
          </a:prstGeo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Source Han Sans CN Medium" charset="-122"/>
                <a:ea typeface="Source Han Sans CN Medium" charset="-122"/>
                <a:cs typeface="Source Han Sans CN Medium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求</a:t>
            </a:r>
            <a:r>
              <a:rPr kumimoji="1" lang="en-US" altLang="zh-CN" dirty="0"/>
              <a:t>a</a:t>
            </a:r>
            <a:r>
              <a:rPr kumimoji="1" lang="en-US" altLang="en-US" dirty="0"/>
              <a:t>，b，c</a:t>
            </a:r>
            <a:r>
              <a:rPr kumimoji="1" lang="zh-CN" altLang="en-US" dirty="0"/>
              <a:t>的</a:t>
            </a:r>
            <a:r>
              <a:rPr kumimoji="1" lang="en-US" altLang="zh-CN" dirty="0"/>
              <a:t>lcm</a:t>
            </a:r>
            <a:r>
              <a:rPr kumimoji="1" lang="zh-CN" altLang="en-US" dirty="0"/>
              <a:t>方法</a:t>
            </a:r>
            <a:endParaRPr kumimoji="1" lang="en-US" altLang="zh-CN" dirty="0"/>
          </a:p>
          <a:p>
            <a:r>
              <a:rPr kumimoji="1" lang="zh-CN" altLang="en-US" dirty="0"/>
              <a:t>先求</a:t>
            </a:r>
            <a:r>
              <a:rPr kumimoji="1" lang="en-US" altLang="zh-CN" dirty="0"/>
              <a:t>l1=lcm(</a:t>
            </a:r>
            <a:r>
              <a:rPr kumimoji="1" lang="en-US" altLang="en-US" dirty="0" err="1"/>
              <a:t>a,b</a:t>
            </a:r>
            <a:r>
              <a:rPr kumimoji="1" lang="en-US" altLang="zh-CN" dirty="0"/>
              <a:t>)</a:t>
            </a:r>
          </a:p>
          <a:p>
            <a:r>
              <a:rPr kumimoji="1" lang="zh-CN" altLang="en-US" dirty="0"/>
              <a:t>再求</a:t>
            </a:r>
            <a:r>
              <a:rPr kumimoji="1" lang="en-US" altLang="zh-CN" dirty="0"/>
              <a:t>l</a:t>
            </a:r>
            <a:r>
              <a:rPr kumimoji="1" lang="en-US" altLang="en-US" dirty="0"/>
              <a:t>2=lcm(l1,c)</a:t>
            </a:r>
          </a:p>
          <a:p>
            <a:r>
              <a:rPr kumimoji="1" lang="en-US" altLang="en-US" dirty="0"/>
              <a:t>l2</a:t>
            </a:r>
            <a:r>
              <a:rPr kumimoji="1" lang="zh-CN" altLang="en-US" dirty="0"/>
              <a:t>即为</a:t>
            </a:r>
            <a:r>
              <a:rPr kumimoji="1" lang="en-US" altLang="en-US" dirty="0"/>
              <a:t>[</a:t>
            </a:r>
            <a:r>
              <a:rPr kumimoji="1" lang="en-US" altLang="en-US" dirty="0" err="1"/>
              <a:t>a,b,c</a:t>
            </a:r>
            <a:r>
              <a:rPr kumimoji="1" lang="en-US" altLang="en-US" dirty="0"/>
              <a:t>]</a:t>
            </a:r>
          </a:p>
          <a:p>
            <a:r>
              <a:rPr kumimoji="1" lang="en-US" altLang="en-US" dirty="0"/>
              <a:t>lcm(</a:t>
            </a:r>
            <a:r>
              <a:rPr kumimoji="1" lang="en-US" altLang="en-US" dirty="0" err="1"/>
              <a:t>a,b,c</a:t>
            </a:r>
            <a:r>
              <a:rPr kumimoji="1" lang="en-US" altLang="en-US" dirty="0"/>
              <a:t>)=lcm(lcm(</a:t>
            </a:r>
            <a:r>
              <a:rPr kumimoji="1" lang="en-US" altLang="en-US" dirty="0" err="1"/>
              <a:t>a,b</a:t>
            </a:r>
            <a:r>
              <a:rPr kumimoji="1" lang="en-US" altLang="en-US" dirty="0"/>
              <a:t>),c)</a:t>
            </a:r>
          </a:p>
        </p:txBody>
      </p:sp>
      <p:sp>
        <p:nvSpPr>
          <p:cNvPr id="6" name="矩形 5"/>
          <p:cNvSpPr/>
          <p:nvPr/>
        </p:nvSpPr>
        <p:spPr>
          <a:xfrm>
            <a:off x="1877741" y="5184345"/>
            <a:ext cx="7869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lcm(</a:t>
            </a:r>
            <a:r>
              <a:rPr kumimoji="1" lang="en-US" altLang="en-US" sz="3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kumimoji="1"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1" lang="en-US" alt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1" lang="en-US" altLang="zh-CN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≠</a:t>
            </a:r>
            <a:r>
              <a:rPr kumimoji="1" lang="en-US" alt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a*b*c/</a:t>
            </a:r>
            <a:r>
              <a:rPr kumimoji="1" lang="en-US" altLang="en-US" sz="3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gcd</a:t>
            </a:r>
            <a:r>
              <a:rPr kumimoji="1" lang="en-US" alt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1" lang="en-US" altLang="en-US" sz="32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a,b,c</a:t>
            </a:r>
            <a:r>
              <a:rPr kumimoji="1" lang="en-US" alt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!!!</a:t>
            </a:r>
          </a:p>
        </p:txBody>
      </p:sp>
    </p:spTree>
    <p:extLst>
      <p:ext uri="{BB962C8B-B14F-4D97-AF65-F5344CB8AC3E}">
        <p14:creationId xmlns:p14="http://schemas.microsoft.com/office/powerpoint/2010/main" val="850104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素数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937391" y="1657526"/>
            <a:ext cx="10317215" cy="4664597"/>
          </a:xfrm>
        </p:spPr>
        <p:txBody>
          <a:bodyPr/>
          <a:lstStyle/>
          <a:p>
            <a:r>
              <a:rPr kumimoji="1" lang="zh-CN" altLang="en-US" dirty="0"/>
              <a:t>一个大于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的自然数，除了</a:t>
            </a:r>
            <a:r>
              <a:rPr kumimoji="1" lang="en-US" altLang="zh-CN" dirty="0"/>
              <a:t>1</a:t>
            </a:r>
            <a:r>
              <a:rPr kumimoji="1" lang="zh-CN" altLang="en-US" dirty="0"/>
              <a:t>和它自身外，不能被其他自然数整除的数叫做素数（质数）；否则称为合数。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素数的个数是无穷的</a:t>
            </a:r>
            <a:endParaRPr kumimoji="1" lang="en-US" altLang="zh-CN" dirty="0"/>
          </a:p>
          <a:p>
            <a:r>
              <a:rPr kumimoji="1" lang="en-US" altLang="zh-CN" dirty="0"/>
              <a:t>1~n</a:t>
            </a:r>
            <a:r>
              <a:rPr kumimoji="1" lang="zh-CN" altLang="en-US" dirty="0"/>
              <a:t>内素数的个数大致为</a:t>
            </a:r>
            <a:r>
              <a:rPr kumimoji="1" lang="en-US" altLang="zh-CN" dirty="0"/>
              <a:t>n</a:t>
            </a:r>
            <a:r>
              <a:rPr kumimoji="1" lang="en-US" altLang="en-US" dirty="0"/>
              <a:t>/ln(n)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11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判断一个数是不是素数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9847658" cy="4664597"/>
          </a:xfrm>
        </p:spPr>
        <p:txBody>
          <a:bodyPr/>
          <a:lstStyle/>
          <a:p>
            <a:r>
              <a:rPr kumimoji="1" lang="en-US" altLang="zh-CN" dirty="0"/>
              <a:t>n</a:t>
            </a:r>
            <a:r>
              <a:rPr kumimoji="1" lang="zh-CN" altLang="en-US" dirty="0"/>
              <a:t>如果是素数，那</a:t>
            </a:r>
            <a:r>
              <a:rPr kumimoji="1" lang="en-US" altLang="zh-CN" dirty="0"/>
              <a:t>n</a:t>
            </a:r>
            <a:r>
              <a:rPr kumimoji="1" lang="zh-CN" altLang="en-US" dirty="0"/>
              <a:t>就不能整除所有大于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，小于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的数</a:t>
            </a:r>
          </a:p>
          <a:p>
            <a:r>
              <a:rPr kumimoji="1" lang="en-US" altLang="zh-CN" dirty="0"/>
              <a:t>=&gt;</a:t>
            </a:r>
          </a:p>
          <a:p>
            <a:r>
              <a:rPr kumimoji="1" lang="en-US" altLang="zh-CN" dirty="0"/>
              <a:t>n</a:t>
            </a:r>
            <a:r>
              <a:rPr kumimoji="1" lang="zh-CN" altLang="en-US" dirty="0"/>
              <a:t>如果是素数，那</a:t>
            </a:r>
            <a:r>
              <a:rPr kumimoji="1" lang="en-US" altLang="zh-CN" dirty="0"/>
              <a:t>n</a:t>
            </a:r>
            <a:r>
              <a:rPr kumimoji="1" lang="zh-CN" altLang="en-US" dirty="0"/>
              <a:t>就不能整除所有大于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，小于等于</a:t>
            </a:r>
            <a:r>
              <a:rPr kumimoji="1" lang="zh-CN" altLang="en-US" dirty="0">
                <a:solidFill>
                  <a:srgbClr val="FF0000"/>
                </a:solidFill>
              </a:rPr>
              <a:t>√</a:t>
            </a:r>
            <a:r>
              <a:rPr kumimoji="1" lang="en-US" altLang="zh-CN" dirty="0">
                <a:solidFill>
                  <a:srgbClr val="FF0000"/>
                </a:solidFill>
              </a:rPr>
              <a:t>n</a:t>
            </a:r>
            <a:r>
              <a:rPr kumimoji="1" lang="zh-CN" altLang="en-US" dirty="0"/>
              <a:t>的数</a:t>
            </a:r>
          </a:p>
          <a:p>
            <a:endParaRPr kumimoji="1" lang="zh-CN" altLang="en-US" dirty="0"/>
          </a:p>
          <a:p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24" y="3952754"/>
            <a:ext cx="6041134" cy="228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54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素数筛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zh-CN" altLang="en-US" dirty="0"/>
              <a:t>快速获得</a:t>
            </a:r>
            <a:r>
              <a:rPr kumimoji="1" lang="en-US" altLang="zh-CN" dirty="0"/>
              <a:t>1-n</a:t>
            </a:r>
            <a:r>
              <a:rPr kumimoji="1" lang="zh-CN" altLang="en-US" dirty="0"/>
              <a:t>内的所有素数</a:t>
            </a:r>
            <a:endParaRPr kumimoji="1"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915738" y="2365360"/>
            <a:ext cx="11144458" cy="3784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void init(int n)</a:t>
            </a:r>
          </a:p>
          <a:p>
            <a:pPr>
              <a:lnSpc>
                <a:spcPct val="120000"/>
              </a:lnSpc>
            </a:pPr>
            <a:r>
              <a:rPr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not_prime[1]=true;</a:t>
            </a:r>
          </a:p>
          <a:p>
            <a:pPr>
              <a:lnSpc>
                <a:spcPct val="120000"/>
              </a:lnSpc>
            </a:pPr>
            <a:r>
              <a:rPr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for(int i=2;i&lt;=n;i++){  //遍历小于等于n的所有数</a:t>
            </a:r>
          </a:p>
          <a:p>
            <a:pPr>
              <a:lnSpc>
                <a:spcPct val="120000"/>
              </a:lnSpc>
            </a:pPr>
            <a:r>
              <a:rPr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if(not_prime[i]) continue;  //如果不是素数</a:t>
            </a:r>
          </a:p>
          <a:p>
            <a:pPr>
              <a:lnSpc>
                <a:spcPct val="120000"/>
              </a:lnSpc>
            </a:pPr>
            <a:r>
              <a:rPr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prime[++num]=i;</a:t>
            </a:r>
          </a:p>
          <a:p>
            <a:pPr>
              <a:lnSpc>
                <a:spcPct val="120000"/>
              </a:lnSpc>
            </a:pPr>
            <a:r>
              <a:rPr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for(int j=i*2;j&lt;=n;j+=i)  //对于一个素数i，将所有倍数标记为非素数</a:t>
            </a:r>
          </a:p>
          <a:p>
            <a:pPr>
              <a:lnSpc>
                <a:spcPct val="120000"/>
              </a:lnSpc>
            </a:pPr>
            <a:r>
              <a:rPr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		not_prime[j]=true;</a:t>
            </a:r>
          </a:p>
          <a:p>
            <a:pPr>
              <a:lnSpc>
                <a:spcPct val="120000"/>
              </a:lnSpc>
            </a:pPr>
            <a:r>
              <a:rPr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lnSpc>
                <a:spcPct val="120000"/>
              </a:lnSpc>
            </a:pPr>
            <a:r>
              <a:rPr sz="2000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56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D894FD-A0A4-174D-A3E6-2B5A1E808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782</a:t>
            </a:r>
            <a:r>
              <a:rPr lang="zh-CN" altLang="en-US" dirty="0"/>
              <a:t>、质因数分解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350FA8B-7D6B-864E-AECF-F24909FA72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HK" altLang="zh-CN" dirty="0">
                <a:hlinkClick r:id="rId2"/>
              </a:rPr>
              <a:t>https://oj.shiyancang.cn/Problem/782.html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4569E2F-69BF-6C4E-9B18-605489CC2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770" y="2384167"/>
            <a:ext cx="61849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1036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DCC9EB3-6FCB-A548-B8C1-FBA86B738B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C224E9-ACB4-F246-AA65-6F59E2BF7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1262 </a:t>
            </a:r>
            <a:r>
              <a:rPr lang="zh-CN" altLang="en-US" dirty="0"/>
              <a:t>地毯</a:t>
            </a:r>
            <a:endParaRPr lang="en-US" altLang="zh-CN" dirty="0"/>
          </a:p>
          <a:p>
            <a:r>
              <a:rPr lang="en-US" altLang="zh-CN" dirty="0"/>
              <a:t>1263 </a:t>
            </a:r>
            <a:r>
              <a:rPr lang="zh-CN" altLang="en-US" dirty="0"/>
              <a:t>独木桥</a:t>
            </a:r>
            <a:endParaRPr lang="zh-CN" altLang="zh-CN" dirty="0"/>
          </a:p>
          <a:p>
            <a:r>
              <a:rPr lang="en-US" altLang="zh-CN" dirty="0"/>
              <a:t>1261 A % B Problem</a:t>
            </a:r>
          </a:p>
          <a:p>
            <a:r>
              <a:rPr lang="en-US" altLang="zh-CN" dirty="0"/>
              <a:t>1229 </a:t>
            </a:r>
            <a:r>
              <a:rPr lang="zh-CN" altLang="zh-CN" dirty="0"/>
              <a:t>比例简化 </a:t>
            </a:r>
            <a:endParaRPr lang="en-US" altLang="zh-CN" dirty="0"/>
          </a:p>
          <a:p>
            <a:r>
              <a:rPr lang="en-US" altLang="zh-CN" dirty="0"/>
              <a:t>1246 </a:t>
            </a:r>
            <a:r>
              <a:rPr lang="zh-CN" altLang="zh-CN" dirty="0"/>
              <a:t>哥德巴赫猜想</a:t>
            </a:r>
            <a:endParaRPr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1231 </a:t>
            </a:r>
            <a:r>
              <a:rPr lang="zh-CN" altLang="en-US" dirty="0"/>
              <a:t>求和</a:t>
            </a:r>
            <a:endParaRPr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243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3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vector-</a:t>
            </a:r>
            <a:r>
              <a:rPr kumimoji="1" lang="zh-CN" altLang="en-US" dirty="0"/>
              <a:t>向量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5237544"/>
          </a:xfrm>
        </p:spPr>
        <p:txBody>
          <a:bodyPr/>
          <a:lstStyle/>
          <a:p>
            <a:r>
              <a:rPr kumimoji="1" lang="zh-CN" altLang="en-US" dirty="0"/>
              <a:t>一个很好的数组的替代容器，它可以不声明大小，在使用时动态调整大小。</a:t>
            </a:r>
            <a:endParaRPr kumimoji="1" lang="en-US" altLang="zh-CN" dirty="0"/>
          </a:p>
          <a:p>
            <a:r>
              <a:rPr kumimoji="1" lang="zh-CN" altLang="en-US" dirty="0"/>
              <a:t>在一些题目声明某些读入个数总和不超过一定范围，但每次读入的个数不能确定时，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很适合代替数组使用，以避免开过多定长且较大的数组导致空间超过限制。</a:t>
            </a:r>
            <a:endParaRPr kumimoji="1" lang="en-US" altLang="zh-CN" dirty="0"/>
          </a:p>
          <a:p>
            <a:r>
              <a:rPr kumimoji="1" lang="zh-CN" altLang="en-US" dirty="0"/>
              <a:t>同时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也有直接赋值等特性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7510" y="3683727"/>
            <a:ext cx="6824490" cy="262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3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string-</a:t>
            </a:r>
            <a:r>
              <a:rPr kumimoji="1" lang="zh-CN" altLang="en-US" dirty="0"/>
              <a:t>字符串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5237544"/>
              </a:xfrm>
            </p:spPr>
            <p:txBody>
              <a:bodyPr/>
              <a:lstStyle/>
              <a:p>
                <a:r>
                  <a:rPr kumimoji="1" lang="zh-CN" altLang="en-US" dirty="0"/>
                  <a:t>很好的字符数组的替代容器，它同样不用声明大小，并且操作简单。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但是其操作大都是线性的，即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时间复杂度。</a:t>
                </a:r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5237544"/>
              </a:xfr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1416" y="3461659"/>
            <a:ext cx="8476397" cy="283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42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map-</a:t>
            </a:r>
            <a:r>
              <a:rPr kumimoji="1" lang="zh-CN" altLang="en-US" dirty="0"/>
              <a:t>映射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5237544"/>
              </a:xfrm>
            </p:spPr>
            <p:txBody>
              <a:bodyPr/>
              <a:lstStyle/>
              <a:p>
                <a:r>
                  <a:rPr kumimoji="1" lang="zh-CN" altLang="en-US" dirty="0"/>
                  <a:t>以一个类型作为键类型，另一个类型作为值类型，为每个键对应一个值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它可以当做下标是任意指定类型的数组来使用。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可以类似数组一样赋值，并可以删除元素，值类型为 </a:t>
                </a:r>
                <a:r>
                  <a:rPr kumimoji="1" lang="en-US" altLang="zh-CN" dirty="0" err="1"/>
                  <a:t>int</a:t>
                </a:r>
                <a:r>
                  <a:rPr kumimoji="1" lang="en-US" altLang="zh-CN" dirty="0"/>
                  <a:t> </a:t>
                </a:r>
                <a:r>
                  <a:rPr kumimoji="1" lang="zh-CN" altLang="en-US" dirty="0"/>
                  <a:t>型时，未赋值过的元素初值为 </a:t>
                </a:r>
                <a:r>
                  <a:rPr kumimoji="1" lang="en-US" altLang="zh-CN" dirty="0"/>
                  <a:t>0 </a:t>
                </a:r>
                <a:r>
                  <a:rPr kumimoji="1" lang="zh-CN" altLang="en-US" dirty="0"/>
                  <a:t>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可以方便地记录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  </a:t>
                </a:r>
                <a:r>
                  <a:rPr kumimoji="1" lang="zh-CN" altLang="en-US" dirty="0"/>
                  <a:t>每个元素是否出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  </a:t>
                </a:r>
                <a:r>
                  <a:rPr kumimoji="1" lang="zh-CN" altLang="en-US" dirty="0"/>
                  <a:t>现、出现几次。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单次操作时间复杂度为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5" name="文本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5237544"/>
              </a:xfrm>
              <a:blipFill>
                <a:blip r:embed="rId2"/>
                <a:stretch>
                  <a:fillRect l="-717" r="-717" b="-1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39589" y="3907260"/>
            <a:ext cx="8814528" cy="227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8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set-</a:t>
            </a:r>
            <a:r>
              <a:rPr kumimoji="1" lang="zh-CN" altLang="en-US" dirty="0"/>
              <a:t>集合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占位符 4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5237544"/>
              </a:xfrm>
            </p:spPr>
            <p:txBody>
              <a:bodyPr/>
              <a:lstStyle/>
              <a:p>
                <a:r>
                  <a:rPr kumimoji="1" lang="zh-CN" altLang="en-US" dirty="0"/>
                  <a:t>顾名思义，集合中的元素不可重复</a:t>
                </a:r>
                <a:endParaRPr kumimoji="1" lang="en-US" altLang="zh-CN" dirty="0"/>
              </a:p>
              <a:p>
                <a:r>
                  <a:rPr kumimoji="1" lang="zh-CN" altLang="en-US" dirty="0"/>
                  <a:t>支持插入删除等操作</a:t>
                </a:r>
                <a:endParaRPr kumimoji="1" lang="en-US" altLang="zh-CN" dirty="0"/>
              </a:p>
              <a:p>
                <a:r>
                  <a:rPr kumimoji="1" lang="zh-CN" altLang="en-US" dirty="0"/>
                  <a:t>单次操作时间复杂度为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5" name="文本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69088" y="1620456"/>
                <a:ext cx="11053823" cy="5237544"/>
              </a:xfrm>
              <a:blipFill>
                <a:blip r:embed="rId2"/>
                <a:stretch>
                  <a:fillRect l="-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7096" y="4153990"/>
            <a:ext cx="8178802" cy="15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6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pair-</a:t>
            </a:r>
            <a:r>
              <a:rPr kumimoji="1" lang="zh-CN" altLang="en-US" dirty="0"/>
              <a:t>二元组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5237544"/>
          </a:xfrm>
        </p:spPr>
        <p:txBody>
          <a:bodyPr/>
          <a:lstStyle/>
          <a:p>
            <a:r>
              <a:rPr kumimoji="1" lang="en-US" altLang="zh-CN" dirty="0">
                <a:latin typeface="Source Han Sans CN Medium" panose="020B0600000000000000" pitchFamily="34" charset="-122"/>
                <a:ea typeface="Source Han Sans CN Medium" panose="020B0600000000000000" pitchFamily="34" charset="-122"/>
                <a:cs typeface="Source Han Sans CN" charset="-122"/>
              </a:rPr>
              <a:t>pair</a:t>
            </a:r>
            <a:r>
              <a:rPr kumimoji="1" lang="zh-CN" altLang="en-US" dirty="0">
                <a:latin typeface="Source Han Sans CN Medium" panose="020B0600000000000000" pitchFamily="34" charset="-122"/>
                <a:ea typeface="Source Han Sans CN Medium" panose="020B0600000000000000" pitchFamily="34" charset="-122"/>
                <a:cs typeface="Source Han Sans CN" charset="-122"/>
              </a:rPr>
              <a:t>常用在只有两个元素组成的值对中</a:t>
            </a:r>
            <a:endParaRPr kumimoji="1" lang="en-US" altLang="zh-CN" dirty="0">
              <a:latin typeface="Source Han Sans CN Medium" panose="020B0600000000000000" pitchFamily="34" charset="-122"/>
              <a:ea typeface="Source Han Sans CN Medium" panose="020B0600000000000000" pitchFamily="34" charset="-122"/>
              <a:cs typeface="Source Han Sans CN" charset="-122"/>
            </a:endParaRPr>
          </a:p>
          <a:p>
            <a:r>
              <a:rPr kumimoji="1" lang="en-US" altLang="zh-CN" dirty="0"/>
              <a:t>pair</a:t>
            </a:r>
            <a:r>
              <a:rPr kumimoji="1" lang="zh-CN" altLang="en-US" dirty="0"/>
              <a:t>的两个元素可以用 </a:t>
            </a:r>
            <a:r>
              <a:rPr kumimoji="1" lang="en-US" altLang="zh-CN" dirty="0" err="1"/>
              <a:t>pair.first</a:t>
            </a:r>
            <a:r>
              <a:rPr kumimoji="1" lang="en-US" altLang="zh-CN" dirty="0"/>
              <a:t> </a:t>
            </a:r>
            <a:r>
              <a:rPr kumimoji="1" lang="zh-CN" altLang="en-US" dirty="0"/>
              <a:t>和 </a:t>
            </a:r>
            <a:r>
              <a:rPr kumimoji="1" lang="en-US" altLang="zh-CN" dirty="0" err="1"/>
              <a:t>pair.second</a:t>
            </a:r>
            <a:r>
              <a:rPr kumimoji="1" lang="en-US" altLang="zh-CN" dirty="0"/>
              <a:t> </a:t>
            </a:r>
            <a:r>
              <a:rPr kumimoji="1" lang="zh-CN" altLang="en-US" dirty="0"/>
              <a:t>来访问</a:t>
            </a:r>
            <a:endParaRPr kumimoji="1" lang="en-US" altLang="zh-CN" dirty="0"/>
          </a:p>
          <a:p>
            <a:r>
              <a:rPr kumimoji="1" lang="en-US" altLang="zh-CN" dirty="0"/>
              <a:t>pair</a:t>
            </a:r>
            <a:r>
              <a:rPr kumimoji="1" lang="zh-CN" altLang="en-US" dirty="0"/>
              <a:t>是优先按 </a:t>
            </a:r>
            <a:r>
              <a:rPr kumimoji="1" lang="en-US" altLang="zh-CN" dirty="0"/>
              <a:t>first </a:t>
            </a:r>
            <a:r>
              <a:rPr kumimoji="1" lang="zh-CN" altLang="en-US" dirty="0"/>
              <a:t>升序，再按 </a:t>
            </a:r>
            <a:r>
              <a:rPr kumimoji="1" lang="en-US" altLang="zh-CN" dirty="0"/>
              <a:t>second </a:t>
            </a:r>
            <a:r>
              <a:rPr kumimoji="1" lang="zh-CN" altLang="en-US" dirty="0"/>
              <a:t>升序进行排序的</a:t>
            </a:r>
            <a:endParaRPr kumimoji="1" lang="en-US" altLang="zh-CN" dirty="0"/>
          </a:p>
          <a:p>
            <a:r>
              <a:rPr kumimoji="1" lang="zh-CN" altLang="en-US" dirty="0"/>
              <a:t>可以用于函数返回值</a:t>
            </a:r>
            <a:endParaRPr kumimoji="1"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5919" y="4702630"/>
            <a:ext cx="6662043" cy="97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0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0F589DA-1C06-1C4A-9659-86096A53B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queue</a:t>
            </a:r>
            <a:r>
              <a:rPr kumimoji="1" lang="zh-CN" altLang="en-US" dirty="0"/>
              <a:t> 队列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9D7E5-0024-3A4A-BAAB-FA1B0FF80D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9088" y="1620456"/>
            <a:ext cx="11053823" cy="4664597"/>
          </a:xfrm>
        </p:spPr>
        <p:txBody>
          <a:bodyPr/>
          <a:lstStyle/>
          <a:p>
            <a:r>
              <a:rPr kumimoji="1" lang="en-US" altLang="zh-CN" dirty="0"/>
              <a:t>queue&lt;</a:t>
            </a:r>
            <a:r>
              <a:rPr kumimoji="1" lang="en-US" altLang="zh-CN" dirty="0" err="1"/>
              <a:t>int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qu</a:t>
            </a:r>
            <a:r>
              <a:rPr kumimoji="1" lang="en-US" altLang="zh-CN" dirty="0"/>
              <a:t>;</a:t>
            </a:r>
            <a:r>
              <a:rPr kumimoji="1" lang="zh-CN" altLang="en-US" dirty="0"/>
              <a:t> 声明队列</a:t>
            </a:r>
            <a:endParaRPr kumimoji="1" lang="en-US" altLang="zh-CN" dirty="0"/>
          </a:p>
          <a:p>
            <a:r>
              <a:rPr kumimoji="1" lang="en-US" altLang="zh-CN" dirty="0" err="1"/>
              <a:t>qu.empty</a:t>
            </a:r>
            <a:r>
              <a:rPr kumimoji="1" lang="en-US" altLang="zh-CN" dirty="0"/>
              <a:t>()</a:t>
            </a:r>
            <a:r>
              <a:rPr kumimoji="1" lang="zh-CN" altLang="en-US" dirty="0"/>
              <a:t> 判断队列是否为空</a:t>
            </a:r>
            <a:endParaRPr kumimoji="1" lang="en-US" altLang="zh-CN" dirty="0"/>
          </a:p>
          <a:p>
            <a:r>
              <a:rPr kumimoji="1" lang="en-US" altLang="zh-CN" dirty="0" err="1"/>
              <a:t>qu.push</a:t>
            </a:r>
            <a:r>
              <a:rPr kumimoji="1" lang="en-US" altLang="zh-CN" dirty="0"/>
              <a:t>(x);</a:t>
            </a:r>
            <a:r>
              <a:rPr kumimoji="1" lang="zh-CN" altLang="en-US" dirty="0"/>
              <a:t> 队尾加入一个元素</a:t>
            </a:r>
            <a:r>
              <a:rPr kumimoji="1" lang="en-US" altLang="zh-CN" dirty="0"/>
              <a:t>x</a:t>
            </a:r>
          </a:p>
          <a:p>
            <a:r>
              <a:rPr kumimoji="1" lang="en-US" altLang="zh-CN" dirty="0" err="1"/>
              <a:t>qu.pop</a:t>
            </a:r>
            <a:r>
              <a:rPr kumimoji="1" lang="en-US" altLang="zh-CN" dirty="0"/>
              <a:t>();</a:t>
            </a:r>
            <a:r>
              <a:rPr kumimoji="1" lang="zh-CN" altLang="en-US" dirty="0"/>
              <a:t> 队首元素出队</a:t>
            </a:r>
            <a:endParaRPr kumimoji="1" lang="en-US" altLang="zh-CN" dirty="0"/>
          </a:p>
          <a:p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qu.front</a:t>
            </a:r>
            <a:r>
              <a:rPr kumimoji="1" lang="en-US" altLang="zh-CN" dirty="0"/>
              <a:t>();</a:t>
            </a:r>
            <a:r>
              <a:rPr kumimoji="1" lang="zh-CN" altLang="en-US" dirty="0"/>
              <a:t> 取出队首元素</a:t>
            </a:r>
          </a:p>
        </p:txBody>
      </p:sp>
    </p:spTree>
    <p:extLst>
      <p:ext uri="{BB962C8B-B14F-4D97-AF65-F5344CB8AC3E}">
        <p14:creationId xmlns:p14="http://schemas.microsoft.com/office/powerpoint/2010/main" val="3097221711"/>
      </p:ext>
    </p:extLst>
  </p:cSld>
  <p:clrMapOvr>
    <a:masterClrMapping/>
  </p:clrMapOvr>
</p:sld>
</file>

<file path=ppt/theme/theme1.xml><?xml version="1.0" encoding="utf-8"?>
<a:theme xmlns:a="http://schemas.openxmlformats.org/drawingml/2006/main" name="课程模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algn="ctr">
          <a:defRPr kumimoji="1" sz="2400" b="0" i="0" smtClean="0">
            <a:solidFill>
              <a:schemeClr val="bg1"/>
            </a:solidFill>
            <a:latin typeface="Source Han Sans CN" charset="-122"/>
            <a:ea typeface="Source Han Sans CN" charset="-122"/>
            <a:cs typeface="Source Han Sans CN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2023</Words>
  <Application>Microsoft Macintosh PowerPoint</Application>
  <PresentationFormat>宽屏</PresentationFormat>
  <Paragraphs>368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DengXian</vt:lpstr>
      <vt:lpstr>AliHYAiHei-Beta</vt:lpstr>
      <vt:lpstr>Source Han Sans CN</vt:lpstr>
      <vt:lpstr>Source Han Sans CN Medium</vt:lpstr>
      <vt:lpstr>Arial</vt:lpstr>
      <vt:lpstr>Cambria Math</vt:lpstr>
      <vt:lpstr>Consolas</vt:lpstr>
      <vt:lpstr>课程模版</vt:lpstr>
      <vt:lpstr>实验舱蛟龙五班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庄杰</dc:creator>
  <cp:lastModifiedBy>shad0w walker</cp:lastModifiedBy>
  <cp:revision>43</cp:revision>
  <dcterms:created xsi:type="dcterms:W3CDTF">2018-01-26T10:42:19Z</dcterms:created>
  <dcterms:modified xsi:type="dcterms:W3CDTF">2019-08-05T09:02:56Z</dcterms:modified>
</cp:coreProperties>
</file>